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0" r:id="rId1"/>
  </p:sldMasterIdLst>
  <p:notesMasterIdLst>
    <p:notesMasterId r:id="rId15"/>
  </p:notesMasterIdLst>
  <p:handoutMasterIdLst>
    <p:handoutMasterId r:id="rId16"/>
  </p:handoutMasterIdLst>
  <p:sldIdLst>
    <p:sldId id="501" r:id="rId2"/>
    <p:sldId id="383" r:id="rId3"/>
    <p:sldId id="502" r:id="rId4"/>
    <p:sldId id="462" r:id="rId5"/>
    <p:sldId id="463" r:id="rId6"/>
    <p:sldId id="504" r:id="rId7"/>
    <p:sldId id="505" r:id="rId8"/>
    <p:sldId id="508" r:id="rId9"/>
    <p:sldId id="506" r:id="rId10"/>
    <p:sldId id="509" r:id="rId11"/>
    <p:sldId id="510" r:id="rId12"/>
    <p:sldId id="511" r:id="rId13"/>
    <p:sldId id="503" r:id="rId14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3BFF"/>
    <a:srgbClr val="020000"/>
    <a:srgbClr val="18C908"/>
    <a:srgbClr val="0E7B04"/>
    <a:srgbClr val="FF301B"/>
    <a:srgbClr val="FFBB20"/>
    <a:srgbClr val="C1FFF0"/>
    <a:srgbClr val="DDE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28"/>
    <p:restoredTop sz="87309" autoAdjust="0"/>
  </p:normalViewPr>
  <p:slideViewPr>
    <p:cSldViewPr>
      <p:cViewPr varScale="1">
        <p:scale>
          <a:sx n="124" d="100"/>
          <a:sy n="124" d="100"/>
        </p:scale>
        <p:origin x="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80"/>
    </p:cViewPr>
  </p:sorterViewPr>
  <p:notesViewPr>
    <p:cSldViewPr>
      <p:cViewPr varScale="1">
        <p:scale>
          <a:sx n="193" d="100"/>
          <a:sy n="193" d="100"/>
        </p:scale>
        <p:origin x="200" y="45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14B666-DCB2-B240-95BA-17CF7BED1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0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19BFDF-F953-324C-9907-A4285441D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1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7EC9-AFC9-134F-91B0-88E9E96E29D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68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2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59AC4A-1BEA-CC43-A406-17C35A0021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FF29-2BE4-5440-AA8E-162C2B6A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B4C004-2D9E-FC4C-94C2-B311B8556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7FBC1A-D1AB-074B-97D1-26C740822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8B46F2-3B96-0D4B-A2BF-2262FB3540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D8F-2A5C-CC45-8663-26734EBC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F334C6C-39ED-B64C-A6A7-325F0AFD8F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905DBF-68C3-0445-8270-DB23A15D2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A729D-F1A8-6B45-A5E7-FDC85B8DA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AF2031-28E2-2E4C-8731-4E39EDFE4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532975-ABD2-B34C-B836-CBB3B70B5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nl-NL"/>
              <a:t>PHYS 8750 - Fall 2020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CAEBE-9FF7-4744-92F4-19AAB4C7E9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SensitiveLightDotCom1"/>
          <p:cNvPicPr>
            <a:picLocks noChangeAspect="1" noChangeArrowheads="1"/>
          </p:cNvPicPr>
          <p:nvPr/>
        </p:nvPicPr>
        <p:blipFill>
          <a:blip r:embed="rId3">
            <a:alphaModFix amt="70000"/>
          </a:blip>
          <a:srcRect t="8705"/>
          <a:stretch>
            <a:fillRect/>
          </a:stretch>
        </p:blipFill>
        <p:spPr bwMode="auto">
          <a:xfrm>
            <a:off x="0" y="0"/>
            <a:ext cx="9144000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7" descr="SensitiveLightDotCom2"/>
          <p:cNvPicPr>
            <a:picLocks noChangeAspect="1" noChangeArrowheads="1"/>
          </p:cNvPicPr>
          <p:nvPr/>
        </p:nvPicPr>
        <p:blipFill>
          <a:blip r:embed="rId4">
            <a:alphaModFix amt="70000"/>
          </a:blip>
          <a:srcRect t="10767" b="30984"/>
          <a:stretch>
            <a:fillRect/>
          </a:stretch>
        </p:blipFill>
        <p:spPr bwMode="auto">
          <a:xfrm>
            <a:off x="0" y="327660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295400"/>
            <a:ext cx="7772400" cy="2133600"/>
          </a:xfrm>
        </p:spPr>
        <p:txBody>
          <a:bodyPr anchor="ctr"/>
          <a:lstStyle/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3600" i="1" dirty="0">
                <a:solidFill>
                  <a:srgbClr val="FFBB2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PHYS 8750</a:t>
            </a:r>
            <a:br>
              <a:rPr lang="en-US" sz="3600" i="1" dirty="0">
                <a:solidFill>
                  <a:srgbClr val="FFBB2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br>
              <a:rPr lang="en-US" sz="3600" i="1" dirty="0"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600" i="1" dirty="0">
                <a:solidFill>
                  <a:srgbClr val="FFF3B5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Numerical Fluid Dynamics</a:t>
            </a:r>
            <a:endParaRPr lang="en-US" sz="3600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76388" y="4038600"/>
            <a:ext cx="5989637" cy="1398588"/>
          </a:xfrm>
        </p:spPr>
        <p:txBody>
          <a:bodyPr/>
          <a:lstStyle/>
          <a:p>
            <a:pPr marL="0" indent="0" algn="ctr" eaLnBrk="1" hangingPunct="1">
              <a:buFont typeface="Wingdings" pitchFamily="-108" charset="2"/>
              <a:buNone/>
            </a:pPr>
            <a:r>
              <a:rPr lang="en-US" i="1" dirty="0">
                <a:solidFill>
                  <a:schemeClr val="bg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Fall, 2020</a:t>
            </a:r>
            <a:endParaRPr lang="en-US" dirty="0">
              <a:solidFill>
                <a:schemeClr val="bg1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0" y="23813"/>
            <a:ext cx="2527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" i="1" dirty="0">
                <a:solidFill>
                  <a:schemeClr val="tx2"/>
                </a:solidFill>
                <a:latin typeface="Arial" pitchFamily="-108" charset="0"/>
              </a:rPr>
              <a:t>Graham Jeffery, </a:t>
            </a:r>
            <a:r>
              <a:rPr lang="en-US" sz="800" i="1" dirty="0" err="1">
                <a:solidFill>
                  <a:schemeClr val="tx2"/>
                </a:solidFill>
                <a:latin typeface="Arial" pitchFamily="-108" charset="0"/>
              </a:rPr>
              <a:t>sensitivelight.com</a:t>
            </a:r>
            <a:r>
              <a:rPr lang="en-US" sz="800" i="1" dirty="0">
                <a:solidFill>
                  <a:schemeClr val="tx2"/>
                </a:solidFill>
                <a:latin typeface="Arial" pitchFamily="-108" charset="0"/>
              </a:rPr>
              <a:t> -- colored smoke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B24DC-9C3C-8347-AC5E-B3FDDD347C6F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814C5-86FC-2D4C-AC95-CA86EB17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99C1E-5040-FC4C-AF36-702E69CC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D54EA-2297-1543-A028-27D24F2D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4E668-D8D7-DD40-A030-4938A9BD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87552"/>
            <a:ext cx="8458200" cy="32914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B48057-7090-7A45-8FEB-0D23C45E2D9C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Amplification &amp; Phase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5BCD3160-BB82-684E-B0C8-5AAE7885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5970" y="4573002"/>
                <a:ext cx="4953000" cy="560208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5BCD3160-BB82-684E-B0C8-5AAE78855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970" y="4573002"/>
                <a:ext cx="4953000" cy="560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B6278A22-0E22-3944-9536-03B8887E5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973" y="5364865"/>
                <a:ext cx="6703943" cy="814328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9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B6278A22-0E22-3944-9536-03B8887E5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973" y="5364865"/>
                <a:ext cx="6703943" cy="814328"/>
              </a:xfrm>
              <a:prstGeom prst="rect">
                <a:avLst/>
              </a:prstGeom>
              <a:blipFill>
                <a:blip r:embed="rId4"/>
                <a:stretch>
                  <a:fillRect t="-1493" b="-149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FCE4F3C-0DE0-5E46-ABEA-C03F19CBA0CE}"/>
              </a:ext>
            </a:extLst>
          </p:cNvPr>
          <p:cNvSpPr txBox="1"/>
          <p:nvPr/>
        </p:nvSpPr>
        <p:spPr>
          <a:xfrm>
            <a:off x="228600" y="4573002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Leapfrog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3614A-4396-2842-9628-3904AD7890A8}"/>
              </a:ext>
            </a:extLst>
          </p:cNvPr>
          <p:cNvSpPr txBox="1"/>
          <p:nvPr/>
        </p:nvSpPr>
        <p:spPr>
          <a:xfrm>
            <a:off x="238593" y="5408783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Adams-</a:t>
            </a:r>
          </a:p>
          <a:p>
            <a:r>
              <a:rPr lang="en-US" dirty="0" err="1"/>
              <a:t>Bashforth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2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18C54-29FF-644A-A691-DD33365A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AB0E8-996F-AD48-85DB-C182C8A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36CC2-0315-E349-B858-04184B4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71B7BB-34F6-4F48-8724-61E044AADBB2}"/>
                  </a:ext>
                </a:extLst>
              </p:cNvPr>
              <p:cNvSpPr txBox="1"/>
              <p:nvPr/>
            </p:nvSpPr>
            <p:spPr>
              <a:xfrm>
                <a:off x="410494" y="791389"/>
                <a:ext cx="8001000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Time filtering: Damp the poorly resolved oscillation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) and/or suppress computational mode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C00000"/>
                  </a:solidFill>
                  <a:latin typeface="+mj-lt"/>
                </a:endParaRPr>
              </a:p>
              <a:p>
                <a:pPr marL="457200" indent="-457200">
                  <a:buAutoNum type="arabicParenR"/>
                </a:pPr>
                <a:r>
                  <a:rPr lang="en-US" sz="2200" dirty="0">
                    <a:latin typeface="+mj-lt"/>
                  </a:rPr>
                  <a:t>Post-processing way</a:t>
                </a: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71B7BB-34F6-4F48-8724-61E044AAD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" y="791389"/>
                <a:ext cx="8001000" cy="3724096"/>
              </a:xfrm>
              <a:prstGeom prst="rect">
                <a:avLst/>
              </a:prstGeom>
              <a:blipFill>
                <a:blip r:embed="rId2"/>
                <a:stretch>
                  <a:fillRect l="-951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A8715B3E-CCE8-9841-918D-FC0B39196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1676133"/>
                <a:ext cx="4323588" cy="521728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A8715B3E-CCE8-9841-918D-FC0B39196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1676133"/>
                <a:ext cx="4323588" cy="521728"/>
              </a:xfrm>
              <a:prstGeom prst="rect">
                <a:avLst/>
              </a:prstGeom>
              <a:blipFill>
                <a:blip r:embed="rId3"/>
                <a:stretch>
                  <a:fillRect l="-293" b="-238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D8868FF7-0F53-DB44-ACC4-A3BFA326E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023" y="2624558"/>
                <a:ext cx="3771142" cy="613447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=1−2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D8868FF7-0F53-DB44-ACC4-A3BFA326E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023" y="2624558"/>
                <a:ext cx="3771142" cy="613447"/>
              </a:xfrm>
              <a:prstGeom prst="rect">
                <a:avLst/>
              </a:prstGeom>
              <a:blipFill>
                <a:blip r:embed="rId4"/>
                <a:stretch>
                  <a:fillRect r="-1338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>
            <a:extLst>
              <a:ext uri="{FF2B5EF4-FFF2-40B4-BE49-F238E27FC236}">
                <a16:creationId xmlns:a16="http://schemas.microsoft.com/office/drawing/2014/main" id="{A6055368-9FDB-314B-B378-64D629DBBE92}"/>
              </a:ext>
            </a:extLst>
          </p:cNvPr>
          <p:cNvSpPr/>
          <p:nvPr/>
        </p:nvSpPr>
        <p:spPr>
          <a:xfrm>
            <a:off x="6096000" y="2197861"/>
            <a:ext cx="353468" cy="42669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C43043-0DC0-5843-8544-42171FCE5629}"/>
              </a:ext>
            </a:extLst>
          </p:cNvPr>
          <p:cNvSpPr txBox="1">
            <a:spLocks/>
          </p:cNvSpPr>
          <p:nvPr/>
        </p:nvSpPr>
        <p:spPr>
          <a:xfrm>
            <a:off x="1940070" y="75358"/>
            <a:ext cx="5679930" cy="561711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b="1" dirty="0">
                <a:solidFill>
                  <a:srgbClr val="423BFF"/>
                </a:solidFill>
              </a:rPr>
              <a:t>Leapfrog + Time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0F7452-3A28-A74C-880B-DD745CAB7E28}"/>
                  </a:ext>
                </a:extLst>
              </p:cNvPr>
              <p:cNvSpPr/>
              <p:nvPr/>
            </p:nvSpPr>
            <p:spPr>
              <a:xfrm>
                <a:off x="5148093" y="3788020"/>
                <a:ext cx="370598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+mj-lt"/>
                  </a:rPr>
                  <a:t>      Damp high-frequency waves such as those with periods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j-lt"/>
                  </a:rPr>
                  <a:t> without scarifying low-frequency waves by prospering choosing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latin typeface="+mj-lt"/>
                  </a:rPr>
                  <a:t> 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0F7452-3A28-A74C-880B-DD745CAB7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93" y="3788020"/>
                <a:ext cx="3705988" cy="2308324"/>
              </a:xfrm>
              <a:prstGeom prst="rect">
                <a:avLst/>
              </a:prstGeom>
              <a:blipFill>
                <a:blip r:embed="rId6"/>
                <a:stretch>
                  <a:fillRect l="-2389" t="-1639" r="-68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Arrow 15">
            <a:extLst>
              <a:ext uri="{FF2B5EF4-FFF2-40B4-BE49-F238E27FC236}">
                <a16:creationId xmlns:a16="http://schemas.microsoft.com/office/drawing/2014/main" id="{83AAA915-B48A-F540-BF2D-B9485F1F7DB8}"/>
              </a:ext>
            </a:extLst>
          </p:cNvPr>
          <p:cNvSpPr/>
          <p:nvPr/>
        </p:nvSpPr>
        <p:spPr>
          <a:xfrm>
            <a:off x="4882966" y="3908816"/>
            <a:ext cx="457200" cy="33224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5A919-83D6-6442-9F69-BCE97665B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3276600"/>
            <a:ext cx="4703672" cy="30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13F72-C24B-CC48-9282-5509B7E0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F2A6C-B48F-2240-B674-928B9F70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66C83-06AB-E048-92B1-FFFCD9F1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3701B-EF14-A048-B9BA-EA0544556049}"/>
              </a:ext>
            </a:extLst>
          </p:cNvPr>
          <p:cNvSpPr/>
          <p:nvPr/>
        </p:nvSpPr>
        <p:spPr>
          <a:xfrm>
            <a:off x="391016" y="645395"/>
            <a:ext cx="8411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2) Interactive Way: e.g., incorporate second-derivative time filter into the time integration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13860868-131D-5D4A-9FC9-E6F90C715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372453"/>
                <a:ext cx="3581400" cy="560208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13860868-131D-5D4A-9FC9-E6F90C715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2453"/>
                <a:ext cx="3581400" cy="5602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30F3A41E-EEA6-6742-AE70-51A014610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2058253"/>
                <a:ext cx="3581400" cy="71175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30F3A41E-EEA6-6742-AE70-51A01461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058253"/>
                <a:ext cx="3581400" cy="711755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FA167ECF-C9FD-8041-A0A1-196ED1CA185B}"/>
              </a:ext>
            </a:extLst>
          </p:cNvPr>
          <p:cNvSpPr txBox="1">
            <a:spLocks/>
          </p:cNvSpPr>
          <p:nvPr/>
        </p:nvSpPr>
        <p:spPr>
          <a:xfrm>
            <a:off x="1908120" y="89706"/>
            <a:ext cx="5756130" cy="561711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b="1" dirty="0">
                <a:solidFill>
                  <a:srgbClr val="423BFF"/>
                </a:solidFill>
              </a:rPr>
              <a:t>Leapfrog + Time Filtering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DD580FA-B887-0049-99E5-B61F63925D9E}"/>
              </a:ext>
            </a:extLst>
          </p:cNvPr>
          <p:cNvSpPr/>
          <p:nvPr/>
        </p:nvSpPr>
        <p:spPr>
          <a:xfrm>
            <a:off x="4419600" y="1898163"/>
            <a:ext cx="990600" cy="3124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BC663529-0D9F-604D-AABF-7FC0EFF47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3937" y="1766756"/>
                <a:ext cx="3009142" cy="889753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BC663529-0D9F-604D-AABF-7FC0EFF47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3937" y="1766756"/>
                <a:ext cx="3009142" cy="8897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E9BCED-A85A-6343-A984-04D62595BEC9}"/>
                  </a:ext>
                </a:extLst>
              </p:cNvPr>
              <p:cNvSpPr/>
              <p:nvPr/>
            </p:nvSpPr>
            <p:spPr>
              <a:xfrm>
                <a:off x="459693" y="5711644"/>
                <a:ext cx="875801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&amp;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+mj-lt"/>
                  </a:rPr>
                  <a:t> for low-</a:t>
                </a:r>
                <a:r>
                  <a:rPr lang="en-US" sz="2000" dirty="0" err="1">
                    <a:solidFill>
                      <a:srgbClr val="7030A0"/>
                    </a:solidFill>
                    <a:latin typeface="+mj-lt"/>
                  </a:rPr>
                  <a:t>freq</a:t>
                </a:r>
                <a:r>
                  <a:rPr lang="en-US" sz="2000" dirty="0">
                    <a:solidFill>
                      <a:srgbClr val="7030A0"/>
                    </a:solidFill>
                    <a:latin typeface="+mj-lt"/>
                  </a:rPr>
                  <a:t> waves.</a:t>
                </a:r>
              </a:p>
              <a:p>
                <a:r>
                  <a:rPr lang="en-US" sz="20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Limitation: </a:t>
                </a:r>
                <a:r>
                  <a:rPr lang="en-US" sz="2000" dirty="0">
                    <a:solidFill>
                      <a:srgbClr val="7030A0"/>
                    </a:solidFill>
                    <a:latin typeface="+mj-lt"/>
                    <a:ea typeface="Cambria Math" panose="02040503050406030204" pitchFamily="18" charset="0"/>
                  </a:rPr>
                  <a:t>u</a:t>
                </a:r>
                <a:r>
                  <a:rPr lang="en-US" sz="2000" dirty="0">
                    <a:solidFill>
                      <a:srgbClr val="7030A0"/>
                    </a:solidFill>
                    <a:latin typeface="+mj-lt"/>
                  </a:rPr>
                  <a:t>nstable for high-frequency components.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E9BCED-A85A-6343-A984-04D62595B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3" y="5711644"/>
                <a:ext cx="8758014" cy="707886"/>
              </a:xfrm>
              <a:prstGeom prst="rect">
                <a:avLst/>
              </a:prstGeom>
              <a:blipFill>
                <a:blip r:embed="rId6"/>
                <a:stretch>
                  <a:fillRect l="-725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953B60EF-CF0B-7749-BADB-00EE3BA48D2F}"/>
              </a:ext>
            </a:extLst>
          </p:cNvPr>
          <p:cNvSpPr txBox="1">
            <a:spLocks/>
          </p:cNvSpPr>
          <p:nvPr/>
        </p:nvSpPr>
        <p:spPr>
          <a:xfrm>
            <a:off x="5029202" y="1244156"/>
            <a:ext cx="4114798" cy="561711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</a:rPr>
              <a:t>Asselin-filtered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C03E9E-7531-5E46-A266-D77363811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2823609"/>
            <a:ext cx="8625492" cy="29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605FF-EFED-3748-9045-D217A3F7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E6359-8DA3-6E43-978C-7BE52A67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PHYS 8750 - </a:t>
            </a:r>
            <a:r>
              <a:rPr lang="nl-NL" dirty="0" err="1"/>
              <a:t>Fall</a:t>
            </a:r>
            <a:r>
              <a:rPr lang="nl-NL" dirty="0"/>
              <a:t>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C1809-8D0F-A840-9755-57454013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4E41-A2BE-FB4E-9440-99257B660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 r="9166"/>
          <a:stretch/>
        </p:blipFill>
        <p:spPr>
          <a:xfrm>
            <a:off x="296754" y="1447800"/>
            <a:ext cx="8534401" cy="35263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70FB7B-FCCB-834E-9C36-5683A6FA75EC}"/>
              </a:ext>
            </a:extLst>
          </p:cNvPr>
          <p:cNvSpPr txBox="1">
            <a:spLocks/>
          </p:cNvSpPr>
          <p:nvPr/>
        </p:nvSpPr>
        <p:spPr>
          <a:xfrm>
            <a:off x="304800" y="231648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Oscillation Problem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EE39E5-E253-EF4B-A880-73D504911F62}"/>
              </a:ext>
            </a:extLst>
          </p:cNvPr>
          <p:cNvSpPr txBox="1">
            <a:spLocks/>
          </p:cNvSpPr>
          <p:nvPr/>
        </p:nvSpPr>
        <p:spPr>
          <a:xfrm>
            <a:off x="398488" y="853537"/>
            <a:ext cx="8288311" cy="44186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C00000"/>
                </a:solidFill>
                <a:latin typeface="Copperplate" panose="02000504000000020004" pitchFamily="2" charset="77"/>
              </a:rPr>
              <a:t>Leapfrog w/wo filter, and Adams-</a:t>
            </a:r>
            <a:r>
              <a:rPr lang="en-US" sz="2400" b="1" dirty="0" err="1">
                <a:solidFill>
                  <a:srgbClr val="C00000"/>
                </a:solidFill>
                <a:latin typeface="Copperplate" panose="02000504000000020004" pitchFamily="2" charset="77"/>
              </a:rPr>
              <a:t>Bashforth</a:t>
            </a:r>
            <a:endParaRPr lang="en-US" sz="2400" b="1" dirty="0">
              <a:solidFill>
                <a:srgbClr val="C00000"/>
              </a:solidFill>
              <a:latin typeface="Copperplate" panose="02000504000000020004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428DA-462C-D74A-ACEC-0D73C67ECC6D}"/>
              </a:ext>
            </a:extLst>
          </p:cNvPr>
          <p:cNvSpPr/>
          <p:nvPr/>
        </p:nvSpPr>
        <p:spPr>
          <a:xfrm>
            <a:off x="336030" y="5001161"/>
            <a:ext cx="8534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23BFF"/>
                </a:solidFill>
                <a:latin typeface="+mj-lt"/>
              </a:rPr>
              <a:t>Code: LF_AB_StabilityAmplification_ODE_OscillationProb_7.m   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LF: would suffer computational mode</a:t>
            </a:r>
            <a:r>
              <a:rPr lang="en-US" sz="2000" dirty="0">
                <a:latin typeface="+mj-lt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Asselin-LF: damp computational mode, accurate amplitude.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AB: damp computational mode, errors contaminate</a:t>
            </a:r>
          </a:p>
        </p:txBody>
      </p:sp>
    </p:spTree>
    <p:extLst>
      <p:ext uri="{BB962C8B-B14F-4D97-AF65-F5344CB8AC3E}">
        <p14:creationId xmlns:p14="http://schemas.microsoft.com/office/powerpoint/2010/main" val="205075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66" y="623748"/>
            <a:ext cx="2362200" cy="990600"/>
          </a:xfrm>
        </p:spPr>
        <p:txBody>
          <a:bodyPr/>
          <a:lstStyle/>
          <a:p>
            <a:r>
              <a:rPr lang="en-US" dirty="0"/>
              <a:t>PHYS 8750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152399" y="1355546"/>
            <a:ext cx="2819401" cy="321645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24"/>
              </a:spcBef>
            </a:pPr>
            <a:r>
              <a:rPr lang="en-US" sz="2000" dirty="0"/>
              <a:t>Class #</a:t>
            </a:r>
            <a:r>
              <a:rPr lang="en-US" altLang="zh-CN" sz="2000" dirty="0"/>
              <a:t>3</a:t>
            </a:r>
            <a:r>
              <a:rPr lang="en-US" sz="2000" dirty="0"/>
              <a:t> (Chapter </a:t>
            </a:r>
            <a:r>
              <a:rPr lang="en-US" altLang="zh-CN" sz="2000" dirty="0"/>
              <a:t>2</a:t>
            </a:r>
            <a:r>
              <a:rPr lang="en-US" sz="2000" dirty="0"/>
              <a:t>.3)</a:t>
            </a:r>
            <a:br>
              <a:rPr lang="en-US" sz="2000" dirty="0"/>
            </a:br>
            <a:r>
              <a:rPr lang="en-US" sz="2000" dirty="0"/>
              <a:t>1) Multi-stage methods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Runge-</a:t>
            </a:r>
            <a:r>
              <a:rPr lang="en-US" sz="2000" dirty="0" err="1"/>
              <a:t>Kutta</a:t>
            </a:r>
            <a:r>
              <a:rPr lang="en-US" sz="2000" dirty="0"/>
              <a:t> 2-stage and 4-stage 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2) Stability, amplitude and phase diagram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3) Amplitude and phase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124201" y="647700"/>
            <a:ext cx="5867400" cy="556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b="1" dirty="0"/>
              <a:t>Outline</a:t>
            </a: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Multi-stage methods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  	1) Runge-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Kutta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scheme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	2)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Matsuno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scheme</a:t>
            </a: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Multi-step methods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	1) Leap-frog scheme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	2) Adams-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Bashforth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scheme </a:t>
            </a: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Amplitude</a:t>
            </a: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accent6">
                    <a:lumMod val="50000"/>
                  </a:schemeClr>
                </a:solidFill>
              </a:rPr>
              <a:t>and phase behavior of multi-stage(step) methods</a:t>
            </a:r>
          </a:p>
          <a:p>
            <a:pPr>
              <a:spcBef>
                <a:spcPts val="1224"/>
              </a:spcBef>
            </a:pPr>
            <a:endParaRPr lang="en-US" altLang="zh-CN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/>
              <a:t>   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91CB3-E4AE-684D-BE6A-3C6BBE97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PHYS 8750 - </a:t>
            </a:r>
            <a:r>
              <a:rPr lang="nl-NL" dirty="0" err="1"/>
              <a:t>Fall</a:t>
            </a:r>
            <a:r>
              <a:rPr lang="nl-NL" dirty="0"/>
              <a:t> 2020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96247-693C-E24C-8355-EECA17EBE33F}"/>
              </a:ext>
            </a:extLst>
          </p:cNvPr>
          <p:cNvSpPr txBox="1"/>
          <p:nvPr/>
        </p:nvSpPr>
        <p:spPr>
          <a:xfrm>
            <a:off x="171993" y="4984311"/>
            <a:ext cx="272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#4 (Chapter 2.4)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FDF4-E3E4-644F-BC69-4F366A8E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</a:t>
            </a:r>
            <a:r>
              <a:rPr lang="en-US" dirty="0" err="1"/>
              <a:t>Matsuno</a:t>
            </a:r>
            <a:r>
              <a:rPr lang="en-US" dirty="0"/>
              <a:t> Scheme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D6CC1-8EC2-6242-B241-C4566700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9/1/2020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85935-5552-CE4E-95E8-B3FF8D8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98E7-7B6D-7D4C-8ED5-9BAA3B58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2F96832-EE99-DB45-8ED2-2A33408008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𝑡𝐹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2F96832-EE99-DB45-8ED2-2A3340800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98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3F3D9ADE-64AB-ED49-8E09-BB62E822C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0" t="3449" r="6678"/>
          <a:stretch/>
        </p:blipFill>
        <p:spPr>
          <a:xfrm>
            <a:off x="254062" y="2027180"/>
            <a:ext cx="4204068" cy="34405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278A387-43E3-BB43-B3FE-B7B47465B6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0" r="8594"/>
          <a:stretch/>
        </p:blipFill>
        <p:spPr>
          <a:xfrm>
            <a:off x="4547466" y="2027180"/>
            <a:ext cx="4347542" cy="34659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CF1DD9-60CC-7346-9933-FB2BAC4A7E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333" b="10000"/>
          <a:stretch/>
        </p:blipFill>
        <p:spPr>
          <a:xfrm>
            <a:off x="193846" y="5779542"/>
            <a:ext cx="4204068" cy="4204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3D29CA-F555-4B41-8BE4-2B58441C3184}"/>
              </a:ext>
            </a:extLst>
          </p:cNvPr>
          <p:cNvSpPr txBox="1"/>
          <p:nvPr/>
        </p:nvSpPr>
        <p:spPr>
          <a:xfrm>
            <a:off x="4389397" y="5644708"/>
            <a:ext cx="45720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Damp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high-frequency gravity waves in meteorological models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E46F-F689-104C-B713-A26001B1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F6918-8132-6A48-9C40-3E22C7CA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1CD39-FD36-EE49-B747-BFC0697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E782B-5806-4D4E-8F4B-6BF16E4FD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000"/>
            <a:ext cx="7315200" cy="3727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D956DA-A08A-D849-ABAA-8574B5CE2DA0}"/>
              </a:ext>
            </a:extLst>
          </p:cNvPr>
          <p:cNvSpPr txBox="1"/>
          <p:nvPr/>
        </p:nvSpPr>
        <p:spPr>
          <a:xfrm>
            <a:off x="2370917" y="60153"/>
            <a:ext cx="4384534" cy="461665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Amplitude and Phase Behavior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240EA24-9FEF-FC43-BC0D-31BAD2F4F5DF}"/>
              </a:ext>
            </a:extLst>
          </p:cNvPr>
          <p:cNvSpPr/>
          <p:nvPr/>
        </p:nvSpPr>
        <p:spPr>
          <a:xfrm>
            <a:off x="4307701" y="4108024"/>
            <a:ext cx="4607699" cy="2135660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9A8211-9601-3D49-B869-418702E7FC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35"/>
          <a:stretch/>
        </p:blipFill>
        <p:spPr>
          <a:xfrm>
            <a:off x="4396624" y="4724400"/>
            <a:ext cx="2822420" cy="5989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F8B076-8EB6-A647-8500-D98D8A4FC1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90"/>
          <a:stretch/>
        </p:blipFill>
        <p:spPr>
          <a:xfrm>
            <a:off x="4419600" y="4248841"/>
            <a:ext cx="4416552" cy="518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22BA4C-AF1B-5B45-A60B-194A634DB1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063" r="56362" b="13893"/>
          <a:stretch/>
        </p:blipFill>
        <p:spPr>
          <a:xfrm>
            <a:off x="4419600" y="5334000"/>
            <a:ext cx="1878651" cy="3423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3E2D73-1A75-104C-8538-0E7468F8F0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154" t="19190" b="11320"/>
          <a:stretch/>
        </p:blipFill>
        <p:spPr>
          <a:xfrm>
            <a:off x="4481076" y="5720622"/>
            <a:ext cx="2158776" cy="42870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C4EC04-6D8B-2C4D-8706-A3C19824B469}"/>
              </a:ext>
            </a:extLst>
          </p:cNvPr>
          <p:cNvGrpSpPr/>
          <p:nvPr/>
        </p:nvGrpSpPr>
        <p:grpSpPr>
          <a:xfrm>
            <a:off x="228600" y="4191000"/>
            <a:ext cx="3962400" cy="1949227"/>
            <a:chOff x="228600" y="4311427"/>
            <a:chExt cx="3962400" cy="19492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D3AC5D-7CC7-1949-A192-0DD8E8A1E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029" b="3837"/>
            <a:stretch/>
          </p:blipFill>
          <p:spPr>
            <a:xfrm>
              <a:off x="533400" y="5885279"/>
              <a:ext cx="2438400" cy="3402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8FA5A4-EEDF-ED46-8893-E812217ED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3333" b="10000"/>
            <a:stretch/>
          </p:blipFill>
          <p:spPr>
            <a:xfrm>
              <a:off x="549143" y="5393871"/>
              <a:ext cx="3276600" cy="327660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B284CCC-44D6-1F41-B2E7-BC8FDD86664C}"/>
                </a:ext>
              </a:extLst>
            </p:cNvPr>
            <p:cNvSpPr/>
            <p:nvPr/>
          </p:nvSpPr>
          <p:spPr>
            <a:xfrm>
              <a:off x="228600" y="4311427"/>
              <a:ext cx="3962400" cy="1949227"/>
            </a:xfrm>
            <a:prstGeom prst="round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CD743A1-5DF5-ED4E-A0E1-C441A3299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60277"/>
            <a:stretch/>
          </p:blipFill>
          <p:spPr>
            <a:xfrm>
              <a:off x="528600" y="4423577"/>
              <a:ext cx="2443200" cy="48509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E3B7C4-01EE-D34C-B4BC-B63E0DD42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9545" t="18738"/>
            <a:stretch/>
          </p:blipFill>
          <p:spPr>
            <a:xfrm>
              <a:off x="533400" y="4930659"/>
              <a:ext cx="2488251" cy="394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51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652B9-6BE8-8449-B6E1-B96C4CBB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B66AB-DB78-5941-991E-E678F58E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28D42-944E-9141-82C3-97172325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ED7D0-7C58-F44C-99EE-58C98B01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6917763" cy="3464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878F6-C8D7-EB42-97B4-B133491A060B}"/>
              </a:ext>
            </a:extLst>
          </p:cNvPr>
          <p:cNvSpPr txBox="1"/>
          <p:nvPr/>
        </p:nvSpPr>
        <p:spPr>
          <a:xfrm>
            <a:off x="2209800" y="23949"/>
            <a:ext cx="4748416" cy="461665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Multi-Stage Runge-</a:t>
            </a:r>
            <a:r>
              <a:rPr lang="en-US" dirty="0" err="1">
                <a:latin typeface="+mn-lt"/>
              </a:rPr>
              <a:t>Kutta</a:t>
            </a:r>
            <a:r>
              <a:rPr lang="en-US" dirty="0">
                <a:latin typeface="+mn-lt"/>
              </a:rPr>
              <a:t>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9D5E0-CC50-E443-9327-0ECAF285F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0" y="254781"/>
            <a:ext cx="1972586" cy="3464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80729-AE55-764F-87E2-F979C0AC2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254781"/>
            <a:ext cx="1972586" cy="36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8A5E-7D26-D540-9A6D-848097C3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758952"/>
          </a:xfrm>
        </p:spPr>
        <p:txBody>
          <a:bodyPr/>
          <a:lstStyle/>
          <a:p>
            <a:r>
              <a:rPr lang="en-US" b="1" dirty="0"/>
              <a:t>Disadvantage &amp; Advantage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1FACB-29DD-2C4D-B270-F193EEE1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70D5D-E6E2-9D4F-A5F2-ECF67A22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D3808-ED30-DB44-B678-A04AFB2A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47585-8733-754F-B5D4-00A1B18271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47C7BB9-199A-DA42-A7D7-FEC8B9D9B935}"/>
                  </a:ext>
                </a:extLst>
              </p:cNvPr>
              <p:cNvSpPr/>
              <p:nvPr/>
            </p:nvSpPr>
            <p:spPr>
              <a:xfrm>
                <a:off x="457200" y="2252422"/>
                <a:ext cx="3958004" cy="307853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dirty="0"/>
                  <a:t>High order of accuracy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dirty="0"/>
                  <a:t>Small amp errors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dirty="0"/>
                  <a:t>Small phase errors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dirty="0"/>
                  <a:t>Efficient damping at high-frequency 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dirty="0"/>
                  <a:t>Stability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allowed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47C7BB9-199A-DA42-A7D7-FEC8B9D9B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52422"/>
                <a:ext cx="3958004" cy="30785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56A8E5-B414-F24D-8D41-E7E5A8E44E3E}"/>
              </a:ext>
            </a:extLst>
          </p:cNvPr>
          <p:cNvSpPr/>
          <p:nvPr/>
        </p:nvSpPr>
        <p:spPr>
          <a:xfrm>
            <a:off x="5100004" y="2194562"/>
            <a:ext cx="3510596" cy="31363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Evaluating derivatives multiple times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Extensive storage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More expensive computation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5C053-5C5F-E744-92F4-FABDCF0112EE}"/>
              </a:ext>
            </a:extLst>
          </p:cNvPr>
          <p:cNvSpPr txBox="1"/>
          <p:nvPr/>
        </p:nvSpPr>
        <p:spPr>
          <a:xfrm>
            <a:off x="5562600" y="157992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3D7D6-EE86-4D4F-A4A8-34AB37E2BDFB}"/>
              </a:ext>
            </a:extLst>
          </p:cNvPr>
          <p:cNvSpPr txBox="1"/>
          <p:nvPr/>
        </p:nvSpPr>
        <p:spPr>
          <a:xfrm>
            <a:off x="1313688" y="15957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48E7-C9FC-4D4A-97D0-D105F3F0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Multi-Step Scheme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A05E-860B-B145-80B5-F949B16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B296-DFC9-C642-B95C-1456969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CA7B7-FDA5-A747-87EE-69A67953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09B7F-D4EA-1B4D-934E-22EAB769E8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time steps are used to computer the next time step.</a:t>
            </a:r>
          </a:p>
          <a:p>
            <a:r>
              <a:rPr lang="en-US" dirty="0"/>
              <a:t>Achieve high order of accuracy, without using too much storage. </a:t>
            </a:r>
          </a:p>
          <a:p>
            <a:r>
              <a:rPr lang="en-US" dirty="0"/>
              <a:t>Physical and computational modes both exist. Need to suppress the errors arising from computation modes. </a:t>
            </a:r>
          </a:p>
          <a:p>
            <a:r>
              <a:rPr lang="en-US" dirty="0"/>
              <a:t>Leapfrog &amp; Adams-</a:t>
            </a:r>
            <a:r>
              <a:rPr lang="en-US" dirty="0" err="1"/>
              <a:t>Bashforth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9650-36C0-9742-9904-D83B734C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758952"/>
          </a:xfrm>
        </p:spPr>
        <p:txBody>
          <a:bodyPr/>
          <a:lstStyle/>
          <a:p>
            <a:r>
              <a:rPr lang="en-US" b="1" dirty="0"/>
              <a:t>Leapfrog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4EE61-B189-1046-9C3D-53E89B4A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FD4BB-5FD7-0E4D-8FE1-1BA52DE4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4662E-9A07-CC47-8B70-C36A500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E36E7CC1-F3A0-154C-8495-6A87A61F5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161" y="1524000"/>
                <a:ext cx="3962400" cy="758952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E36E7CC1-F3A0-154C-8495-6A87A61F5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161" y="1524000"/>
                <a:ext cx="3962400" cy="758952"/>
              </a:xfrm>
              <a:prstGeom prst="rect">
                <a:avLst/>
              </a:prstGeom>
              <a:blipFill>
                <a:blip r:embed="rId3"/>
                <a:stretch>
                  <a:fillRect l="-31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>
            <a:extLst>
              <a:ext uri="{FF2B5EF4-FFF2-40B4-BE49-F238E27FC236}">
                <a16:creationId xmlns:a16="http://schemas.microsoft.com/office/drawing/2014/main" id="{AB46D566-E12F-2041-A41C-F622A4F54B8D}"/>
              </a:ext>
            </a:extLst>
          </p:cNvPr>
          <p:cNvSpPr/>
          <p:nvPr/>
        </p:nvSpPr>
        <p:spPr>
          <a:xfrm>
            <a:off x="5008201" y="2323625"/>
            <a:ext cx="345748" cy="49577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FAB8DA0D-E4C1-F240-8F98-F9DB1A244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2819400"/>
                <a:ext cx="4953000" cy="49577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FAB8DA0D-E4C1-F240-8F98-F9DB1A244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2819400"/>
                <a:ext cx="4953000" cy="495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>
            <a:extLst>
              <a:ext uri="{FF2B5EF4-FFF2-40B4-BE49-F238E27FC236}">
                <a16:creationId xmlns:a16="http://schemas.microsoft.com/office/drawing/2014/main" id="{34B4FB80-D71E-0D42-949D-CE3E1E6681BF}"/>
              </a:ext>
            </a:extLst>
          </p:cNvPr>
          <p:cNvSpPr/>
          <p:nvPr/>
        </p:nvSpPr>
        <p:spPr>
          <a:xfrm>
            <a:off x="5029200" y="3412641"/>
            <a:ext cx="345748" cy="49577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79A8EABA-BC6B-4B45-AA6F-78E456912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861" y="3954260"/>
                <a:ext cx="4953000" cy="560208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79A8EABA-BC6B-4B45-AA6F-78E456912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4861" y="3954260"/>
                <a:ext cx="4953000" cy="560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896DDB-A2F9-4844-B24A-D92E32FD796B}"/>
              </a:ext>
            </a:extLst>
          </p:cNvPr>
          <p:cNvCxnSpPr>
            <a:cxnSpLocks/>
          </p:cNvCxnSpPr>
          <p:nvPr/>
        </p:nvCxnSpPr>
        <p:spPr>
          <a:xfrm>
            <a:off x="3240161" y="4528231"/>
            <a:ext cx="0" cy="8800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C7884C-EAEC-8A45-A75A-6AAB1E7D80B4}"/>
              </a:ext>
            </a:extLst>
          </p:cNvPr>
          <p:cNvCxnSpPr>
            <a:cxnSpLocks/>
          </p:cNvCxnSpPr>
          <p:nvPr/>
        </p:nvCxnSpPr>
        <p:spPr>
          <a:xfrm>
            <a:off x="7088261" y="4514468"/>
            <a:ext cx="0" cy="91471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C1FFA709-53B1-784C-AE39-893C8827A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8" y="4788004"/>
                <a:ext cx="1523992" cy="430721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C1FFA709-53B1-784C-AE39-893C8827A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8" y="4788004"/>
                <a:ext cx="1523992" cy="430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1103DAF3-5A4E-DA4F-96BF-A8FF99171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750879"/>
                <a:ext cx="1523992" cy="430721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1103DAF3-5A4E-DA4F-96BF-A8FF9917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750879"/>
                <a:ext cx="1523992" cy="430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F2E87822-866B-C844-9101-564F0D9E0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031" y="5473804"/>
                <a:ext cx="2366769" cy="545996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F2E87822-866B-C844-9101-564F0D9E0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9031" y="5473804"/>
                <a:ext cx="2366769" cy="545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B3DA2DFB-9FCE-9947-B2F1-E1C6F7B38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1431" y="5461208"/>
                <a:ext cx="2366769" cy="545996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B3DA2DFB-9FCE-9947-B2F1-E1C6F7B38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1431" y="5461208"/>
                <a:ext cx="2366769" cy="545996"/>
              </a:xfrm>
              <a:prstGeom prst="rect">
                <a:avLst/>
              </a:prstGeom>
              <a:blipFill>
                <a:blip r:embed="rId9"/>
                <a:stretch>
                  <a:fillRect r="-267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40DF66-CAF2-E546-984D-61258E700F14}"/>
                  </a:ext>
                </a:extLst>
              </p:cNvPr>
              <p:cNvSpPr txBox="1"/>
              <p:nvPr/>
            </p:nvSpPr>
            <p:spPr>
              <a:xfrm>
                <a:off x="228600" y="1435443"/>
                <a:ext cx="259384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: physical mode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: computational mode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40DF66-CAF2-E546-984D-61258E700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5443"/>
                <a:ext cx="2593848" cy="3046988"/>
              </a:xfrm>
              <a:prstGeom prst="rect">
                <a:avLst/>
              </a:prstGeom>
              <a:blipFill>
                <a:blip r:embed="rId10"/>
                <a:stretch>
                  <a:fillRect l="-3415" t="-1660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24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9650-36C0-9742-9904-D83B734C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758952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b="1" dirty="0"/>
              <a:t>Adams-</a:t>
            </a:r>
            <a:r>
              <a:rPr lang="en-US" b="1" dirty="0" err="1"/>
              <a:t>Bashforth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4EE61-B189-1046-9C3D-53E89B4A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FD4BB-5FD7-0E4D-8FE1-1BA52DE4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4662E-9A07-CC47-8B70-C36A500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E36E7CC1-F3A0-154C-8495-6A87A61F5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680" y="3965448"/>
                <a:ext cx="6848327" cy="758952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E36E7CC1-F3A0-154C-8495-6A87A61F5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1680" y="3965448"/>
                <a:ext cx="6848327" cy="75895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>
            <a:extLst>
              <a:ext uri="{FF2B5EF4-FFF2-40B4-BE49-F238E27FC236}">
                <a16:creationId xmlns:a16="http://schemas.microsoft.com/office/drawing/2014/main" id="{34B4FB80-D71E-0D42-949D-CE3E1E6681BF}"/>
              </a:ext>
            </a:extLst>
          </p:cNvPr>
          <p:cNvSpPr/>
          <p:nvPr/>
        </p:nvSpPr>
        <p:spPr>
          <a:xfrm>
            <a:off x="4320204" y="4762025"/>
            <a:ext cx="345748" cy="49577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79A8EABA-BC6B-4B45-AA6F-78E456912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657" y="5357872"/>
                <a:ext cx="6703943" cy="814328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9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79A8EABA-BC6B-4B45-AA6F-78E456912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657" y="5357872"/>
                <a:ext cx="6703943" cy="814328"/>
              </a:xfrm>
              <a:prstGeom prst="rect">
                <a:avLst/>
              </a:prstGeom>
              <a:blipFill>
                <a:blip r:embed="rId4"/>
                <a:stretch>
                  <a:fillRect t="-3030" b="-30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D42DE6AB-B267-9D45-BA9D-5BFD1F024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7" y="1398771"/>
            <a:ext cx="2152946" cy="22588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C7DE88-3FCC-8E4F-9A92-D7992627E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408" y="1308996"/>
            <a:ext cx="1884192" cy="24248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473598-B531-9C40-9447-01354EFB6F18}"/>
              </a:ext>
            </a:extLst>
          </p:cNvPr>
          <p:cNvSpPr txBox="1"/>
          <p:nvPr/>
        </p:nvSpPr>
        <p:spPr>
          <a:xfrm>
            <a:off x="2209800" y="1371600"/>
            <a:ext cx="564454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John Couch Adams</a:t>
            </a:r>
            <a:endParaRPr lang="en-US" sz="19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1819-1892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British astronomer and mathematician; predicted existence of Neptune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828D27-68F1-BD4E-A1C7-1179DD9DA15B}"/>
              </a:ext>
            </a:extLst>
          </p:cNvPr>
          <p:cNvSpPr txBox="1"/>
          <p:nvPr/>
        </p:nvSpPr>
        <p:spPr>
          <a:xfrm>
            <a:off x="2193383" y="2561990"/>
            <a:ext cx="499022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Francis </a:t>
            </a:r>
            <a:r>
              <a:rPr lang="en-US" sz="1900" b="1" dirty="0" err="1"/>
              <a:t>Bashforth</a:t>
            </a:r>
            <a:endParaRPr lang="en-US" sz="19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1819-1</a:t>
            </a:r>
            <a:r>
              <a:rPr lang="en-US" altLang="zh-CN" sz="1800" dirty="0">
                <a:solidFill>
                  <a:srgbClr val="7030A0"/>
                </a:solidFill>
              </a:rPr>
              <a:t>912</a:t>
            </a:r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British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mathematician; influential ballistics expert.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434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{7CC52A0E-4913-E740-9990-53448C2E12E3}tf10001060</Template>
  <TotalTime>13702</TotalTime>
  <Words>609</Words>
  <Application>Microsoft Macintosh PowerPoint</Application>
  <PresentationFormat>Letter Paper (8.5x11 in)</PresentationFormat>
  <Paragraphs>158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 Math</vt:lpstr>
      <vt:lpstr>Copperplate</vt:lpstr>
      <vt:lpstr>Courier New</vt:lpstr>
      <vt:lpstr>Georgia</vt:lpstr>
      <vt:lpstr>Wingdings</vt:lpstr>
      <vt:lpstr>Wingdings 2</vt:lpstr>
      <vt:lpstr>Civic</vt:lpstr>
      <vt:lpstr>PHYS 8750  Numerical Fluid Dynamics</vt:lpstr>
      <vt:lpstr>PHYS 8750 </vt:lpstr>
      <vt:lpstr>Two-Stage Matsuno Scheme</vt:lpstr>
      <vt:lpstr>PowerPoint Presentation</vt:lpstr>
      <vt:lpstr>PowerPoint Presentation</vt:lpstr>
      <vt:lpstr>Disadvantage &amp; Advantage</vt:lpstr>
      <vt:lpstr>Multi-Step Scheme</vt:lpstr>
      <vt:lpstr>Leapfrog</vt:lpstr>
      <vt:lpstr>Adams-Bashforth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Atms 502</dc:title>
  <dc:creator>Brian Jewett</dc:creator>
  <cp:lastModifiedBy>Xian Lu</cp:lastModifiedBy>
  <cp:revision>963</cp:revision>
  <cp:lastPrinted>2020-08-31T15:19:05Z</cp:lastPrinted>
  <dcterms:created xsi:type="dcterms:W3CDTF">2011-08-23T15:17:26Z</dcterms:created>
  <dcterms:modified xsi:type="dcterms:W3CDTF">2020-09-03T19:43:26Z</dcterms:modified>
</cp:coreProperties>
</file>