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0" r:id="rId1"/>
  </p:sldMasterIdLst>
  <p:notesMasterIdLst>
    <p:notesMasterId r:id="rId15"/>
  </p:notesMasterIdLst>
  <p:handoutMasterIdLst>
    <p:handoutMasterId r:id="rId16"/>
  </p:handoutMasterIdLst>
  <p:sldIdLst>
    <p:sldId id="501" r:id="rId2"/>
    <p:sldId id="383" r:id="rId3"/>
    <p:sldId id="455" r:id="rId4"/>
    <p:sldId id="502" r:id="rId5"/>
    <p:sldId id="512" r:id="rId6"/>
    <p:sldId id="513" r:id="rId7"/>
    <p:sldId id="630" r:id="rId8"/>
    <p:sldId id="612" r:id="rId9"/>
    <p:sldId id="514" r:id="rId10"/>
    <p:sldId id="462" r:id="rId11"/>
    <p:sldId id="515" r:id="rId12"/>
    <p:sldId id="631" r:id="rId13"/>
    <p:sldId id="503" r:id="rId14"/>
  </p:sldIdLst>
  <p:sldSz cx="9144000" cy="6858000" type="letter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3BFF"/>
    <a:srgbClr val="020000"/>
    <a:srgbClr val="0E7B04"/>
    <a:srgbClr val="FFBB20"/>
    <a:srgbClr val="18C908"/>
    <a:srgbClr val="FF301B"/>
    <a:srgbClr val="C1FFF0"/>
    <a:srgbClr val="DDE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66"/>
    <p:restoredTop sz="87309" autoAdjust="0"/>
  </p:normalViewPr>
  <p:slideViewPr>
    <p:cSldViewPr>
      <p:cViewPr varScale="1">
        <p:scale>
          <a:sx n="124" d="100"/>
          <a:sy n="124" d="100"/>
        </p:scale>
        <p:origin x="1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80"/>
    </p:cViewPr>
  </p:sorterViewPr>
  <p:notesViewPr>
    <p:cSldViewPr>
      <p:cViewPr varScale="1">
        <p:scale>
          <a:sx n="193" d="100"/>
          <a:sy n="193" d="100"/>
        </p:scale>
        <p:origin x="200" y="45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14B666-DCB2-B240-95BA-17CF7BED1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0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319BFDF-F953-324C-9907-A4285441D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1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47EC9-AFC9-134F-91B0-88E9E96E29D6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683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2C0C0-FA73-E343-8BBE-F49B0CE88339}" type="slidenum">
              <a:rPr lang="en-US"/>
              <a:pPr/>
              <a:t>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Finished here.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6 - Feb. 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ATMS 502 / CSE 566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C6954-05C4-C14A-B3E8-5A62B0B51CAD}" type="slidenum">
              <a:rPr lang="en-US"/>
              <a:pPr/>
              <a:t>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6 - Feb. 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ATMS 502 / CSE 566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2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CA99B-A004-A544-B035-F9C130F988C8}" type="slidenum">
              <a:rPr lang="en-US"/>
              <a:pPr/>
              <a:t>11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091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59AC4A-1BEA-CC43-A406-17C35A0021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FF29-2BE4-5440-AA8E-162C2B6A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B4C004-2D9E-FC4C-94C2-B311B8556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7FBC1A-D1AB-074B-97D1-26C7408222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8B46F2-3B96-0D4B-A2BF-2262FB3540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D8F-2A5C-CC45-8663-26734EBC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F334C6C-39ED-B64C-A6A7-325F0AFD8F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905DBF-68C3-0445-8270-DB23A15D2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1A729D-F1A8-6B45-A5E7-FDC85B8DA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AF2031-28E2-2E4C-8731-4E39EDFE4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532975-ABD2-B34C-B836-CBB3B70B5F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nl-NL"/>
              <a:t>PHYS 8750 - Fall 2020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CAEBE-9FF7-4744-92F4-19AAB4C7E9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86993main_TF-2004-05_popup1.jpg">
            <a:extLst>
              <a:ext uri="{FF2B5EF4-FFF2-40B4-BE49-F238E27FC236}">
                <a16:creationId xmlns:a16="http://schemas.microsoft.com/office/drawing/2014/main" id="{49EA1190-14DA-7E42-9D01-19015D2B0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0" b="2797"/>
          <a:stretch/>
        </p:blipFill>
        <p:spPr>
          <a:xfrm rot="16200000">
            <a:off x="1752600" y="-1143001"/>
            <a:ext cx="5638800" cy="914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75E25E-0B49-0941-BE9B-29E43F0ECD76}"/>
              </a:ext>
            </a:extLst>
          </p:cNvPr>
          <p:cNvSpPr txBox="1"/>
          <p:nvPr/>
        </p:nvSpPr>
        <p:spPr>
          <a:xfrm>
            <a:off x="5072095" y="152400"/>
            <a:ext cx="399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+mn-lt"/>
              </a:rPr>
              <a:t>NASA/DRYDEN flow visualization facility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702453" y="609598"/>
            <a:ext cx="7772400" cy="2133600"/>
          </a:xfrm>
        </p:spPr>
        <p:txBody>
          <a:bodyPr anchor="ctr"/>
          <a:lstStyle/>
          <a:p>
            <a:pPr algn="ctr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3600" i="1" dirty="0">
                <a:solidFill>
                  <a:schemeClr val="tx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PHYS 8750</a:t>
            </a:r>
            <a:br>
              <a:rPr lang="en-US" sz="3600" i="1" dirty="0">
                <a:solidFill>
                  <a:schemeClr val="tx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br>
              <a:rPr lang="en-US" sz="3600" i="1" dirty="0">
                <a:solidFill>
                  <a:schemeClr val="tx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600" i="1" dirty="0">
                <a:solidFill>
                  <a:schemeClr val="tx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Numerical Fluid Dynamics</a:t>
            </a:r>
            <a:endParaRPr lang="en-US" sz="3600" i="1" dirty="0">
              <a:solidFill>
                <a:schemeClr val="tx1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304800" y="4724400"/>
            <a:ext cx="5989637" cy="1398588"/>
          </a:xfrm>
        </p:spPr>
        <p:txBody>
          <a:bodyPr/>
          <a:lstStyle/>
          <a:p>
            <a:pPr marL="0" indent="0" algn="ctr" eaLnBrk="1" hangingPunct="1">
              <a:buFont typeface="Wingdings" pitchFamily="-108" charset="2"/>
              <a:buNone/>
            </a:pPr>
            <a:r>
              <a:rPr lang="en-US" i="1" dirty="0">
                <a:solidFill>
                  <a:srgbClr val="FFFF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Fall, 2020</a:t>
            </a:r>
            <a:endParaRPr lang="en-US" dirty="0">
              <a:solidFill>
                <a:srgbClr val="FFFF00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110A1-B2F5-FD49-B8C8-A5B1BCB6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4E46F-F689-104C-B713-A26001B1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1CD39-FD36-EE49-B747-BFC06973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956DA-A08A-D849-ABAA-8574B5CE2DA0}"/>
              </a:ext>
            </a:extLst>
          </p:cNvPr>
          <p:cNvSpPr txBox="1"/>
          <p:nvPr/>
        </p:nvSpPr>
        <p:spPr>
          <a:xfrm>
            <a:off x="2763651" y="45151"/>
            <a:ext cx="3616696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Stability &amp; Amplification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B284CCC-44D6-1F41-B2E7-BC8FDD86664C}"/>
              </a:ext>
            </a:extLst>
          </p:cNvPr>
          <p:cNvSpPr/>
          <p:nvPr/>
        </p:nvSpPr>
        <p:spPr>
          <a:xfrm>
            <a:off x="1005925" y="673931"/>
            <a:ext cx="4607698" cy="630786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B07124-A2E5-E546-817D-154D1B0F608D}"/>
                  </a:ext>
                </a:extLst>
              </p:cNvPr>
              <p:cNvSpPr/>
              <p:nvPr/>
            </p:nvSpPr>
            <p:spPr>
              <a:xfrm>
                <a:off x="46348" y="780376"/>
                <a:ext cx="6526851" cy="481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B07124-A2E5-E546-817D-154D1B0F6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" y="780376"/>
                <a:ext cx="6526851" cy="481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428BEDB6-ADE7-5747-B92E-94DA30ECAAAE}"/>
                  </a:ext>
                </a:extLst>
              </p:cNvPr>
              <p:cNvSpPr/>
              <p:nvPr/>
            </p:nvSpPr>
            <p:spPr>
              <a:xfrm>
                <a:off x="5875128" y="758906"/>
                <a:ext cx="1696399" cy="481991"/>
              </a:xfrm>
              <a:prstGeom prst="roundRect">
                <a:avLst/>
              </a:prstGeom>
              <a:noFill/>
              <a:ln w="127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428BEDB6-ADE7-5747-B92E-94DA30ECA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128" y="758906"/>
                <a:ext cx="1696399" cy="48199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7A46B96-EA24-E746-A03B-7F8C27B5133E}"/>
              </a:ext>
            </a:extLst>
          </p:cNvPr>
          <p:cNvSpPr txBox="1"/>
          <p:nvPr/>
        </p:nvSpPr>
        <p:spPr>
          <a:xfrm>
            <a:off x="288455" y="4988727"/>
            <a:ext cx="8617031" cy="923330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rgbClr val="0E7B04"/>
                </a:solidFill>
                <a:latin typeface="+mn-lt"/>
              </a:rPr>
              <a:t>For stable scheme, high-wavenumber (small-scale) waves are damped more efficiently.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rgbClr val="0E7B04"/>
                </a:solidFill>
                <a:latin typeface="+mn-lt"/>
              </a:rPr>
              <a:t>For unstable scheme, high-wavenumber (small-scale) waves grow most rapidly. 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C01ABF9-0D08-F345-AACF-E3D38396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83D0A0-7223-304F-B4C1-0EA079E58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94" y="1502231"/>
            <a:ext cx="8836152" cy="34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1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Resolution:  extremes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527048"/>
            <a:ext cx="8766048" cy="4949952"/>
          </a:xfrm>
        </p:spPr>
        <p:txBody>
          <a:bodyPr/>
          <a:lstStyle/>
          <a:p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An infinitely long wave</a:t>
            </a:r>
          </a:p>
          <a:p>
            <a:pPr lvl="1"/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… is a straight line.</a:t>
            </a:r>
          </a:p>
          <a:p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A well-resolved wave</a:t>
            </a:r>
          </a:p>
          <a:p>
            <a:pPr lvl="1"/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… has 7-10 (or more) grid points over a wavelength</a:t>
            </a:r>
          </a:p>
          <a:p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A poorly-resolved wave</a:t>
            </a:r>
          </a:p>
          <a:p>
            <a:pPr lvl="1"/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… has 3-5 grid points spanning a wavelength</a:t>
            </a:r>
          </a:p>
          <a:p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A 2∆x </a:t>
            </a:r>
            <a:r>
              <a:rPr lang="en-US" i="1" dirty="0">
                <a:ea typeface="ＭＳ Ｐゴシック" pitchFamily="-112" charset="-128"/>
                <a:cs typeface="ＭＳ Ｐゴシック" pitchFamily="-112" charset="-128"/>
              </a:rPr>
              <a:t>(“two delta-x”)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 wave</a:t>
            </a:r>
          </a:p>
          <a:p>
            <a:pPr lvl="1"/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… is basically unresolved at all (see Durran figure), though we say 2∆x is the “minimum” wavelength we could describe.</a:t>
            </a:r>
          </a:p>
          <a:p>
            <a:pPr lvl="1"/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… similarly, a </a:t>
            </a:r>
            <a:r>
              <a:rPr lang="en-US" dirty="0">
                <a:solidFill>
                  <a:srgbClr val="0E7B04"/>
                </a:solidFill>
                <a:ea typeface="ＭＳ Ｐゴシック" pitchFamily="-112" charset="-128"/>
                <a:cs typeface="ＭＳ Ｐゴシック" pitchFamily="-112" charset="-128"/>
              </a:rPr>
              <a:t>2∆t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 wave appears over the span of two time steps.  We say 2∆t is the minimum period we could describe.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4ADB5-9E62-9D43-89DE-DE7C54FDADE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A4A27B-E13C-D14A-984C-B331369F3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46005"/>
            <a:ext cx="7696200" cy="363079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4E46F-F689-104C-B713-A26001B1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1CD39-FD36-EE49-B747-BFC06973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956DA-A08A-D849-ABAA-8574B5CE2DA0}"/>
              </a:ext>
            </a:extLst>
          </p:cNvPr>
          <p:cNvSpPr txBox="1"/>
          <p:nvPr/>
        </p:nvSpPr>
        <p:spPr>
          <a:xfrm>
            <a:off x="1595186" y="34656"/>
            <a:ext cx="6003567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Courant-Friedrichs-Lewy Condition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428BEDB6-ADE7-5747-B92E-94DA30ECAAAE}"/>
                  </a:ext>
                </a:extLst>
              </p:cNvPr>
              <p:cNvSpPr/>
              <p:nvPr/>
            </p:nvSpPr>
            <p:spPr>
              <a:xfrm>
                <a:off x="5839633" y="593999"/>
                <a:ext cx="2727292" cy="819053"/>
              </a:xfrm>
              <a:prstGeom prst="roundRect">
                <a:avLst/>
              </a:prstGeom>
              <a:noFill/>
              <a:ln w="127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428BEDB6-ADE7-5747-B92E-94DA30ECA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633" y="593999"/>
                <a:ext cx="2727292" cy="81905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7A46B96-EA24-E746-A03B-7F8C27B5133E}"/>
              </a:ext>
            </a:extLst>
          </p:cNvPr>
          <p:cNvSpPr txBox="1"/>
          <p:nvPr/>
        </p:nvSpPr>
        <p:spPr>
          <a:xfrm>
            <a:off x="1295400" y="5867400"/>
            <a:ext cx="6324600" cy="430887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200" dirty="0">
                <a:solidFill>
                  <a:srgbClr val="0E7B04"/>
                </a:solidFill>
                <a:latin typeface="+mn-lt"/>
              </a:rPr>
              <a:t>CFL condition: Domain 1 includes Domain 2. 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C01ABF9-0D08-F345-AACF-E3D38396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PHYS 8750 - </a:t>
            </a:r>
            <a:r>
              <a:rPr lang="nl-NL" dirty="0" err="1"/>
              <a:t>Fall</a:t>
            </a:r>
            <a:r>
              <a:rPr lang="nl-NL" dirty="0"/>
              <a:t> 2020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AB85A2-9F52-7F4D-9370-37E4C7BBA056}"/>
                  </a:ext>
                </a:extLst>
              </p:cNvPr>
              <p:cNvSpPr txBox="1"/>
              <p:nvPr/>
            </p:nvSpPr>
            <p:spPr>
              <a:xfrm>
                <a:off x="528638" y="749496"/>
                <a:ext cx="3642985" cy="43717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 smtClean="0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AB85A2-9F52-7F4D-9370-37E4C7BB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8" y="749496"/>
                <a:ext cx="3642985" cy="437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84C25F7-9FA3-7443-B35A-7B8A58D33005}"/>
              </a:ext>
            </a:extLst>
          </p:cNvPr>
          <p:cNvSpPr/>
          <p:nvPr/>
        </p:nvSpPr>
        <p:spPr>
          <a:xfrm>
            <a:off x="354413" y="4784525"/>
            <a:ext cx="81640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To reach solid circle:</a:t>
            </a:r>
          </a:p>
          <a:p>
            <a:r>
              <a:rPr lang="en-US" sz="2000" dirty="0">
                <a:latin typeface="+mj-lt"/>
              </a:rPr>
              <a:t>FD scheme: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open circles are domain of dependence of (Domain 1).</a:t>
            </a:r>
          </a:p>
          <a:p>
            <a:r>
              <a:rPr lang="en-US" sz="2000" dirty="0">
                <a:latin typeface="+mj-lt"/>
              </a:rPr>
              <a:t>Associated PDE: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domain of dependence is dashed line (Domain 2).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947CD3-11EC-5B48-9AF5-8825E98719C1}"/>
                  </a:ext>
                </a:extLst>
              </p:cNvPr>
              <p:cNvSpPr txBox="1"/>
              <p:nvPr/>
            </p:nvSpPr>
            <p:spPr>
              <a:xfrm>
                <a:off x="1866895" y="1352325"/>
                <a:ext cx="2857506" cy="307777"/>
              </a:xfrm>
              <a:prstGeom prst="rect">
                <a:avLst/>
              </a:prstGeom>
              <a:noFill/>
              <a:ln>
                <a:solidFill>
                  <a:srgbClr val="423B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23B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solidFill>
                          <a:srgbClr val="423B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23B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23B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23B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23B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423B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423B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423B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solidFill>
                          <a:srgbClr val="423B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23BFF"/>
                    </a:solidFill>
                  </a:rPr>
                  <a:t>/</a:t>
                </a:r>
                <a:r>
                  <a:rPr lang="en-US" sz="2000" dirty="0">
                    <a:solidFill>
                      <a:srgbClr val="423B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23B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solidFill>
                          <a:srgbClr val="423B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423B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23B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rgbClr val="423BFF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947CD3-11EC-5B48-9AF5-8825E9871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895" y="1352325"/>
                <a:ext cx="2857506" cy="307777"/>
              </a:xfrm>
              <a:prstGeom prst="rect">
                <a:avLst/>
              </a:prstGeom>
              <a:blipFill>
                <a:blip r:embed="rId6"/>
                <a:stretch>
                  <a:fillRect l="-3965" t="-18519" b="-37037"/>
                </a:stretch>
              </a:blipFill>
              <a:ln>
                <a:solidFill>
                  <a:srgbClr val="423B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4216E6-1A7D-8A4C-A095-89D9431ED7DB}"/>
              </a:ext>
            </a:extLst>
          </p:cNvPr>
          <p:cNvCxnSpPr>
            <a:cxnSpLocks/>
          </p:cNvCxnSpPr>
          <p:nvPr/>
        </p:nvCxnSpPr>
        <p:spPr>
          <a:xfrm>
            <a:off x="3352800" y="1752600"/>
            <a:ext cx="0" cy="457200"/>
          </a:xfrm>
          <a:prstGeom prst="straightConnector1">
            <a:avLst/>
          </a:prstGeom>
          <a:ln w="25400" cmpd="sng">
            <a:solidFill>
              <a:srgbClr val="423BFF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605FF-EFED-3748-9045-D217A3F7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C1809-8D0F-A840-9755-57454013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B70C-F7D5-E443-9BBC-825E83BD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EE39E5-E253-EF4B-A880-73D504911F62}"/>
              </a:ext>
            </a:extLst>
          </p:cNvPr>
          <p:cNvSpPr txBox="1">
            <a:spLocks/>
          </p:cNvSpPr>
          <p:nvPr/>
        </p:nvSpPr>
        <p:spPr>
          <a:xfrm>
            <a:off x="1592837" y="81392"/>
            <a:ext cx="5684023" cy="349232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2000" b="1" dirty="0">
              <a:solidFill>
                <a:srgbClr val="C00000"/>
              </a:solidFill>
              <a:latin typeface="Copperplate" panose="02000504000000020004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70FB7B-FCCB-834E-9C36-5683A6FA75EC}"/>
              </a:ext>
            </a:extLst>
          </p:cNvPr>
          <p:cNvSpPr txBox="1">
            <a:spLocks/>
          </p:cNvSpPr>
          <p:nvPr/>
        </p:nvSpPr>
        <p:spPr>
          <a:xfrm>
            <a:off x="271785" y="-34879"/>
            <a:ext cx="8534400" cy="7589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b="1" dirty="0">
                <a:solidFill>
                  <a:srgbClr val="C00000"/>
                </a:solidFill>
                <a:latin typeface="Copperplate" panose="02000504000000020004" pitchFamily="2" charset="77"/>
              </a:rPr>
              <a:t>Stability &amp; CFL Condition</a:t>
            </a:r>
            <a:endParaRPr lang="en-US" sz="3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ED41CE-0C13-B34A-81AF-1D426B2E4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/>
          <a:stretch/>
        </p:blipFill>
        <p:spPr>
          <a:xfrm>
            <a:off x="509680" y="505561"/>
            <a:ext cx="3528920" cy="2899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C6338C-6C54-5B40-961A-B3DE3930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492" y="3426300"/>
            <a:ext cx="3528920" cy="29007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89AFE5-CCDA-FC47-861A-1C83348CE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86365"/>
            <a:ext cx="3528920" cy="29229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D7B21D-D4FD-1B44-99A7-36DAECDA5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80" y="3406334"/>
            <a:ext cx="3521195" cy="29295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0428DA-462C-D74A-ACEC-0D73C67ECC6D}"/>
              </a:ext>
            </a:extLst>
          </p:cNvPr>
          <p:cNvSpPr/>
          <p:nvPr/>
        </p:nvSpPr>
        <p:spPr>
          <a:xfrm>
            <a:off x="1096709" y="3187501"/>
            <a:ext cx="6828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23BFF"/>
                </a:solidFill>
                <a:latin typeface="+mj-lt"/>
              </a:rPr>
              <a:t>Code: Advection_PDE_RK_2rdSpace_LaxWen_Spike_stability_2.m</a:t>
            </a:r>
          </a:p>
        </p:txBody>
      </p:sp>
    </p:spTree>
    <p:extLst>
      <p:ext uri="{BB962C8B-B14F-4D97-AF65-F5344CB8AC3E}">
        <p14:creationId xmlns:p14="http://schemas.microsoft.com/office/powerpoint/2010/main" val="20507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866" y="623748"/>
            <a:ext cx="2362200" cy="990600"/>
          </a:xfrm>
        </p:spPr>
        <p:txBody>
          <a:bodyPr/>
          <a:lstStyle/>
          <a:p>
            <a:r>
              <a:rPr lang="en-US" dirty="0"/>
              <a:t>PHYS 8750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152399" y="1355546"/>
            <a:ext cx="2819401" cy="329265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24"/>
              </a:spcBef>
            </a:pPr>
            <a:r>
              <a:rPr lang="en-US" sz="2000" dirty="0"/>
              <a:t>Class #4 (Chapter </a:t>
            </a:r>
            <a:r>
              <a:rPr lang="en-US" altLang="zh-CN" sz="2000" dirty="0"/>
              <a:t>2</a:t>
            </a:r>
            <a:r>
              <a:rPr lang="en-US" sz="2000" dirty="0"/>
              <a:t>.4)</a:t>
            </a:r>
            <a:br>
              <a:rPr lang="en-US" sz="2000" dirty="0"/>
            </a:br>
            <a:r>
              <a:rPr lang="en-US" sz="2000" dirty="0"/>
              <a:t>1) Multi-step schemes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Leapfrog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Adams-</a:t>
            </a:r>
            <a:r>
              <a:rPr lang="en-US" sz="2000" dirty="0" err="1"/>
              <a:t>Bashforth</a:t>
            </a:r>
            <a:endParaRPr lang="en-US" sz="2000" dirty="0"/>
          </a:p>
          <a:p>
            <a:pPr>
              <a:spcBef>
                <a:spcPts val="1224"/>
              </a:spcBef>
            </a:pPr>
            <a:r>
              <a:rPr lang="en-US" sz="2000" dirty="0"/>
              <a:t>2) Physical and computational modes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3) Time filtering for multi-step schemes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104607" y="520150"/>
            <a:ext cx="5867400" cy="556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b="1" dirty="0"/>
              <a:t>Outline</a:t>
            </a: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1224"/>
              </a:spcBef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Partial Differential Equations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	1) Truncation errors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	2) Stability, Convergence, Consistency</a:t>
            </a:r>
          </a:p>
          <a:p>
            <a:pPr>
              <a:spcBef>
                <a:spcPts val="1224"/>
              </a:spcBef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Von Neumann’s methods (Stability)</a:t>
            </a:r>
          </a:p>
          <a:p>
            <a:pPr>
              <a:spcBef>
                <a:spcPts val="1224"/>
              </a:spcBef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Dispersion and Dissipation errors</a:t>
            </a:r>
          </a:p>
          <a:p>
            <a:pPr>
              <a:spcBef>
                <a:spcPts val="1224"/>
              </a:spcBef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1-st, 2-nd, 3-rh, and 4-th order space schemes (Runge-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Kutta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scheme).</a:t>
            </a:r>
          </a:p>
          <a:p>
            <a:pPr>
              <a:spcBef>
                <a:spcPts val="1224"/>
              </a:spcBef>
            </a:pPr>
            <a:r>
              <a:rPr lang="en-US" altLang="zh-CN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Lax-</a:t>
            </a:r>
            <a:r>
              <a:rPr lang="en-US" altLang="zh-CN" sz="2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Wendroff</a:t>
            </a:r>
            <a:r>
              <a:rPr lang="en-US" altLang="zh-CN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Scheme (two time step)</a:t>
            </a:r>
          </a:p>
          <a:p>
            <a:pPr>
              <a:spcBef>
                <a:spcPts val="1224"/>
              </a:spcBef>
            </a:pPr>
            <a:r>
              <a:rPr lang="en-US" altLang="zh-CN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Takacs Scheme (two time step)</a:t>
            </a:r>
          </a:p>
          <a:p>
            <a:pPr>
              <a:spcBef>
                <a:spcPts val="1224"/>
              </a:spcBef>
            </a:pPr>
            <a:endParaRPr lang="en-US" altLang="zh-CN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1224"/>
              </a:spcBef>
              <a:buNone/>
            </a:pP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/>
              <a:t>    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96247-693C-E24C-8355-EECA17EBE33F}"/>
              </a:ext>
            </a:extLst>
          </p:cNvPr>
          <p:cNvSpPr txBox="1"/>
          <p:nvPr/>
        </p:nvSpPr>
        <p:spPr>
          <a:xfrm>
            <a:off x="171993" y="4984311"/>
            <a:ext cx="272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#5 (Chapter 3.1</a:t>
            </a:r>
            <a:r>
              <a:rPr lang="zh-CN" altLang="en-US" dirty="0"/>
              <a:t>， </a:t>
            </a:r>
            <a:r>
              <a:rPr lang="en-US" altLang="zh-CN" dirty="0"/>
              <a:t>3.2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38894-F78A-8444-82A9-1280A20E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536" y="152400"/>
            <a:ext cx="8852064" cy="430887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n-lt"/>
              </a:rPr>
              <a:t>Truncation Error &amp; Order of Accuracy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88F3-24B5-4047-B2DC-07E725AA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PHYS 8750 - </a:t>
            </a:r>
            <a:r>
              <a:rPr lang="nl-NL" dirty="0" err="1"/>
              <a:t>Fall</a:t>
            </a:r>
            <a:r>
              <a:rPr lang="nl-NL" dirty="0"/>
              <a:t> 2020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36E0A8-F046-2049-AD0B-6240DDA6E85B}"/>
              </a:ext>
            </a:extLst>
          </p:cNvPr>
          <p:cNvSpPr txBox="1"/>
          <p:nvPr/>
        </p:nvSpPr>
        <p:spPr>
          <a:xfrm>
            <a:off x="5070764" y="665018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53DB8B-0057-AC40-B694-68BE5E1B4C7B}"/>
              </a:ext>
            </a:extLst>
          </p:cNvPr>
          <p:cNvSpPr txBox="1"/>
          <p:nvPr/>
        </p:nvSpPr>
        <p:spPr>
          <a:xfrm>
            <a:off x="121919" y="839319"/>
            <a:ext cx="317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TRANSPORT PDE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598F86-55AB-CA44-84CE-293035194D4F}"/>
                  </a:ext>
                </a:extLst>
              </p:cNvPr>
              <p:cNvSpPr txBox="1"/>
              <p:nvPr/>
            </p:nvSpPr>
            <p:spPr>
              <a:xfrm>
                <a:off x="145968" y="5688035"/>
                <a:ext cx="88520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3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E7B04"/>
                    </a:solidFill>
                    <a:latin typeface="+mn-lt"/>
                  </a:rPr>
                  <a:t>The lowest orders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E7B04"/>
                    </a:solidFill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solidFill>
                      <a:srgbClr val="0E7B04"/>
                    </a:solidFill>
                    <a:latin typeface="+mn-lt"/>
                  </a:rPr>
                  <a:t> determines the order of accuracy of the finite difference scheme: </a:t>
                </a:r>
                <a:r>
                  <a:rPr lang="en-US" sz="1800" dirty="0">
                    <a:solidFill>
                      <a:srgbClr val="020000"/>
                    </a:solidFill>
                    <a:latin typeface="+mn-lt"/>
                  </a:rPr>
                  <a:t>first order </a:t>
                </a:r>
                <a:r>
                  <a:rPr lang="en-US" sz="1800" dirty="0">
                    <a:solidFill>
                      <a:srgbClr val="0E7B04"/>
                    </a:solidFill>
                    <a:latin typeface="+mn-lt"/>
                  </a:rPr>
                  <a:t>of accuracy in both time and space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598F86-55AB-CA44-84CE-29303519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8" y="5688035"/>
                <a:ext cx="8852064" cy="646331"/>
              </a:xfrm>
              <a:prstGeom prst="rect">
                <a:avLst/>
              </a:prstGeom>
              <a:blipFill>
                <a:blip r:embed="rId3"/>
                <a:stretch>
                  <a:fillRect l="-429" t="-3774" b="-9434"/>
                </a:stretch>
              </a:blipFill>
              <a:ln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3BAABD8-479C-3A48-90E5-AC7E25E1F07A}"/>
              </a:ext>
            </a:extLst>
          </p:cNvPr>
          <p:cNvSpPr txBox="1"/>
          <p:nvPr/>
        </p:nvSpPr>
        <p:spPr>
          <a:xfrm>
            <a:off x="3200400" y="2419290"/>
            <a:ext cx="3292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20000"/>
                </a:solidFill>
              </a:rPr>
              <a:t>Taylor Expansion: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827996-FCE9-9C4F-85A0-B34A48DF14A4}"/>
                  </a:ext>
                </a:extLst>
              </p:cNvPr>
              <p:cNvSpPr txBox="1"/>
              <p:nvPr/>
            </p:nvSpPr>
            <p:spPr>
              <a:xfrm>
                <a:off x="303944" y="2820292"/>
                <a:ext cx="8315797" cy="114210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827996-FCE9-9C4F-85A0-B34A48DF1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44" y="2820292"/>
                <a:ext cx="8315797" cy="1142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D78560-1AD7-3544-B33C-7542D8ADAA00}"/>
                  </a:ext>
                </a:extLst>
              </p:cNvPr>
              <p:cNvSpPr txBox="1"/>
              <p:nvPr/>
            </p:nvSpPr>
            <p:spPr>
              <a:xfrm>
                <a:off x="1708758" y="4343400"/>
                <a:ext cx="6794215" cy="125034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fName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D78560-1AD7-3544-B33C-7542D8ADA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8" y="4343400"/>
                <a:ext cx="6794215" cy="1250342"/>
              </a:xfrm>
              <a:prstGeom prst="rect">
                <a:avLst/>
              </a:prstGeom>
              <a:blipFill>
                <a:blip r:embed="rId5"/>
                <a:stretch>
                  <a:fillRect l="-5587" t="-112000" b="-160000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312EE89-A774-9543-B931-9052CE9BB5B3}"/>
              </a:ext>
            </a:extLst>
          </p:cNvPr>
          <p:cNvSpPr txBox="1"/>
          <p:nvPr/>
        </p:nvSpPr>
        <p:spPr>
          <a:xfrm>
            <a:off x="165789" y="4280607"/>
            <a:ext cx="174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Truncation Error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2ADDDC-7353-A249-9B05-8B7274B14977}"/>
              </a:ext>
            </a:extLst>
          </p:cNvPr>
          <p:cNvCxnSpPr>
            <a:cxnSpLocks/>
          </p:cNvCxnSpPr>
          <p:nvPr/>
        </p:nvCxnSpPr>
        <p:spPr>
          <a:xfrm>
            <a:off x="2946296" y="5558713"/>
            <a:ext cx="261449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BEA6D4-EC4D-1643-98F9-5C5E7DFCFE8E}"/>
                  </a:ext>
                </a:extLst>
              </p:cNvPr>
              <p:cNvSpPr txBox="1"/>
              <p:nvPr/>
            </p:nvSpPr>
            <p:spPr>
              <a:xfrm>
                <a:off x="3037748" y="719242"/>
                <a:ext cx="2114362" cy="66223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BEA6D4-EC4D-1643-98F9-5C5E7DFCF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48" y="719242"/>
                <a:ext cx="2114362" cy="662233"/>
              </a:xfrm>
              <a:prstGeom prst="rect">
                <a:avLst/>
              </a:prstGeom>
              <a:blipFill>
                <a:blip r:embed="rId6"/>
                <a:stretch>
                  <a:fillRect t="-37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DF9165-4247-244C-8E08-2B9B22498FCD}"/>
                  </a:ext>
                </a:extLst>
              </p:cNvPr>
              <p:cNvSpPr txBox="1"/>
              <p:nvPr/>
            </p:nvSpPr>
            <p:spPr>
              <a:xfrm>
                <a:off x="1502941" y="1688410"/>
                <a:ext cx="3173675" cy="61446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fName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DF9165-4247-244C-8E08-2B9B2249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41" y="1688410"/>
                <a:ext cx="3173675" cy="614464"/>
              </a:xfrm>
              <a:prstGeom prst="rect">
                <a:avLst/>
              </a:prstGeom>
              <a:blipFill>
                <a:blip r:embed="rId7"/>
                <a:stretch>
                  <a:fillRect l="-1587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72553BE-EFF3-4F43-BEFF-CC22F546212D}"/>
              </a:ext>
            </a:extLst>
          </p:cNvPr>
          <p:cNvSpPr txBox="1"/>
          <p:nvPr/>
        </p:nvSpPr>
        <p:spPr>
          <a:xfrm>
            <a:off x="206537" y="1348878"/>
            <a:ext cx="2321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Forward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time</a:t>
            </a:r>
          </a:p>
          <a:p>
            <a:r>
              <a:rPr lang="en-US" sz="1800" dirty="0">
                <a:solidFill>
                  <a:srgbClr val="7030A0"/>
                </a:solidFill>
              </a:rPr>
              <a:t>Upstream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E5EC76-B4D6-7347-884D-CD88A6859035}"/>
                  </a:ext>
                </a:extLst>
              </p:cNvPr>
              <p:cNvSpPr txBox="1"/>
              <p:nvPr/>
            </p:nvSpPr>
            <p:spPr>
              <a:xfrm>
                <a:off x="5152110" y="1664814"/>
                <a:ext cx="3564652" cy="63806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fName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E5EC76-B4D6-7347-884D-CD88A6859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110" y="1664814"/>
                <a:ext cx="3564652" cy="6380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EBBA8E4-F9D1-4C4C-A55D-2EF4D27645CD}"/>
              </a:ext>
            </a:extLst>
          </p:cNvPr>
          <p:cNvSpPr txBox="1"/>
          <p:nvPr/>
        </p:nvSpPr>
        <p:spPr>
          <a:xfrm>
            <a:off x="5862697" y="569777"/>
            <a:ext cx="264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23BFF"/>
                </a:solidFill>
              </a:rPr>
              <a:t>Analytical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1A6744-A724-9E42-AA69-0F3202A67E8E}"/>
                  </a:ext>
                </a:extLst>
              </p:cNvPr>
              <p:cNvSpPr txBox="1"/>
              <p:nvPr/>
            </p:nvSpPr>
            <p:spPr>
              <a:xfrm>
                <a:off x="5640735" y="908332"/>
                <a:ext cx="3002979" cy="38472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1A6744-A724-9E42-AA69-0F3202A67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35" y="908332"/>
                <a:ext cx="3002979" cy="384721"/>
              </a:xfrm>
              <a:prstGeom prst="rect">
                <a:avLst/>
              </a:prstGeom>
              <a:blipFill>
                <a:blip r:embed="rId9"/>
                <a:stretch>
                  <a:fillRect t="-12903" b="-322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755755-7980-EE4B-A867-4FA275DF5BE8}"/>
              </a:ext>
            </a:extLst>
          </p:cNvPr>
          <p:cNvCxnSpPr>
            <a:cxnSpLocks/>
          </p:cNvCxnSpPr>
          <p:nvPr/>
        </p:nvCxnSpPr>
        <p:spPr>
          <a:xfrm>
            <a:off x="3295597" y="1381475"/>
            <a:ext cx="0" cy="282658"/>
          </a:xfrm>
          <a:prstGeom prst="straightConnector1">
            <a:avLst/>
          </a:prstGeom>
          <a:ln w="38100" cmpd="sng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73F161-8AE0-C842-8A3B-95FC1E2CC9F6}"/>
              </a:ext>
            </a:extLst>
          </p:cNvPr>
          <p:cNvCxnSpPr>
            <a:cxnSpLocks/>
          </p:cNvCxnSpPr>
          <p:nvPr/>
        </p:nvCxnSpPr>
        <p:spPr>
          <a:xfrm>
            <a:off x="4993074" y="1379156"/>
            <a:ext cx="567718" cy="284977"/>
          </a:xfrm>
          <a:prstGeom prst="straightConnector1">
            <a:avLst/>
          </a:prstGeom>
          <a:ln w="38100" cmpd="sng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939FBC-CA41-8240-8C66-D4AAE8A3E04F}"/>
              </a:ext>
            </a:extLst>
          </p:cNvPr>
          <p:cNvCxnSpPr/>
          <p:nvPr/>
        </p:nvCxnSpPr>
        <p:spPr>
          <a:xfrm>
            <a:off x="4676616" y="3982140"/>
            <a:ext cx="0" cy="361260"/>
          </a:xfrm>
          <a:prstGeom prst="straightConnector1">
            <a:avLst/>
          </a:prstGeom>
          <a:ln w="38100" cmpd="sng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04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FDF4-E3E4-644F-BC69-4F366A8E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Convergence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D6CC1-8EC2-6242-B241-C4566700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98E7-7B6D-7D4C-8ED5-9BAA3B58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3D29CA-F555-4B41-8BE4-2B58441C3184}"/>
                  </a:ext>
                </a:extLst>
              </p:cNvPr>
              <p:cNvSpPr txBox="1"/>
              <p:nvPr/>
            </p:nvSpPr>
            <p:spPr>
              <a:xfrm>
                <a:off x="189214" y="5601064"/>
                <a:ext cx="8767551" cy="6699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Lax equivalent theorem: </a:t>
                </a:r>
                <a:r>
                  <a:rPr lang="en-US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finite-difference scheme is linear, stable, and accurate of order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it is convergent of order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[Lax and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Richtmyer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1956].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3D29CA-F555-4B41-8BE4-2B58441C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14" y="5601064"/>
                <a:ext cx="8767551" cy="669992"/>
              </a:xfrm>
              <a:prstGeom prst="rect">
                <a:avLst/>
              </a:prstGeom>
              <a:blipFill>
                <a:blip r:embed="rId3"/>
                <a:stretch>
                  <a:fillRect l="-434" t="-370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E1D1C58-AFE2-F341-B6D2-6E8A8912703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11975" y="2732070"/>
                <a:ext cx="8642306" cy="51350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rgbClr val="7030A0"/>
                    </a:solidFill>
                    <a:latin typeface="Copperplate" panose="02000504000000020004" pitchFamily="2" charset="77"/>
                  </a:rPr>
                  <a:t>A finite scheme is convergent of order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Copperplate" panose="02000504000000020004" pitchFamily="2" charset="77"/>
                  </a:rPr>
                  <a:t>if at any time: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E1D1C58-AFE2-F341-B6D2-6E8A89127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11975" y="2732070"/>
                <a:ext cx="8642306" cy="513503"/>
              </a:xfrm>
              <a:blipFill>
                <a:blip r:embed="rId4"/>
                <a:stretch>
                  <a:fillRect l="-294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E4572F-0866-E54E-A972-CC19FD8F1A42}"/>
                  </a:ext>
                </a:extLst>
              </p:cNvPr>
              <p:cNvSpPr txBox="1"/>
              <p:nvPr/>
            </p:nvSpPr>
            <p:spPr>
              <a:xfrm>
                <a:off x="1752600" y="3200400"/>
                <a:ext cx="5257800" cy="76944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𝛰</m:t>
                      </m:r>
                      <m:d>
                        <m:dPr>
                          <m:begChr m:val="["/>
                          <m:endChr m:val="]"/>
                          <m:ctrl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begChr m:val="["/>
                          <m:endChr m:val="]"/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E4572F-0866-E54E-A972-CC19FD8F1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00400"/>
                <a:ext cx="525780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07CDB2-6554-E247-8B76-CE3EC1086BC2}"/>
                  </a:ext>
                </a:extLst>
              </p:cNvPr>
              <p:cNvSpPr txBox="1"/>
              <p:nvPr/>
            </p:nvSpPr>
            <p:spPr>
              <a:xfrm>
                <a:off x="1818132" y="4114575"/>
                <a:ext cx="5087112" cy="14480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E7B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E7B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𝑀𝑎𝑥𝑖𝑚𝑢𝑚</m:t>
                          </m:r>
                          <m:r>
                            <a:rPr lang="en-US" sz="1800" b="0" i="1" smtClean="0">
                              <a:solidFill>
                                <a:srgbClr val="0E7B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rgbClr val="0E7B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  <m:r>
                            <a:rPr lang="en-US" sz="1800" b="0" i="1" smtClean="0">
                              <a:solidFill>
                                <a:srgbClr val="0E7B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solidFill>
                                    <a:srgbClr val="0E7B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E7B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en-US" sz="1800" i="1" smtClean="0">
                              <a:solidFill>
                                <a:srgbClr val="0E7B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800" i="1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 smtClean="0">
                              <a:solidFill>
                                <a:srgbClr val="0E7B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smtClean="0">
                                  <a:solidFill>
                                    <a:srgbClr val="0E7B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solidFill>
                                    <a:srgbClr val="0E7B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b="0" i="1" smtClean="0">
                                  <a:solidFill>
                                    <a:srgbClr val="0E7B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sz="1800" b="0" i="1" smtClean="0">
                                  <a:solidFill>
                                    <a:srgbClr val="0E7B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solidFill>
                                    <a:srgbClr val="0E7B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800" b="0" i="1" smtClean="0">
                                  <a:solidFill>
                                    <a:srgbClr val="0E7B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 smtClean="0">
                                  <a:solidFill>
                                    <a:srgbClr val="0E7B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0E7B0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E7B0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E7B0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  <m:r>
                            <a:rPr lang="en-US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1800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07CDB2-6554-E247-8B76-CE3EC108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32" y="4114575"/>
                <a:ext cx="5087112" cy="1448025"/>
              </a:xfrm>
              <a:prstGeom prst="rect">
                <a:avLst/>
              </a:prstGeom>
              <a:blipFill>
                <a:blip r:embed="rId6"/>
                <a:stretch>
                  <a:fillRect t="-25217" b="-8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6">
                <a:extLst>
                  <a:ext uri="{FF2B5EF4-FFF2-40B4-BE49-F238E27FC236}">
                    <a16:creationId xmlns:a16="http://schemas.microsoft.com/office/drawing/2014/main" id="{74EA542F-EA4D-254B-96BF-1AA3755F4B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135" y="1543897"/>
                <a:ext cx="8642306" cy="513503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latin typeface="Copperplate" panose="02000504000000020004" pitchFamily="2" charset="77"/>
                  </a:rPr>
                  <a:t>A scheme is consistent if truncation error of the finite-difference scheme approaches zero as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→0,∆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opperplate" panose="02000504000000020004" pitchFamily="2" charset="77"/>
                </a:endParaRPr>
              </a:p>
            </p:txBody>
          </p:sp>
        </mc:Choice>
        <mc:Fallback xmlns="">
          <p:sp>
            <p:nvSpPr>
              <p:cNvPr id="15" name="Content Placeholder 6">
                <a:extLst>
                  <a:ext uri="{FF2B5EF4-FFF2-40B4-BE49-F238E27FC236}">
                    <a16:creationId xmlns:a16="http://schemas.microsoft.com/office/drawing/2014/main" id="{74EA542F-EA4D-254B-96BF-1AA3755F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5" y="1543897"/>
                <a:ext cx="8642306" cy="513503"/>
              </a:xfrm>
              <a:prstGeom prst="rect">
                <a:avLst/>
              </a:prstGeom>
              <a:blipFill>
                <a:blip r:embed="rId7"/>
                <a:stretch>
                  <a:fillRect l="-147" t="-4878" b="-5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C5FD27D-5DDF-2347-9A91-0355D795C448}"/>
              </a:ext>
            </a:extLst>
          </p:cNvPr>
          <p:cNvSpPr/>
          <p:nvPr/>
        </p:nvSpPr>
        <p:spPr>
          <a:xfrm>
            <a:off x="533400" y="2265644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Forward-time and Upstream-space scheme is consistent.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78685D6-BFCE-3449-A112-D716BCC8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FDF4-E3E4-644F-BC69-4F366A8E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D6CC1-8EC2-6242-B241-C4566700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98E7-7B6D-7D4C-8ED5-9BAA3B58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D1C58-AFE2-F341-B6D2-6E8A891270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0332" y="3915262"/>
            <a:ext cx="8642306" cy="24855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pperplate" panose="02000504000000020004" pitchFamily="2" charset="77"/>
              </a:rPr>
              <a:t>A-Stability for Non-increasing problems (wave, advection, transport, diffusion)</a:t>
            </a:r>
          </a:p>
          <a:p>
            <a:endParaRPr lang="en-US" sz="2000" dirty="0">
              <a:solidFill>
                <a:srgbClr val="7030A0"/>
              </a:solidFill>
              <a:latin typeface="Copperplate" panose="02000504000000020004" pitchFamily="2" charset="77"/>
            </a:endParaRPr>
          </a:p>
          <a:p>
            <a:endParaRPr lang="en-US" sz="2000" dirty="0">
              <a:solidFill>
                <a:srgbClr val="7030A0"/>
              </a:solidFill>
              <a:latin typeface="Copperplate" panose="02000504000000020004" pitchFamily="2" charset="77"/>
            </a:endParaRPr>
          </a:p>
          <a:p>
            <a:r>
              <a:rPr lang="en-US" sz="2000" dirty="0">
                <a:latin typeface="Copperplate" panose="02000504000000020004" pitchFamily="2" charset="77"/>
              </a:rPr>
              <a:t>Two popular methods to judge: </a:t>
            </a:r>
            <a:r>
              <a:rPr lang="en-US" sz="2000" dirty="0">
                <a:solidFill>
                  <a:schemeClr val="accent1"/>
                </a:solidFill>
                <a:latin typeface="Copperplate" panose="02000504000000020004" pitchFamily="2" charset="77"/>
              </a:rPr>
              <a:t>Energy method &amp; Von Neumann’s method.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E4572F-0866-E54E-A972-CC19FD8F1A42}"/>
                  </a:ext>
                </a:extLst>
              </p:cNvPr>
              <p:cNvSpPr txBox="1"/>
              <p:nvPr/>
            </p:nvSpPr>
            <p:spPr>
              <a:xfrm>
                <a:off x="1559814" y="2666303"/>
                <a:ext cx="6060948" cy="76944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𝑐𝑜𝑢𝑙𝑑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𝑏𝑢𝑡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E4572F-0866-E54E-A972-CC19FD8F1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814" y="2666303"/>
                <a:ext cx="6060948" cy="769441"/>
              </a:xfrm>
              <a:prstGeom prst="rect">
                <a:avLst/>
              </a:prstGeom>
              <a:blipFill>
                <a:blip r:embed="rId3"/>
                <a:stretch>
                  <a:fillRect t="-317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4EA542F-EA4D-254B-96BF-1AA3755F4BEA}"/>
              </a:ext>
            </a:extLst>
          </p:cNvPr>
          <p:cNvSpPr txBox="1">
            <a:spLocks/>
          </p:cNvSpPr>
          <p:nvPr/>
        </p:nvSpPr>
        <p:spPr>
          <a:xfrm>
            <a:off x="269135" y="1543897"/>
            <a:ext cx="8642306" cy="103963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latin typeface="Copperplate" panose="02000504000000020004" pitchFamily="2" charset="77"/>
              </a:rPr>
              <a:t>A consistent linear finite-difference scheme is convergent, satisfy Lax equivalent theorem, provided that for any time T, there exists such 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4D42D-A106-2141-97B5-10DA230EE7C4}"/>
              </a:ext>
            </a:extLst>
          </p:cNvPr>
          <p:cNvSpPr txBox="1"/>
          <p:nvPr/>
        </p:nvSpPr>
        <p:spPr>
          <a:xfrm>
            <a:off x="533400" y="3490837"/>
            <a:ext cx="87675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can grow, but will grow with a bound: won’t blow up.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BE1690-39F5-194D-B7F9-A4E1B1A6C2AF}"/>
                  </a:ext>
                </a:extLst>
              </p:cNvPr>
              <p:cNvSpPr txBox="1"/>
              <p:nvPr/>
            </p:nvSpPr>
            <p:spPr>
              <a:xfrm>
                <a:off x="2532888" y="4759859"/>
                <a:ext cx="3657600" cy="38472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BE1690-39F5-194D-B7F9-A4E1B1A6C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88" y="4759859"/>
                <a:ext cx="3657600" cy="384721"/>
              </a:xfrm>
              <a:prstGeom prst="rect">
                <a:avLst/>
              </a:prstGeom>
              <a:blipFill>
                <a:blip r:embed="rId4"/>
                <a:stretch>
                  <a:fillRect t="-6250" b="-312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89115-4594-D949-B6FA-D06BA3D0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CCD7-CDEC-5F4F-A48A-ED879A5B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Copperplate" panose="02000504000000020004" pitchFamily="2" charset="77"/>
              </a:rPr>
              <a:t>Energy method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DC36C-C260-F249-86C0-03E2761D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4013A-60C0-5741-8157-B60465F3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86061E-6159-EF49-8D9A-83433DA5C9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pperplate" panose="02000504000000020004" pitchFamily="2" charset="77"/>
              </a:rPr>
              <a:t>Compared with Von Neumann’s method, used to nonlinear questions and problems without periodic boundaries. </a:t>
            </a:r>
          </a:p>
          <a:p>
            <a:endParaRPr lang="en-US" sz="2000" dirty="0">
              <a:latin typeface="Copperplate" panose="02000504000000020004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9DE1D7-1417-D14D-89AF-222A36B4EFB4}"/>
                  </a:ext>
                </a:extLst>
              </p:cNvPr>
              <p:cNvSpPr txBox="1"/>
              <p:nvPr/>
            </p:nvSpPr>
            <p:spPr>
              <a:xfrm>
                <a:off x="1630872" y="2291390"/>
                <a:ext cx="6060948" cy="97725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𝑏𝑜𝑢𝑛𝑑𝑒𝑑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9DE1D7-1417-D14D-89AF-222A36B4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2" y="2291390"/>
                <a:ext cx="6060948" cy="977255"/>
              </a:xfrm>
              <a:prstGeom prst="rect">
                <a:avLst/>
              </a:prstGeom>
              <a:blipFill>
                <a:blip r:embed="rId2"/>
                <a:stretch>
                  <a:fillRect t="-100000" b="-14102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5F4D0A-AE66-A04C-BC03-2A3A1E04E5D2}"/>
                  </a:ext>
                </a:extLst>
              </p:cNvPr>
              <p:cNvSpPr txBox="1"/>
              <p:nvPr/>
            </p:nvSpPr>
            <p:spPr>
              <a:xfrm>
                <a:off x="1252724" y="3505200"/>
                <a:ext cx="3395476" cy="72500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5F4D0A-AE66-A04C-BC03-2A3A1E04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24" y="3505200"/>
                <a:ext cx="3395476" cy="725007"/>
              </a:xfrm>
              <a:prstGeom prst="rect">
                <a:avLst/>
              </a:prstGeom>
              <a:blipFill>
                <a:blip r:embed="rId3"/>
                <a:stretch>
                  <a:fillRect l="-111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D57C16-75B3-C848-B765-CD00662A30E7}"/>
              </a:ext>
            </a:extLst>
          </p:cNvPr>
          <p:cNvSpPr txBox="1"/>
          <p:nvPr/>
        </p:nvSpPr>
        <p:spPr>
          <a:xfrm>
            <a:off x="97846" y="3240613"/>
            <a:ext cx="23212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7030A0"/>
                </a:solidFill>
              </a:rPr>
              <a:t>Forward </a:t>
            </a:r>
          </a:p>
          <a:p>
            <a:r>
              <a:rPr lang="en-US" sz="1700" dirty="0">
                <a:solidFill>
                  <a:srgbClr val="7030A0"/>
                </a:solidFill>
              </a:rPr>
              <a:t>time</a:t>
            </a:r>
          </a:p>
          <a:p>
            <a:r>
              <a:rPr lang="en-US" sz="1700" dirty="0">
                <a:solidFill>
                  <a:srgbClr val="7030A0"/>
                </a:solidFill>
              </a:rPr>
              <a:t>Upstream </a:t>
            </a:r>
          </a:p>
          <a:p>
            <a:r>
              <a:rPr lang="en-US" sz="1700" dirty="0">
                <a:solidFill>
                  <a:srgbClr val="7030A0"/>
                </a:solidFill>
              </a:rPr>
              <a:t>space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F2C4B8B-8E8E-9649-A814-300494C84FC0}"/>
              </a:ext>
            </a:extLst>
          </p:cNvPr>
          <p:cNvSpPr/>
          <p:nvPr/>
        </p:nvSpPr>
        <p:spPr>
          <a:xfrm>
            <a:off x="4661346" y="3808864"/>
            <a:ext cx="381006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6FF68F-ADEB-0C41-8B1B-CEC6C97EA947}"/>
                  </a:ext>
                </a:extLst>
              </p:cNvPr>
              <p:cNvSpPr txBox="1"/>
              <p:nvPr/>
            </p:nvSpPr>
            <p:spPr>
              <a:xfrm>
                <a:off x="5068833" y="3505200"/>
                <a:ext cx="3940745" cy="66159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6FF68F-ADEB-0C41-8B1B-CEC6C97E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33" y="3505200"/>
                <a:ext cx="3940745" cy="661591"/>
              </a:xfrm>
              <a:prstGeom prst="rect">
                <a:avLst/>
              </a:prstGeom>
              <a:blipFill>
                <a:blip r:embed="rId4"/>
                <a:stretch>
                  <a:fillRect l="-64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6CD85D-F92A-774C-9517-E9B0162B6467}"/>
                  </a:ext>
                </a:extLst>
              </p:cNvPr>
              <p:cNvSpPr txBox="1"/>
              <p:nvPr/>
            </p:nvSpPr>
            <p:spPr>
              <a:xfrm>
                <a:off x="1079565" y="4798469"/>
                <a:ext cx="7163562" cy="87120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6CD85D-F92A-774C-9517-E9B0162B6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65" y="4798469"/>
                <a:ext cx="7163562" cy="871201"/>
              </a:xfrm>
              <a:prstGeom prst="rect">
                <a:avLst/>
              </a:prstGeom>
              <a:blipFill>
                <a:blip r:embed="rId5"/>
                <a:stretch>
                  <a:fillRect l="-12367" t="-124286" b="-15714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>
            <a:extLst>
              <a:ext uri="{FF2B5EF4-FFF2-40B4-BE49-F238E27FC236}">
                <a16:creationId xmlns:a16="http://schemas.microsoft.com/office/drawing/2014/main" id="{B4208BB1-46D4-6C4A-8CF2-595E884AFA0F}"/>
              </a:ext>
            </a:extLst>
          </p:cNvPr>
          <p:cNvSpPr/>
          <p:nvPr/>
        </p:nvSpPr>
        <p:spPr>
          <a:xfrm>
            <a:off x="6255148" y="4191000"/>
            <a:ext cx="221852" cy="56156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44E573-6B41-F74C-B480-916CB0D5DCC3}"/>
                  </a:ext>
                </a:extLst>
              </p:cNvPr>
              <p:cNvSpPr/>
              <p:nvPr/>
            </p:nvSpPr>
            <p:spPr>
              <a:xfrm>
                <a:off x="6915342" y="4187330"/>
                <a:ext cx="949427" cy="537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0E7B04"/>
                    </a:solidFill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rgbClr val="0E7B04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2000" dirty="0">
                  <a:solidFill>
                    <a:srgbClr val="0E7B04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44E573-6B41-F74C-B480-916CB0D5D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42" y="4187330"/>
                <a:ext cx="949427" cy="53707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321EF59-3EFE-4843-8031-E2EB8977F7C5}"/>
                  </a:ext>
                </a:extLst>
              </p:cNvPr>
              <p:cNvSpPr/>
              <p:nvPr/>
            </p:nvSpPr>
            <p:spPr>
              <a:xfrm>
                <a:off x="3859398" y="4267200"/>
                <a:ext cx="19849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0E7B0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00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0E7B04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321EF59-3EFE-4843-8031-E2EB8977F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398" y="4267200"/>
                <a:ext cx="1984902" cy="400110"/>
              </a:xfrm>
              <a:prstGeom prst="rect">
                <a:avLst/>
              </a:prstGeom>
              <a:blipFill>
                <a:blip r:embed="rId7"/>
                <a:stretch>
                  <a:fillRect l="-127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B71710-CBD7-8A41-842C-A0968F871010}"/>
                  </a:ext>
                </a:extLst>
              </p:cNvPr>
              <p:cNvSpPr/>
              <p:nvPr/>
            </p:nvSpPr>
            <p:spPr>
              <a:xfrm>
                <a:off x="301752" y="5652192"/>
                <a:ext cx="8379343" cy="676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𝑆𝑢𝑓𝑓𝑖𝑐𝑖𝑒𝑛𝑡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𝑠𝑡𝑎𝑏𝑖𝑙𝑖𝑡𝑦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:0&lt;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.,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0&lt;</m:t>
                          </m:r>
                          <m:func>
                            <m:func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E7B04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B71710-CBD7-8A41-842C-A0968F871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" y="5652192"/>
                <a:ext cx="8379343" cy="676980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CA49A41-3A41-FF40-8CC7-17665C52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2" charset="-128"/>
                <a:cs typeface="ＭＳ Ｐゴシック" pitchFamily="-112" charset="-128"/>
              </a:rPr>
              <a:t>Stability condition</a:t>
            </a:r>
          </a:p>
        </p:txBody>
      </p:sp>
      <p:sp>
        <p:nvSpPr>
          <p:cNvPr id="5735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8"/>
            <a:ext cx="8766048" cy="4797552"/>
          </a:xfrm>
        </p:spPr>
        <p:txBody>
          <a:bodyPr/>
          <a:lstStyle/>
          <a:p>
            <a:r>
              <a:rPr lang="en-US" sz="2800" dirty="0">
                <a:ea typeface="ＭＳ Ｐゴシック" pitchFamily="-112" charset="-128"/>
                <a:cs typeface="ＭＳ Ｐゴシック" pitchFamily="-112" charset="-128"/>
              </a:rPr>
              <a:t>The </a:t>
            </a:r>
            <a:r>
              <a:rPr lang="en-US" sz="2800" i="1" dirty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von Neumann</a:t>
            </a:r>
            <a:r>
              <a:rPr lang="en-US" sz="2800" i="1" dirty="0">
                <a:ea typeface="ＭＳ Ｐゴシック" pitchFamily="-112" charset="-128"/>
                <a:cs typeface="ＭＳ Ｐゴシック" pitchFamily="-112" charset="-128"/>
              </a:rPr>
              <a:t> stability condition</a:t>
            </a:r>
            <a:r>
              <a:rPr lang="en-US" sz="2800" dirty="0">
                <a:ea typeface="ＭＳ Ｐゴシック" pitchFamily="-112" charset="-128"/>
                <a:cs typeface="ＭＳ Ｐゴシック" pitchFamily="-112" charset="-128"/>
              </a:rPr>
              <a:t>:</a:t>
            </a:r>
          </a:p>
          <a:p>
            <a:pPr lvl="1"/>
            <a:r>
              <a:rPr lang="en-US" sz="2400" dirty="0"/>
              <a:t>The (numerical) amplification factor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of every </a:t>
            </a:r>
            <a:br>
              <a:rPr lang="en-US" sz="2400" dirty="0"/>
            </a:br>
            <a:r>
              <a:rPr lang="en-US" sz="2400" dirty="0"/>
              <a:t>resolvable Fourier component must be </a:t>
            </a:r>
            <a:r>
              <a:rPr lang="en-US" sz="2400" dirty="0">
                <a:solidFill>
                  <a:srgbClr val="0E7B04"/>
                </a:solidFill>
              </a:rPr>
              <a:t>bounded</a:t>
            </a:r>
            <a:br>
              <a:rPr lang="en-US" sz="2400" dirty="0">
                <a:solidFill>
                  <a:srgbClr val="0E7B04"/>
                </a:solidFill>
              </a:rPr>
            </a:br>
            <a:r>
              <a:rPr lang="en-US" sz="2400" dirty="0"/>
              <a:t>such that:</a:t>
            </a:r>
            <a:br>
              <a:rPr lang="en-US" sz="2400" dirty="0"/>
            </a:br>
            <a:endParaRPr lang="en-US" sz="2400" dirty="0"/>
          </a:p>
          <a:p>
            <a:pPr lvl="1">
              <a:spcBef>
                <a:spcPts val="1824"/>
              </a:spcBef>
            </a:pPr>
            <a:r>
              <a:rPr lang="en-US" sz="2400" dirty="0"/>
              <a:t>We’ll go with the more restrictive criteria:</a:t>
            </a:r>
          </a:p>
          <a:p>
            <a:pPr lvl="2">
              <a:spcBef>
                <a:spcPts val="1824"/>
              </a:spcBef>
            </a:pPr>
            <a:r>
              <a:rPr lang="en-US" dirty="0"/>
              <a:t>This “≤1” is satisfactory for </a:t>
            </a:r>
            <a:r>
              <a:rPr lang="en-US" i="1" dirty="0"/>
              <a:t>constant-speed advection …</a:t>
            </a:r>
            <a:r>
              <a:rPr lang="en-US" dirty="0"/>
              <a:t>for which </a:t>
            </a:r>
            <a:br>
              <a:rPr lang="en-US" dirty="0"/>
            </a:br>
            <a:r>
              <a:rPr lang="en-US" dirty="0"/>
              <a:t>there should be </a:t>
            </a:r>
            <a:r>
              <a:rPr lang="en-US" i="1" dirty="0"/>
              <a:t>no</a:t>
            </a:r>
            <a:r>
              <a:rPr lang="en-US" dirty="0"/>
              <a:t> distortion and </a:t>
            </a:r>
            <a:r>
              <a:rPr lang="en-US" i="1" dirty="0"/>
              <a:t>no</a:t>
            </a:r>
            <a:r>
              <a:rPr lang="en-US" dirty="0"/>
              <a:t> amplitude change w/time.</a:t>
            </a:r>
          </a:p>
          <a:p>
            <a:pPr lvl="2"/>
            <a:r>
              <a:rPr lang="en-US" dirty="0">
                <a:solidFill>
                  <a:srgbClr val="FF301B"/>
                </a:solidFill>
                <a:ea typeface="ＭＳ Ｐゴシック" pitchFamily="-112" charset="-128"/>
                <a:cs typeface="ＭＳ Ｐゴシック" pitchFamily="-112" charset="-128"/>
              </a:rPr>
              <a:t>|</a:t>
            </a:r>
            <a:r>
              <a:rPr lang="en-US" dirty="0" err="1">
                <a:solidFill>
                  <a:srgbClr val="FF301B"/>
                </a:solidFill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baseline="-25000" dirty="0" err="1">
                <a:solidFill>
                  <a:srgbClr val="FF301B"/>
                </a:solidFill>
                <a:ea typeface="ＭＳ Ｐゴシック" pitchFamily="-112" charset="-128"/>
                <a:cs typeface="ＭＳ Ｐゴシック" pitchFamily="-112" charset="-128"/>
              </a:rPr>
              <a:t>k</a:t>
            </a:r>
            <a:r>
              <a:rPr lang="en-US" dirty="0">
                <a:solidFill>
                  <a:srgbClr val="FF301B"/>
                </a:solidFill>
                <a:ea typeface="ＭＳ Ｐゴシック" pitchFamily="-112" charset="-128"/>
                <a:cs typeface="ＭＳ Ｐゴシック" pitchFamily="-112" charset="-128"/>
              </a:rPr>
              <a:t>| ≤ 1 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means the numerical solution results, over time, remain bounded by their initial values. Appropriate if the </a:t>
            </a:r>
            <a:r>
              <a:rPr lang="en-US" i="1" dirty="0">
                <a:ea typeface="ＭＳ Ｐゴシック" pitchFamily="-112" charset="-128"/>
                <a:cs typeface="ＭＳ Ｐゴシック" pitchFamily="-112" charset="-128"/>
              </a:rPr>
              <a:t>norm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 of the </a:t>
            </a:r>
            <a:r>
              <a:rPr lang="en-US" i="1" dirty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true</a:t>
            </a:r>
            <a:r>
              <a:rPr lang="en-US" dirty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solution is constant with time.</a:t>
            </a:r>
          </a:p>
          <a:p>
            <a:pPr lvl="2"/>
            <a:endParaRPr lang="en-US" dirty="0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7355" name="Rectangle 5"/>
          <p:cNvSpPr>
            <a:spLocks noChangeArrowheads="1"/>
          </p:cNvSpPr>
          <p:nvPr/>
        </p:nvSpPr>
        <p:spPr bwMode="auto">
          <a:xfrm>
            <a:off x="2054225" y="1600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56" name="AutoShape 7"/>
          <p:cNvSpPr>
            <a:spLocks noChangeArrowheads="1"/>
          </p:cNvSpPr>
          <p:nvPr/>
        </p:nvSpPr>
        <p:spPr bwMode="auto">
          <a:xfrm>
            <a:off x="2362200" y="2895600"/>
            <a:ext cx="5029200" cy="669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1100" y="3041886"/>
            <a:ext cx="4889500" cy="4064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57357" name="AutoShape 9"/>
          <p:cNvSpPr>
            <a:spLocks noChangeArrowheads="1"/>
          </p:cNvSpPr>
          <p:nvPr/>
        </p:nvSpPr>
        <p:spPr bwMode="auto">
          <a:xfrm>
            <a:off x="6598122" y="3676949"/>
            <a:ext cx="952028" cy="56256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770086"/>
            <a:ext cx="862013" cy="4064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pic>
        <p:nvPicPr>
          <p:cNvPr id="2" name="Picture 1" descr="John_von_Neuman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14" y="2123249"/>
            <a:ext cx="901700" cy="11686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8172211" y="2557742"/>
            <a:ext cx="138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John von Neumann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49676" y="3210751"/>
            <a:ext cx="779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Wikipedia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124A46-C780-374C-A7F1-F14C448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0D79DB-803C-794A-998E-A1120A9A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von Neumann’s method:  limitations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Feb. 6, 2020</a:t>
            </a:r>
            <a:endParaRPr lang="en-US" dirty="0"/>
          </a:p>
        </p:txBody>
      </p:sp>
      <p:sp>
        <p:nvSpPr>
          <p:cNvPr id="634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sz="2800" i="1" dirty="0">
                <a:ea typeface="ＭＳ Ｐゴシック" pitchFamily="-112" charset="-128"/>
                <a:cs typeface="ＭＳ Ｐゴシック" pitchFamily="-112" charset="-128"/>
              </a:rPr>
              <a:t>Small print:</a:t>
            </a:r>
            <a:endParaRPr lang="en-US" sz="2800" dirty="0">
              <a:ea typeface="ＭＳ Ｐゴシック" pitchFamily="-112" charset="-128"/>
              <a:cs typeface="ＭＳ Ｐゴシック" pitchFamily="-112" charset="-128"/>
            </a:endParaRPr>
          </a:p>
          <a:p>
            <a:pPr lvl="1"/>
            <a:r>
              <a:rPr lang="en-US" sz="2400" u="sng" dirty="0"/>
              <a:t>This is appropriate</a:t>
            </a:r>
            <a:r>
              <a:rPr lang="en-US" sz="2400" dirty="0"/>
              <a:t> when the true solution is </a:t>
            </a:r>
            <a:r>
              <a:rPr lang="en-US" sz="2400" dirty="0">
                <a:solidFill>
                  <a:srgbClr val="0E7B04"/>
                </a:solidFill>
              </a:rPr>
              <a:t>bounded </a:t>
            </a:r>
            <a:r>
              <a:rPr lang="en-US" sz="2400" dirty="0"/>
              <a:t>by the norm of the initial data</a:t>
            </a:r>
          </a:p>
          <a:p>
            <a:pPr lvl="1"/>
            <a:r>
              <a:rPr lang="en-US" sz="2400" dirty="0"/>
              <a:t>If the stability criteria is met, </a:t>
            </a:r>
            <a:r>
              <a:rPr lang="en-US" sz="2400" dirty="0">
                <a:solidFill>
                  <a:srgbClr val="0E7B04"/>
                </a:solidFill>
              </a:rPr>
              <a:t>every Fourier component is </a:t>
            </a:r>
            <a:r>
              <a:rPr lang="en-US" sz="2400" dirty="0"/>
              <a:t>stable, and the full solution is, too.</a:t>
            </a:r>
          </a:p>
          <a:p>
            <a:pPr lvl="1"/>
            <a:r>
              <a:rPr lang="en-US" sz="2400" dirty="0"/>
              <a:t>The Von Neumann condition is a </a:t>
            </a:r>
            <a:r>
              <a:rPr lang="en-US" sz="2400" dirty="0">
                <a:solidFill>
                  <a:srgbClr val="0E7B04"/>
                </a:solidFill>
              </a:rPr>
              <a:t>necessary and sufficient</a:t>
            </a:r>
            <a:r>
              <a:rPr lang="en-US" sz="2400" dirty="0"/>
              <a:t> condition for stability. </a:t>
            </a:r>
          </a:p>
          <a:p>
            <a:pPr lvl="2"/>
            <a:r>
              <a:rPr lang="en-US" sz="2000" dirty="0">
                <a:ea typeface="ＭＳ Ｐゴシック" pitchFamily="-112" charset="-128"/>
              </a:rPr>
              <a:t>The Von Neumann method is strictly speaking only </a:t>
            </a:r>
            <a:br>
              <a:rPr lang="en-US" sz="2000" dirty="0">
                <a:ea typeface="ＭＳ Ｐゴシック" pitchFamily="-112" charset="-128"/>
              </a:rPr>
            </a:br>
            <a:r>
              <a:rPr lang="en-US" sz="2000" dirty="0">
                <a:ea typeface="ＭＳ Ｐゴシック" pitchFamily="-112" charset="-128"/>
              </a:rPr>
              <a:t>applicable to </a:t>
            </a:r>
            <a:r>
              <a:rPr lang="en-US" sz="2000" dirty="0">
                <a:solidFill>
                  <a:srgbClr val="0000FF"/>
                </a:solidFill>
                <a:ea typeface="ＭＳ Ｐゴシック" pitchFamily="-112" charset="-128"/>
              </a:rPr>
              <a:t>linear, constant-coefficient</a:t>
            </a:r>
            <a:r>
              <a:rPr lang="en-US" sz="2000" dirty="0">
                <a:solidFill>
                  <a:srgbClr val="0E7B04"/>
                </a:solidFill>
                <a:ea typeface="ＭＳ Ｐゴシック" pitchFamily="-112" charset="-128"/>
              </a:rPr>
              <a:t> </a:t>
            </a:r>
            <a:r>
              <a:rPr lang="en-US" sz="2000" dirty="0">
                <a:ea typeface="ＭＳ Ｐゴシック" pitchFamily="-112" charset="-128"/>
              </a:rPr>
              <a:t>problems</a:t>
            </a:r>
          </a:p>
          <a:p>
            <a:pPr lvl="2"/>
            <a:r>
              <a:rPr lang="en-US" sz="2000" i="1" dirty="0">
                <a:solidFill>
                  <a:srgbClr val="0000FF"/>
                </a:solidFill>
                <a:ea typeface="ＭＳ Ｐゴシック" pitchFamily="-112" charset="-128"/>
              </a:rPr>
              <a:t>Sufficiency</a:t>
            </a:r>
            <a:r>
              <a:rPr lang="en-US" sz="2000" dirty="0">
                <a:solidFill>
                  <a:srgbClr val="0000FF"/>
                </a:solidFill>
                <a:ea typeface="ＭＳ Ｐゴシック" pitchFamily="-112" charset="-128"/>
              </a:rPr>
              <a:t> </a:t>
            </a:r>
            <a:r>
              <a:rPr lang="en-US" sz="2000" dirty="0">
                <a:ea typeface="ＭＳ Ｐゴシック" pitchFamily="-112" charset="-128"/>
              </a:rPr>
              <a:t>only for </a:t>
            </a:r>
            <a:r>
              <a:rPr lang="en-US" sz="2000" i="1" dirty="0">
                <a:ea typeface="ＭＳ Ｐゴシック" pitchFamily="-112" charset="-128"/>
              </a:rPr>
              <a:t>single equations</a:t>
            </a:r>
            <a:r>
              <a:rPr lang="en-US" sz="2000" dirty="0">
                <a:ea typeface="ＭＳ Ｐゴシック" pitchFamily="-112" charset="-128"/>
              </a:rPr>
              <a:t> in </a:t>
            </a:r>
            <a:r>
              <a:rPr lang="en-US" sz="2000" i="1" dirty="0">
                <a:ea typeface="ＭＳ Ｐゴシック" pitchFamily="-112" charset="-128"/>
              </a:rPr>
              <a:t>one unknown</a:t>
            </a:r>
          </a:p>
          <a:p>
            <a:pPr lvl="2"/>
            <a:r>
              <a:rPr lang="en-US" sz="2000" i="1" dirty="0">
                <a:solidFill>
                  <a:srgbClr val="0000FF"/>
                </a:solidFill>
                <a:ea typeface="ＭＳ Ｐゴシック" pitchFamily="-112" charset="-128"/>
              </a:rPr>
              <a:t>Periodic</a:t>
            </a:r>
            <a:r>
              <a:rPr lang="en-US" sz="2000" dirty="0">
                <a:solidFill>
                  <a:srgbClr val="0000FF"/>
                </a:solidFill>
                <a:ea typeface="ＭＳ Ｐゴシック" pitchFamily="-112" charset="-128"/>
              </a:rPr>
              <a:t> </a:t>
            </a:r>
            <a:r>
              <a:rPr lang="en-US" sz="2000" dirty="0">
                <a:ea typeface="ＭＳ Ｐゴシック" pitchFamily="-112" charset="-128"/>
              </a:rPr>
              <a:t>boundary conditions are implied here.</a:t>
            </a:r>
          </a:p>
        </p:txBody>
      </p:sp>
      <p:sp>
        <p:nvSpPr>
          <p:cNvPr id="63496" name="Rectangle 4"/>
          <p:cNvSpPr>
            <a:spLocks noChangeArrowheads="1"/>
          </p:cNvSpPr>
          <p:nvPr/>
        </p:nvSpPr>
        <p:spPr bwMode="auto">
          <a:xfrm>
            <a:off x="2054225" y="762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7" name="AutoShape 5"/>
          <p:cNvSpPr>
            <a:spLocks noChangeArrowheads="1"/>
          </p:cNvSpPr>
          <p:nvPr/>
        </p:nvSpPr>
        <p:spPr bwMode="auto">
          <a:xfrm>
            <a:off x="2704628" y="1577503"/>
            <a:ext cx="785071" cy="46013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2778125" y="1635125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444500" imgH="241300" progId="Equation.3">
                  <p:embed/>
                </p:oleObj>
              </mc:Choice>
              <mc:Fallback>
                <p:oleObj name="Equation" r:id="rId4" imgW="444500" imgH="241300" progId="Equation.3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1635125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/ CSE 566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418F-5E46-B24E-B3A7-1171C6F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Copperplate" panose="02000504000000020004" pitchFamily="2" charset="77"/>
              </a:rPr>
              <a:t>Von Neumann’s method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80E40-B30B-B448-AB86-29BD1E95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94143-2F9C-4747-A750-8C7AF641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DE89C-44C7-F14D-B062-7C5DFED8DD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Only applicable for linear F-D equations with constant coefficients. </a:t>
            </a:r>
          </a:p>
          <a:p>
            <a:r>
              <a:rPr lang="en-US" sz="2000" dirty="0"/>
              <a:t>Decompose the solution (in analogue to Fourier transformation)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9280AA-B2BD-2741-9239-3B6B47A8362A}"/>
                  </a:ext>
                </a:extLst>
              </p:cNvPr>
              <p:cNvSpPr txBox="1"/>
              <p:nvPr/>
            </p:nvSpPr>
            <p:spPr>
              <a:xfrm>
                <a:off x="1048512" y="2369110"/>
                <a:ext cx="7010399" cy="132715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amplitude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wavenumber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000" b="0" i="0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timestep</m:t>
                      </m:r>
                      <m:r>
                        <a:rPr lang="en-US" sz="2000" b="0" i="0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423B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423B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423B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423B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solidFill>
                            <a:srgbClr val="423B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9280AA-B2BD-2741-9239-3B6B47A8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12" y="2369110"/>
                <a:ext cx="7010399" cy="1327158"/>
              </a:xfrm>
              <a:prstGeom prst="rect">
                <a:avLst/>
              </a:prstGeom>
              <a:blipFill>
                <a:blip r:embed="rId2"/>
                <a:stretch>
                  <a:fillRect t="-73585" b="-7735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24D88B-3024-684D-B4CC-EDE59EBC9863}"/>
                  </a:ext>
                </a:extLst>
              </p:cNvPr>
              <p:cNvSpPr txBox="1"/>
              <p:nvPr/>
            </p:nvSpPr>
            <p:spPr>
              <a:xfrm>
                <a:off x="2315888" y="4438291"/>
                <a:ext cx="5266579" cy="43762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24D88B-3024-684D-B4CC-EDE59EBC9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888" y="4438291"/>
                <a:ext cx="5266579" cy="437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2F4F2F2-0B28-9D41-8322-8BA84D8ED479}"/>
              </a:ext>
            </a:extLst>
          </p:cNvPr>
          <p:cNvSpPr txBox="1"/>
          <p:nvPr/>
        </p:nvSpPr>
        <p:spPr>
          <a:xfrm>
            <a:off x="301752" y="3711714"/>
            <a:ext cx="846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pperplate" panose="02000504000000020004" pitchFamily="2" charset="77"/>
              </a:rPr>
              <a:t>Von Neumann’s method: for every wavenumber, amplification factor is smaller than 1.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188B2-5B88-8541-B70F-2072D3CBF23F}"/>
              </a:ext>
            </a:extLst>
          </p:cNvPr>
          <p:cNvSpPr txBox="1"/>
          <p:nvPr/>
        </p:nvSpPr>
        <p:spPr>
          <a:xfrm>
            <a:off x="304313" y="4362600"/>
            <a:ext cx="232126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7030A0"/>
                </a:solidFill>
                <a:latin typeface="+mj-lt"/>
              </a:rPr>
              <a:t>For k</a:t>
            </a:r>
            <a:r>
              <a:rPr lang="en-US" sz="1700" b="1" baseline="30000" dirty="0">
                <a:solidFill>
                  <a:srgbClr val="7030A0"/>
                </a:solidFill>
                <a:latin typeface="+mj-lt"/>
              </a:rPr>
              <a:t>th</a:t>
            </a:r>
            <a:r>
              <a:rPr lang="en-US" sz="1700" b="1" dirty="0">
                <a:solidFill>
                  <a:srgbClr val="7030A0"/>
                </a:solidFill>
                <a:latin typeface="+mj-lt"/>
              </a:rPr>
              <a:t> wavenumber</a:t>
            </a:r>
          </a:p>
          <a:p>
            <a:endParaRPr lang="en-US" sz="1700" b="1" dirty="0">
              <a:solidFill>
                <a:srgbClr val="7030A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DC0BAE-8A20-254A-903C-513B24D7FC47}"/>
                  </a:ext>
                </a:extLst>
              </p:cNvPr>
              <p:cNvSpPr txBox="1"/>
              <p:nvPr/>
            </p:nvSpPr>
            <p:spPr>
              <a:xfrm>
                <a:off x="350183" y="5788965"/>
                <a:ext cx="2843602" cy="40055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DC0BAE-8A20-254A-903C-513B24D7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83" y="5788965"/>
                <a:ext cx="2843602" cy="400559"/>
              </a:xfrm>
              <a:prstGeom prst="rect">
                <a:avLst/>
              </a:prstGeom>
              <a:blipFill>
                <a:blip r:embed="rId4"/>
                <a:stretch>
                  <a:fillRect t="-312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05158B-F348-7C4F-B3B5-7C086964DD7D}"/>
              </a:ext>
            </a:extLst>
          </p:cNvPr>
          <p:cNvCxnSpPr>
            <a:cxnSpLocks/>
          </p:cNvCxnSpPr>
          <p:nvPr/>
        </p:nvCxnSpPr>
        <p:spPr>
          <a:xfrm flipH="1">
            <a:off x="1905000" y="4894602"/>
            <a:ext cx="410888" cy="903496"/>
          </a:xfrm>
          <a:prstGeom prst="straightConnector1">
            <a:avLst/>
          </a:prstGeom>
          <a:ln w="38100" cmpd="sng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222919-E557-D84F-9D67-B8AC322FE6D8}"/>
                  </a:ext>
                </a:extLst>
              </p:cNvPr>
              <p:cNvSpPr txBox="1"/>
              <p:nvPr/>
            </p:nvSpPr>
            <p:spPr>
              <a:xfrm>
                <a:off x="6756359" y="5773678"/>
                <a:ext cx="1853002" cy="38472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222919-E557-D84F-9D67-B8AC322F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59" y="5773678"/>
                <a:ext cx="1853002" cy="384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10E338-7150-BE41-97AF-51993548F56C}"/>
                  </a:ext>
                </a:extLst>
              </p:cNvPr>
              <p:cNvSpPr txBox="1"/>
              <p:nvPr/>
            </p:nvSpPr>
            <p:spPr>
              <a:xfrm>
                <a:off x="2971800" y="5129567"/>
                <a:ext cx="4943555" cy="38965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10E338-7150-BE41-97AF-51993548F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129567"/>
                <a:ext cx="4943555" cy="389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>
            <a:extLst>
              <a:ext uri="{FF2B5EF4-FFF2-40B4-BE49-F238E27FC236}">
                <a16:creationId xmlns:a16="http://schemas.microsoft.com/office/drawing/2014/main" id="{05942960-7958-A54C-8AEE-32AC91631109}"/>
              </a:ext>
            </a:extLst>
          </p:cNvPr>
          <p:cNvSpPr/>
          <p:nvPr/>
        </p:nvSpPr>
        <p:spPr>
          <a:xfrm>
            <a:off x="3216526" y="5943600"/>
            <a:ext cx="3489074" cy="1235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5AA718A-B71F-094C-8DFF-31341F16D453}"/>
              </a:ext>
            </a:extLst>
          </p:cNvPr>
          <p:cNvSpPr/>
          <p:nvPr/>
        </p:nvSpPr>
        <p:spPr>
          <a:xfrm>
            <a:off x="4961063" y="5555140"/>
            <a:ext cx="144337" cy="4005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0B43001-C490-5C46-8CC5-E1D7B95F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{7CC52A0E-4913-E740-9990-53448C2E12E3}tf10001060</Template>
  <TotalTime>14205</TotalTime>
  <Words>996</Words>
  <Application>Microsoft Macintosh PowerPoint</Application>
  <PresentationFormat>Letter Paper (8.5x11 in)</PresentationFormat>
  <Paragraphs>190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Cambria Math</vt:lpstr>
      <vt:lpstr>Copperplate</vt:lpstr>
      <vt:lpstr>Georgia</vt:lpstr>
      <vt:lpstr>Times New Roman</vt:lpstr>
      <vt:lpstr>Wingdings</vt:lpstr>
      <vt:lpstr>Wingdings 2</vt:lpstr>
      <vt:lpstr>Civic</vt:lpstr>
      <vt:lpstr>Equation</vt:lpstr>
      <vt:lpstr>PHYS 8750  Numerical Fluid Dynamics</vt:lpstr>
      <vt:lpstr>PHYS 8750 </vt:lpstr>
      <vt:lpstr>PowerPoint Presentation</vt:lpstr>
      <vt:lpstr>Consistency and Convergence</vt:lpstr>
      <vt:lpstr>Stability</vt:lpstr>
      <vt:lpstr>Energy method</vt:lpstr>
      <vt:lpstr>Stability condition</vt:lpstr>
      <vt:lpstr>von Neumann’s method:  limitations</vt:lpstr>
      <vt:lpstr>Von Neumann’s method</vt:lpstr>
      <vt:lpstr>PowerPoint Presentation</vt:lpstr>
      <vt:lpstr>Resolution:  extremes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Atms 502</dc:title>
  <dc:creator>Brian Jewett</dc:creator>
  <cp:lastModifiedBy>Xian Lu</cp:lastModifiedBy>
  <cp:revision>1044</cp:revision>
  <cp:lastPrinted>2020-09-02T22:44:54Z</cp:lastPrinted>
  <dcterms:created xsi:type="dcterms:W3CDTF">2011-08-23T15:17:26Z</dcterms:created>
  <dcterms:modified xsi:type="dcterms:W3CDTF">2020-09-03T19:39:13Z</dcterms:modified>
</cp:coreProperties>
</file>