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30" r:id="rId1"/>
  </p:sldMasterIdLst>
  <p:notesMasterIdLst>
    <p:notesMasterId r:id="rId9"/>
  </p:notesMasterIdLst>
  <p:handoutMasterIdLst>
    <p:handoutMasterId r:id="rId10"/>
  </p:handoutMasterIdLst>
  <p:sldIdLst>
    <p:sldId id="501" r:id="rId2"/>
    <p:sldId id="383" r:id="rId3"/>
    <p:sldId id="511" r:id="rId4"/>
    <p:sldId id="647" r:id="rId5"/>
    <p:sldId id="512" r:id="rId6"/>
    <p:sldId id="648" r:id="rId7"/>
    <p:sldId id="509" r:id="rId8"/>
  </p:sldIdLst>
  <p:sldSz cx="9144000" cy="6858000" type="letter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3BFF"/>
    <a:srgbClr val="020000"/>
    <a:srgbClr val="0E7B04"/>
    <a:srgbClr val="FFBB20"/>
    <a:srgbClr val="18C908"/>
    <a:srgbClr val="FF301B"/>
    <a:srgbClr val="C1FFF0"/>
    <a:srgbClr val="DDE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97"/>
    <p:restoredTop sz="87309" autoAdjust="0"/>
  </p:normalViewPr>
  <p:slideViewPr>
    <p:cSldViewPr>
      <p:cViewPr varScale="1">
        <p:scale>
          <a:sx n="124" d="100"/>
          <a:sy n="124" d="100"/>
        </p:scale>
        <p:origin x="7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5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80"/>
    </p:cViewPr>
  </p:sorterViewPr>
  <p:notesViewPr>
    <p:cSldViewPr>
      <p:cViewPr varScale="1">
        <p:scale>
          <a:sx n="193" d="100"/>
          <a:sy n="193" d="100"/>
        </p:scale>
        <p:origin x="200" y="45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pperplate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pperplate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pperplate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14B666-DCB2-B240-95BA-17CF7BED1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60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319BFDF-F953-324C-9907-A4285441D0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01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47EC9-AFC9-134F-91B0-88E9E96E29D6}" type="slidenum"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1</a:t>
            </a:fld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68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FC2B9DE3-11EC-9B40-BBAA-4860B43BCEF6}" type="slidenum">
              <a:rPr lang="en-US" sz="1200">
                <a:latin typeface="Arial" pitchFamily="-111" charset="0"/>
              </a:rPr>
              <a:pPr algn="r"/>
              <a:t>3</a:t>
            </a:fld>
            <a:endParaRPr lang="en-US" sz="1200">
              <a:latin typeface="Arial" pitchFamily="-11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4 - Jan. 30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ATMS 502 - Spring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9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6 - Jan. 31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ATMS 502 / CSE 566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4 - Jan. 30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ATMS 502 - Spring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3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9/10/20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659AC4A-1BEA-CC43-A406-17C35A0021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9/10/20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FF29-2BE4-5440-AA8E-162C2B6A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7B4C004-2D9E-FC4C-94C2-B311B8556B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9/10/20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9/10/20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97FBC1A-D1AB-074B-97D1-26C7408222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9/10/20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8B46F2-3B96-0D4B-A2BF-2262FB3540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/>
              <a:t>9/10/20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8D8F-2A5C-CC45-8663-26734EBCA2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9/10/20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F334C6C-39ED-B64C-A6A7-325F0AFD8F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9/10/20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9905DBF-68C3-0445-8270-DB23A15D2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9/10/20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1A729D-F1A8-6B45-A5E7-FDC85B8DA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AF2031-28E2-2E4C-8731-4E39EDFE4B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9/10/20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C532975-ABD2-B34C-B836-CBB3B70B5F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/>
              <a:t>9/10/20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9/10/20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nl-NL"/>
              <a:t>PHYS 8750 - Fall 2020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BCAEBE-9FF7-4744-92F4-19AAB4C7E9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ci.utah.edu/~chengu/Publications/Fusion_vis10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incare2.JPG">
            <a:extLst>
              <a:ext uri="{FF2B5EF4-FFF2-40B4-BE49-F238E27FC236}">
                <a16:creationId xmlns:a16="http://schemas.microsoft.com/office/drawing/2014/main" id="{7B448DBF-07B1-F34C-9153-C12C33C87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9" y="381000"/>
            <a:ext cx="8816621" cy="60239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C2FD53-41A6-2E48-A577-784A5094FFE3}"/>
              </a:ext>
            </a:extLst>
          </p:cNvPr>
          <p:cNvSpPr txBox="1"/>
          <p:nvPr/>
        </p:nvSpPr>
        <p:spPr>
          <a:xfrm>
            <a:off x="131525" y="6145920"/>
            <a:ext cx="459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+mn-lt"/>
              </a:rPr>
              <a:t>Recurrent patterns in toroidal magnetic fields - </a:t>
            </a:r>
            <a:r>
              <a:rPr lang="en-US" sz="1200" i="1" dirty="0">
                <a:latin typeface="+mn-lt"/>
                <a:hlinkClick r:id="rId4"/>
              </a:rPr>
              <a:t>Sanderson et al.</a:t>
            </a:r>
            <a:endParaRPr lang="en-US" sz="1200" i="1" dirty="0">
              <a:latin typeface="+mn-lt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76400" y="-2"/>
            <a:ext cx="7772400" cy="1219202"/>
          </a:xfrm>
        </p:spPr>
        <p:txBody>
          <a:bodyPr anchor="ctr"/>
          <a:lstStyle/>
          <a:p>
            <a:pPr algn="ctr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sz="3600" i="1" dirty="0">
                <a:solidFill>
                  <a:schemeClr val="tx1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PHYS 8750</a:t>
            </a:r>
            <a:br>
              <a:rPr lang="en-US" sz="3600" i="1" dirty="0">
                <a:solidFill>
                  <a:schemeClr val="tx1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3600" i="1" dirty="0">
                <a:solidFill>
                  <a:schemeClr val="tx1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Numerical Fluid Dynamics</a:t>
            </a:r>
            <a:endParaRPr lang="en-US" sz="3600" i="1" dirty="0">
              <a:solidFill>
                <a:schemeClr val="tx1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318857" y="5459412"/>
            <a:ext cx="5989637" cy="1398588"/>
          </a:xfrm>
        </p:spPr>
        <p:txBody>
          <a:bodyPr/>
          <a:lstStyle/>
          <a:p>
            <a:pPr marL="0" indent="0" algn="ctr" eaLnBrk="1" hangingPunct="1">
              <a:buFont typeface="Wingdings" pitchFamily="-108" charset="2"/>
              <a:buNone/>
            </a:pPr>
            <a:r>
              <a:rPr lang="en-US" i="1" dirty="0">
                <a:solidFill>
                  <a:srgbClr val="C00000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Fall, 2020</a:t>
            </a:r>
            <a:endParaRPr lang="en-US" dirty="0">
              <a:solidFill>
                <a:srgbClr val="C00000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9/10/20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110A1-B2F5-FD49-B8C8-A5B1BCB6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1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2866" y="623748"/>
            <a:ext cx="2362200" cy="990600"/>
          </a:xfrm>
        </p:spPr>
        <p:txBody>
          <a:bodyPr/>
          <a:lstStyle/>
          <a:p>
            <a:r>
              <a:rPr lang="en-US" dirty="0"/>
              <a:t>PHYS 8750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104607" y="520150"/>
            <a:ext cx="5867400" cy="5562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b="1" dirty="0"/>
              <a:t>Outline</a:t>
            </a: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1224"/>
              </a:spcBef>
            </a:pP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Partial Differential Equations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1) Truncation errors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2) Stability, Convergence, Consistency</a:t>
            </a:r>
          </a:p>
          <a:p>
            <a:pPr>
              <a:spcBef>
                <a:spcPts val="1224"/>
              </a:spcBef>
            </a:pP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Von Neumann’s methods (Stability)</a:t>
            </a:r>
          </a:p>
          <a:p>
            <a:pPr>
              <a:spcBef>
                <a:spcPts val="1224"/>
              </a:spcBef>
            </a:pPr>
            <a:r>
              <a:rPr lang="en-US" sz="2600" dirty="0">
                <a:solidFill>
                  <a:srgbClr val="C00000"/>
                </a:solidFill>
              </a:rPr>
              <a:t>Dispersion and Dissipation errors</a:t>
            </a:r>
          </a:p>
          <a:p>
            <a:pPr>
              <a:spcBef>
                <a:spcPts val="1224"/>
              </a:spcBef>
            </a:pPr>
            <a:r>
              <a:rPr lang="en-US" sz="2600" dirty="0">
                <a:solidFill>
                  <a:srgbClr val="C00000"/>
                </a:solidFill>
              </a:rPr>
              <a:t>1-st, 2-nd, 3-rh, and 4-th order space schemes (Runge-</a:t>
            </a:r>
            <a:r>
              <a:rPr lang="en-US" sz="2600" dirty="0" err="1">
                <a:solidFill>
                  <a:srgbClr val="C00000"/>
                </a:solidFill>
              </a:rPr>
              <a:t>Kutta</a:t>
            </a:r>
            <a:r>
              <a:rPr lang="en-US" sz="2600" dirty="0">
                <a:solidFill>
                  <a:srgbClr val="C00000"/>
                </a:solidFill>
              </a:rPr>
              <a:t> scheme).</a:t>
            </a:r>
          </a:p>
          <a:p>
            <a:pPr>
              <a:spcBef>
                <a:spcPts val="1224"/>
              </a:spcBef>
            </a:pPr>
            <a:r>
              <a:rPr lang="en-US" altLang="zh-CN" sz="2600" dirty="0">
                <a:solidFill>
                  <a:srgbClr val="C00000"/>
                </a:solidFill>
              </a:rPr>
              <a:t>Lax-</a:t>
            </a:r>
            <a:r>
              <a:rPr lang="en-US" altLang="zh-CN" sz="2600" dirty="0" err="1">
                <a:solidFill>
                  <a:srgbClr val="C00000"/>
                </a:solidFill>
              </a:rPr>
              <a:t>Wendroff</a:t>
            </a:r>
            <a:r>
              <a:rPr lang="en-US" altLang="zh-CN" sz="2600" dirty="0">
                <a:solidFill>
                  <a:srgbClr val="C00000"/>
                </a:solidFill>
              </a:rPr>
              <a:t> Scheme (two time step)</a:t>
            </a:r>
          </a:p>
          <a:p>
            <a:pPr>
              <a:spcBef>
                <a:spcPts val="1224"/>
              </a:spcBef>
            </a:pPr>
            <a:r>
              <a:rPr lang="en-US" altLang="zh-CN" sz="2600" dirty="0">
                <a:solidFill>
                  <a:srgbClr val="C00000"/>
                </a:solidFill>
              </a:rPr>
              <a:t>Takacs Scheme (two time step)</a:t>
            </a:r>
          </a:p>
          <a:p>
            <a:pPr>
              <a:spcBef>
                <a:spcPts val="1224"/>
              </a:spcBef>
            </a:pPr>
            <a:endParaRPr lang="en-US" altLang="zh-CN" sz="2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spcBef>
                <a:spcPts val="1224"/>
              </a:spcBef>
              <a:buNone/>
            </a:pP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/>
              <a:t>    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9/10/20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96247-693C-E24C-8355-EECA17EBE33F}"/>
              </a:ext>
            </a:extLst>
          </p:cNvPr>
          <p:cNvSpPr txBox="1"/>
          <p:nvPr/>
        </p:nvSpPr>
        <p:spPr>
          <a:xfrm>
            <a:off x="171993" y="4984311"/>
            <a:ext cx="272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#7 (</a:t>
            </a:r>
            <a:r>
              <a:rPr lang="en-US" dirty="0" err="1"/>
              <a:t>Takac’s</a:t>
            </a:r>
            <a:r>
              <a:rPr lang="en-US" dirty="0"/>
              <a:t> Schemes)</a:t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38894-F78A-8444-82A9-1280A20E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4BCCBD1-C72A-194F-9B3E-0E88B0284006}"/>
              </a:ext>
            </a:extLst>
          </p:cNvPr>
          <p:cNvSpPr txBox="1">
            <a:spLocks/>
          </p:cNvSpPr>
          <p:nvPr/>
        </p:nvSpPr>
        <p:spPr>
          <a:xfrm>
            <a:off x="152399" y="1355546"/>
            <a:ext cx="2819401" cy="329265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5000"/>
              <a:buFont typeface="Wingdings 2"/>
              <a:buNone/>
              <a:defRPr kumimoji="0"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224"/>
              </a:spcBef>
            </a:pPr>
            <a:r>
              <a:rPr lang="en-US" sz="2000"/>
              <a:t>Class #5 (Chapter </a:t>
            </a:r>
            <a:r>
              <a:rPr lang="en-US" altLang="zh-CN" sz="2000"/>
              <a:t>3</a:t>
            </a:r>
            <a:r>
              <a:rPr lang="en-US" sz="2000"/>
              <a:t>.1)</a:t>
            </a:r>
            <a:br>
              <a:rPr lang="en-US" sz="2000"/>
            </a:br>
            <a:r>
              <a:rPr lang="en-US" sz="2000"/>
              <a:t>1) Partial Differential Equations</a:t>
            </a:r>
          </a:p>
          <a:p>
            <a:pPr fontAlgn="auto">
              <a:spcBef>
                <a:spcPts val="1224"/>
              </a:spcBef>
            </a:pPr>
            <a:r>
              <a:rPr lang="en-US" sz="2000"/>
              <a:t>Truncation errors</a:t>
            </a:r>
          </a:p>
          <a:p>
            <a:pPr fontAlgn="auto">
              <a:spcBef>
                <a:spcPts val="1224"/>
              </a:spcBef>
            </a:pPr>
            <a:r>
              <a:rPr lang="en-US" sz="2000"/>
              <a:t>Stability, convergence, consistency</a:t>
            </a:r>
          </a:p>
          <a:p>
            <a:pPr fontAlgn="auto">
              <a:spcBef>
                <a:spcPts val="1224"/>
              </a:spcBef>
            </a:pPr>
            <a:r>
              <a:rPr lang="en-US" sz="2000"/>
              <a:t>2) Von Neumann’s method (Stability)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33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Forms of diffusion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9/10/20</a:t>
            </a:r>
            <a:endParaRPr lang="en-US" dirty="0"/>
          </a:p>
        </p:txBody>
      </p:sp>
      <p:sp>
        <p:nvSpPr>
          <p:cNvPr id="25610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02F1A-1115-9D4B-85FC-92E31C2E2B0A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3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Behavior seen especially w/sharp gradients:</a:t>
            </a:r>
          </a:p>
        </p:txBody>
      </p:sp>
      <p:pic>
        <p:nvPicPr>
          <p:cNvPr id="25604" name="Picture 4" descr="AndersonDissipDisper"/>
          <p:cNvPicPr>
            <a:picLocks noChangeAspect="1" noChangeArrowheads="1"/>
          </p:cNvPicPr>
          <p:nvPr/>
        </p:nvPicPr>
        <p:blipFill>
          <a:blip r:embed="rId3">
            <a:lum contrast="10000"/>
          </a:blip>
          <a:srcRect/>
          <a:stretch>
            <a:fillRect/>
          </a:stretch>
        </p:blipFill>
        <p:spPr bwMode="auto">
          <a:xfrm>
            <a:off x="609600" y="2473325"/>
            <a:ext cx="8226425" cy="32813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 rot="5400000">
            <a:off x="-142874" y="4994275"/>
            <a:ext cx="1319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 pitchFamily="-111" charset="0"/>
              </a:rPr>
              <a:t>Anderson (1984)</a:t>
            </a:r>
          </a:p>
        </p:txBody>
      </p:sp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4191000" y="3082925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423BFF"/>
                </a:solidFill>
                <a:latin typeface="Arial" pitchFamily="-111" charset="0"/>
              </a:rPr>
              <a:t>Dissipation</a:t>
            </a:r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2971800" y="3463925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0E7B04"/>
                </a:solidFill>
                <a:latin typeface="Arial" pitchFamily="-111" charset="0"/>
              </a:rPr>
              <a:t>odd-order</a:t>
            </a:r>
            <a:br>
              <a:rPr lang="en-US" sz="1800">
                <a:solidFill>
                  <a:srgbClr val="0E7B04"/>
                </a:solidFill>
                <a:latin typeface="Arial" pitchFamily="-111" charset="0"/>
              </a:rPr>
            </a:br>
            <a:r>
              <a:rPr lang="en-US" sz="1800">
                <a:solidFill>
                  <a:srgbClr val="0E7B04"/>
                </a:solidFill>
                <a:latin typeface="Arial" pitchFamily="-111" charset="0"/>
              </a:rPr>
              <a:t>scheme</a:t>
            </a:r>
          </a:p>
        </p:txBody>
      </p:sp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7004050" y="3082925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423BFF"/>
                </a:solidFill>
                <a:latin typeface="Arial" pitchFamily="-111" charset="0"/>
              </a:rPr>
              <a:t>Dispersion</a:t>
            </a:r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5727700" y="3463925"/>
            <a:ext cx="1289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0E7B04"/>
                </a:solidFill>
                <a:latin typeface="Arial" pitchFamily="-111" charset="0"/>
              </a:rPr>
              <a:t>even-order</a:t>
            </a:r>
            <a:br>
              <a:rPr lang="en-US" sz="1800">
                <a:solidFill>
                  <a:srgbClr val="0E7B04"/>
                </a:solidFill>
                <a:latin typeface="Arial" pitchFamily="-111" charset="0"/>
              </a:rPr>
            </a:br>
            <a:r>
              <a:rPr lang="en-US" sz="1800">
                <a:solidFill>
                  <a:srgbClr val="0E7B04"/>
                </a:solidFill>
                <a:latin typeface="Arial" pitchFamily="-111" charset="0"/>
              </a:rPr>
              <a:t>scheme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CA6223-D49D-6141-B733-2DF64FB8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20000"/>
                </a:solidFill>
                <a:ea typeface="ＭＳ Ｐゴシック" pitchFamily="-111" charset="-128"/>
                <a:cs typeface="ＭＳ Ｐゴシック" pitchFamily="-111" charset="-128"/>
              </a:rPr>
              <a:t>Takacs’ </a:t>
            </a:r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cs typeface="ＭＳ Ｐゴシック" pitchFamily="-111" charset="-128"/>
              </a:rPr>
              <a:t>plots</a:t>
            </a:r>
          </a:p>
        </p:txBody>
      </p:sp>
      <p:sp>
        <p:nvSpPr>
          <p:cNvPr id="2765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6419B0-C523-CA46-84F2-55A446BBED4D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4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ct val="55000"/>
              </a:spcBef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Plots – </a:t>
            </a:r>
            <a:r>
              <a:rPr lang="en-US" sz="2800" u="sng" dirty="0">
                <a:ea typeface="ＭＳ Ｐゴシック" pitchFamily="-111" charset="-128"/>
                <a:cs typeface="ＭＳ Ｐゴシック" pitchFamily="-111" charset="-128"/>
              </a:rPr>
              <a:t>Amplitude and Phase Error</a:t>
            </a:r>
            <a:endParaRPr lang="en-US" sz="2800" dirty="0">
              <a:solidFill>
                <a:srgbClr val="0E7B04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lvl="2">
              <a:spcBef>
                <a:spcPts val="0"/>
              </a:spcBef>
            </a:pPr>
            <a:r>
              <a:rPr lang="en-US" sz="2200" dirty="0">
                <a:latin typeface="Symbol" pitchFamily="2" charset="2"/>
              </a:rPr>
              <a:t>q</a:t>
            </a:r>
            <a:r>
              <a:rPr lang="en-US" sz="2200" dirty="0"/>
              <a:t> = </a:t>
            </a:r>
            <a:r>
              <a:rPr lang="en-US" sz="2200" dirty="0" err="1"/>
              <a:t>k∆x</a:t>
            </a:r>
            <a:r>
              <a:rPr lang="en-US" sz="2200" dirty="0"/>
              <a:t> = </a:t>
            </a:r>
            <a:r>
              <a:rPr lang="en-US" sz="2200" dirty="0" err="1"/>
              <a:t>nondimensional</a:t>
            </a:r>
            <a:r>
              <a:rPr lang="en-US" sz="2200" dirty="0"/>
              <a:t> wavenumber</a:t>
            </a:r>
          </a:p>
          <a:p>
            <a:pPr lvl="2">
              <a:spcBef>
                <a:spcPts val="0"/>
              </a:spcBef>
            </a:pPr>
            <a:r>
              <a:rPr lang="en-US" sz="2200" dirty="0">
                <a:latin typeface="Symbol" pitchFamily="2" charset="2"/>
              </a:rPr>
              <a:t>m</a:t>
            </a:r>
            <a:r>
              <a:rPr lang="en-US" sz="2200" dirty="0"/>
              <a:t> = Courant number c*</a:t>
            </a:r>
            <a:r>
              <a:rPr lang="en-US" sz="2200" dirty="0" err="1"/>
              <a:t>dt</a:t>
            </a:r>
            <a:r>
              <a:rPr lang="en-US" sz="2200" dirty="0"/>
              <a:t>/dx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7650558" y="163290"/>
            <a:ext cx="13901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</a:rPr>
              <a:t>Takacs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 pp.</a:t>
            </a:r>
            <a:br>
              <a:rPr lang="en-US" sz="18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1053-1054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792C56-AA25-E147-8972-FDD27FE178E5}"/>
              </a:ext>
            </a:extLst>
          </p:cNvPr>
          <p:cNvGrpSpPr/>
          <p:nvPr/>
        </p:nvGrpSpPr>
        <p:grpSpPr>
          <a:xfrm>
            <a:off x="998825" y="2823445"/>
            <a:ext cx="7535575" cy="3253828"/>
            <a:chOff x="617825" y="2613572"/>
            <a:chExt cx="7535575" cy="325382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2D9F86-9AAC-4D4D-8C6A-227D963C5340}"/>
                </a:ext>
              </a:extLst>
            </p:cNvPr>
            <p:cNvSpPr/>
            <p:nvPr/>
          </p:nvSpPr>
          <p:spPr>
            <a:xfrm>
              <a:off x="617825" y="2667000"/>
              <a:ext cx="7535575" cy="32004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C8A910-09CD-7A43-A6B9-285FFF34C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773" b="50000"/>
            <a:stretch/>
          </p:blipFill>
          <p:spPr>
            <a:xfrm>
              <a:off x="1108095" y="2895600"/>
              <a:ext cx="2934153" cy="2692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D595A5-36BB-8D4F-92AE-B9EF03634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9446" b="50000"/>
            <a:stretch/>
          </p:blipFill>
          <p:spPr>
            <a:xfrm>
              <a:off x="5113138" y="2895600"/>
              <a:ext cx="2895600" cy="27241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250283-99B9-2B4E-8A88-1BC71B41BF0B}"/>
                </a:ext>
              </a:extLst>
            </p:cNvPr>
            <p:cNvSpPr txBox="1"/>
            <p:nvPr/>
          </p:nvSpPr>
          <p:spPr>
            <a:xfrm>
              <a:off x="1219200" y="5435084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infinite</a:t>
              </a:r>
            </a:p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wavelength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50B59A-E016-7B47-9DFB-A09B40B0BF2C}"/>
                </a:ext>
              </a:extLst>
            </p:cNvPr>
            <p:cNvSpPr txBox="1"/>
            <p:nvPr/>
          </p:nvSpPr>
          <p:spPr>
            <a:xfrm>
              <a:off x="3274089" y="5435084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2∆x</a:t>
              </a:r>
            </a:p>
            <a:p>
              <a:pPr algn="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wavelength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5ABF7B-6348-5D48-9287-B68F918C95CB}"/>
                </a:ext>
              </a:extLst>
            </p:cNvPr>
            <p:cNvSpPr txBox="1"/>
            <p:nvPr/>
          </p:nvSpPr>
          <p:spPr>
            <a:xfrm>
              <a:off x="4708295" y="5102279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 flow</a:t>
              </a:r>
              <a:b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or ∆t=&gt;0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02216D-480D-6C4C-B272-63F0175EEC29}"/>
                </a:ext>
              </a:extLst>
            </p:cNvPr>
            <p:cNvSpPr txBox="1"/>
            <p:nvPr/>
          </p:nvSpPr>
          <p:spPr>
            <a:xfrm>
              <a:off x="7313676" y="5435084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2∆x</a:t>
              </a:r>
            </a:p>
            <a:p>
              <a:pPr algn="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wavelength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E62DD1-176A-DF4C-A5F7-AAAC13507239}"/>
                </a:ext>
              </a:extLst>
            </p:cNvPr>
            <p:cNvSpPr txBox="1"/>
            <p:nvPr/>
          </p:nvSpPr>
          <p:spPr>
            <a:xfrm>
              <a:off x="4637763" y="300956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b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Courant #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AC4DB4-9FA2-4942-92F4-B884FE33C965}"/>
                </a:ext>
              </a:extLst>
            </p:cNvPr>
            <p:cNvSpPr txBox="1"/>
            <p:nvPr/>
          </p:nvSpPr>
          <p:spPr>
            <a:xfrm>
              <a:off x="688357" y="5045585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 flow</a:t>
              </a:r>
              <a:b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or ∆t=&gt;0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26DB8C-8946-4745-8DD6-C91B312C6440}"/>
                </a:ext>
              </a:extLst>
            </p:cNvPr>
            <p:cNvSpPr txBox="1"/>
            <p:nvPr/>
          </p:nvSpPr>
          <p:spPr>
            <a:xfrm>
              <a:off x="617825" y="295287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b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Courant #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917462-3432-D548-BC65-46A8680764D7}"/>
                </a:ext>
              </a:extLst>
            </p:cNvPr>
            <p:cNvSpPr txBox="1"/>
            <p:nvPr/>
          </p:nvSpPr>
          <p:spPr>
            <a:xfrm>
              <a:off x="1468148" y="2616628"/>
              <a:ext cx="2361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C00000"/>
                  </a:solidFill>
                </a:rPr>
                <a:t>Amplitude error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BE4227-312D-D844-BF9D-A7118996C855}"/>
                </a:ext>
              </a:extLst>
            </p:cNvPr>
            <p:cNvSpPr txBox="1"/>
            <p:nvPr/>
          </p:nvSpPr>
          <p:spPr>
            <a:xfrm>
              <a:off x="5733821" y="2613572"/>
              <a:ext cx="18053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C00000"/>
                  </a:solidFill>
                </a:rPr>
                <a:t>Phase error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B5CBDB2-35A3-F04E-91A9-46CD9A7FFD6E}"/>
              </a:ext>
            </a:extLst>
          </p:cNvPr>
          <p:cNvSpPr txBox="1"/>
          <p:nvPr/>
        </p:nvSpPr>
        <p:spPr>
          <a:xfrm>
            <a:off x="1901750" y="4841179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No error</a:t>
            </a:r>
            <a:b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 this region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F6CCA2-5FA2-234A-95FB-68ECF3E9BA89}"/>
              </a:ext>
            </a:extLst>
          </p:cNvPr>
          <p:cNvSpPr txBox="1"/>
          <p:nvPr/>
        </p:nvSpPr>
        <p:spPr>
          <a:xfrm>
            <a:off x="5923980" y="364942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Small error</a:t>
            </a:r>
            <a:b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 this region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E2C06C-9AE8-8B4B-9E47-61D2FF500394}"/>
              </a:ext>
            </a:extLst>
          </p:cNvPr>
          <p:cNvSpPr txBox="1"/>
          <p:nvPr/>
        </p:nvSpPr>
        <p:spPr>
          <a:xfrm>
            <a:off x="5923980" y="4687269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Small error</a:t>
            </a:r>
            <a:b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 this region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8F3360-49A5-AA4A-B4DF-70D84AFF0420}"/>
              </a:ext>
            </a:extLst>
          </p:cNvPr>
          <p:cNvSpPr txBox="1"/>
          <p:nvPr/>
        </p:nvSpPr>
        <p:spPr>
          <a:xfrm>
            <a:off x="7899677" y="2563344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Waves </a:t>
            </a:r>
            <a:b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too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slow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1D79CA-9322-B241-BDCB-00516FC96459}"/>
              </a:ext>
            </a:extLst>
          </p:cNvPr>
          <p:cNvSpPr txBox="1"/>
          <p:nvPr/>
        </p:nvSpPr>
        <p:spPr>
          <a:xfrm>
            <a:off x="6900915" y="5816025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Waves </a:t>
            </a:r>
            <a:b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too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288864-979B-0048-BE5A-9465E89957F3}"/>
              </a:ext>
            </a:extLst>
          </p:cNvPr>
          <p:cNvSpPr txBox="1"/>
          <p:nvPr/>
        </p:nvSpPr>
        <p:spPr>
          <a:xfrm>
            <a:off x="2314657" y="3607281"/>
            <a:ext cx="1340432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&lt; 0 values:</a:t>
            </a:r>
            <a:b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damping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worst @ 2∆x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A990DC-E779-F74A-B3EB-E5CF3A14525E}"/>
              </a:ext>
            </a:extLst>
          </p:cNvPr>
          <p:cNvCxnSpPr>
            <a:cxnSpLocks/>
          </p:cNvCxnSpPr>
          <p:nvPr/>
        </p:nvCxnSpPr>
        <p:spPr>
          <a:xfrm flipV="1">
            <a:off x="3429000" y="3941813"/>
            <a:ext cx="716359" cy="809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DB8555-8E73-7C4B-89BA-04CEEDA85013}"/>
              </a:ext>
            </a:extLst>
          </p:cNvPr>
          <p:cNvCxnSpPr>
            <a:cxnSpLocks/>
          </p:cNvCxnSpPr>
          <p:nvPr/>
        </p:nvCxnSpPr>
        <p:spPr>
          <a:xfrm flipH="1">
            <a:off x="8004718" y="3116281"/>
            <a:ext cx="243834" cy="77701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046592-099C-1547-BA18-205974315713}"/>
              </a:ext>
            </a:extLst>
          </p:cNvPr>
          <p:cNvCxnSpPr>
            <a:cxnSpLocks/>
          </p:cNvCxnSpPr>
          <p:nvPr/>
        </p:nvCxnSpPr>
        <p:spPr>
          <a:xfrm flipV="1">
            <a:off x="7650558" y="5083799"/>
            <a:ext cx="469338" cy="9350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E2CFF-7B08-DB46-8482-3E23828C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9/10/20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4CCAC-3E54-8144-BDBE-A2CC353F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7E6B-29B4-6B4E-98BB-22274303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540E0-782A-4944-8CA6-09B71DAE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9/10/20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A572A-0967-EA4A-B996-B2344729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35CE2-FC3C-894C-BEE8-CF6D2F75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064912-85BB-3C41-86A7-3C1DCC5B33B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-580"/>
          <a:stretch/>
        </p:blipFill>
        <p:spPr>
          <a:xfrm>
            <a:off x="1981200" y="1143000"/>
            <a:ext cx="5091684" cy="5164122"/>
          </a:xfr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F2C6F87-BB24-7845-B3C6-2203B0B27ECE}"/>
              </a:ext>
            </a:extLst>
          </p:cNvPr>
          <p:cNvSpPr txBox="1">
            <a:spLocks noChangeArrowheads="1"/>
          </p:cNvSpPr>
          <p:nvPr/>
        </p:nvSpPr>
        <p:spPr>
          <a:xfrm>
            <a:off x="323088" y="169249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020000"/>
                </a:solidFill>
                <a:ea typeface="ＭＳ Ｐゴシック" pitchFamily="-111" charset="-128"/>
                <a:cs typeface="ＭＳ Ｐゴシック" pitchFamily="-111" charset="-128"/>
              </a:rPr>
              <a:t>Takacs’ </a:t>
            </a:r>
            <a:r>
              <a:rPr lang="en-US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plots</a:t>
            </a:r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cs typeface="ＭＳ Ｐゴシック" pitchFamily="-111" charset="-128"/>
              </a:rPr>
              <a:t> – Amplitude Errors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E567B-92A3-354A-86A2-B25AF4A62370}"/>
              </a:ext>
            </a:extLst>
          </p:cNvPr>
          <p:cNvSpPr txBox="1"/>
          <p:nvPr/>
        </p:nvSpPr>
        <p:spPr>
          <a:xfrm>
            <a:off x="1443231" y="5861423"/>
            <a:ext cx="1478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Infinite wavelength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EF8ED-7468-A74E-A147-6CCB27560888}"/>
              </a:ext>
            </a:extLst>
          </p:cNvPr>
          <p:cNvSpPr txBox="1"/>
          <p:nvPr/>
        </p:nvSpPr>
        <p:spPr>
          <a:xfrm>
            <a:off x="3929545" y="5907589"/>
            <a:ext cx="63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2∆x</a:t>
            </a:r>
          </a:p>
          <a:p>
            <a:pPr algn="r"/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8929B-CF35-5D46-90DE-5D34DC52BFC2}"/>
              </a:ext>
            </a:extLst>
          </p:cNvPr>
          <p:cNvSpPr txBox="1"/>
          <p:nvPr/>
        </p:nvSpPr>
        <p:spPr>
          <a:xfrm>
            <a:off x="412109" y="19050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1</a:t>
            </a:r>
            <a:r>
              <a:rPr lang="en-US" sz="2000" i="1" baseline="30000" dirty="0">
                <a:solidFill>
                  <a:srgbClr val="C00000"/>
                </a:solidFill>
              </a:rPr>
              <a:t>st</a:t>
            </a:r>
            <a:r>
              <a:rPr lang="en-US" sz="2000" i="1" dirty="0">
                <a:solidFill>
                  <a:srgbClr val="C00000"/>
                </a:solidFill>
              </a:rPr>
              <a:t> 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30A48-72E8-3E4D-B65F-B26DAF9BB0AC}"/>
              </a:ext>
            </a:extLst>
          </p:cNvPr>
          <p:cNvSpPr txBox="1"/>
          <p:nvPr/>
        </p:nvSpPr>
        <p:spPr>
          <a:xfrm>
            <a:off x="7175287" y="1962090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</a:rPr>
              <a:t>nd</a:t>
            </a:r>
            <a:r>
              <a:rPr lang="en-US" sz="2000" i="1" dirty="0">
                <a:solidFill>
                  <a:srgbClr val="C00000"/>
                </a:solidFill>
              </a:rPr>
              <a:t>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E3CBB5-EEB1-C84F-AAD4-D1045C4E0137}"/>
              </a:ext>
            </a:extLst>
          </p:cNvPr>
          <p:cNvSpPr txBox="1"/>
          <p:nvPr/>
        </p:nvSpPr>
        <p:spPr>
          <a:xfrm>
            <a:off x="451207" y="440519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3</a:t>
            </a:r>
            <a:r>
              <a:rPr lang="en-US" sz="2000" i="1" baseline="30000" dirty="0">
                <a:solidFill>
                  <a:srgbClr val="C00000"/>
                </a:solidFill>
              </a:rPr>
              <a:t>rd</a:t>
            </a:r>
            <a:r>
              <a:rPr lang="en-US" sz="2000" i="1" dirty="0">
                <a:solidFill>
                  <a:srgbClr val="C00000"/>
                </a:solidFill>
              </a:rPr>
              <a:t> 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6989C1-5729-9142-A3E1-DC1D82C764DB}"/>
              </a:ext>
            </a:extLst>
          </p:cNvPr>
          <p:cNvSpPr txBox="1"/>
          <p:nvPr/>
        </p:nvSpPr>
        <p:spPr>
          <a:xfrm>
            <a:off x="7141928" y="4400490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4</a:t>
            </a:r>
            <a:r>
              <a:rPr lang="en-US" sz="2000" i="1" baseline="30000" dirty="0">
                <a:solidFill>
                  <a:srgbClr val="C00000"/>
                </a:solidFill>
              </a:rPr>
              <a:t>th</a:t>
            </a:r>
            <a:r>
              <a:rPr lang="en-US" sz="2000" i="1" dirty="0">
                <a:solidFill>
                  <a:srgbClr val="C00000"/>
                </a:solidFill>
              </a:rPr>
              <a:t>  error</a:t>
            </a:r>
          </a:p>
        </p:txBody>
      </p:sp>
    </p:spTree>
    <p:extLst>
      <p:ext uri="{BB962C8B-B14F-4D97-AF65-F5344CB8AC3E}">
        <p14:creationId xmlns:p14="http://schemas.microsoft.com/office/powerpoint/2010/main" val="188014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7E6B-29B4-6B4E-98BB-22274303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540E0-782A-4944-8CA6-09B71DAE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9/10/20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A572A-0967-EA4A-B996-B2344729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35CE2-FC3C-894C-BEE8-CF6D2F75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BC1A-D1AB-074B-97D1-26C74082226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F2C6F87-BB24-7845-B3C6-2203B0B27ECE}"/>
              </a:ext>
            </a:extLst>
          </p:cNvPr>
          <p:cNvSpPr txBox="1">
            <a:spLocks noChangeArrowheads="1"/>
          </p:cNvSpPr>
          <p:nvPr/>
        </p:nvSpPr>
        <p:spPr>
          <a:xfrm>
            <a:off x="323088" y="169249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020000"/>
                </a:solidFill>
                <a:ea typeface="ＭＳ Ｐゴシック" pitchFamily="-111" charset="-128"/>
                <a:cs typeface="ＭＳ Ｐゴシック" pitchFamily="-111" charset="-128"/>
              </a:rPr>
              <a:t>Takacs’ </a:t>
            </a:r>
            <a:r>
              <a:rPr lang="en-US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plots</a:t>
            </a:r>
            <a:r>
              <a:rPr lang="en-US" dirty="0">
                <a:solidFill>
                  <a:srgbClr val="C00000"/>
                </a:solidFill>
                <a:ea typeface="ＭＳ Ｐゴシック" pitchFamily="-111" charset="-128"/>
                <a:cs typeface="ＭＳ Ｐゴシック" pitchFamily="-111" charset="-128"/>
              </a:rPr>
              <a:t> – Phase Errors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DD2A34-2943-BF47-97BE-04A8B8D9887A}"/>
              </a:ext>
            </a:extLst>
          </p:cNvPr>
          <p:cNvSpPr txBox="1"/>
          <p:nvPr/>
        </p:nvSpPr>
        <p:spPr>
          <a:xfrm>
            <a:off x="412109" y="19050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1</a:t>
            </a:r>
            <a:r>
              <a:rPr lang="en-US" sz="2000" i="1" baseline="30000" dirty="0">
                <a:solidFill>
                  <a:srgbClr val="C00000"/>
                </a:solidFill>
              </a:rPr>
              <a:t>st</a:t>
            </a:r>
            <a:r>
              <a:rPr lang="en-US" sz="2000" i="1" dirty="0">
                <a:solidFill>
                  <a:srgbClr val="C00000"/>
                </a:solidFill>
              </a:rPr>
              <a:t>  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998C5-A864-9F43-9368-29ACDE36E0E0}"/>
              </a:ext>
            </a:extLst>
          </p:cNvPr>
          <p:cNvSpPr txBox="1"/>
          <p:nvPr/>
        </p:nvSpPr>
        <p:spPr>
          <a:xfrm>
            <a:off x="7175287" y="1962090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</a:rPr>
              <a:t>nd</a:t>
            </a:r>
            <a:r>
              <a:rPr lang="en-US" sz="2000" i="1" dirty="0">
                <a:solidFill>
                  <a:srgbClr val="C00000"/>
                </a:solidFill>
              </a:rPr>
              <a:t>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66FF6-4121-AC44-B979-48CAD8485659}"/>
              </a:ext>
            </a:extLst>
          </p:cNvPr>
          <p:cNvSpPr txBox="1"/>
          <p:nvPr/>
        </p:nvSpPr>
        <p:spPr>
          <a:xfrm>
            <a:off x="451207" y="440519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3</a:t>
            </a:r>
            <a:r>
              <a:rPr lang="en-US" sz="2000" i="1" baseline="30000" dirty="0">
                <a:solidFill>
                  <a:srgbClr val="C00000"/>
                </a:solidFill>
              </a:rPr>
              <a:t>rd</a:t>
            </a:r>
            <a:r>
              <a:rPr lang="en-US" sz="2000" i="1" dirty="0">
                <a:solidFill>
                  <a:srgbClr val="C00000"/>
                </a:solidFill>
              </a:rPr>
              <a:t> 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6598B-9150-0C40-BF0B-F7A65C427EDF}"/>
              </a:ext>
            </a:extLst>
          </p:cNvPr>
          <p:cNvSpPr txBox="1"/>
          <p:nvPr/>
        </p:nvSpPr>
        <p:spPr>
          <a:xfrm>
            <a:off x="7162800" y="4476690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4</a:t>
            </a:r>
            <a:r>
              <a:rPr lang="en-US" sz="2000" i="1" baseline="30000" dirty="0">
                <a:solidFill>
                  <a:srgbClr val="C00000"/>
                </a:solidFill>
              </a:rPr>
              <a:t>th</a:t>
            </a:r>
            <a:r>
              <a:rPr lang="en-US" sz="2000" i="1" dirty="0">
                <a:solidFill>
                  <a:srgbClr val="C00000"/>
                </a:solidFill>
              </a:rPr>
              <a:t>  error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8F6712E-5F0F-B340-A66B-3356D68F39A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81200" y="1197734"/>
            <a:ext cx="5165351" cy="5148019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EDD274-92AC-524D-9DB2-A2DB98FF5E29}"/>
              </a:ext>
            </a:extLst>
          </p:cNvPr>
          <p:cNvSpPr txBox="1"/>
          <p:nvPr/>
        </p:nvSpPr>
        <p:spPr>
          <a:xfrm>
            <a:off x="2286000" y="1569073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Small error</a:t>
            </a:r>
            <a:b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in this region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E49D46-A1F8-B84B-A1EC-0EAD6A4CE9EC}"/>
              </a:ext>
            </a:extLst>
          </p:cNvPr>
          <p:cNvSpPr txBox="1"/>
          <p:nvPr/>
        </p:nvSpPr>
        <p:spPr>
          <a:xfrm>
            <a:off x="2286000" y="2606916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Small error</a:t>
            </a:r>
            <a:b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in this region</a:t>
            </a:r>
          </a:p>
        </p:txBody>
      </p:sp>
    </p:spTree>
    <p:extLst>
      <p:ext uri="{BB962C8B-B14F-4D97-AF65-F5344CB8AC3E}">
        <p14:creationId xmlns:p14="http://schemas.microsoft.com/office/powerpoint/2010/main" val="159395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Takacs (1985)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9/10/20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 dirty="0"/>
          </a:p>
        </p:txBody>
      </p:sp>
      <p:sp>
        <p:nvSpPr>
          <p:cNvPr id="23568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73781D-B74C-0A41-A397-9E49E97285A1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7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800" u="sng" dirty="0">
                <a:ea typeface="ＭＳ Ｐゴシック" pitchFamily="-111" charset="-128"/>
                <a:cs typeface="ＭＳ Ｐゴシック" pitchFamily="-111" charset="-128"/>
              </a:rPr>
              <a:t>Considerations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:</a:t>
            </a:r>
          </a:p>
          <a:p>
            <a:pPr lvl="1">
              <a:spcBef>
                <a:spcPct val="50000"/>
              </a:spcBef>
            </a:pPr>
            <a:r>
              <a:rPr lang="en-US" sz="2000" u="sng" dirty="0"/>
              <a:t>Odd-order</a:t>
            </a:r>
            <a:r>
              <a:rPr lang="en-US" sz="2000" dirty="0"/>
              <a:t> schemes generally </a:t>
            </a:r>
            <a:r>
              <a:rPr lang="en-US" sz="2000" dirty="0">
                <a:solidFill>
                  <a:srgbClr val="FF301B"/>
                </a:solidFill>
              </a:rPr>
              <a:t>dissipative</a:t>
            </a:r>
            <a:endParaRPr lang="en-US" sz="2000" i="1" dirty="0"/>
          </a:p>
          <a:p>
            <a:pPr lvl="2">
              <a:lnSpc>
                <a:spcPct val="70000"/>
              </a:lnSpc>
              <a:spcBef>
                <a:spcPct val="50000"/>
              </a:spcBef>
            </a:pPr>
            <a:r>
              <a:rPr lang="en-US" sz="1800" i="1" dirty="0">
                <a:solidFill>
                  <a:srgbClr val="008000"/>
                </a:solidFill>
                <a:ea typeface="ＭＳ Ｐゴシック" pitchFamily="-111" charset="-128"/>
              </a:rPr>
              <a:t>amplitude errors</a:t>
            </a:r>
            <a:endParaRPr lang="en-US" sz="1800" dirty="0">
              <a:solidFill>
                <a:srgbClr val="008000"/>
              </a:solidFill>
              <a:ea typeface="ＭＳ Ｐゴシック" pitchFamily="-111" charset="-128"/>
            </a:endParaRPr>
          </a:p>
          <a:p>
            <a:pPr lvl="1">
              <a:spcBef>
                <a:spcPct val="50000"/>
              </a:spcBef>
            </a:pPr>
            <a:r>
              <a:rPr lang="en-US" sz="2000" u="sng" dirty="0"/>
              <a:t>Even-order</a:t>
            </a:r>
            <a:r>
              <a:rPr lang="en-US" sz="2000" dirty="0"/>
              <a:t> schemes generally </a:t>
            </a:r>
            <a:r>
              <a:rPr lang="en-US" sz="2000" dirty="0">
                <a:solidFill>
                  <a:srgbClr val="FF301B"/>
                </a:solidFill>
              </a:rPr>
              <a:t>dispersive</a:t>
            </a:r>
            <a:endParaRPr lang="en-US" sz="2000" i="1" dirty="0"/>
          </a:p>
          <a:p>
            <a:pPr lvl="2">
              <a:lnSpc>
                <a:spcPct val="60000"/>
              </a:lnSpc>
              <a:spcBef>
                <a:spcPct val="50000"/>
              </a:spcBef>
            </a:pPr>
            <a:r>
              <a:rPr lang="en-US" sz="1800" i="1" dirty="0">
                <a:solidFill>
                  <a:srgbClr val="008000"/>
                </a:solidFill>
                <a:ea typeface="ＭＳ Ｐゴシック" pitchFamily="-111" charset="-128"/>
              </a:rPr>
              <a:t>phase errors</a:t>
            </a:r>
            <a:endParaRPr lang="en-US" sz="1800" dirty="0">
              <a:solidFill>
                <a:srgbClr val="008000"/>
              </a:solidFill>
              <a:ea typeface="ＭＳ Ｐゴシック" pitchFamily="-111" charset="-128"/>
            </a:endParaRPr>
          </a:p>
        </p:txBody>
      </p:sp>
      <p:pic>
        <p:nvPicPr>
          <p:cNvPr id="23556" name="Picture 5" descr="gmeta2U"/>
          <p:cNvPicPr>
            <a:picLocks noChangeAspect="1" noChangeArrowheads="1"/>
          </p:cNvPicPr>
          <p:nvPr/>
        </p:nvPicPr>
        <p:blipFill>
          <a:blip r:embed="rId3"/>
          <a:srcRect l="3889"/>
          <a:stretch>
            <a:fillRect/>
          </a:stretch>
        </p:blipFill>
        <p:spPr bwMode="auto">
          <a:xfrm>
            <a:off x="101600" y="3775955"/>
            <a:ext cx="21971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6" descr="gmeta2B"/>
          <p:cNvPicPr>
            <a:picLocks noChangeAspect="1" noChangeArrowheads="1"/>
          </p:cNvPicPr>
          <p:nvPr/>
        </p:nvPicPr>
        <p:blipFill>
          <a:blip r:embed="rId4"/>
          <a:srcRect l="4445"/>
          <a:stretch>
            <a:fillRect/>
          </a:stretch>
        </p:blipFill>
        <p:spPr bwMode="auto">
          <a:xfrm>
            <a:off x="6789738" y="3775955"/>
            <a:ext cx="218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7" descr="gmeta2A"/>
          <p:cNvPicPr>
            <a:picLocks noChangeAspect="1" noChangeArrowheads="1"/>
          </p:cNvPicPr>
          <p:nvPr/>
        </p:nvPicPr>
        <p:blipFill>
          <a:blip r:embed="rId5"/>
          <a:srcRect l="3889"/>
          <a:stretch>
            <a:fillRect/>
          </a:stretch>
        </p:blipFill>
        <p:spPr bwMode="auto">
          <a:xfrm>
            <a:off x="2325688" y="3775955"/>
            <a:ext cx="21971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8" descr="gmeta2C"/>
          <p:cNvPicPr>
            <a:picLocks noChangeAspect="1" noChangeArrowheads="1"/>
          </p:cNvPicPr>
          <p:nvPr/>
        </p:nvPicPr>
        <p:blipFill>
          <a:blip r:embed="rId6"/>
          <a:srcRect l="3889" r="2222"/>
          <a:stretch>
            <a:fillRect/>
          </a:stretch>
        </p:blipFill>
        <p:spPr bwMode="auto">
          <a:xfrm>
            <a:off x="4568825" y="3775955"/>
            <a:ext cx="21463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533400" y="573175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>
                <a:solidFill>
                  <a:srgbClr val="423BFF"/>
                </a:solidFill>
              </a:rPr>
              <a:t>1st order</a:t>
            </a:r>
          </a:p>
        </p:txBody>
      </p:sp>
      <p:sp>
        <p:nvSpPr>
          <p:cNvPr id="23561" name="Text Box 10"/>
          <p:cNvSpPr txBox="1">
            <a:spLocks noChangeArrowheads="1"/>
          </p:cNvSpPr>
          <p:nvPr/>
        </p:nvSpPr>
        <p:spPr bwMode="auto">
          <a:xfrm>
            <a:off x="7233149" y="5731755"/>
            <a:ext cx="15055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423BFF"/>
                </a:solidFill>
              </a:rPr>
              <a:t>3rd order</a:t>
            </a:r>
          </a:p>
        </p:txBody>
      </p:sp>
      <p:sp>
        <p:nvSpPr>
          <p:cNvPr id="23562" name="Text Box 11"/>
          <p:cNvSpPr txBox="1">
            <a:spLocks noChangeArrowheads="1"/>
          </p:cNvSpPr>
          <p:nvPr/>
        </p:nvSpPr>
        <p:spPr bwMode="auto">
          <a:xfrm>
            <a:off x="4949825" y="5731755"/>
            <a:ext cx="1503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>
                <a:solidFill>
                  <a:srgbClr val="423BFF"/>
                </a:solidFill>
              </a:rPr>
              <a:t>2nd order</a:t>
            </a:r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2693988" y="5731755"/>
            <a:ext cx="1503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>
                <a:solidFill>
                  <a:srgbClr val="423BFF"/>
                </a:solidFill>
              </a:rPr>
              <a:t>2nd order</a:t>
            </a:r>
          </a:p>
        </p:txBody>
      </p:sp>
      <p:sp>
        <p:nvSpPr>
          <p:cNvPr id="23564" name="Text Box 13"/>
          <p:cNvSpPr txBox="1">
            <a:spLocks noChangeArrowheads="1"/>
          </p:cNvSpPr>
          <p:nvPr/>
        </p:nvSpPr>
        <p:spPr bwMode="auto">
          <a:xfrm>
            <a:off x="533400" y="6061955"/>
            <a:ext cx="1398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020000"/>
                </a:solidFill>
              </a:rPr>
              <a:t>Upstream</a:t>
            </a:r>
          </a:p>
        </p:txBody>
      </p:sp>
      <p:sp>
        <p:nvSpPr>
          <p:cNvPr id="23565" name="Text Box 14"/>
          <p:cNvSpPr txBox="1">
            <a:spLocks noChangeArrowheads="1"/>
          </p:cNvSpPr>
          <p:nvPr/>
        </p:nvSpPr>
        <p:spPr bwMode="auto">
          <a:xfrm>
            <a:off x="7462838" y="6061955"/>
            <a:ext cx="1046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>
                <a:solidFill>
                  <a:srgbClr val="020000"/>
                </a:solidFill>
              </a:rPr>
              <a:t>Takacs</a:t>
            </a:r>
          </a:p>
        </p:txBody>
      </p:sp>
      <p:sp>
        <p:nvSpPr>
          <p:cNvPr id="23566" name="Text Box 15"/>
          <p:cNvSpPr txBox="1">
            <a:spLocks noChangeArrowheads="1"/>
          </p:cNvSpPr>
          <p:nvPr/>
        </p:nvSpPr>
        <p:spPr bwMode="auto">
          <a:xfrm>
            <a:off x="2444122" y="6152442"/>
            <a:ext cx="2087230" cy="2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sz="2000" i="1" dirty="0">
                <a:solidFill>
                  <a:srgbClr val="020000"/>
                </a:solidFill>
              </a:rPr>
              <a:t>Lax-</a:t>
            </a:r>
            <a:r>
              <a:rPr lang="en-US" sz="2000" i="1" dirty="0" err="1">
                <a:solidFill>
                  <a:srgbClr val="020000"/>
                </a:solidFill>
              </a:rPr>
              <a:t>Wendroff</a:t>
            </a:r>
            <a:endParaRPr lang="en-US" sz="2000" i="1" dirty="0">
              <a:solidFill>
                <a:srgbClr val="020000"/>
              </a:solidFill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923760" y="6172200"/>
            <a:ext cx="1383713" cy="30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sz="2000" i="1" dirty="0">
                <a:solidFill>
                  <a:srgbClr val="020000"/>
                </a:solidFill>
              </a:rPr>
              <a:t>Leapfrog</a:t>
            </a:r>
          </a:p>
        </p:txBody>
      </p:sp>
    </p:spTree>
    <p:extLst>
      <p:ext uri="{BB962C8B-B14F-4D97-AF65-F5344CB8AC3E}">
        <p14:creationId xmlns:p14="http://schemas.microsoft.com/office/powerpoint/2010/main" val="210814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{7CC52A0E-4913-E740-9990-53448C2E12E3}tf10001060</Template>
  <TotalTime>15679</TotalTime>
  <Words>280</Words>
  <Application>Microsoft Macintosh PowerPoint</Application>
  <PresentationFormat>Letter Paper (8.5x11 in)</PresentationFormat>
  <Paragraphs>112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Copperplate</vt:lpstr>
      <vt:lpstr>Georgia</vt:lpstr>
      <vt:lpstr>Symbol</vt:lpstr>
      <vt:lpstr>Wingdings</vt:lpstr>
      <vt:lpstr>Wingdings 2</vt:lpstr>
      <vt:lpstr>Civic</vt:lpstr>
      <vt:lpstr>PHYS 8750 Numerical Fluid Dynamics</vt:lpstr>
      <vt:lpstr>PHYS 8750 </vt:lpstr>
      <vt:lpstr>Forms of diffusion</vt:lpstr>
      <vt:lpstr>Takacs’ plots</vt:lpstr>
      <vt:lpstr>PowerPoint Presentation</vt:lpstr>
      <vt:lpstr>PowerPoint Presentation</vt:lpstr>
      <vt:lpstr>Takacs (1985)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Atms 502</dc:title>
  <dc:creator>Brian Jewett</dc:creator>
  <cp:lastModifiedBy>Xian Lu</cp:lastModifiedBy>
  <cp:revision>1053</cp:revision>
  <cp:lastPrinted>2020-09-02T22:44:54Z</cp:lastPrinted>
  <dcterms:created xsi:type="dcterms:W3CDTF">2011-08-23T15:17:26Z</dcterms:created>
  <dcterms:modified xsi:type="dcterms:W3CDTF">2020-09-11T13:29:00Z</dcterms:modified>
</cp:coreProperties>
</file>