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15"/>
  </p:notesMasterIdLst>
  <p:handoutMasterIdLst>
    <p:handoutMasterId r:id="rId16"/>
  </p:handoutMasterIdLst>
  <p:sldIdLst>
    <p:sldId id="501" r:id="rId2"/>
    <p:sldId id="383" r:id="rId3"/>
    <p:sldId id="649" r:id="rId4"/>
    <p:sldId id="685" r:id="rId5"/>
    <p:sldId id="687" r:id="rId6"/>
    <p:sldId id="686" r:id="rId7"/>
    <p:sldId id="505" r:id="rId8"/>
    <p:sldId id="680" r:id="rId9"/>
    <p:sldId id="688" r:id="rId10"/>
    <p:sldId id="689" r:id="rId11"/>
    <p:sldId id="690" r:id="rId12"/>
    <p:sldId id="691" r:id="rId13"/>
    <p:sldId id="692" r:id="rId14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7B04"/>
    <a:srgbClr val="423BFF"/>
    <a:srgbClr val="FFBB20"/>
    <a:srgbClr val="02000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61"/>
    <p:restoredTop sz="87309" autoAdjust="0"/>
  </p:normalViewPr>
  <p:slideViewPr>
    <p:cSldViewPr>
      <p:cViewPr varScale="1">
        <p:scale>
          <a:sx n="111" d="100"/>
          <a:sy n="111" d="100"/>
        </p:scale>
        <p:origin x="20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dient2a.png">
            <a:extLst>
              <a:ext uri="{FF2B5EF4-FFF2-40B4-BE49-F238E27FC236}">
                <a16:creationId xmlns:a16="http://schemas.microsoft.com/office/drawing/2014/main" id="{3ACFE079-B866-9247-B3DD-37580B37B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21B0FC-0EDD-6141-A4A9-556C6AE78B00}"/>
              </a:ext>
            </a:extLst>
          </p:cNvPr>
          <p:cNvSpPr txBox="1"/>
          <p:nvPr/>
        </p:nvSpPr>
        <p:spPr>
          <a:xfrm>
            <a:off x="6400800" y="254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  <a:latin typeface="+mn-lt"/>
              </a:rPr>
              <a:t>Isotropic Turbulence</a:t>
            </a:r>
          </a:p>
          <a:p>
            <a:endParaRPr lang="en-US" sz="1800" i="1" dirty="0">
              <a:solidFill>
                <a:schemeClr val="bg1"/>
              </a:solidFill>
              <a:latin typeface="+mn-lt"/>
            </a:endParaRPr>
          </a:p>
          <a:p>
            <a:r>
              <a:rPr lang="en-US" sz="1800" i="1" dirty="0">
                <a:solidFill>
                  <a:schemeClr val="bg1"/>
                </a:solidFill>
                <a:latin typeface="+mn-lt"/>
              </a:rPr>
              <a:t>Visualization by NCSA’s advanced applications</a:t>
            </a:r>
            <a:br>
              <a:rPr lang="en-US" sz="1800" i="1" dirty="0">
                <a:solidFill>
                  <a:schemeClr val="bg1"/>
                </a:solidFill>
                <a:latin typeface="+mn-lt"/>
              </a:rPr>
            </a:br>
            <a:r>
              <a:rPr lang="en-US" sz="1800" i="1" dirty="0">
                <a:solidFill>
                  <a:schemeClr val="bg1"/>
                </a:solidFill>
                <a:latin typeface="+mn-lt"/>
              </a:rPr>
              <a:t>support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1001D-6304-9C4B-8AF5-755563FF989C}"/>
              </a:ext>
            </a:extLst>
          </p:cNvPr>
          <p:cNvSpPr txBox="1"/>
          <p:nvPr/>
        </p:nvSpPr>
        <p:spPr>
          <a:xfrm>
            <a:off x="1907958" y="6367046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vis.ncsa.illinois.edu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gallery.html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36636" y="1843818"/>
            <a:ext cx="6858001" cy="1219202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200" i="1" dirty="0">
                <a:solidFill>
                  <a:srgbClr val="C0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200" i="1" dirty="0">
                <a:solidFill>
                  <a:srgbClr val="C0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200" i="1" dirty="0">
                <a:solidFill>
                  <a:srgbClr val="C0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200" i="1" dirty="0">
              <a:solidFill>
                <a:srgbClr val="C0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524000" y="3694624"/>
            <a:ext cx="5989637" cy="615462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chemeClr val="bg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chemeClr val="bg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6404984"/>
            <a:ext cx="2130552" cy="365760"/>
          </a:xfrm>
        </p:spPr>
        <p:txBody>
          <a:bodyPr/>
          <a:lstStyle/>
          <a:p>
            <a:pPr>
              <a:defRPr/>
            </a:pPr>
            <a:r>
              <a:rPr lang="en-US" dirty="0"/>
              <a:t>10/13/20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40498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Flux-Limited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2504" y="1447371"/>
            <a:ext cx="8613648" cy="995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Different schemes can define different flux forms (from low to high orders), flux limited &amp; flux corrected methods combine the best features of low order and high order methods: 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314452" y="2975973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57" y="2583423"/>
                <a:ext cx="4927309" cy="167174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257" y="2583423"/>
                <a:ext cx="4927309" cy="1671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3B9A64-A5D4-7647-A427-E4CAAD3D498A}"/>
                  </a:ext>
                </a:extLst>
              </p:cNvPr>
              <p:cNvSpPr txBox="1"/>
              <p:nvPr/>
            </p:nvSpPr>
            <p:spPr>
              <a:xfrm>
                <a:off x="1720624" y="4618905"/>
                <a:ext cx="6280375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𝑡𝑜𝑡𝑎𝑙𝑙𝑦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h𝑖𝑔h𝑙𝑦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𝑑𝑖𝑓𝑓𝑢𝑠𝑖𝑣𝑒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3B9A64-A5D4-7647-A427-E4CAAD3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24" y="4618905"/>
                <a:ext cx="6280375" cy="384721"/>
              </a:xfrm>
              <a:prstGeom prst="rect">
                <a:avLst/>
              </a:prstGeom>
              <a:blipFill>
                <a:blip r:embed="rId3"/>
                <a:stretch>
                  <a:fillRect t="-9677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9AFCD-204A-5C46-A3D6-AB393DD7AF99}"/>
                  </a:ext>
                </a:extLst>
              </p:cNvPr>
              <p:cNvSpPr txBox="1"/>
              <p:nvPr/>
            </p:nvSpPr>
            <p:spPr>
              <a:xfrm>
                <a:off x="498377" y="5180794"/>
                <a:ext cx="806190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𝑡𝑜𝑡𝑎𝑙𝑙𝑦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𝑑𝑜𝑒𝑠𝑛𝑜𝑡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𝑛𝑒𝑐𝑒𝑠𝑠𝑎𝑟𝑖𝑙𝑦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𝑇𝑉𝐷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9AFCD-204A-5C46-A3D6-AB393DD7A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7" y="5180794"/>
                <a:ext cx="8061902" cy="384721"/>
              </a:xfrm>
              <a:prstGeom prst="rect">
                <a:avLst/>
              </a:prstGeom>
              <a:blipFill>
                <a:blip r:embed="rId4"/>
                <a:stretch>
                  <a:fillRect t="-10000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481438-A06D-EA4E-8DED-6B9089A9BB3C}"/>
                  </a:ext>
                </a:extLst>
              </p:cNvPr>
              <p:cNvSpPr txBox="1"/>
              <p:nvPr/>
            </p:nvSpPr>
            <p:spPr>
              <a:xfrm>
                <a:off x="1655890" y="5742684"/>
                <a:ext cx="5913011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𝑓𝑙𝑢𝑥𝑒𝑠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481438-A06D-EA4E-8DED-6B9089A9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90" y="5742684"/>
                <a:ext cx="5913011" cy="384721"/>
              </a:xfrm>
              <a:prstGeom prst="rect">
                <a:avLst/>
              </a:prstGeom>
              <a:blipFill>
                <a:blip r:embed="rId5"/>
                <a:stretch>
                  <a:fillRect t="-645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7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32F5-D2EA-3040-BE15-A8E7D291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opperplate" panose="02000504000000020004" pitchFamily="2" charset="77"/>
              </a:rPr>
              <a:t>Total Variation Diminishing (TVD)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B3D7C-E694-FA44-A974-8EE8EACE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E2706-A702-5740-8390-11CC382A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F672-132A-2F41-BA0E-EFB4422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F7C11-AEA6-7D43-B156-F0EF849964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8440" y="1379810"/>
            <a:ext cx="8707120" cy="1544915"/>
          </a:xfrm>
        </p:spPr>
        <p:txBody>
          <a:bodyPr>
            <a:normAutofit/>
          </a:bodyPr>
          <a:lstStyle/>
          <a:p>
            <a:r>
              <a:rPr lang="en-US" sz="2000" dirty="0"/>
              <a:t>TVD is a criteria to judge whether a FVM is practical. Independent of scheme stability, not a sufficient condition for a “satisfactory” solution.</a:t>
            </a:r>
          </a:p>
          <a:p>
            <a:endParaRPr lang="en-US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CC29C5B-D1F9-B149-A93A-9C2CA00DA66A}"/>
              </a:ext>
            </a:extLst>
          </p:cNvPr>
          <p:cNvSpPr txBox="1">
            <a:spLocks/>
          </p:cNvSpPr>
          <p:nvPr/>
        </p:nvSpPr>
        <p:spPr>
          <a:xfrm>
            <a:off x="218440" y="2210839"/>
            <a:ext cx="8503920" cy="758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If the system is not to develop nonphysical maxima or minima (e.g., oscillation problem), the “total variation” of the solution must remain constant or decreasing over each time step: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9C2945-4867-3844-8ED2-8FB0E35205C7}"/>
                  </a:ext>
                </a:extLst>
              </p:cNvPr>
              <p:cNvSpPr txBox="1"/>
              <p:nvPr/>
            </p:nvSpPr>
            <p:spPr>
              <a:xfrm>
                <a:off x="896780" y="3276600"/>
                <a:ext cx="3464908" cy="9367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𝑇𝑉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9C2945-4867-3844-8ED2-8FB0E352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80" y="3276600"/>
                <a:ext cx="3464908" cy="936731"/>
              </a:xfrm>
              <a:prstGeom prst="rect">
                <a:avLst/>
              </a:prstGeom>
              <a:blipFill>
                <a:blip r:embed="rId2"/>
                <a:stretch>
                  <a:fillRect t="-126316" b="-1618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455C0-2075-FC43-9E1E-D65158BA2922}"/>
                  </a:ext>
                </a:extLst>
              </p:cNvPr>
              <p:cNvSpPr txBox="1"/>
              <p:nvPr/>
            </p:nvSpPr>
            <p:spPr>
              <a:xfrm>
                <a:off x="5029200" y="3490417"/>
                <a:ext cx="3105912" cy="415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𝑇𝑉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𝑇𝑉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455C0-2075-FC43-9E1E-D65158BA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490417"/>
                <a:ext cx="3105912" cy="41549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274542E-4265-1049-83D2-C3CA14DC9C93}"/>
              </a:ext>
            </a:extLst>
          </p:cNvPr>
          <p:cNvSpPr txBox="1">
            <a:spLocks/>
          </p:cNvSpPr>
          <p:nvPr/>
        </p:nvSpPr>
        <p:spPr>
          <a:xfrm>
            <a:off x="218440" y="4346448"/>
            <a:ext cx="8503920" cy="758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</a:rPr>
              <a:t>Useful higher 0rder methods do not satisfy TVD alone, and many TVD low-order methods are too diffusive for practical application. Flux limiters: anti-diffusion.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4B61689-3749-B54A-B9C7-82F770BED2E9}"/>
              </a:ext>
            </a:extLst>
          </p:cNvPr>
          <p:cNvSpPr txBox="1">
            <a:spLocks/>
          </p:cNvSpPr>
          <p:nvPr/>
        </p:nvSpPr>
        <p:spPr>
          <a:xfrm>
            <a:off x="218440" y="5410200"/>
            <a:ext cx="8503920" cy="94971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E7B04"/>
                </a:solidFill>
              </a:rPr>
              <a:t>“High resolution” TVD methods are of great utility for systems with initially discontinuous or steep solutions, or those apt to produce shocks or steep solutions.</a:t>
            </a:r>
          </a:p>
        </p:txBody>
      </p:sp>
    </p:spTree>
    <p:extLst>
      <p:ext uri="{BB962C8B-B14F-4D97-AF65-F5344CB8AC3E}">
        <p14:creationId xmlns:p14="http://schemas.microsoft.com/office/powerpoint/2010/main" val="147237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4A8-F69A-A449-84FA-CD20133E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Monotonicity of a Method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8CA99-2B59-1C42-9AEA-409C9710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2AC0D-1191-F249-87A8-73F713F1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0CD7B-A35A-314A-A7CB-E84422E5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AE9D8-1559-A84F-910C-0AF3B8DCAF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Methods which satisfy TVD also preserve monotonicity of solutions. A scheme is monotone if:</a:t>
            </a:r>
          </a:p>
          <a:p>
            <a:pPr marL="0" indent="0">
              <a:buNone/>
            </a:pPr>
            <a:r>
              <a:rPr lang="en-US" sz="2000" dirty="0"/>
              <a:t>Given:                                                    Then: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8DAB611C-F983-FC4D-9836-BF6DD426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0" y="2285999"/>
                <a:ext cx="1602554" cy="5261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8DAB611C-F983-FC4D-9836-BF6DD426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285999"/>
                <a:ext cx="1602554" cy="526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5C272D72-14E8-6742-9FE1-5CC0D5A8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371" y="2285999"/>
                <a:ext cx="1602554" cy="5261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5C272D72-14E8-6742-9FE1-5CC0D5A82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371" y="2285999"/>
                <a:ext cx="1602554" cy="52613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ADE318-798A-F64F-9E5A-1BFE4D2CBEA2}"/>
              </a:ext>
            </a:extLst>
          </p:cNvPr>
          <p:cNvSpPr txBox="1">
            <a:spLocks/>
          </p:cNvSpPr>
          <p:nvPr/>
        </p:nvSpPr>
        <p:spPr>
          <a:xfrm>
            <a:off x="289052" y="2971800"/>
            <a:ext cx="8503920" cy="758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</a:rPr>
              <a:t>Won’t develop new local maxima or minima.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E8468BB-CBDF-704B-B7E7-B890DCCB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76" y="3607953"/>
                <a:ext cx="3278124" cy="5261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,……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E8468BB-CBDF-704B-B7E7-B890DCCB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76" y="3607953"/>
                <a:ext cx="3278124" cy="526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B6B0FF38-406C-564A-9568-AD1181134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24" y="3426797"/>
                <a:ext cx="4267200" cy="84738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,……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B6B0FF38-406C-564A-9568-AD1181134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1124" y="3426797"/>
                <a:ext cx="4267200" cy="847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986455-B14D-AA4C-AF02-515BCC7A6BE9}"/>
              </a:ext>
            </a:extLst>
          </p:cNvPr>
          <p:cNvSpPr txBox="1">
            <a:spLocks/>
          </p:cNvSpPr>
          <p:nvPr/>
        </p:nvSpPr>
        <p:spPr>
          <a:xfrm>
            <a:off x="276352" y="4338316"/>
            <a:ext cx="8503920" cy="758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First-Order </a:t>
            </a:r>
            <a:r>
              <a:rPr lang="en-US" sz="2000" dirty="0" err="1">
                <a:solidFill>
                  <a:srgbClr val="C00000"/>
                </a:solidFill>
              </a:rPr>
              <a:t>Upstrem</a:t>
            </a:r>
            <a:r>
              <a:rPr lang="en-US" sz="2000" dirty="0">
                <a:solidFill>
                  <a:srgbClr val="C00000"/>
                </a:solidFill>
              </a:rPr>
              <a:t>/Forward-Time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28813F65-2A94-6340-B546-32A6B8E53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28" y="4882933"/>
                <a:ext cx="3370072" cy="5261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28813F65-2A94-6340-B546-32A6B8E53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728" y="4882933"/>
                <a:ext cx="3370072" cy="526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13DB860A-8F7B-814D-9D93-4C96E2A33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81" y="5585908"/>
                <a:ext cx="2877314" cy="5261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13DB860A-8F7B-814D-9D93-4C96E2A33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081" y="5585908"/>
                <a:ext cx="2877314" cy="526135"/>
              </a:xfrm>
              <a:prstGeom prst="rect">
                <a:avLst/>
              </a:prstGeom>
              <a:blipFill>
                <a:blip r:embed="rId7"/>
                <a:stretch>
                  <a:fillRect l="-877" b="-46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10804E26-907C-3F45-9774-9E6B530EDC68}"/>
              </a:ext>
            </a:extLst>
          </p:cNvPr>
          <p:cNvSpPr/>
          <p:nvPr/>
        </p:nvSpPr>
        <p:spPr>
          <a:xfrm>
            <a:off x="4040632" y="5396368"/>
            <a:ext cx="642112" cy="2630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8386999A-E1E7-4A4B-BF07-9A3182AF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788" y="4864568"/>
                <a:ext cx="4121912" cy="127134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8386999A-E1E7-4A4B-BF07-9A3182AF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0788" y="4864568"/>
                <a:ext cx="4121912" cy="1271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41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EC8B-B10B-0F48-8E7D-EF7D8F4A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952"/>
          </a:xfrm>
        </p:spPr>
        <p:txBody>
          <a:bodyPr/>
          <a:lstStyle/>
          <a:p>
            <a:r>
              <a:rPr lang="en-US" dirty="0"/>
              <a:t>Goals of FVM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FC54B-9040-AE47-A51A-90508CB8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D2EA-8697-DA42-A8A4-29D1E42C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4903-C4B7-C54D-80C2-6A4B5B9D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0928-DFAA-7047-8D50-5094FD8AE2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880108"/>
            <a:ext cx="8503920" cy="3654552"/>
          </a:xfrm>
        </p:spPr>
        <p:txBody>
          <a:bodyPr/>
          <a:lstStyle/>
          <a:p>
            <a:r>
              <a:rPr lang="en-US" dirty="0"/>
              <a:t>Pure second order methods cannot be monotone; any linear monotone scheme is at best first-order accurate. </a:t>
            </a:r>
          </a:p>
          <a:p>
            <a:endParaRPr lang="en-US" dirty="0"/>
          </a:p>
          <a:p>
            <a:r>
              <a:rPr lang="en-US" dirty="0"/>
              <a:t>We week to use flux limiters to control the inclusion of high-order terms, creating nonlinear schemes with greater than first order accuracy, while preserving TVD criteria.</a:t>
            </a:r>
          </a:p>
        </p:txBody>
      </p:sp>
    </p:spTree>
    <p:extLst>
      <p:ext uri="{BB962C8B-B14F-4D97-AF65-F5344CB8AC3E}">
        <p14:creationId xmlns:p14="http://schemas.microsoft.com/office/powerpoint/2010/main" val="15717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06924" y="754063"/>
            <a:ext cx="5867400" cy="53419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Outline</a:t>
            </a:r>
            <a:endParaRPr lang="en-US" sz="30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24"/>
              </a:spcBef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Fundamental concept of finite volume method</a:t>
            </a:r>
          </a:p>
          <a:p>
            <a:pPr marL="514350" indent="-514350">
              <a:spcBef>
                <a:spcPts val="1224"/>
              </a:spcBef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Flux form of FV method (3D and 1D)</a:t>
            </a:r>
          </a:p>
          <a:p>
            <a:pPr marL="514350" indent="-514350">
              <a:spcBef>
                <a:spcPts val="1224"/>
              </a:spcBef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Flux form (high-order vs low-order) for different schemes.</a:t>
            </a:r>
          </a:p>
          <a:p>
            <a:pPr marL="514350" indent="-514350">
              <a:spcBef>
                <a:spcPts val="1224"/>
              </a:spcBef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Flux limited/corrected methods</a:t>
            </a:r>
          </a:p>
          <a:p>
            <a:pPr marL="514350" indent="-514350">
              <a:spcBef>
                <a:spcPts val="1224"/>
              </a:spcBef>
              <a:buAutoNum type="arabicPeriod"/>
            </a:pPr>
            <a:r>
              <a:rPr lang="en-US" sz="2600">
                <a:solidFill>
                  <a:srgbClr val="C00000"/>
                </a:solidFill>
              </a:rPr>
              <a:t>Monotonic </a:t>
            </a:r>
            <a:r>
              <a:rPr lang="en-US" sz="2600" dirty="0">
                <a:solidFill>
                  <a:srgbClr val="C00000"/>
                </a:solidFill>
              </a:rPr>
              <a:t>and total variances diminishing (TVD) schemes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   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269676" y="1642296"/>
            <a:ext cx="265804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Class #14</a:t>
            </a:r>
          </a:p>
          <a:p>
            <a:r>
              <a:rPr lang="en-US" sz="2300" dirty="0">
                <a:solidFill>
                  <a:schemeClr val="bg1"/>
                </a:solidFill>
              </a:rPr>
              <a:t>Summary of Chapters 1-4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4BCCBD1-C72A-194F-9B3E-0E88B0284006}"/>
              </a:ext>
            </a:extLst>
          </p:cNvPr>
          <p:cNvSpPr txBox="1">
            <a:spLocks/>
          </p:cNvSpPr>
          <p:nvPr/>
        </p:nvSpPr>
        <p:spPr>
          <a:xfrm>
            <a:off x="147922" y="4136329"/>
            <a:ext cx="2819401" cy="17903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Class #15 (Chapter 5.1)</a:t>
            </a:r>
          </a:p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Finite Volume Method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AD8B01A-DD02-FF4A-86C5-E50CBA8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2FC3-67D4-AA41-BEAE-8EF61904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Finite Volume Method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018B-8A1A-5847-A9A2-1B0C01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10/13/20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6B980-076B-104A-9680-D847DEB9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A58CF7-35FA-6846-B424-8BE9415032AE}"/>
                  </a:ext>
                </a:extLst>
              </p:cNvPr>
              <p:cNvSpPr txBox="1"/>
              <p:nvPr/>
            </p:nvSpPr>
            <p:spPr>
              <a:xfrm>
                <a:off x="152400" y="5647492"/>
                <a:ext cx="890536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i="1" dirty="0">
                    <a:solidFill>
                      <a:srgbClr val="0E7B04"/>
                    </a:solidFill>
                    <a:latin typeface="+mj-lt"/>
                  </a:rPr>
                  <a:t>Only evaluating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9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i="1" dirty="0">
                    <a:solidFill>
                      <a:srgbClr val="0E7B04"/>
                    </a:solidFill>
                    <a:latin typeface="+mj-lt"/>
                  </a:rPr>
                  <a:t> instead of its derivative, useful when the solution contains discontinuity, and the derivatives are not defined at the discontinuity.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A58CF7-35FA-6846-B424-8BE94150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647492"/>
                <a:ext cx="8905360" cy="677108"/>
              </a:xfrm>
              <a:prstGeom prst="rect">
                <a:avLst/>
              </a:prstGeom>
              <a:blipFill>
                <a:blip r:embed="rId2"/>
                <a:stretch>
                  <a:fillRect l="-713" t="-3704" r="-4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6B89649-0D45-AD45-8788-AB84E70A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2752B811-F214-FC4E-938E-816DC52CC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52" y="1673845"/>
                <a:ext cx="2514600" cy="68094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2752B811-F214-FC4E-938E-816DC52CC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752" y="1673845"/>
                <a:ext cx="2514600" cy="68094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CF5C0471-FCDE-E64A-8B30-CE12A972DC55}"/>
              </a:ext>
            </a:extLst>
          </p:cNvPr>
          <p:cNvSpPr/>
          <p:nvPr/>
        </p:nvSpPr>
        <p:spPr>
          <a:xfrm>
            <a:off x="2836351" y="1896123"/>
            <a:ext cx="343283" cy="2510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D305FDF6-7417-4D46-9822-7EB7B81C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633" y="1681168"/>
                <a:ext cx="2514600" cy="68094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D305FDF6-7417-4D46-9822-7EB7B81C4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9633" y="1681168"/>
                <a:ext cx="2514600" cy="680942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F4AA2B-43B3-8D41-BECC-9D53DC7CCCEA}"/>
              </a:ext>
            </a:extLst>
          </p:cNvPr>
          <p:cNvSpPr/>
          <p:nvPr/>
        </p:nvSpPr>
        <p:spPr>
          <a:xfrm>
            <a:off x="137814" y="1271101"/>
            <a:ext cx="2162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Flux concept:</a:t>
            </a:r>
            <a:endParaRPr lang="en-US" sz="2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66E82-7BB7-6E40-867D-B9981198EB7E}"/>
                  </a:ext>
                </a:extLst>
              </p:cNvPr>
              <p:cNvSpPr txBox="1"/>
              <p:nvPr/>
            </p:nvSpPr>
            <p:spPr>
              <a:xfrm>
                <a:off x="238640" y="2427291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2060"/>
                    </a:solidFill>
                    <a:latin typeface="+mn-lt"/>
                  </a:rPr>
                  <a:t>If we define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latin typeface="+mn-lt"/>
                  </a:rPr>
                  <a:t> as flux term, then</a:t>
                </a:r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66E82-7BB7-6E40-867D-B9981198E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0" y="2427291"/>
                <a:ext cx="8305800" cy="369332"/>
              </a:xfrm>
              <a:prstGeom prst="rect">
                <a:avLst/>
              </a:prstGeom>
              <a:blipFill>
                <a:blip r:embed="rId5"/>
                <a:stretch>
                  <a:fillRect l="-611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DFDEAF5A-C3E3-124F-A542-6C9EB8B2E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904" y="2875612"/>
                <a:ext cx="2263329" cy="667910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DFDEAF5A-C3E3-124F-A542-6C9EB8B2E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0904" y="2875612"/>
                <a:ext cx="2263329" cy="667910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8CB00F5C-E88B-6245-AAD3-D5918887DB02}"/>
              </a:ext>
            </a:extLst>
          </p:cNvPr>
          <p:cNvSpPr/>
          <p:nvPr/>
        </p:nvSpPr>
        <p:spPr>
          <a:xfrm>
            <a:off x="967295" y="4107871"/>
            <a:ext cx="2535213" cy="186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EB5B7D31-78C6-084D-820D-5E946B4F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548" y="3777925"/>
                <a:ext cx="4429452" cy="79407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EB5B7D31-78C6-084D-820D-5E946B4F3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48" y="3777925"/>
                <a:ext cx="4429452" cy="794075"/>
              </a:xfrm>
              <a:prstGeom prst="rect">
                <a:avLst/>
              </a:prstGeom>
              <a:blipFill>
                <a:blip r:embed="rId7"/>
                <a:stretch>
                  <a:fillRect l="-18234" t="-152308" b="-21230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8CA90AD3-D38A-844F-A4B2-8A9422EB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" y="2859583"/>
                <a:ext cx="2181417" cy="67977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8CA90AD3-D38A-844F-A4B2-8A9422EBE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539" y="2859583"/>
                <a:ext cx="2181417" cy="679771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AEAA4245-91FB-314B-9623-1AF4D266DD54}"/>
              </a:ext>
            </a:extLst>
          </p:cNvPr>
          <p:cNvSpPr/>
          <p:nvPr/>
        </p:nvSpPr>
        <p:spPr>
          <a:xfrm>
            <a:off x="2561155" y="3133591"/>
            <a:ext cx="861530" cy="2318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CA908-90E3-9F41-BA18-F065DEDB41D6}"/>
              </a:ext>
            </a:extLst>
          </p:cNvPr>
          <p:cNvSpPr txBox="1"/>
          <p:nvPr/>
        </p:nvSpPr>
        <p:spPr>
          <a:xfrm>
            <a:off x="2724145" y="2768581"/>
            <a:ext cx="95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7AF1-313F-C146-86BA-3D9BC663B42F}"/>
              </a:ext>
            </a:extLst>
          </p:cNvPr>
          <p:cNvSpPr txBox="1"/>
          <p:nvPr/>
        </p:nvSpPr>
        <p:spPr>
          <a:xfrm>
            <a:off x="1321091" y="3657600"/>
            <a:ext cx="2181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Flux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473639B4-1674-EF4B-9D1A-FE79F3BC1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74" y="4730861"/>
                <a:ext cx="4429452" cy="771623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473639B4-1674-EF4B-9D1A-FE79F3BC1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774" y="4730861"/>
                <a:ext cx="4429452" cy="771623"/>
              </a:xfrm>
              <a:prstGeom prst="rect">
                <a:avLst/>
              </a:prstGeom>
              <a:blipFill>
                <a:blip r:embed="rId9"/>
                <a:stretch>
                  <a:fillRect l="-13143" t="-161290" r="-286" b="-2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5DF58-240C-4B4B-AFEB-4B71FC7F7354}"/>
                  </a:ext>
                </a:extLst>
              </p:cNvPr>
              <p:cNvSpPr txBox="1"/>
              <p:nvPr/>
            </p:nvSpPr>
            <p:spPr>
              <a:xfrm>
                <a:off x="4899677" y="4669304"/>
                <a:ext cx="4086472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 rate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certain volume equals to the flux coming in (out) of the surface that encloses the volume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5DF58-240C-4B4B-AFEB-4B71FC7F7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77" y="4669304"/>
                <a:ext cx="4086472" cy="969496"/>
              </a:xfrm>
              <a:prstGeom prst="rect">
                <a:avLst/>
              </a:prstGeom>
              <a:blipFill>
                <a:blip r:embed="rId10"/>
                <a:stretch>
                  <a:fillRect l="-1238" t="-2597" r="-9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BAAE9CB-AB96-4845-8829-F570737C503A}"/>
              </a:ext>
            </a:extLst>
          </p:cNvPr>
          <p:cNvSpPr txBox="1">
            <a:spLocks/>
          </p:cNvSpPr>
          <p:nvPr/>
        </p:nvSpPr>
        <p:spPr>
          <a:xfrm>
            <a:off x="5714233" y="1274119"/>
            <a:ext cx="3853213" cy="32080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Example (continuity):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9FE8D490-0AFE-FE4D-87D9-43113517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258" y="1806685"/>
                <a:ext cx="2514600" cy="680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9FE8D490-0AFE-FE4D-87D9-431135177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4258" y="1806685"/>
                <a:ext cx="2514600" cy="680942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1B789ADA-2B42-704B-88AE-A183D2789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258" y="2862419"/>
                <a:ext cx="2514600" cy="680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1B789ADA-2B42-704B-88AE-A183D2789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4258" y="2862419"/>
                <a:ext cx="2514600" cy="680942"/>
              </a:xfrm>
              <a:prstGeom prst="rect">
                <a:avLst/>
              </a:prstGeom>
              <a:blipFill>
                <a:blip r:embed="rId12"/>
                <a:stretch>
                  <a:fillRect b="-17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9B2-F2AB-D044-9F8C-0E3A8CF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Flux Form 3D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F16E-2B23-E346-9873-B8CCE7E6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32C73-7B49-D648-A238-367EBD5A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22E2C-8EC7-9242-92C1-FD2AA19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836212AA-3F14-0C4F-AF2E-BBFA3069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562" y="1398291"/>
                <a:ext cx="4429452" cy="771623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836212AA-3F14-0C4F-AF2E-BBFA30691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562" y="1398291"/>
                <a:ext cx="4429452" cy="771623"/>
              </a:xfrm>
              <a:prstGeom prst="rect">
                <a:avLst/>
              </a:prstGeom>
              <a:blipFill>
                <a:blip r:embed="rId2"/>
                <a:stretch>
                  <a:fillRect l="-13390" t="-158730" r="-285" b="-2206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ADEB4-3D22-A240-A8B1-AE86C4BF0E11}"/>
                  </a:ext>
                </a:extLst>
              </p:cNvPr>
              <p:cNvSpPr txBox="1"/>
              <p:nvPr/>
            </p:nvSpPr>
            <p:spPr>
              <a:xfrm>
                <a:off x="444291" y="2243041"/>
                <a:ext cx="6705600" cy="448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nary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𝑎𝑣𝑒𝑟𝑎𝑔𝑒𝑑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𝑓𝑜𝑟𝑚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𝑐𝑒𝑟𝑡𝑎𝑖𝑛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𝑣𝑜𝑙𝑢𝑚𝑒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ADEB4-3D22-A240-A8B1-AE86C4BF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1" y="2243041"/>
                <a:ext cx="6705600" cy="448456"/>
              </a:xfrm>
              <a:prstGeom prst="rect">
                <a:avLst/>
              </a:prstGeom>
              <a:blipFill>
                <a:blip r:embed="rId3"/>
                <a:stretch>
                  <a:fillRect l="-1323" t="-88889" b="-8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5F58B84-15A3-AC4E-ADDE-54CE22FA0794}"/>
              </a:ext>
            </a:extLst>
          </p:cNvPr>
          <p:cNvGrpSpPr/>
          <p:nvPr/>
        </p:nvGrpSpPr>
        <p:grpSpPr>
          <a:xfrm>
            <a:off x="1988012" y="2762447"/>
            <a:ext cx="5161879" cy="1936197"/>
            <a:chOff x="2209800" y="3625317"/>
            <a:chExt cx="3853979" cy="15296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591362-31FB-AB46-9A9D-8367B128B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5756" y="4782666"/>
              <a:ext cx="1143000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7B6F55-78BB-5A43-9A62-34A1D9DB0E45}"/>
                </a:ext>
              </a:extLst>
            </p:cNvPr>
            <p:cNvGrpSpPr/>
            <p:nvPr/>
          </p:nvGrpSpPr>
          <p:grpSpPr>
            <a:xfrm>
              <a:off x="2209800" y="3625317"/>
              <a:ext cx="3853979" cy="1529640"/>
              <a:chOff x="2590800" y="4032960"/>
              <a:chExt cx="3853979" cy="1529640"/>
            </a:xfrm>
          </p:grpSpPr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DF359364-101C-F144-867F-69AF0623CF46}"/>
                  </a:ext>
                </a:extLst>
              </p:cNvPr>
              <p:cNvSpPr/>
              <p:nvPr/>
            </p:nvSpPr>
            <p:spPr>
              <a:xfrm>
                <a:off x="3521238" y="4649711"/>
                <a:ext cx="452990" cy="170270"/>
              </a:xfrm>
              <a:prstGeom prst="rightArrow">
                <a:avLst/>
              </a:prstGeom>
              <a:solidFill>
                <a:srgbClr val="423BFF">
                  <a:alpha val="57000"/>
                </a:srgbClr>
              </a:solidFill>
              <a:ln>
                <a:solidFill>
                  <a:srgbClr val="423B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BA8FA01-0165-9040-9A99-BFEC0BCB25D2}"/>
                  </a:ext>
                </a:extLst>
              </p:cNvPr>
              <p:cNvGrpSpPr/>
              <p:nvPr/>
            </p:nvGrpSpPr>
            <p:grpSpPr>
              <a:xfrm>
                <a:off x="2590800" y="4032960"/>
                <a:ext cx="3853979" cy="1529640"/>
                <a:chOff x="2590800" y="4032960"/>
                <a:chExt cx="3853979" cy="1529640"/>
              </a:xfrm>
            </p:grpSpPr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7E76C73D-8492-9249-9709-9563DB59B22E}"/>
                    </a:ext>
                  </a:extLst>
                </p:cNvPr>
                <p:cNvSpPr/>
                <p:nvPr/>
              </p:nvSpPr>
              <p:spPr>
                <a:xfrm>
                  <a:off x="2590800" y="4038600"/>
                  <a:ext cx="1524000" cy="1524000"/>
                </a:xfrm>
                <a:prstGeom prst="cub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44CC2D6D-CA71-064A-904C-E5CB498219A4}"/>
                    </a:ext>
                  </a:extLst>
                </p:cNvPr>
                <p:cNvSpPr/>
                <p:nvPr/>
              </p:nvSpPr>
              <p:spPr>
                <a:xfrm>
                  <a:off x="3747733" y="4036991"/>
                  <a:ext cx="1524000" cy="1524000"/>
                </a:xfrm>
                <a:prstGeom prst="cub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A63BEC37-41A9-C04D-A9BD-6710F100BF65}"/>
                    </a:ext>
                  </a:extLst>
                </p:cNvPr>
                <p:cNvSpPr/>
                <p:nvPr/>
              </p:nvSpPr>
              <p:spPr>
                <a:xfrm>
                  <a:off x="4920779" y="4032960"/>
                  <a:ext cx="1524000" cy="1524000"/>
                </a:xfrm>
                <a:prstGeom prst="cub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ADE3D39-F37D-5F4B-AEB0-6495FDD2F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1800" y="4036991"/>
                  <a:ext cx="0" cy="1144609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4CAFBCB-61CA-A543-B562-26E1CBA84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800" y="5183209"/>
                  <a:ext cx="381000" cy="377783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979AAC-EC04-7F49-804A-8B4943882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71800" y="5181600"/>
                  <a:ext cx="1143000" cy="0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4D39613-150B-674C-B064-A067DAD02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2202" y="5185954"/>
                  <a:ext cx="1143000" cy="0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F05C06E4-7334-7545-89E3-0F7BF3A01440}"/>
                  </a:ext>
                </a:extLst>
              </p:cNvPr>
              <p:cNvSpPr/>
              <p:nvPr/>
            </p:nvSpPr>
            <p:spPr>
              <a:xfrm>
                <a:off x="5108018" y="4632651"/>
                <a:ext cx="429699" cy="178267"/>
              </a:xfrm>
              <a:prstGeom prst="rightArrow">
                <a:avLst/>
              </a:prstGeom>
              <a:solidFill>
                <a:srgbClr val="423BFF">
                  <a:alpha val="73000"/>
                </a:srgbClr>
              </a:solidFill>
              <a:ln>
                <a:solidFill>
                  <a:srgbClr val="423B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2B426E-2678-9D47-80C7-B8FD553F21BC}"/>
                  </a:ext>
                </a:extLst>
              </p:cNvPr>
              <p:cNvSpPr txBox="1"/>
              <p:nvPr/>
            </p:nvSpPr>
            <p:spPr>
              <a:xfrm>
                <a:off x="320106" y="5470143"/>
                <a:ext cx="4299159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2B426E-2678-9D47-80C7-B8FD553F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06" y="5470143"/>
                <a:ext cx="4299159" cy="477888"/>
              </a:xfrm>
              <a:prstGeom prst="rect">
                <a:avLst/>
              </a:prstGeom>
              <a:blipFill>
                <a:blip r:embed="rId4"/>
                <a:stretch>
                  <a:fillRect l="-1176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AF9593-6303-5A41-9827-89D2AE2F4C3F}"/>
                  </a:ext>
                </a:extLst>
              </p:cNvPr>
              <p:cNvSpPr txBox="1"/>
              <p:nvPr/>
            </p:nvSpPr>
            <p:spPr>
              <a:xfrm>
                <a:off x="4361688" y="3958755"/>
                <a:ext cx="515155" cy="50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AF9593-6303-5A41-9827-89D2AE2F4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688" y="3958755"/>
                <a:ext cx="515155" cy="504754"/>
              </a:xfrm>
              <a:prstGeom prst="rect">
                <a:avLst/>
              </a:prstGeom>
              <a:blipFill>
                <a:blip r:embed="rId5"/>
                <a:stretch>
                  <a:fillRect l="-47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257989-2539-B740-B553-78CB86A148E3}"/>
                  </a:ext>
                </a:extLst>
              </p:cNvPr>
              <p:cNvSpPr txBox="1"/>
              <p:nvPr/>
            </p:nvSpPr>
            <p:spPr>
              <a:xfrm>
                <a:off x="2454977" y="3398524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257989-2539-B740-B553-78CB86A1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77" y="3398524"/>
                <a:ext cx="906378" cy="701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47FE7C-6D5E-CD41-9D89-395766DD2417}"/>
                  </a:ext>
                </a:extLst>
              </p:cNvPr>
              <p:cNvSpPr txBox="1"/>
              <p:nvPr/>
            </p:nvSpPr>
            <p:spPr>
              <a:xfrm>
                <a:off x="5845416" y="3429000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47FE7C-6D5E-CD41-9D89-395766DD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16" y="3429000"/>
                <a:ext cx="906378" cy="701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5E9650-34B3-ED4D-BEEC-147168BD1010}"/>
                  </a:ext>
                </a:extLst>
              </p:cNvPr>
              <p:cNvSpPr txBox="1"/>
              <p:nvPr/>
            </p:nvSpPr>
            <p:spPr>
              <a:xfrm>
                <a:off x="4850073" y="5441710"/>
                <a:ext cx="4299159" cy="597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5E9650-34B3-ED4D-BEEC-147168BD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73" y="5441710"/>
                <a:ext cx="4299159" cy="597343"/>
              </a:xfrm>
              <a:prstGeom prst="rect">
                <a:avLst/>
              </a:prstGeom>
              <a:blipFill>
                <a:blip r:embed="rId8"/>
                <a:stretch>
                  <a:fillRect t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68960E1-BAC6-9B47-BC4D-D194FA7282F0}"/>
                  </a:ext>
                </a:extLst>
              </p:cNvPr>
              <p:cNvSpPr/>
              <p:nvPr/>
            </p:nvSpPr>
            <p:spPr>
              <a:xfrm>
                <a:off x="3105407" y="4683302"/>
                <a:ext cx="834972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68960E1-BAC6-9B47-BC4D-D194FA728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07" y="4683302"/>
                <a:ext cx="834972" cy="65627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43E893-B64F-1C48-893B-EBE3753A922A}"/>
                  </a:ext>
                </a:extLst>
              </p:cNvPr>
              <p:cNvSpPr/>
              <p:nvPr/>
            </p:nvSpPr>
            <p:spPr>
              <a:xfrm>
                <a:off x="4695243" y="4698644"/>
                <a:ext cx="834972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43E893-B64F-1C48-893B-EBE3753A9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43" y="4698644"/>
                <a:ext cx="834972" cy="656270"/>
              </a:xfrm>
              <a:prstGeom prst="rect">
                <a:avLst/>
              </a:prstGeom>
              <a:blipFill>
                <a:blip r:embed="rId10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0FD511-16E0-6943-A1D7-2EA9EF984118}"/>
                  </a:ext>
                </a:extLst>
              </p:cNvPr>
              <p:cNvSpPr/>
              <p:nvPr/>
            </p:nvSpPr>
            <p:spPr>
              <a:xfrm>
                <a:off x="4034161" y="4721586"/>
                <a:ext cx="538609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0FD511-16E0-6943-A1D7-2EA9EF984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61" y="4721586"/>
                <a:ext cx="538609" cy="491417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>
            <a:extLst>
              <a:ext uri="{FF2B5EF4-FFF2-40B4-BE49-F238E27FC236}">
                <a16:creationId xmlns:a16="http://schemas.microsoft.com/office/drawing/2014/main" id="{F1A0B87C-F514-E447-872F-B1579319459B}"/>
              </a:ext>
            </a:extLst>
          </p:cNvPr>
          <p:cNvSpPr/>
          <p:nvPr/>
        </p:nvSpPr>
        <p:spPr>
          <a:xfrm>
            <a:off x="4493934" y="5668911"/>
            <a:ext cx="649908" cy="177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F735-BF56-CB40-8855-CB7A40D3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Principle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62AAB-E457-E647-85E1-4D46D6D8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B5B2-EECE-DB4F-927D-DAA8918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C24F7-AE9D-4F48-BAE4-14DD37C4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714C2-FA11-CE46-84CD-D0C31E8B8741}"/>
                  </a:ext>
                </a:extLst>
              </p:cNvPr>
              <p:cNvSpPr txBox="1"/>
              <p:nvPr/>
            </p:nvSpPr>
            <p:spPr>
              <a:xfrm>
                <a:off x="2676318" y="4059240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714C2-FA11-CE46-84CD-D0C31E8B8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318" y="4059240"/>
                <a:ext cx="4299159" cy="713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F2AC9-4706-224D-8F61-4002547ED531}"/>
                  </a:ext>
                </a:extLst>
              </p:cNvPr>
              <p:cNvSpPr txBox="1"/>
              <p:nvPr/>
            </p:nvSpPr>
            <p:spPr>
              <a:xfrm>
                <a:off x="4399891" y="2337861"/>
                <a:ext cx="515155" cy="50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F2AC9-4706-224D-8F61-4002547E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91" y="2337861"/>
                <a:ext cx="515155" cy="504754"/>
              </a:xfrm>
              <a:prstGeom prst="rect">
                <a:avLst/>
              </a:prstGeom>
              <a:blipFill>
                <a:blip r:embed="rId3"/>
                <a:stretch>
                  <a:fillRect l="-476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F12B6B-001B-7846-881B-9FB58232BE9F}"/>
                  </a:ext>
                </a:extLst>
              </p:cNvPr>
              <p:cNvSpPr txBox="1"/>
              <p:nvPr/>
            </p:nvSpPr>
            <p:spPr>
              <a:xfrm>
                <a:off x="2527455" y="2299753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F12B6B-001B-7846-881B-9FB58232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55" y="2299753"/>
                <a:ext cx="906378" cy="70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3A5151-5705-E449-950D-CDA40DCDEE3B}"/>
                  </a:ext>
                </a:extLst>
              </p:cNvPr>
              <p:cNvSpPr txBox="1"/>
              <p:nvPr/>
            </p:nvSpPr>
            <p:spPr>
              <a:xfrm>
                <a:off x="5911187" y="2312291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3A5151-5705-E449-950D-CDA40DCD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187" y="2312291"/>
                <a:ext cx="906378" cy="70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C7774D5-C179-A341-AF42-6F7908F03B3B}"/>
              </a:ext>
            </a:extLst>
          </p:cNvPr>
          <p:cNvGrpSpPr/>
          <p:nvPr/>
        </p:nvGrpSpPr>
        <p:grpSpPr>
          <a:xfrm>
            <a:off x="2009348" y="1482824"/>
            <a:ext cx="5161879" cy="2555776"/>
            <a:chOff x="2057400" y="1546642"/>
            <a:chExt cx="5161879" cy="2555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70C055-50E7-E14A-BA95-27067F234DA4}"/>
                </a:ext>
              </a:extLst>
            </p:cNvPr>
            <p:cNvGrpSpPr/>
            <p:nvPr/>
          </p:nvGrpSpPr>
          <p:grpSpPr>
            <a:xfrm>
              <a:off x="2057400" y="1546642"/>
              <a:ext cx="5161879" cy="1936197"/>
              <a:chOff x="2209800" y="3625317"/>
              <a:chExt cx="3853979" cy="152964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1567CB-73DA-EF44-B5EC-355DA7AD7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5756" y="4782666"/>
                <a:ext cx="1143000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740A2D-BE77-C344-B977-A67D62F3E3D2}"/>
                  </a:ext>
                </a:extLst>
              </p:cNvPr>
              <p:cNvGrpSpPr/>
              <p:nvPr/>
            </p:nvGrpSpPr>
            <p:grpSpPr>
              <a:xfrm>
                <a:off x="2209800" y="3625317"/>
                <a:ext cx="3853979" cy="1529640"/>
                <a:chOff x="2590800" y="4032960"/>
                <a:chExt cx="3853979" cy="1529640"/>
              </a:xfrm>
            </p:grpSpPr>
            <p:sp>
              <p:nvSpPr>
                <p:cNvPr id="10" name="Right Arrow 9">
                  <a:extLst>
                    <a:ext uri="{FF2B5EF4-FFF2-40B4-BE49-F238E27FC236}">
                      <a16:creationId xmlns:a16="http://schemas.microsoft.com/office/drawing/2014/main" id="{3DD57661-44D5-7D44-8C94-4107EEADB873}"/>
                    </a:ext>
                  </a:extLst>
                </p:cNvPr>
                <p:cNvSpPr/>
                <p:nvPr/>
              </p:nvSpPr>
              <p:spPr>
                <a:xfrm>
                  <a:off x="3521238" y="4649711"/>
                  <a:ext cx="452990" cy="170270"/>
                </a:xfrm>
                <a:prstGeom prst="rightArrow">
                  <a:avLst/>
                </a:prstGeom>
                <a:solidFill>
                  <a:srgbClr val="423BFF">
                    <a:alpha val="57000"/>
                  </a:srgbClr>
                </a:solidFill>
                <a:ln>
                  <a:solidFill>
                    <a:srgbClr val="423B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4F49994-18B9-C24B-8040-8AC4B3B27D58}"/>
                    </a:ext>
                  </a:extLst>
                </p:cNvPr>
                <p:cNvGrpSpPr/>
                <p:nvPr/>
              </p:nvGrpSpPr>
              <p:grpSpPr>
                <a:xfrm>
                  <a:off x="2590800" y="4032960"/>
                  <a:ext cx="3853979" cy="1529640"/>
                  <a:chOff x="2590800" y="4032960"/>
                  <a:chExt cx="3853979" cy="1529640"/>
                </a:xfrm>
              </p:grpSpPr>
              <p:sp>
                <p:nvSpPr>
                  <p:cNvPr id="13" name="Cube 12">
                    <a:extLst>
                      <a:ext uri="{FF2B5EF4-FFF2-40B4-BE49-F238E27FC236}">
                        <a16:creationId xmlns:a16="http://schemas.microsoft.com/office/drawing/2014/main" id="{FD2D10D6-D1A7-9B47-A3BF-D91B1AE17E28}"/>
                      </a:ext>
                    </a:extLst>
                  </p:cNvPr>
                  <p:cNvSpPr/>
                  <p:nvPr/>
                </p:nvSpPr>
                <p:spPr>
                  <a:xfrm>
                    <a:off x="2590800" y="4038600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Cube 13">
                    <a:extLst>
                      <a:ext uri="{FF2B5EF4-FFF2-40B4-BE49-F238E27FC236}">
                        <a16:creationId xmlns:a16="http://schemas.microsoft.com/office/drawing/2014/main" id="{8B288805-06A7-DB4E-9A8D-2FCB339661F3}"/>
                      </a:ext>
                    </a:extLst>
                  </p:cNvPr>
                  <p:cNvSpPr/>
                  <p:nvPr/>
                </p:nvSpPr>
                <p:spPr>
                  <a:xfrm>
                    <a:off x="3747733" y="4036991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>
                    <a:extLst>
                      <a:ext uri="{FF2B5EF4-FFF2-40B4-BE49-F238E27FC236}">
                        <a16:creationId xmlns:a16="http://schemas.microsoft.com/office/drawing/2014/main" id="{1B21F284-FB9B-7A4E-A067-265D7D21F002}"/>
                      </a:ext>
                    </a:extLst>
                  </p:cNvPr>
                  <p:cNvSpPr/>
                  <p:nvPr/>
                </p:nvSpPr>
                <p:spPr>
                  <a:xfrm>
                    <a:off x="4920779" y="4032960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419085A0-13B1-D741-80E5-E8221E8E91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1800" y="4036991"/>
                    <a:ext cx="0" cy="1144609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1C5E485-F8EB-7540-BCD1-A389D41D5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800" y="5183209"/>
                    <a:ext cx="381000" cy="377783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62628354-5487-D943-9850-F44ABA11EA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71800" y="5181600"/>
                    <a:ext cx="1143000" cy="0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4CBE7A3-869E-E540-B52A-3046994029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2202" y="5185954"/>
                    <a:ext cx="1143000" cy="0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B4F2522E-7B60-6645-9FA7-25ACB2A3E3AD}"/>
                    </a:ext>
                  </a:extLst>
                </p:cNvPr>
                <p:cNvSpPr/>
                <p:nvPr/>
              </p:nvSpPr>
              <p:spPr>
                <a:xfrm>
                  <a:off x="5086781" y="4658885"/>
                  <a:ext cx="429699" cy="178267"/>
                </a:xfrm>
                <a:prstGeom prst="rightArrow">
                  <a:avLst/>
                </a:prstGeom>
                <a:solidFill>
                  <a:srgbClr val="423BFF">
                    <a:alpha val="73000"/>
                  </a:srgbClr>
                </a:solidFill>
                <a:ln>
                  <a:solidFill>
                    <a:srgbClr val="423B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54B033-E456-EE41-B48E-43DC4D3994BE}"/>
                    </a:ext>
                  </a:extLst>
                </p:cNvPr>
                <p:cNvSpPr/>
                <p:nvPr/>
              </p:nvSpPr>
              <p:spPr>
                <a:xfrm>
                  <a:off x="3150854" y="3430806"/>
                  <a:ext cx="834972" cy="656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54B033-E456-EE41-B48E-43DC4D399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854" y="3430806"/>
                  <a:ext cx="834972" cy="656270"/>
                </a:xfrm>
                <a:prstGeom prst="rect">
                  <a:avLst/>
                </a:prstGeom>
                <a:blipFill>
                  <a:blip r:embed="rId6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FCF64AF-C07E-8744-9426-46E229F99232}"/>
                    </a:ext>
                  </a:extLst>
                </p:cNvPr>
                <p:cNvSpPr/>
                <p:nvPr/>
              </p:nvSpPr>
              <p:spPr>
                <a:xfrm>
                  <a:off x="4740690" y="3446148"/>
                  <a:ext cx="834972" cy="656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FCF64AF-C07E-8744-9426-46E229F99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690" y="3446148"/>
                  <a:ext cx="834972" cy="656270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57B2F0F-FF14-2E42-9EB2-FF10AB0CF8FA}"/>
                    </a:ext>
                  </a:extLst>
                </p:cNvPr>
                <p:cNvSpPr/>
                <p:nvPr/>
              </p:nvSpPr>
              <p:spPr>
                <a:xfrm>
                  <a:off x="4079608" y="3458601"/>
                  <a:ext cx="538609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57B2F0F-FF14-2E42-9EB2-FF10AB0CF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608" y="3458601"/>
                  <a:ext cx="538609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07BF18-EBE7-8E42-8493-BBCF90D5320D}"/>
                  </a:ext>
                </a:extLst>
              </p:cNvPr>
              <p:cNvSpPr txBox="1"/>
              <p:nvPr/>
            </p:nvSpPr>
            <p:spPr>
              <a:xfrm>
                <a:off x="299575" y="4770241"/>
                <a:ext cx="884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E7B04"/>
                    </a:solidFill>
                    <a:latin typeface="+mn-lt"/>
                  </a:rPr>
                  <a:t>FV methods seek to obtain an appropriate flux term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0E7B04"/>
                    </a:solidFill>
                    <a:latin typeface="+mn-lt"/>
                  </a:rPr>
                  <a:t>”, to approximate an averaged flux at the cell interfaces occurring between certain time steps.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07BF18-EBE7-8E42-8493-BBCF90D5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5" y="4770241"/>
                <a:ext cx="8842248" cy="707886"/>
              </a:xfrm>
              <a:prstGeom prst="rect">
                <a:avLst/>
              </a:prstGeom>
              <a:blipFill>
                <a:blip r:embed="rId9"/>
                <a:stretch>
                  <a:fillRect l="-862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DE2A465-FE23-2F48-A623-A7AD97D6BA93}"/>
              </a:ext>
            </a:extLst>
          </p:cNvPr>
          <p:cNvSpPr/>
          <p:nvPr/>
        </p:nvSpPr>
        <p:spPr>
          <a:xfrm>
            <a:off x="457200" y="4184915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 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445058-A4D8-B04B-AAFB-4E79BD7CD223}"/>
                  </a:ext>
                </a:extLst>
              </p:cNvPr>
              <p:cNvSpPr/>
              <p:nvPr/>
            </p:nvSpPr>
            <p:spPr>
              <a:xfrm>
                <a:off x="380323" y="5421304"/>
                <a:ext cx="4092722" cy="96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445058-A4D8-B04B-AAFB-4E79BD7CD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5421304"/>
                <a:ext cx="4092722" cy="961738"/>
              </a:xfrm>
              <a:prstGeom prst="rect">
                <a:avLst/>
              </a:prstGeom>
              <a:blipFill>
                <a:blip r:embed="rId10"/>
                <a:stretch>
                  <a:fillRect t="-151948" b="-2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AFD430-2664-5E4A-A5B4-E83F0EAF538D}"/>
                  </a:ext>
                </a:extLst>
              </p:cNvPr>
              <p:cNvSpPr/>
              <p:nvPr/>
            </p:nvSpPr>
            <p:spPr>
              <a:xfrm>
                <a:off x="4846712" y="5419614"/>
                <a:ext cx="4092723" cy="96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AFD430-2664-5E4A-A5B4-E83F0EAF5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12" y="5419614"/>
                <a:ext cx="4092723" cy="961738"/>
              </a:xfrm>
              <a:prstGeom prst="rect">
                <a:avLst/>
              </a:prstGeom>
              <a:blipFill>
                <a:blip r:embed="rId11"/>
                <a:stretch>
                  <a:fillRect t="-153947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2ACBFA7-4EE0-7F45-B11B-68374C889807}"/>
              </a:ext>
            </a:extLst>
          </p:cNvPr>
          <p:cNvSpPr txBox="1"/>
          <p:nvPr/>
        </p:nvSpPr>
        <p:spPr>
          <a:xfrm>
            <a:off x="4473045" y="5665946"/>
            <a:ext cx="55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605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0E86F-8BD1-DD4A-A5FB-C34FD3F2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6B4A-646A-0740-A849-17D7FFFF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BCFB-20F2-4C41-90F4-83B71992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AAE0728-C8B2-4D47-9668-F06BD155659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6586" y="5299288"/>
                <a:ext cx="8503920" cy="9948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2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2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: cell (volume) average quantify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0E7B04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</a:t>
                </a:r>
                <a:r>
                  <a:rPr lang="en-US" sz="2400" dirty="0">
                    <a:solidFill>
                      <a:srgbClr val="0E7B0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E7B0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flux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right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left</m:t>
                    </m:r>
                    <m: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surface</m:t>
                    </m:r>
                  </m:oMath>
                </a14:m>
                <a:endParaRPr lang="en-US" sz="22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AAE0728-C8B2-4D47-9668-F06BD1556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6586" y="5299288"/>
                <a:ext cx="8503920" cy="994897"/>
              </a:xfrm>
              <a:blipFill>
                <a:blip r:embed="rId2"/>
                <a:stretch>
                  <a:fillRect l="-59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1EAD128-4295-894D-83FB-F77F5F10C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53" y="1995526"/>
                <a:ext cx="2181417" cy="67977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1EAD128-4295-894D-83FB-F77F5F10C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53" y="1995526"/>
                <a:ext cx="2181417" cy="679771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9EC7BC85-BBC2-634F-8012-07937294E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235" y="1905000"/>
                <a:ext cx="5020765" cy="789824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9EC7BC85-BBC2-634F-8012-07937294E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2235" y="1905000"/>
                <a:ext cx="5020765" cy="789824"/>
              </a:xfrm>
              <a:prstGeom prst="rect">
                <a:avLst/>
              </a:prstGeom>
              <a:blipFill>
                <a:blip r:embed="rId4"/>
                <a:stretch>
                  <a:fillRect l="-16877" t="-150000" b="-2218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5B037E6E-63B4-6A44-9026-B1F050597960}"/>
              </a:ext>
            </a:extLst>
          </p:cNvPr>
          <p:cNvSpPr/>
          <p:nvPr/>
        </p:nvSpPr>
        <p:spPr>
          <a:xfrm>
            <a:off x="2812121" y="2255451"/>
            <a:ext cx="829764" cy="151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F53B215D-3A78-874D-B7F4-2A3367228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52" y="3090528"/>
                <a:ext cx="8503920" cy="78982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F53B215D-3A78-874D-B7F4-2A3367228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752" y="3090528"/>
                <a:ext cx="8503920" cy="789825"/>
              </a:xfrm>
              <a:prstGeom prst="rect">
                <a:avLst/>
              </a:prstGeom>
              <a:blipFill>
                <a:blip r:embed="rId5"/>
                <a:stretch>
                  <a:fillRect l="-11791" t="-147692" b="-21692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9E930DC7-4FF2-4443-911F-85B313A16AE6}"/>
              </a:ext>
            </a:extLst>
          </p:cNvPr>
          <p:cNvSpPr txBox="1">
            <a:spLocks/>
          </p:cNvSpPr>
          <p:nvPr/>
        </p:nvSpPr>
        <p:spPr>
          <a:xfrm>
            <a:off x="228600" y="18412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1D Flux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5907-2898-B344-BA87-C07DD26E34AC}"/>
              </a:ext>
            </a:extLst>
          </p:cNvPr>
          <p:cNvSpPr txBox="1"/>
          <p:nvPr/>
        </p:nvSpPr>
        <p:spPr>
          <a:xfrm>
            <a:off x="198392" y="1421111"/>
            <a:ext cx="8055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over time and space which can avoid discontinuity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4604A6AE-11A5-1B4A-9BE9-30FE604E4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476" y="4581112"/>
                <a:ext cx="5791200" cy="570709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4604A6AE-11A5-1B4A-9BE9-30FE604E4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2476" y="4581112"/>
                <a:ext cx="5791200" cy="570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8E9A9-11FA-EA41-B28D-20D1B6B310F3}"/>
              </a:ext>
            </a:extLst>
          </p:cNvPr>
          <p:cNvCxnSpPr>
            <a:cxnSpLocks/>
          </p:cNvCxnSpPr>
          <p:nvPr/>
        </p:nvCxnSpPr>
        <p:spPr>
          <a:xfrm>
            <a:off x="1524000" y="3880353"/>
            <a:ext cx="914400" cy="69397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B1230A-028A-D84A-974D-1330A5BE860D}"/>
              </a:ext>
            </a:extLst>
          </p:cNvPr>
          <p:cNvCxnSpPr>
            <a:cxnSpLocks/>
          </p:cNvCxnSpPr>
          <p:nvPr/>
        </p:nvCxnSpPr>
        <p:spPr>
          <a:xfrm>
            <a:off x="2971800" y="3887139"/>
            <a:ext cx="457200" cy="69397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C7646-9D0E-444E-ABE7-42159219057A}"/>
              </a:ext>
            </a:extLst>
          </p:cNvPr>
          <p:cNvCxnSpPr>
            <a:cxnSpLocks/>
          </p:cNvCxnSpPr>
          <p:nvPr/>
        </p:nvCxnSpPr>
        <p:spPr>
          <a:xfrm flipH="1">
            <a:off x="4941240" y="3887139"/>
            <a:ext cx="537430" cy="69397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C75B3-008F-104F-AEA5-A61400C9F31D}"/>
              </a:ext>
            </a:extLst>
          </p:cNvPr>
          <p:cNvCxnSpPr>
            <a:cxnSpLocks/>
          </p:cNvCxnSpPr>
          <p:nvPr/>
        </p:nvCxnSpPr>
        <p:spPr>
          <a:xfrm flipH="1">
            <a:off x="5983902" y="3880353"/>
            <a:ext cx="1178898" cy="700759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3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" panose="02000504000000020004" pitchFamily="2" charset="77"/>
              </a:rPr>
              <a:t>Physical Meaning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8328" y="4874246"/>
            <a:ext cx="8503920" cy="75895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Different schemes use different flux forms for the finite volume methods.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Key issue: identify the most efficient/appropriate flux terms.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7ECD85D-E779-F640-A51A-D643E019F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328" y="2481649"/>
                <a:ext cx="8503920" cy="99489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: cell (volume) average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 at current and next time steps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E7B04"/>
                  </a:solidFill>
                  <a:ea typeface="Cambria Math" panose="020405030504060302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flux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right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left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surface</m:t>
                    </m:r>
                  </m:oMath>
                </a14:m>
                <a:endParaRPr lang="en-US" sz="22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7ECD85D-E779-F640-A51A-D643E019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" y="2481649"/>
                <a:ext cx="8503920" cy="994897"/>
              </a:xfrm>
              <a:prstGeom prst="rect">
                <a:avLst/>
              </a:prstGeom>
              <a:blipFill>
                <a:blip r:embed="rId2"/>
                <a:stretch>
                  <a:fillRect l="-448" t="-125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54747C-8780-A845-8B97-AA9512A379AE}"/>
                  </a:ext>
                </a:extLst>
              </p:cNvPr>
              <p:cNvSpPr txBox="1"/>
              <p:nvPr/>
            </p:nvSpPr>
            <p:spPr>
              <a:xfrm>
                <a:off x="2971800" y="1604278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54747C-8780-A845-8B97-AA9512A3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604278"/>
                <a:ext cx="4299159" cy="713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69B30C2-58AC-CE49-B2F8-8849D8CE2ED4}"/>
              </a:ext>
            </a:extLst>
          </p:cNvPr>
          <p:cNvSpPr/>
          <p:nvPr/>
        </p:nvSpPr>
        <p:spPr>
          <a:xfrm>
            <a:off x="752682" y="1729953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 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B8808-E3E5-A040-A381-A71629B315DC}"/>
                  </a:ext>
                </a:extLst>
              </p:cNvPr>
              <p:cNvSpPr txBox="1"/>
              <p:nvPr/>
            </p:nvSpPr>
            <p:spPr>
              <a:xfrm>
                <a:off x="551688" y="3577436"/>
                <a:ext cx="80772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of averaged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certain volume equals to the flux coming in minus the flux coming out (net flux coming in) of the surface that encloses the volume.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B8808-E3E5-A040-A381-A71629B3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" y="3577436"/>
                <a:ext cx="8077200" cy="1107996"/>
              </a:xfrm>
              <a:prstGeom prst="rect">
                <a:avLst/>
              </a:prstGeom>
              <a:blipFill>
                <a:blip r:embed="rId4"/>
                <a:stretch>
                  <a:fillRect l="-785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Forward Time/Upstream Method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5088" y="1562136"/>
            <a:ext cx="7467600" cy="36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Upstream solution for constant coefficient advection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977" y="2286000"/>
                <a:ext cx="3352800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977" y="2286000"/>
                <a:ext cx="3352800" cy="75895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609572" y="5305044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989" y="5108448"/>
                <a:ext cx="3440384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8989" y="5108448"/>
                <a:ext cx="3440384" cy="75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5C259-4889-8248-8B35-B8281E56B143}"/>
                  </a:ext>
                </a:extLst>
              </p:cNvPr>
              <p:cNvSpPr txBox="1"/>
              <p:nvPr/>
            </p:nvSpPr>
            <p:spPr>
              <a:xfrm>
                <a:off x="2476879" y="4040814"/>
                <a:ext cx="4168996" cy="6551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5C259-4889-8248-8B35-B8281E56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79" y="4040814"/>
                <a:ext cx="4168996" cy="655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/>
              <p:nvPr/>
            </p:nvSpPr>
            <p:spPr>
              <a:xfrm>
                <a:off x="4536993" y="2308968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93" y="2308968"/>
                <a:ext cx="4299159" cy="713016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5383B6A2-EBE1-F844-A466-287295B5F5A7}"/>
              </a:ext>
            </a:extLst>
          </p:cNvPr>
          <p:cNvSpPr/>
          <p:nvPr/>
        </p:nvSpPr>
        <p:spPr>
          <a:xfrm>
            <a:off x="4008796" y="3090040"/>
            <a:ext cx="944204" cy="8536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Lax-</a:t>
            </a:r>
            <a:r>
              <a:rPr lang="en-US" sz="3000" b="1" dirty="0" err="1"/>
              <a:t>Wendroff</a:t>
            </a:r>
            <a:endParaRPr lang="en-US" sz="30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4022" y="1503568"/>
            <a:ext cx="7689732" cy="36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Upstream solution for constant coefficient advection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01" y="2243902"/>
                <a:ext cx="8223141" cy="9353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501" y="2243902"/>
                <a:ext cx="8223141" cy="935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301752" y="5098666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900" y="4508739"/>
                <a:ext cx="5855643" cy="1690180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900" y="4508739"/>
                <a:ext cx="5855643" cy="1690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/>
              <p:nvPr/>
            </p:nvSpPr>
            <p:spPr>
              <a:xfrm>
                <a:off x="4267200" y="3494655"/>
                <a:ext cx="4168996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494655"/>
                <a:ext cx="4168996" cy="713016"/>
              </a:xfrm>
              <a:prstGeom prst="rect">
                <a:avLst/>
              </a:prstGeom>
              <a:blipFill>
                <a:blip r:embed="rId4"/>
                <a:stretch>
                  <a:fillRect l="-15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5383B6A2-EBE1-F844-A466-287295B5F5A7}"/>
              </a:ext>
            </a:extLst>
          </p:cNvPr>
          <p:cNvSpPr/>
          <p:nvPr/>
        </p:nvSpPr>
        <p:spPr>
          <a:xfrm>
            <a:off x="3276600" y="3217021"/>
            <a:ext cx="457200" cy="12025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22532</TotalTime>
  <Words>1029</Words>
  <Application>Microsoft Macintosh PowerPoint</Application>
  <PresentationFormat>Letter Paper (8.5x11 in)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Copperplate</vt:lpstr>
      <vt:lpstr>Georgia</vt:lpstr>
      <vt:lpstr>Times New Roman</vt:lpstr>
      <vt:lpstr>Wingdings</vt:lpstr>
      <vt:lpstr>Wingdings 2</vt:lpstr>
      <vt:lpstr>Civic</vt:lpstr>
      <vt:lpstr>PHYS 8750 Numerical Fluid Dynamics</vt:lpstr>
      <vt:lpstr>PHYS 8750 </vt:lpstr>
      <vt:lpstr>Finite Volume Method</vt:lpstr>
      <vt:lpstr>Flux Form 3D</vt:lpstr>
      <vt:lpstr>Finite Volume Principle</vt:lpstr>
      <vt:lpstr>PowerPoint Presentation</vt:lpstr>
      <vt:lpstr>Physical Meaning</vt:lpstr>
      <vt:lpstr>Forward Time/Upstream Method</vt:lpstr>
      <vt:lpstr>Lax-Wendroff</vt:lpstr>
      <vt:lpstr>Flux-Limited Methods</vt:lpstr>
      <vt:lpstr>Total Variation Diminishing (TVD)</vt:lpstr>
      <vt:lpstr>Monotonicity of a Method</vt:lpstr>
      <vt:lpstr>Goals of FVM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1736</cp:revision>
  <cp:lastPrinted>2020-10-22T17:28:42Z</cp:lastPrinted>
  <dcterms:created xsi:type="dcterms:W3CDTF">2011-08-23T15:17:26Z</dcterms:created>
  <dcterms:modified xsi:type="dcterms:W3CDTF">2020-10-22T17:28:47Z</dcterms:modified>
</cp:coreProperties>
</file>