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0" r:id="rId1"/>
  </p:sldMasterIdLst>
  <p:notesMasterIdLst>
    <p:notesMasterId r:id="rId21"/>
  </p:notesMasterIdLst>
  <p:handoutMasterIdLst>
    <p:handoutMasterId r:id="rId22"/>
  </p:handoutMasterIdLst>
  <p:sldIdLst>
    <p:sldId id="501" r:id="rId2"/>
    <p:sldId id="383" r:id="rId3"/>
    <p:sldId id="687" r:id="rId4"/>
    <p:sldId id="505" r:id="rId5"/>
    <p:sldId id="680" r:id="rId6"/>
    <p:sldId id="688" r:id="rId7"/>
    <p:sldId id="692" r:id="rId8"/>
    <p:sldId id="689" r:id="rId9"/>
    <p:sldId id="693" r:id="rId10"/>
    <p:sldId id="694" r:id="rId11"/>
    <p:sldId id="695" r:id="rId12"/>
    <p:sldId id="696" r:id="rId13"/>
    <p:sldId id="697" r:id="rId14"/>
    <p:sldId id="462" r:id="rId15"/>
    <p:sldId id="698" r:id="rId16"/>
    <p:sldId id="699" r:id="rId17"/>
    <p:sldId id="702" r:id="rId18"/>
    <p:sldId id="700" r:id="rId19"/>
    <p:sldId id="703" r:id="rId20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E7B04"/>
    <a:srgbClr val="423BFF"/>
    <a:srgbClr val="020000"/>
    <a:srgbClr val="FFBB20"/>
    <a:srgbClr val="18C908"/>
    <a:srgbClr val="FF301B"/>
    <a:srgbClr val="C1FFF0"/>
    <a:srgbClr val="DDE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842"/>
    <p:restoredTop sz="87309" autoAdjust="0"/>
  </p:normalViewPr>
  <p:slideViewPr>
    <p:cSldViewPr>
      <p:cViewPr varScale="1">
        <p:scale>
          <a:sx n="118" d="100"/>
          <a:sy n="118" d="100"/>
        </p:scale>
        <p:origin x="216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80"/>
    </p:cViewPr>
  </p:sorterViewPr>
  <p:notesViewPr>
    <p:cSldViewPr>
      <p:cViewPr varScale="1">
        <p:scale>
          <a:sx n="193" d="100"/>
          <a:sy n="193" d="100"/>
        </p:scale>
        <p:origin x="200" y="45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14B666-DCB2-B240-95BA-17CF7BED1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0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19BFDF-F953-324C-9907-A4285441D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1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7EC9-AFC9-134F-91B0-88E9E96E29D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68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59AC4A-1BEA-CC43-A406-17C35A0021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FF29-2BE4-5440-AA8E-162C2B6A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B4C004-2D9E-FC4C-94C2-B311B8556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7FBC1A-D1AB-074B-97D1-26C740822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8B46F2-3B96-0D4B-A2BF-2262FB3540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D8F-2A5C-CC45-8663-26734EBC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F334C6C-39ED-B64C-A6A7-325F0AFD8F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905DBF-68C3-0445-8270-DB23A15D2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A729D-F1A8-6B45-A5E7-FDC85B8DA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AF2031-28E2-2E4C-8731-4E39EDFE4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532975-ABD2-B34C-B836-CBB3B70B5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CAEBE-9FF7-4744-92F4-19AAB4C7E9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4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Slide1.jpg">
            <a:extLst>
              <a:ext uri="{FF2B5EF4-FFF2-40B4-BE49-F238E27FC236}">
                <a16:creationId xmlns:a16="http://schemas.microsoft.com/office/drawing/2014/main" id="{75E976CF-D4C5-494F-BFBC-C6238E99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0" y="-10886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5683610-6F2B-8A4A-ABB2-62386B1B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"/>
            <a:ext cx="8534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i="1" dirty="0">
                <a:solidFill>
                  <a:srgbClr val="0000FF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Galaxy formation – Burns, Greif, </a:t>
            </a:r>
            <a:r>
              <a:rPr lang="en-US" sz="1100" i="1" dirty="0" err="1">
                <a:solidFill>
                  <a:srgbClr val="0000FF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Bromm</a:t>
            </a:r>
            <a:r>
              <a:rPr lang="en-US" sz="1100" i="1" dirty="0">
                <a:solidFill>
                  <a:srgbClr val="0000FF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, and </a:t>
            </a:r>
            <a:r>
              <a:rPr lang="en-US" sz="1100" i="1" dirty="0" err="1">
                <a:solidFill>
                  <a:srgbClr val="0000FF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Klessen</a:t>
            </a:r>
            <a:r>
              <a:rPr lang="en-US" sz="1100" i="1" dirty="0">
                <a:solidFill>
                  <a:srgbClr val="0000FF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 –- Texas Advanced Computing Center-- </a:t>
            </a:r>
            <a:r>
              <a:rPr lang="en-US" sz="1100" i="1" dirty="0" err="1">
                <a:solidFill>
                  <a:srgbClr val="0000FF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www.tacc.utexas.edu</a:t>
            </a:r>
            <a:r>
              <a:rPr lang="en-US" sz="1100" i="1" dirty="0">
                <a:solidFill>
                  <a:srgbClr val="0000FF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/research/gallery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2998" y="160023"/>
            <a:ext cx="6858001" cy="1219202"/>
          </a:xfrm>
        </p:spPr>
        <p:txBody>
          <a:bodyPr anchor="ctr">
            <a:normAutofit/>
          </a:bodyPr>
          <a:lstStyle/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3200" i="1" dirty="0">
                <a:solidFill>
                  <a:srgbClr val="FF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PHYS 8750</a:t>
            </a:r>
            <a:br>
              <a:rPr lang="en-US" sz="3200" i="1" dirty="0">
                <a:solidFill>
                  <a:srgbClr val="FF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200" i="1" dirty="0">
                <a:solidFill>
                  <a:srgbClr val="FF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Numerical Fluid Dynamics</a:t>
            </a:r>
            <a:endParaRPr lang="en-US" sz="3200" i="1" dirty="0">
              <a:solidFill>
                <a:srgbClr val="FF0000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1524000" y="3694624"/>
            <a:ext cx="5989637" cy="615462"/>
          </a:xfrm>
        </p:spPr>
        <p:txBody>
          <a:bodyPr/>
          <a:lstStyle/>
          <a:p>
            <a:pPr marL="0" indent="0" algn="ctr" eaLnBrk="1" hangingPunct="1">
              <a:buFont typeface="Wingdings" pitchFamily="-108" charset="2"/>
              <a:buNone/>
            </a:pPr>
            <a:r>
              <a:rPr lang="en-US" i="1" dirty="0">
                <a:solidFill>
                  <a:schemeClr val="bg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Fall, 2020</a:t>
            </a:r>
            <a:endParaRPr lang="en-US" dirty="0">
              <a:solidFill>
                <a:schemeClr val="bg1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110A1-B2F5-FD49-B8C8-A5B1BCB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40498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7E55-8061-6848-8E08-EDF38C74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CBAA8-30BB-5341-B530-99A59E63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43776-5525-E046-9C94-A2DDB830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B27A8B92-2A3A-3D4C-9CDF-A745EDE88A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403497"/>
                <a:ext cx="8503920" cy="3654055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5"/>
                </a:pPr>
                <a:r>
                  <a:rPr lang="en-US" sz="2200" dirty="0">
                    <a:solidFill>
                      <a:srgbClr val="C00000"/>
                    </a:solidFill>
                  </a:rPr>
                  <a:t>Correct                 by weighting it, so “</a:t>
                </a:r>
                <a:r>
                  <a:rPr lang="en-US" sz="2200" dirty="0" err="1">
                    <a:solidFill>
                      <a:srgbClr val="C00000"/>
                    </a:solidFill>
                  </a:rPr>
                  <a:t>antidiffusion</a:t>
                </a:r>
                <a:r>
                  <a:rPr lang="en-US" sz="2200" dirty="0">
                    <a:solidFill>
                      <a:srgbClr val="C00000"/>
                    </a:solidFill>
                  </a:rPr>
                  <a:t>” step does not generate new minima or maxima:</a:t>
                </a:r>
              </a:p>
              <a:p>
                <a:pPr marL="0" indent="0" fontAlgn="auto"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C00000"/>
                    </a:solidFill>
                  </a:rPr>
                  <a:t>Correct td solutions:</a:t>
                </a:r>
              </a:p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4"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AutoNum type="arabicPeriod" startAt="4"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B27A8B92-2A3A-3D4C-9CDF-A745EDE8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03497"/>
                <a:ext cx="8503920" cy="3654055"/>
              </a:xfrm>
              <a:prstGeom prst="rect">
                <a:avLst/>
              </a:prstGeom>
              <a:blipFill>
                <a:blip r:embed="rId2"/>
                <a:stretch>
                  <a:fillRect l="-597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96C833D1-E96E-D14D-9C07-6E01723DB394}"/>
              </a:ext>
            </a:extLst>
          </p:cNvPr>
          <p:cNvSpPr txBox="1">
            <a:spLocks/>
          </p:cNvSpPr>
          <p:nvPr/>
        </p:nvSpPr>
        <p:spPr>
          <a:xfrm>
            <a:off x="333925" y="200283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Copperplate" panose="02000504000000020004" pitchFamily="2" charset="77"/>
              </a:rPr>
              <a:t>Flux-Corrected Transport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6BA6D8-E9AD-6346-939C-E1E765B86058}"/>
                  </a:ext>
                </a:extLst>
              </p:cNvPr>
              <p:cNvSpPr/>
              <p:nvPr/>
            </p:nvSpPr>
            <p:spPr>
              <a:xfrm>
                <a:off x="1796436" y="1385543"/>
                <a:ext cx="1107483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6BA6D8-E9AD-6346-939C-E1E765B86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36" y="1385543"/>
                <a:ext cx="1107483" cy="49481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C6AA3C-6E2A-9349-B76D-5C7A334371DD}"/>
                  </a:ext>
                </a:extLst>
              </p:cNvPr>
              <p:cNvSpPr/>
              <p:nvPr/>
            </p:nvSpPr>
            <p:spPr>
              <a:xfrm>
                <a:off x="2302372" y="3962400"/>
                <a:ext cx="4539255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C6AA3C-6E2A-9349-B76D-5C7A33437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72" y="3962400"/>
                <a:ext cx="4539255" cy="786241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5676F1-F29B-BC42-89A8-123A40D0DD29}"/>
                  </a:ext>
                </a:extLst>
              </p:cNvPr>
              <p:cNvSpPr/>
              <p:nvPr/>
            </p:nvSpPr>
            <p:spPr>
              <a:xfrm>
                <a:off x="2972984" y="5057552"/>
                <a:ext cx="2792816" cy="719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5676F1-F29B-BC42-89A8-123A40D0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984" y="5057552"/>
                <a:ext cx="2792816" cy="719877"/>
              </a:xfrm>
              <a:prstGeom prst="rect">
                <a:avLst/>
              </a:prstGeom>
              <a:blipFill>
                <a:blip r:embed="rId5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1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B64A-9472-F645-A9EF-500D721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85" y="64689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" panose="02000504000000020004" pitchFamily="2" charset="77"/>
              </a:rPr>
              <a:t>Flux-Corrected Transport</a:t>
            </a:r>
            <a:br>
              <a:rPr lang="en-US" dirty="0">
                <a:latin typeface="Copperplate" panose="02000504000000020004" pitchFamily="2" charset="77"/>
              </a:rPr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EB97-DE00-FD4C-81A0-8E833F63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FD0AC-63CD-0140-A1F3-6796F4A6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559E5-CF6D-194A-B769-69F6D391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F5D75B-41BD-6941-ACE4-CF31888510EB}"/>
              </a:ext>
            </a:extLst>
          </p:cNvPr>
          <p:cNvGrpSpPr/>
          <p:nvPr/>
        </p:nvGrpSpPr>
        <p:grpSpPr>
          <a:xfrm>
            <a:off x="355600" y="1861311"/>
            <a:ext cx="8544262" cy="3135377"/>
            <a:chOff x="546757" y="1467697"/>
            <a:chExt cx="8544262" cy="3135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01FF8D6-4302-E34D-8FAF-AB0E06FA72A6}"/>
                    </a:ext>
                  </a:extLst>
                </p:cNvPr>
                <p:cNvSpPr/>
                <p:nvPr/>
              </p:nvSpPr>
              <p:spPr>
                <a:xfrm>
                  <a:off x="546757" y="1467697"/>
                  <a:ext cx="8544262" cy="26323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sz="2200" dirty="0"/>
                    <a:t>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m:rPr>
                              <m:nor/>
                            </m:rPr>
                            <a:rPr lang="en-US" sz="2200" dirty="0"/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m:rPr>
                              <m:nor/>
                            </m:rPr>
                            <a:rPr lang="en-US" sz="2200" dirty="0"/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a14:m>
                  <a:endParaRPr lang="en-US" sz="2200" dirty="0"/>
                </a:p>
                <a:p>
                  <a:r>
                    <a:rPr lang="en-US" sz="2200" dirty="0"/>
                    <a:t>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sz="2200" dirty="0"/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/>
                              <m:t> </m:t>
                            </m:r>
                            <m:d>
                              <m:dPr>
                                <m:ctrlP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r>
                    <a:rPr lang="en-US" sz="2200" dirty="0"/>
                    <a:t>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200" dirty="0"/>
                                <m:t> </m:t>
                              </m:r>
                              <m:d>
                                <m:d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</m:oMath>
                  </a14:m>
                  <a:r>
                    <a:rPr lang="en-US" sz="22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01FF8D6-4302-E34D-8FAF-AB0E06FA72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57" y="1467697"/>
                  <a:ext cx="8544262" cy="2632387"/>
                </a:xfrm>
                <a:prstGeom prst="rect">
                  <a:avLst/>
                </a:prstGeom>
                <a:blipFill>
                  <a:blip r:embed="rId2"/>
                  <a:stretch>
                    <a:fillRect l="-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1746A1-A1AB-904A-A9AE-940ADF4BB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95500" y="4100084"/>
              <a:ext cx="2933700" cy="0"/>
            </a:xfrm>
            <a:prstGeom prst="line">
              <a:avLst/>
            </a:prstGeom>
            <a:ln w="381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F51CA1-78F0-3144-B999-DD50181AD4BE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4100084"/>
              <a:ext cx="2933700" cy="0"/>
            </a:xfrm>
            <a:prstGeom prst="line">
              <a:avLst/>
            </a:prstGeom>
            <a:ln w="381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tent Placeholder 5">
              <a:extLst>
                <a:ext uri="{FF2B5EF4-FFF2-40B4-BE49-F238E27FC236}">
                  <a16:creationId xmlns:a16="http://schemas.microsoft.com/office/drawing/2014/main" id="{D034AF5B-C907-EE44-A891-4AB2F29696C8}"/>
                </a:ext>
              </a:extLst>
            </p:cNvPr>
            <p:cNvSpPr txBox="1">
              <a:spLocks/>
            </p:cNvSpPr>
            <p:nvPr/>
          </p:nvSpPr>
          <p:spPr>
            <a:xfrm>
              <a:off x="2265438" y="4237320"/>
              <a:ext cx="2553450" cy="365754"/>
            </a:xfrm>
            <a:prstGeom prst="rect">
              <a:avLst/>
            </a:prstGeom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/>
                <a:buChar char="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75000"/>
                <a:buFont typeface="Wingdings 2"/>
                <a:buChar char="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70000"/>
                <a:buFont typeface="Wingdings"/>
                <a:buChar char="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FontTx/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90000"/>
                <a:buChar char="•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rtl="0" eaLnBrk="1" latinLnBrk="0" hangingPunct="1">
                <a:spcBef>
                  <a:spcPct val="20000"/>
                </a:spcBef>
                <a:buClr>
                  <a:schemeClr val="accent4">
                    <a:shade val="75000"/>
                  </a:schemeClr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l" rtl="0" eaLnBrk="1" latinLnBrk="0" hangingPunct="1">
                <a:spcBef>
                  <a:spcPct val="20000"/>
                </a:spcBef>
                <a:buClr>
                  <a:schemeClr val="accent2">
                    <a:shade val="75000"/>
                  </a:schemeClr>
                </a:buClr>
                <a:buSzPct val="90000"/>
                <a:buChar char="•"/>
                <a:defRPr kumimoji="0" sz="1400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Corrected</a:t>
              </a:r>
              <a:r>
                <a:rPr lang="zh-CN" alt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 </a:t>
              </a:r>
              <a:r>
                <a:rPr lang="en-US" altLang="zh-CN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Flux at j+1/2</a:t>
              </a:r>
              <a:endParaRPr lang="en-US" sz="2300" dirty="0">
                <a:solidFill>
                  <a:srgbClr val="0070C0"/>
                </a:solidFill>
                <a:latin typeface="Copperplate" panose="02000504000000020004" pitchFamily="2" charset="77"/>
              </a:endParaRPr>
            </a:p>
          </p:txBody>
        </p:sp>
        <p:sp>
          <p:nvSpPr>
            <p:cNvPr id="13" name="Content Placeholder 5">
              <a:extLst>
                <a:ext uri="{FF2B5EF4-FFF2-40B4-BE49-F238E27FC236}">
                  <a16:creationId xmlns:a16="http://schemas.microsoft.com/office/drawing/2014/main" id="{B63D6000-6F81-004D-B1AF-4BA26DD1E620}"/>
                </a:ext>
              </a:extLst>
            </p:cNvPr>
            <p:cNvSpPr txBox="1">
              <a:spLocks/>
            </p:cNvSpPr>
            <p:nvPr/>
          </p:nvSpPr>
          <p:spPr>
            <a:xfrm>
              <a:off x="5752725" y="4161933"/>
              <a:ext cx="2553450" cy="365754"/>
            </a:xfrm>
            <a:prstGeom prst="rect">
              <a:avLst/>
            </a:prstGeom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/>
                <a:buChar char="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75000"/>
                <a:buFont typeface="Wingdings 2"/>
                <a:buChar char="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70000"/>
                <a:buFont typeface="Wingdings"/>
                <a:buChar char="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FontTx/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90000"/>
                <a:buChar char="•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rtl="0" eaLnBrk="1" latinLnBrk="0" hangingPunct="1">
                <a:spcBef>
                  <a:spcPct val="20000"/>
                </a:spcBef>
                <a:buClr>
                  <a:schemeClr val="accent4">
                    <a:shade val="75000"/>
                  </a:schemeClr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l" rtl="0" eaLnBrk="1" latinLnBrk="0" hangingPunct="1">
                <a:spcBef>
                  <a:spcPct val="20000"/>
                </a:spcBef>
                <a:buClr>
                  <a:schemeClr val="accent2">
                    <a:shade val="75000"/>
                  </a:schemeClr>
                </a:buClr>
                <a:buSzPct val="90000"/>
                <a:buChar char="•"/>
                <a:defRPr kumimoji="0" sz="1400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Corrected</a:t>
              </a:r>
              <a:r>
                <a:rPr lang="zh-CN" alt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 </a:t>
              </a:r>
              <a:r>
                <a:rPr lang="en-US" altLang="zh-CN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Flux</a:t>
              </a:r>
            </a:p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2300" dirty="0">
                  <a:solidFill>
                    <a:srgbClr val="0070C0"/>
                  </a:solidFill>
                  <a:latin typeface="Copperplate" panose="02000504000000020004" pitchFamily="2" charset="77"/>
                </a:rPr>
                <a:t>At j-1/2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39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BE1F-3922-A44C-8CEC-850DFF3B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Flux Correction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DA5D9-B9EA-7B44-9A37-55EC1908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1491-7A7F-AD4D-B06B-CAB3986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99211-ED78-C14C-A57F-4DDD86A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B2875-7638-B543-896D-FFB71C1D89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Boris and Book (1973)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EDCC73-1945-CD4D-85CA-8BD1747B958D}"/>
                  </a:ext>
                </a:extLst>
              </p:cNvPr>
              <p:cNvSpPr/>
              <p:nvPr/>
            </p:nvSpPr>
            <p:spPr>
              <a:xfrm>
                <a:off x="2364454" y="2209800"/>
                <a:ext cx="4451668" cy="873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EDCC73-1945-CD4D-85CA-8BD1747B9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454" y="2209800"/>
                <a:ext cx="4451668" cy="873701"/>
              </a:xfrm>
              <a:prstGeom prst="rect">
                <a:avLst/>
              </a:prstGeom>
              <a:blipFill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5067DA-A956-9841-A269-80D279978331}"/>
                  </a:ext>
                </a:extLst>
              </p:cNvPr>
              <p:cNvSpPr/>
              <p:nvPr/>
            </p:nvSpPr>
            <p:spPr>
              <a:xfrm>
                <a:off x="190402" y="3389437"/>
                <a:ext cx="8726620" cy="2305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𝑡𝑑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5067DA-A956-9841-A269-80D279978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2" y="3389437"/>
                <a:ext cx="8726620" cy="2305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EC5C-5599-8C4F-AF56-CDEC5E64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Flux Correction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C958E-5A84-DC44-A284-FD1C935F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F442C-9892-6D4D-A398-1988AE22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2E10C-F3F3-A04C-BEF6-21810EDE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58FDDF8-9135-4549-9434-81FE11770B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467697"/>
                <a:ext cx="8503920" cy="114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, higher-order scheme transports more fluxes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58FDDF8-9135-4549-9434-81FE11770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467697"/>
                <a:ext cx="8503920" cy="1143000"/>
              </a:xfrm>
              <a:blipFill>
                <a:blip r:embed="rId2"/>
                <a:stretch>
                  <a:fillRect l="-1046" t="-3297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F923FC-93CE-B540-A081-A242E13CAA9A}"/>
                  </a:ext>
                </a:extLst>
              </p:cNvPr>
              <p:cNvSpPr/>
              <p:nvPr/>
            </p:nvSpPr>
            <p:spPr>
              <a:xfrm>
                <a:off x="1342133" y="1909022"/>
                <a:ext cx="5714834" cy="2110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F923FC-93CE-B540-A081-A242E13CA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33" y="1909022"/>
                <a:ext cx="5714834" cy="2110193"/>
              </a:xfrm>
              <a:prstGeom prst="rect">
                <a:avLst/>
              </a:prstGeom>
              <a:blipFill>
                <a:blip r:embed="rId3"/>
                <a:stretch>
                  <a:fillRect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74535-5868-3941-8E26-67BE5C30A315}"/>
              </a:ext>
            </a:extLst>
          </p:cNvPr>
          <p:cNvCxnSpPr/>
          <p:nvPr/>
        </p:nvCxnSpPr>
        <p:spPr>
          <a:xfrm>
            <a:off x="2286000" y="3276600"/>
            <a:ext cx="8001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1646F-AEE8-8B44-ACA3-BA39F5AD52E9}"/>
              </a:ext>
            </a:extLst>
          </p:cNvPr>
          <p:cNvCxnSpPr>
            <a:cxnSpLocks/>
          </p:cNvCxnSpPr>
          <p:nvPr/>
        </p:nvCxnSpPr>
        <p:spPr>
          <a:xfrm flipH="1">
            <a:off x="2673941" y="3289461"/>
            <a:ext cx="1" cy="1171079"/>
          </a:xfrm>
          <a:prstGeom prst="straightConnector1">
            <a:avLst/>
          </a:prstGeom>
          <a:ln w="25400" cmpd="sng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C68BC-C9A4-AA4B-832F-6EC939F8AB89}"/>
              </a:ext>
            </a:extLst>
          </p:cNvPr>
          <p:cNvSpPr/>
          <p:nvPr/>
        </p:nvSpPr>
        <p:spPr>
          <a:xfrm>
            <a:off x="1024467" y="4525234"/>
            <a:ext cx="2523065" cy="1143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Won’t be negative and do anti-correction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29AFB6-46B9-1F4E-8E8E-FC4DC0537674}"/>
              </a:ext>
            </a:extLst>
          </p:cNvPr>
          <p:cNvCxnSpPr>
            <a:cxnSpLocks/>
          </p:cNvCxnSpPr>
          <p:nvPr/>
        </p:nvCxnSpPr>
        <p:spPr>
          <a:xfrm>
            <a:off x="3631352" y="4044615"/>
            <a:ext cx="3144012" cy="0"/>
          </a:xfrm>
          <a:prstGeom prst="line">
            <a:avLst/>
          </a:prstGeom>
          <a:ln w="25400">
            <a:solidFill>
              <a:srgbClr val="00206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EA5220-8FAF-B34A-850A-1C249B835F82}"/>
              </a:ext>
            </a:extLst>
          </p:cNvPr>
          <p:cNvCxnSpPr>
            <a:cxnSpLocks/>
          </p:cNvCxnSpPr>
          <p:nvPr/>
        </p:nvCxnSpPr>
        <p:spPr>
          <a:xfrm flipH="1">
            <a:off x="5203358" y="4066647"/>
            <a:ext cx="1" cy="853279"/>
          </a:xfrm>
          <a:prstGeom prst="straightConnector1">
            <a:avLst/>
          </a:prstGeom>
          <a:ln w="25400" cmpd="sng">
            <a:solidFill>
              <a:srgbClr val="00206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B425A1-8CA1-5B4A-A86F-9672EF1E100B}"/>
              </a:ext>
            </a:extLst>
          </p:cNvPr>
          <p:cNvSpPr/>
          <p:nvPr/>
        </p:nvSpPr>
        <p:spPr>
          <a:xfrm>
            <a:off x="3941825" y="4919926"/>
            <a:ext cx="4287774" cy="1143000"/>
          </a:xfrm>
          <a:prstGeom prst="rect">
            <a:avLst/>
          </a:prstGeom>
          <a:noFill/>
          <a:ln w="12700"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20000"/>
                </a:solidFill>
              </a:rPr>
              <a:t>Won’t create new minima or maxima: retain the </a:t>
            </a:r>
            <a:r>
              <a:rPr lang="en-US" sz="2200" dirty="0" err="1">
                <a:solidFill>
                  <a:srgbClr val="020000"/>
                </a:solidFill>
              </a:rPr>
              <a:t>monotonity</a:t>
            </a:r>
            <a:r>
              <a:rPr lang="en-US" sz="2200" dirty="0">
                <a:solidFill>
                  <a:srgbClr val="020000"/>
                </a:solidFill>
              </a:rPr>
              <a:t> of low-order scheme</a:t>
            </a:r>
          </a:p>
        </p:txBody>
      </p:sp>
    </p:spTree>
    <p:extLst>
      <p:ext uri="{BB962C8B-B14F-4D97-AF65-F5344CB8AC3E}">
        <p14:creationId xmlns:p14="http://schemas.microsoft.com/office/powerpoint/2010/main" val="417812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E46F-F689-104C-B713-A26001B1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F6918-8132-6A48-9C40-3E22C7CA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1CD39-FD36-EE49-B747-BFC0697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956DA-A08A-D849-ABAA-8574B5CE2DA0}"/>
              </a:ext>
            </a:extLst>
          </p:cNvPr>
          <p:cNvSpPr txBox="1"/>
          <p:nvPr/>
        </p:nvSpPr>
        <p:spPr>
          <a:xfrm>
            <a:off x="2683502" y="68246"/>
            <a:ext cx="361349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Flux Correction Principle</a:t>
            </a:r>
          </a:p>
        </p:txBody>
      </p:sp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DCBA7E73-9C77-A741-9066-BE3227F53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1"/>
          <a:stretch/>
        </p:blipFill>
        <p:spPr>
          <a:xfrm>
            <a:off x="362389" y="641772"/>
            <a:ext cx="8367773" cy="2939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BC396E-7437-B343-BCF3-3CCBE0D96ACF}"/>
                  </a:ext>
                </a:extLst>
              </p:cNvPr>
              <p:cNvSpPr/>
              <p:nvPr/>
            </p:nvSpPr>
            <p:spPr>
              <a:xfrm>
                <a:off x="189943" y="3810611"/>
                <a:ext cx="5714834" cy="2110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𝑡𝑑</m:t>
                                          </m:r>
                                        </m:sup>
                                      </m:sSub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BC396E-7437-B343-BCF3-3CCBE0D96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3" y="3810611"/>
                <a:ext cx="5714834" cy="2110193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CFEB4C-0A8A-D242-A8D1-80FF111C975C}"/>
                  </a:ext>
                </a:extLst>
              </p:cNvPr>
              <p:cNvSpPr/>
              <p:nvPr/>
            </p:nvSpPr>
            <p:spPr>
              <a:xfrm>
                <a:off x="6020263" y="3953822"/>
                <a:ext cx="2849756" cy="1823769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antidiffusion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goes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from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correct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constrains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CFEB4C-0A8A-D242-A8D1-80FF111C9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263" y="3953822"/>
                <a:ext cx="2849756" cy="1823769"/>
              </a:xfrm>
              <a:prstGeom prst="rect">
                <a:avLst/>
              </a:prstGeom>
              <a:blipFill>
                <a:blip r:embed="rId5"/>
                <a:stretch>
                  <a:fillRect b="-3401"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7881EB8-47E2-A744-A2D9-60C995031838}"/>
              </a:ext>
            </a:extLst>
          </p:cNvPr>
          <p:cNvSpPr txBox="1"/>
          <p:nvPr/>
        </p:nvSpPr>
        <p:spPr>
          <a:xfrm>
            <a:off x="7631514" y="1589467"/>
            <a:ext cx="147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Durran’s</a:t>
            </a:r>
            <a:r>
              <a:rPr lang="en-US" sz="1800" dirty="0"/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148507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35E95-7685-B443-A39D-C441AAF3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10/20/20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02FC4-D9FE-FC46-B42D-F994362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CC414-B86A-C44E-8C0A-DB64E9F9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92707FA9-4080-1B41-9FBF-098A2DBEF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9" t="7441" r="51515" b="21593"/>
          <a:stretch/>
        </p:blipFill>
        <p:spPr>
          <a:xfrm>
            <a:off x="192531" y="1296705"/>
            <a:ext cx="3644939" cy="26294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71A7A-8795-9247-B7CA-7921337C9FF7}"/>
              </a:ext>
            </a:extLst>
          </p:cNvPr>
          <p:cNvGrpSpPr/>
          <p:nvPr/>
        </p:nvGrpSpPr>
        <p:grpSpPr>
          <a:xfrm>
            <a:off x="3220920" y="507768"/>
            <a:ext cx="5615232" cy="2179186"/>
            <a:chOff x="3528768" y="567485"/>
            <a:chExt cx="5615232" cy="2179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454CECD-662C-0241-90EB-A223930F97A9}"/>
                    </a:ext>
                  </a:extLst>
                </p:cNvPr>
                <p:cNvSpPr/>
                <p:nvPr/>
              </p:nvSpPr>
              <p:spPr>
                <a:xfrm>
                  <a:off x="3528768" y="567485"/>
                  <a:ext cx="5615232" cy="2179186"/>
                </a:xfrm>
                <a:prstGeom prst="rect">
                  <a:avLst/>
                </a:prstGeom>
                <a:ln w="25400">
                  <a:solidFill>
                    <a:srgbClr val="423BFF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𝑡𝑑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𝑡𝑑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𝑡𝑑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𝑡𝑑</m:t>
                                    </m:r>
                                  </m:sup>
                                </m:sSubSup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𝑖𝑛𝑐𝑟𝑒𝑎𝑠𝑒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𝑒𝑥𝑐𝑒𝑒𝑑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a14:m>
                  <a:r>
                    <a:rPr lang="en-US" dirty="0">
                      <a:latin typeface="+mn-lt"/>
                    </a:rPr>
                    <a:t>              keep monotonicity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454CECD-662C-0241-90EB-A223930F9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768" y="567485"/>
                  <a:ext cx="5615232" cy="2179186"/>
                </a:xfrm>
                <a:prstGeom prst="rect">
                  <a:avLst/>
                </a:prstGeom>
                <a:blipFill>
                  <a:blip r:embed="rId3"/>
                  <a:stretch>
                    <a:fillRect l="-899" b="-2286"/>
                  </a:stretch>
                </a:blipFill>
                <a:ln w="25400">
                  <a:solidFill>
                    <a:srgbClr val="423B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D0E63BF-873E-1743-8626-80559129D54A}"/>
                </a:ext>
              </a:extLst>
            </p:cNvPr>
            <p:cNvSpPr/>
            <p:nvPr/>
          </p:nvSpPr>
          <p:spPr>
            <a:xfrm>
              <a:off x="5612484" y="2365352"/>
              <a:ext cx="723900" cy="193672"/>
            </a:xfrm>
            <a:prstGeom prst="rightArrow">
              <a:avLst/>
            </a:prstGeom>
            <a:solidFill>
              <a:srgbClr val="423BFF"/>
            </a:solidFill>
            <a:ln>
              <a:solidFill>
                <a:srgbClr val="423B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4C95BB-9DB4-B344-AEFD-959B792E2CC1}"/>
              </a:ext>
            </a:extLst>
          </p:cNvPr>
          <p:cNvSpPr txBox="1"/>
          <p:nvPr/>
        </p:nvSpPr>
        <p:spPr>
          <a:xfrm>
            <a:off x="881888" y="66281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7B04"/>
                </a:solidFill>
              </a:rPr>
              <a:t>Scenario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3230A0-ADE2-FA42-96D7-4351FCC9E1FF}"/>
              </a:ext>
            </a:extLst>
          </p:cNvPr>
          <p:cNvGrpSpPr/>
          <p:nvPr/>
        </p:nvGrpSpPr>
        <p:grpSpPr>
          <a:xfrm>
            <a:off x="3186828" y="3992683"/>
            <a:ext cx="5649324" cy="2179186"/>
            <a:chOff x="3352802" y="4098429"/>
            <a:chExt cx="5649324" cy="2179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C040CB3-C67D-C644-A70F-CE5F575C46EF}"/>
                    </a:ext>
                  </a:extLst>
                </p:cNvPr>
                <p:cNvSpPr/>
                <p:nvPr/>
              </p:nvSpPr>
              <p:spPr>
                <a:xfrm>
                  <a:off x="3352802" y="4098429"/>
                  <a:ext cx="5649324" cy="2179186"/>
                </a:xfrm>
                <a:prstGeom prst="rect">
                  <a:avLst/>
                </a:prstGeom>
                <a:ln w="25400">
                  <a:solidFill>
                    <a:schemeClr val="accent1"/>
                  </a:solidFill>
                  <a:prstDash val="solid"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𝑡𝑑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𝑡𝑑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𝑡𝑑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𝑡𝑑</m:t>
                                    </m:r>
                                  </m:sup>
                                </m:sSubSup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𝑑𝑒𝑐𝑟𝑒𝑎𝑠𝑒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a14:m>
                  <a:r>
                    <a:rPr lang="en-US" dirty="0">
                      <a:latin typeface="+mn-lt"/>
                    </a:rPr>
                    <a:t>             keep monotonicity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C040CB3-C67D-C644-A70F-CE5F575C4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2" y="4098429"/>
                  <a:ext cx="5649324" cy="2179186"/>
                </a:xfrm>
                <a:prstGeom prst="rect">
                  <a:avLst/>
                </a:prstGeom>
                <a:blipFill>
                  <a:blip r:embed="rId4"/>
                  <a:stretch>
                    <a:fillRect r="-670" b="-2286"/>
                  </a:stretch>
                </a:blipFill>
                <a:ln w="25400">
                  <a:solidFill>
                    <a:schemeClr val="accent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A0D37176-E58B-2340-85AF-F5D51DB15667}"/>
                </a:ext>
              </a:extLst>
            </p:cNvPr>
            <p:cNvSpPr/>
            <p:nvPr/>
          </p:nvSpPr>
          <p:spPr>
            <a:xfrm>
              <a:off x="5524500" y="5902328"/>
              <a:ext cx="723900" cy="19367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67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35E95-7685-B443-A39D-C441AAF3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10/20/20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02FC4-D9FE-FC46-B42D-F994362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CC414-B86A-C44E-8C0A-DB64E9F9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54CECD-662C-0241-90EB-A223930F97A9}"/>
                  </a:ext>
                </a:extLst>
              </p:cNvPr>
              <p:cNvSpPr/>
              <p:nvPr/>
            </p:nvSpPr>
            <p:spPr>
              <a:xfrm>
                <a:off x="1562100" y="2660467"/>
                <a:ext cx="6626081" cy="2384179"/>
              </a:xfrm>
              <a:prstGeom prst="rect">
                <a:avLst/>
              </a:prstGeom>
              <a:ln w="25400">
                <a:solidFill>
                  <a:srgbClr val="423BFF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𝑡𝑑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𝑡𝑑</m:t>
                                </m:r>
                              </m:sup>
                            </m:sSubSup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𝐍𝐨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𝐜𝐨𝐫𝐫𝐞𝐜𝐭𝐢𝐨𝐧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will not increase to amplify the local maximum.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54CECD-662C-0241-90EB-A223930F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2660467"/>
                <a:ext cx="6626081" cy="2384179"/>
              </a:xfrm>
              <a:prstGeom prst="rect">
                <a:avLst/>
              </a:prstGeom>
              <a:blipFill>
                <a:blip r:embed="rId2"/>
                <a:stretch>
                  <a:fillRect b="-3665"/>
                </a:stretch>
              </a:blipFill>
              <a:ln w="25400">
                <a:solidFill>
                  <a:srgbClr val="423B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64C95BB-9DB4-B344-AEFD-959B792E2CC1}"/>
              </a:ext>
            </a:extLst>
          </p:cNvPr>
          <p:cNvSpPr txBox="1"/>
          <p:nvPr/>
        </p:nvSpPr>
        <p:spPr>
          <a:xfrm>
            <a:off x="533400" y="102537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7B04"/>
                </a:solidFill>
              </a:rPr>
              <a:t>Scenario 2</a:t>
            </a:r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1ADFBD07-772F-EF4F-BD6D-54C7C59A1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29" t="7441" r="10535" b="20823"/>
          <a:stretch/>
        </p:blipFill>
        <p:spPr>
          <a:xfrm>
            <a:off x="3014137" y="30989"/>
            <a:ext cx="3454398" cy="25190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FCC1D3D-073C-6644-962F-80B4771E83A7}"/>
              </a:ext>
            </a:extLst>
          </p:cNvPr>
          <p:cNvSpPr/>
          <p:nvPr/>
        </p:nvSpPr>
        <p:spPr>
          <a:xfrm>
            <a:off x="304800" y="5269124"/>
            <a:ext cx="8531352" cy="830997"/>
          </a:xfrm>
          <a:prstGeom prst="rect">
            <a:avLst/>
          </a:prstGeom>
          <a:ln w="25400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Won’t create new or amplify the existing local maxima and minima             correct with constraint and keep monotonicity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C89E4BF-2963-4546-8BEA-FB16119A3715}"/>
              </a:ext>
            </a:extLst>
          </p:cNvPr>
          <p:cNvSpPr/>
          <p:nvPr/>
        </p:nvSpPr>
        <p:spPr>
          <a:xfrm>
            <a:off x="1562100" y="5791200"/>
            <a:ext cx="723900" cy="19367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0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C066C-6376-8F45-BE67-67F063E2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3381B-A33D-8548-B984-790E9A26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AE1B-6F82-224C-80AF-F03FD362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B7A00-8BDD-B54D-9E08-5DDC2EEA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48267"/>
            <a:ext cx="4188756" cy="487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C0A3E-CC7D-B84B-B20E-5C9ABD97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915" y="948267"/>
            <a:ext cx="4238285" cy="5223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FA897A-3A6D-F440-9026-021AEF7E9CE7}"/>
              </a:ext>
            </a:extLst>
          </p:cNvPr>
          <p:cNvSpPr txBox="1"/>
          <p:nvPr/>
        </p:nvSpPr>
        <p:spPr>
          <a:xfrm>
            <a:off x="2362200" y="240837"/>
            <a:ext cx="4455066" cy="492443"/>
          </a:xfrm>
          <a:prstGeom prst="rect">
            <a:avLst/>
          </a:prstGeom>
          <a:solidFill>
            <a:schemeClr val="bg1"/>
          </a:solidFill>
          <a:ln w="25400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n-lt"/>
              </a:rPr>
              <a:t>The </a:t>
            </a:r>
            <a:r>
              <a:rPr lang="en-US" sz="2600" dirty="0" err="1">
                <a:latin typeface="+mn-lt"/>
              </a:rPr>
              <a:t>Zalesak</a:t>
            </a:r>
            <a:r>
              <a:rPr lang="en-US" sz="2600" dirty="0">
                <a:latin typeface="+mn-lt"/>
              </a:rPr>
              <a:t> Corrector (1979)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0746D-4B09-9344-8A24-25D0311CAB0C}"/>
              </a:ext>
            </a:extLst>
          </p:cNvPr>
          <p:cNvSpPr/>
          <p:nvPr/>
        </p:nvSpPr>
        <p:spPr>
          <a:xfrm>
            <a:off x="4638208" y="5334000"/>
            <a:ext cx="4197943" cy="9144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D9E09-4D42-A941-BF60-1B960B1D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9A348-FC17-4346-A73C-703B4BF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63A6-B101-654C-9AA6-E3FD3DB7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2499E-F776-5E4D-A8E0-016C155B25DB}"/>
              </a:ext>
            </a:extLst>
          </p:cNvPr>
          <p:cNvSpPr/>
          <p:nvPr/>
        </p:nvSpPr>
        <p:spPr>
          <a:xfrm>
            <a:off x="573159" y="4803002"/>
            <a:ext cx="8037441" cy="1200329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latin typeface="Cambria Math" panose="02040503050406030204" pitchFamily="18" charset="0"/>
              </a:rPr>
              <a:t>FCT can efficiently remo</a:t>
            </a:r>
            <a:r>
              <a:rPr lang="en-US" dirty="0">
                <a:latin typeface="Cambria Math" panose="02040503050406030204" pitchFamily="18" charset="0"/>
              </a:rPr>
              <a:t>ve ripples (avoid generating local new maxima/minima or make them extreme) and correct the high-order scheme.</a:t>
            </a:r>
            <a:endParaRPr lang="en-US" b="0" dirty="0">
              <a:latin typeface="Cambria Math" panose="02040503050406030204" pitchFamily="18" charset="0"/>
            </a:endParaRPr>
          </a:p>
        </p:txBody>
      </p:sp>
      <p:pic>
        <p:nvPicPr>
          <p:cNvPr id="10" name="Online Media 9" descr="Fig510FCT_StepFunctionAdvect_LaxWendroff.mp4">
            <a:hlinkClick r:id="" action="ppaction://media"/>
            <a:extLst>
              <a:ext uri="{FF2B5EF4-FFF2-40B4-BE49-F238E27FC236}">
                <a16:creationId xmlns:a16="http://schemas.microsoft.com/office/drawing/2014/main" id="{2AE77906-ED49-404D-912E-6389F83041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3769" t="2663" r="8333"/>
          <a:stretch/>
        </p:blipFill>
        <p:spPr>
          <a:xfrm>
            <a:off x="8467" y="833320"/>
            <a:ext cx="4600246" cy="3586280"/>
          </a:xfrm>
          <a:prstGeom prst="rect">
            <a:avLst/>
          </a:prstGeom>
        </p:spPr>
      </p:pic>
      <p:pic>
        <p:nvPicPr>
          <p:cNvPr id="11" name="Online Media 10" descr="Fig510FCT_StepFunctionAdvect_Takacs.mp4">
            <a:hlinkClick r:id="" action="ppaction://media"/>
            <a:extLst>
              <a:ext uri="{FF2B5EF4-FFF2-40B4-BE49-F238E27FC236}">
                <a16:creationId xmlns:a16="http://schemas.microsoft.com/office/drawing/2014/main" id="{C53BBC4B-9947-F448-BD5C-F37A64F8585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l="3769" t="2626" r="8333"/>
          <a:stretch/>
        </p:blipFill>
        <p:spPr>
          <a:xfrm>
            <a:off x="4537047" y="833319"/>
            <a:ext cx="4598486" cy="3586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3837C7-C9DA-0D47-8741-EB00770C832B}"/>
              </a:ext>
            </a:extLst>
          </p:cNvPr>
          <p:cNvSpPr txBox="1"/>
          <p:nvPr/>
        </p:nvSpPr>
        <p:spPr>
          <a:xfrm>
            <a:off x="2774072" y="149175"/>
            <a:ext cx="3595856" cy="492443"/>
          </a:xfrm>
          <a:prstGeom prst="rect">
            <a:avLst/>
          </a:prstGeom>
          <a:solidFill>
            <a:schemeClr val="bg1"/>
          </a:solidFill>
          <a:ln w="25400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n-lt"/>
              </a:rPr>
              <a:t>Comparison w/wo FCT</a:t>
            </a:r>
          </a:p>
        </p:txBody>
      </p:sp>
    </p:spTree>
    <p:extLst>
      <p:ext uri="{BB962C8B-B14F-4D97-AF65-F5344CB8AC3E}">
        <p14:creationId xmlns:p14="http://schemas.microsoft.com/office/powerpoint/2010/main" val="5208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EA469-10A4-3A42-B192-A6B3AA6C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59150-2089-E84A-9F41-1A336C14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F627D-61B7-2F48-88E1-B4303E8E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Online Media 4" descr="Fig510FCT_StepFunctionAdvect_LaxWendroff_2.mp4">
            <a:hlinkClick r:id="" action="ppaction://media"/>
            <a:extLst>
              <a:ext uri="{FF2B5EF4-FFF2-40B4-BE49-F238E27FC236}">
                <a16:creationId xmlns:a16="http://schemas.microsoft.com/office/drawing/2014/main" id="{14604EAB-B348-EC4A-8FAE-F45DA415BA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334" t="2663" r="7499"/>
          <a:stretch/>
        </p:blipFill>
        <p:spPr>
          <a:xfrm>
            <a:off x="1463360" y="304800"/>
            <a:ext cx="6217279" cy="47779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A474BD-2F0C-D64F-ADF4-40CECBD68D54}"/>
              </a:ext>
            </a:extLst>
          </p:cNvPr>
          <p:cNvSpPr/>
          <p:nvPr/>
        </p:nvSpPr>
        <p:spPr>
          <a:xfrm>
            <a:off x="773311" y="5360599"/>
            <a:ext cx="8037441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latin typeface="Cambria Math" panose="02040503050406030204" pitchFamily="18" charset="0"/>
              </a:rPr>
              <a:t>Weighted high-order flux by a factor of                even gives </a:t>
            </a:r>
            <a:endParaRPr lang="en-US" dirty="0"/>
          </a:p>
          <a:p>
            <a:r>
              <a:rPr lang="en-US" b="0" dirty="0">
                <a:latin typeface="Cambria Math" panose="02040503050406030204" pitchFamily="18" charset="0"/>
              </a:rPr>
              <a:t>better results? Homework?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5E7355-87C9-C745-910C-7F92CC52F3CA}"/>
                  </a:ext>
                </a:extLst>
              </p:cNvPr>
              <p:cNvSpPr/>
              <p:nvPr/>
            </p:nvSpPr>
            <p:spPr>
              <a:xfrm>
                <a:off x="5858833" y="5358019"/>
                <a:ext cx="11172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5E7355-87C9-C745-910C-7F92CC52F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33" y="5358019"/>
                <a:ext cx="1117293" cy="461665"/>
              </a:xfrm>
              <a:prstGeom prst="rect">
                <a:avLst/>
              </a:prstGeom>
              <a:blipFill>
                <a:blip r:embed="rId5"/>
                <a:stretch>
                  <a:fillRect l="-4494" t="-127027" b="-189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5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66" y="623748"/>
            <a:ext cx="2362200" cy="990600"/>
          </a:xfrm>
        </p:spPr>
        <p:txBody>
          <a:bodyPr/>
          <a:lstStyle/>
          <a:p>
            <a:r>
              <a:rPr lang="en-US" dirty="0"/>
              <a:t>PHYS 8750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06924" y="754063"/>
            <a:ext cx="5867400" cy="53419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b="1" dirty="0"/>
              <a:t>Outline</a:t>
            </a:r>
            <a:endParaRPr lang="en-US" sz="3000" dirty="0">
              <a:solidFill>
                <a:srgbClr val="C00000"/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rgbClr val="C00000"/>
                </a:solidFill>
              </a:rPr>
              <a:t>1. Review of FV method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1.1 fundamental concept of finite volume method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1.2 Flux form (high-order vs low-order) for different schemes.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2. </a:t>
            </a:r>
            <a:r>
              <a:rPr lang="en-US" sz="2600" dirty="0">
                <a:solidFill>
                  <a:srgbClr val="C00000"/>
                </a:solidFill>
              </a:rPr>
              <a:t>Flux corrected transport methods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rgbClr val="C00000"/>
                </a:solidFill>
              </a:rPr>
              <a:t>3. Examples (</a:t>
            </a:r>
            <a:r>
              <a:rPr lang="en-US" sz="2600">
                <a:solidFill>
                  <a:srgbClr val="C00000"/>
                </a:solidFill>
              </a:rPr>
              <a:t>coding)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96247-693C-E24C-8355-EECA17EBE33F}"/>
              </a:ext>
            </a:extLst>
          </p:cNvPr>
          <p:cNvSpPr txBox="1"/>
          <p:nvPr/>
        </p:nvSpPr>
        <p:spPr>
          <a:xfrm>
            <a:off x="269676" y="1642296"/>
            <a:ext cx="265804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Class #16</a:t>
            </a:r>
          </a:p>
          <a:p>
            <a:r>
              <a:rPr lang="en-US" sz="2300" dirty="0">
                <a:solidFill>
                  <a:schemeClr val="bg1"/>
                </a:solidFill>
              </a:rPr>
              <a:t>Flux corrected transport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4BCCBD1-C72A-194F-9B3E-0E88B0284006}"/>
              </a:ext>
            </a:extLst>
          </p:cNvPr>
          <p:cNvSpPr txBox="1">
            <a:spLocks/>
          </p:cNvSpPr>
          <p:nvPr/>
        </p:nvSpPr>
        <p:spPr>
          <a:xfrm>
            <a:off x="147922" y="4136329"/>
            <a:ext cx="2819401" cy="17903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24"/>
              </a:spcBef>
            </a:pPr>
            <a:r>
              <a:rPr lang="en-US" sz="2000" dirty="0">
                <a:solidFill>
                  <a:schemeClr val="tx1"/>
                </a:solidFill>
              </a:rPr>
              <a:t>Class #15 (Chapter 5.1)</a:t>
            </a:r>
          </a:p>
          <a:p>
            <a:pPr fontAlgn="auto">
              <a:spcBef>
                <a:spcPts val="1224"/>
              </a:spcBef>
            </a:pPr>
            <a:r>
              <a:rPr lang="en-US" sz="2000" dirty="0">
                <a:solidFill>
                  <a:schemeClr val="tx1"/>
                </a:solidFill>
              </a:rPr>
              <a:t>Finite Volume Method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AD8B01A-DD02-FF4A-86C5-E50CBA8C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F735-BF56-CB40-8855-CB7A40D3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Volume Principle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62AAB-E457-E647-85E1-4D46D6D8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B5B2-EECE-DB4F-927D-DAA8918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PHYS 8750, </a:t>
            </a:r>
            <a:r>
              <a:rPr lang="nl-NL" dirty="0" err="1"/>
              <a:t>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C24F7-AE9D-4F48-BAE4-14DD37C4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C714C2-FA11-CE46-84CD-D0C31E8B8741}"/>
                  </a:ext>
                </a:extLst>
              </p:cNvPr>
              <p:cNvSpPr txBox="1"/>
              <p:nvPr/>
            </p:nvSpPr>
            <p:spPr>
              <a:xfrm>
                <a:off x="4514630" y="4192173"/>
                <a:ext cx="4092723" cy="65517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423B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423B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423B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C714C2-FA11-CE46-84CD-D0C31E8B8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30" y="4192173"/>
                <a:ext cx="4092723" cy="655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4F2AC9-4706-224D-8F61-4002547ED531}"/>
                  </a:ext>
                </a:extLst>
              </p:cNvPr>
              <p:cNvSpPr txBox="1"/>
              <p:nvPr/>
            </p:nvSpPr>
            <p:spPr>
              <a:xfrm>
                <a:off x="6169878" y="2354338"/>
                <a:ext cx="515155" cy="50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4F2AC9-4706-224D-8F61-4002547E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878" y="2354338"/>
                <a:ext cx="515155" cy="504754"/>
              </a:xfrm>
              <a:prstGeom prst="rect">
                <a:avLst/>
              </a:prstGeom>
              <a:blipFill>
                <a:blip r:embed="rId3"/>
                <a:stretch>
                  <a:fillRect l="-7317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F12B6B-001B-7846-881B-9FB58232BE9F}"/>
                  </a:ext>
                </a:extLst>
              </p:cNvPr>
              <p:cNvSpPr txBox="1"/>
              <p:nvPr/>
            </p:nvSpPr>
            <p:spPr>
              <a:xfrm>
                <a:off x="4442687" y="2351351"/>
                <a:ext cx="90637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23B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F12B6B-001B-7846-881B-9FB58232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87" y="2351351"/>
                <a:ext cx="906378" cy="701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3A5151-5705-E449-950D-CDA40DCDEE3B}"/>
                  </a:ext>
                </a:extLst>
              </p:cNvPr>
              <p:cNvSpPr txBox="1"/>
              <p:nvPr/>
            </p:nvSpPr>
            <p:spPr>
              <a:xfrm>
                <a:off x="7700975" y="2328468"/>
                <a:ext cx="90637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423B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solidFill>
                                <a:srgbClr val="423B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23B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3A5151-5705-E449-950D-CDA40DCDE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75" y="2328468"/>
                <a:ext cx="906378" cy="70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C7774D5-C179-A341-AF42-6F7908F03B3B}"/>
              </a:ext>
            </a:extLst>
          </p:cNvPr>
          <p:cNvGrpSpPr/>
          <p:nvPr/>
        </p:nvGrpSpPr>
        <p:grpSpPr>
          <a:xfrm>
            <a:off x="4085258" y="1794189"/>
            <a:ext cx="4857970" cy="2333254"/>
            <a:chOff x="2057400" y="1546642"/>
            <a:chExt cx="5161879" cy="2555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70C055-50E7-E14A-BA95-27067F234DA4}"/>
                </a:ext>
              </a:extLst>
            </p:cNvPr>
            <p:cNvGrpSpPr/>
            <p:nvPr/>
          </p:nvGrpSpPr>
          <p:grpSpPr>
            <a:xfrm>
              <a:off x="2057400" y="1546642"/>
              <a:ext cx="5161879" cy="1936197"/>
              <a:chOff x="2209800" y="3625317"/>
              <a:chExt cx="3853979" cy="152964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71567CB-73DA-EF44-B5EC-355DA7AD7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05756" y="4782666"/>
                <a:ext cx="1143000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F740A2D-BE77-C344-B977-A67D62F3E3D2}"/>
                  </a:ext>
                </a:extLst>
              </p:cNvPr>
              <p:cNvGrpSpPr/>
              <p:nvPr/>
            </p:nvGrpSpPr>
            <p:grpSpPr>
              <a:xfrm>
                <a:off x="2209800" y="3625317"/>
                <a:ext cx="3853979" cy="1529640"/>
                <a:chOff x="2590800" y="4032960"/>
                <a:chExt cx="3853979" cy="1529640"/>
              </a:xfrm>
            </p:grpSpPr>
            <p:sp>
              <p:nvSpPr>
                <p:cNvPr id="10" name="Right Arrow 9">
                  <a:extLst>
                    <a:ext uri="{FF2B5EF4-FFF2-40B4-BE49-F238E27FC236}">
                      <a16:creationId xmlns:a16="http://schemas.microsoft.com/office/drawing/2014/main" id="{3DD57661-44D5-7D44-8C94-4107EEADB873}"/>
                    </a:ext>
                  </a:extLst>
                </p:cNvPr>
                <p:cNvSpPr/>
                <p:nvPr/>
              </p:nvSpPr>
              <p:spPr>
                <a:xfrm>
                  <a:off x="3521238" y="4649711"/>
                  <a:ext cx="452990" cy="170270"/>
                </a:xfrm>
                <a:prstGeom prst="rightArrow">
                  <a:avLst/>
                </a:prstGeom>
                <a:solidFill>
                  <a:srgbClr val="423BFF">
                    <a:alpha val="57000"/>
                  </a:srgbClr>
                </a:solidFill>
                <a:ln>
                  <a:solidFill>
                    <a:srgbClr val="423B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4F49994-18B9-C24B-8040-8AC4B3B27D58}"/>
                    </a:ext>
                  </a:extLst>
                </p:cNvPr>
                <p:cNvGrpSpPr/>
                <p:nvPr/>
              </p:nvGrpSpPr>
              <p:grpSpPr>
                <a:xfrm>
                  <a:off x="2590800" y="4032960"/>
                  <a:ext cx="3853979" cy="1529640"/>
                  <a:chOff x="2590800" y="4032960"/>
                  <a:chExt cx="3853979" cy="1529640"/>
                </a:xfrm>
              </p:grpSpPr>
              <p:sp>
                <p:nvSpPr>
                  <p:cNvPr id="13" name="Cube 12">
                    <a:extLst>
                      <a:ext uri="{FF2B5EF4-FFF2-40B4-BE49-F238E27FC236}">
                        <a16:creationId xmlns:a16="http://schemas.microsoft.com/office/drawing/2014/main" id="{FD2D10D6-D1A7-9B47-A3BF-D91B1AE17E28}"/>
                      </a:ext>
                    </a:extLst>
                  </p:cNvPr>
                  <p:cNvSpPr/>
                  <p:nvPr/>
                </p:nvSpPr>
                <p:spPr>
                  <a:xfrm>
                    <a:off x="2590800" y="4038600"/>
                    <a:ext cx="1524000" cy="1524000"/>
                  </a:xfrm>
                  <a:prstGeom prst="cube">
                    <a:avLst/>
                  </a:prstGeom>
                  <a:noFill/>
                  <a:ln w="25400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Cube 13">
                    <a:extLst>
                      <a:ext uri="{FF2B5EF4-FFF2-40B4-BE49-F238E27FC236}">
                        <a16:creationId xmlns:a16="http://schemas.microsoft.com/office/drawing/2014/main" id="{8B288805-06A7-DB4E-9A8D-2FCB339661F3}"/>
                      </a:ext>
                    </a:extLst>
                  </p:cNvPr>
                  <p:cNvSpPr/>
                  <p:nvPr/>
                </p:nvSpPr>
                <p:spPr>
                  <a:xfrm>
                    <a:off x="3747733" y="4036991"/>
                    <a:ext cx="1524000" cy="1524000"/>
                  </a:xfrm>
                  <a:prstGeom prst="cube">
                    <a:avLst/>
                  </a:prstGeom>
                  <a:noFill/>
                  <a:ln w="25400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Cube 14">
                    <a:extLst>
                      <a:ext uri="{FF2B5EF4-FFF2-40B4-BE49-F238E27FC236}">
                        <a16:creationId xmlns:a16="http://schemas.microsoft.com/office/drawing/2014/main" id="{1B21F284-FB9B-7A4E-A067-265D7D21F002}"/>
                      </a:ext>
                    </a:extLst>
                  </p:cNvPr>
                  <p:cNvSpPr/>
                  <p:nvPr/>
                </p:nvSpPr>
                <p:spPr>
                  <a:xfrm>
                    <a:off x="4920779" y="4032960"/>
                    <a:ext cx="1524000" cy="1524000"/>
                  </a:xfrm>
                  <a:prstGeom prst="cube">
                    <a:avLst/>
                  </a:prstGeom>
                  <a:noFill/>
                  <a:ln w="25400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419085A0-13B1-D741-80E5-E8221E8E91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1800" y="4036991"/>
                    <a:ext cx="0" cy="1144609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01C5E485-F8EB-7540-BCD1-A389D41D5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90800" y="5183209"/>
                    <a:ext cx="381000" cy="377783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62628354-5487-D943-9850-F44ABA11EA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71800" y="5181600"/>
                    <a:ext cx="1143000" cy="0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4CBE7A3-869E-E540-B52A-3046994029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22202" y="5185954"/>
                    <a:ext cx="1143000" cy="0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Right Arrow 11">
                  <a:extLst>
                    <a:ext uri="{FF2B5EF4-FFF2-40B4-BE49-F238E27FC236}">
                      <a16:creationId xmlns:a16="http://schemas.microsoft.com/office/drawing/2014/main" id="{B4F2522E-7B60-6645-9FA7-25ACB2A3E3AD}"/>
                    </a:ext>
                  </a:extLst>
                </p:cNvPr>
                <p:cNvSpPr/>
                <p:nvPr/>
              </p:nvSpPr>
              <p:spPr>
                <a:xfrm>
                  <a:off x="5086781" y="4658885"/>
                  <a:ext cx="429699" cy="178267"/>
                </a:xfrm>
                <a:prstGeom prst="rightArrow">
                  <a:avLst/>
                </a:prstGeom>
                <a:solidFill>
                  <a:srgbClr val="423BFF">
                    <a:alpha val="73000"/>
                  </a:srgbClr>
                </a:solidFill>
                <a:ln>
                  <a:solidFill>
                    <a:srgbClr val="423B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554B033-E456-EE41-B48E-43DC4D3994BE}"/>
                    </a:ext>
                  </a:extLst>
                </p:cNvPr>
                <p:cNvSpPr/>
                <p:nvPr/>
              </p:nvSpPr>
              <p:spPr>
                <a:xfrm>
                  <a:off x="3150854" y="3430806"/>
                  <a:ext cx="834972" cy="656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554B033-E456-EE41-B48E-43DC4D399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854" y="3430806"/>
                  <a:ext cx="834972" cy="656270"/>
                </a:xfrm>
                <a:prstGeom prst="rect">
                  <a:avLst/>
                </a:prstGeom>
                <a:blipFill>
                  <a:blip r:embed="rId6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FCF64AF-C07E-8744-9426-46E229F99232}"/>
                    </a:ext>
                  </a:extLst>
                </p:cNvPr>
                <p:cNvSpPr/>
                <p:nvPr/>
              </p:nvSpPr>
              <p:spPr>
                <a:xfrm>
                  <a:off x="4740690" y="3446148"/>
                  <a:ext cx="834972" cy="656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423B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FCF64AF-C07E-8744-9426-46E229F992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690" y="3446148"/>
                  <a:ext cx="834972" cy="656270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57B2F0F-FF14-2E42-9EB2-FF10AB0CF8FA}"/>
                    </a:ext>
                  </a:extLst>
                </p:cNvPr>
                <p:cNvSpPr/>
                <p:nvPr/>
              </p:nvSpPr>
              <p:spPr>
                <a:xfrm>
                  <a:off x="4079608" y="3458601"/>
                  <a:ext cx="538609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23B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57B2F0F-FF14-2E42-9EB2-FF10AB0CF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608" y="3458601"/>
                  <a:ext cx="538609" cy="491417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07BF18-EBE7-8E42-8493-BBCF90D5320D}"/>
                  </a:ext>
                </a:extLst>
              </p:cNvPr>
              <p:cNvSpPr txBox="1"/>
              <p:nvPr/>
            </p:nvSpPr>
            <p:spPr>
              <a:xfrm>
                <a:off x="299575" y="4800600"/>
                <a:ext cx="884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E7B04"/>
                    </a:solidFill>
                    <a:latin typeface="+mn-lt"/>
                  </a:rPr>
                  <a:t>FV methods seek to obtain an appropriate flux term “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rgbClr val="0E7B04"/>
                    </a:solidFill>
                    <a:latin typeface="+mn-lt"/>
                  </a:rPr>
                  <a:t>”, to approximate an averaged flux at the cell interfaces occurring between certain time steps.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07BF18-EBE7-8E42-8493-BBCF90D5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5" y="4800600"/>
                <a:ext cx="8842248" cy="707886"/>
              </a:xfrm>
              <a:prstGeom prst="rect">
                <a:avLst/>
              </a:prstGeom>
              <a:blipFill>
                <a:blip r:embed="rId9"/>
                <a:stretch>
                  <a:fillRect l="-862" t="-350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DE2A465-FE23-2F48-A623-A7AD97D6BA93}"/>
              </a:ext>
            </a:extLst>
          </p:cNvPr>
          <p:cNvSpPr/>
          <p:nvPr/>
        </p:nvSpPr>
        <p:spPr>
          <a:xfrm>
            <a:off x="2952569" y="4360324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pperplate" panose="02000504000000020004" pitchFamily="2" charset="77"/>
              </a:rPr>
              <a:t>Flux Form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445058-A4D8-B04B-AAFB-4E79BD7CD223}"/>
                  </a:ext>
                </a:extLst>
              </p:cNvPr>
              <p:cNvSpPr/>
              <p:nvPr/>
            </p:nvSpPr>
            <p:spPr>
              <a:xfrm>
                <a:off x="380323" y="5411890"/>
                <a:ext cx="4092722" cy="96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445058-A4D8-B04B-AAFB-4E79BD7CD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3" y="5411890"/>
                <a:ext cx="4092722" cy="961738"/>
              </a:xfrm>
              <a:prstGeom prst="rect">
                <a:avLst/>
              </a:prstGeom>
              <a:blipFill>
                <a:blip r:embed="rId10"/>
                <a:stretch>
                  <a:fillRect t="-151948" b="-2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AFD430-2664-5E4A-A5B4-E83F0EAF538D}"/>
                  </a:ext>
                </a:extLst>
              </p:cNvPr>
              <p:cNvSpPr/>
              <p:nvPr/>
            </p:nvSpPr>
            <p:spPr>
              <a:xfrm>
                <a:off x="4846712" y="5410200"/>
                <a:ext cx="4092723" cy="96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AFD430-2664-5E4A-A5B4-E83F0EAF5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712" y="5410200"/>
                <a:ext cx="4092723" cy="961738"/>
              </a:xfrm>
              <a:prstGeom prst="rect">
                <a:avLst/>
              </a:prstGeom>
              <a:blipFill>
                <a:blip r:embed="rId11"/>
                <a:stretch>
                  <a:fillRect t="-151948" b="-2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2ACBFA7-4EE0-7F45-B11B-68374C889807}"/>
              </a:ext>
            </a:extLst>
          </p:cNvPr>
          <p:cNvSpPr txBox="1"/>
          <p:nvPr/>
        </p:nvSpPr>
        <p:spPr>
          <a:xfrm>
            <a:off x="4473045" y="5656532"/>
            <a:ext cx="55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&amp;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BF8BA12-3567-9B49-9200-E1E4C395DD9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978" b="17943"/>
          <a:stretch/>
        </p:blipFill>
        <p:spPr>
          <a:xfrm>
            <a:off x="265708" y="1734729"/>
            <a:ext cx="3589041" cy="1894277"/>
          </a:xfrm>
          <a:prstGeom prst="rect">
            <a:avLst/>
          </a:prstGeom>
        </p:spPr>
      </p:pic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42C2D8C2-A3DB-DE48-A197-7CCEBA7765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6764" y="1335982"/>
            <a:ext cx="3088371" cy="441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pperplate" panose="02000504000000020004" pitchFamily="2" charset="77"/>
              </a:rPr>
              <a:t>Finite Difference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6CF67133-5CA2-A444-8688-F4D7CDDE6BA2}"/>
              </a:ext>
            </a:extLst>
          </p:cNvPr>
          <p:cNvSpPr txBox="1">
            <a:spLocks/>
          </p:cNvSpPr>
          <p:nvPr/>
        </p:nvSpPr>
        <p:spPr>
          <a:xfrm>
            <a:off x="364418" y="3667403"/>
            <a:ext cx="3521782" cy="111124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 2"/>
              <a:buNone/>
            </a:pPr>
            <a:r>
              <a:rPr lang="en-US" sz="2000" dirty="0">
                <a:solidFill>
                  <a:srgbClr val="C00000"/>
                </a:solidFill>
              </a:rPr>
              <a:t>Values and derivatives are evaluated at discrete grid points.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93F5B422-9E0D-054A-85DF-2544BF22375F}"/>
              </a:ext>
            </a:extLst>
          </p:cNvPr>
          <p:cNvSpPr txBox="1">
            <a:spLocks/>
          </p:cNvSpPr>
          <p:nvPr/>
        </p:nvSpPr>
        <p:spPr>
          <a:xfrm>
            <a:off x="5731404" y="1358035"/>
            <a:ext cx="3088371" cy="4413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 2"/>
              <a:buNone/>
            </a:pPr>
            <a:r>
              <a:rPr lang="en-US" sz="2000" dirty="0">
                <a:solidFill>
                  <a:srgbClr val="423BFF"/>
                </a:solidFill>
                <a:latin typeface="Copperplate" panose="02000504000000020004" pitchFamily="2" charset="77"/>
              </a:rPr>
              <a:t>Finite Volume</a:t>
            </a:r>
          </a:p>
        </p:txBody>
      </p:sp>
    </p:spTree>
    <p:extLst>
      <p:ext uri="{BB962C8B-B14F-4D97-AF65-F5344CB8AC3E}">
        <p14:creationId xmlns:p14="http://schemas.microsoft.com/office/powerpoint/2010/main" val="30605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48E7-C9FC-4D4A-97D0-D105F3F0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" panose="02000504000000020004" pitchFamily="2" charset="77"/>
              </a:rPr>
              <a:t>Physical Meaning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A05E-860B-B145-80B5-F949B16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B296-DFC9-C642-B95C-1456969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CA7B7-FDA5-A747-87EE-69A67953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07ECD85D-E779-F640-A51A-D643E019F5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328" y="2481649"/>
                <a:ext cx="8503920" cy="99489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: cell (volume) average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 at current and next time steps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E7B04"/>
                  </a:solidFill>
                  <a:ea typeface="Cambria Math" panose="02040503050406030204" pitchFamily="18" charset="0"/>
                </a:endParaRPr>
              </a:p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E7B04"/>
                    </a:solidFill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E7B0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average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flux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right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left</m:t>
                    </m:r>
                    <m: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0E7B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surface</m:t>
                    </m:r>
                  </m:oMath>
                </a14:m>
                <a:endParaRPr lang="en-US" sz="2200" dirty="0">
                  <a:solidFill>
                    <a:srgbClr val="0E7B04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07ECD85D-E779-F640-A51A-D643E019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8" y="2481649"/>
                <a:ext cx="8503920" cy="994897"/>
              </a:xfrm>
              <a:prstGeom prst="rect">
                <a:avLst/>
              </a:prstGeom>
              <a:blipFill>
                <a:blip r:embed="rId2"/>
                <a:stretch>
                  <a:fillRect l="-448" t="-1250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54747C-8780-A845-8B97-AA9512A379AE}"/>
                  </a:ext>
                </a:extLst>
              </p:cNvPr>
              <p:cNvSpPr txBox="1"/>
              <p:nvPr/>
            </p:nvSpPr>
            <p:spPr>
              <a:xfrm>
                <a:off x="2971800" y="1604278"/>
                <a:ext cx="4299159" cy="7130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54747C-8780-A845-8B97-AA9512A37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604278"/>
                <a:ext cx="4299159" cy="713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69B30C2-58AC-CE49-B2F8-8849D8CE2ED4}"/>
              </a:ext>
            </a:extLst>
          </p:cNvPr>
          <p:cNvSpPr/>
          <p:nvPr/>
        </p:nvSpPr>
        <p:spPr>
          <a:xfrm>
            <a:off x="752682" y="1729953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pperplate" panose="02000504000000020004" pitchFamily="2" charset="77"/>
              </a:rPr>
              <a:t>Flux Form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EB8808-E3E5-A040-A381-A71629B315DC}"/>
                  </a:ext>
                </a:extLst>
              </p:cNvPr>
              <p:cNvSpPr txBox="1"/>
              <p:nvPr/>
            </p:nvSpPr>
            <p:spPr>
              <a:xfrm>
                <a:off x="551688" y="3577436"/>
                <a:ext cx="80772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of averaged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certain volume equals to the flux coming in minus the flux coming out (net flux coming in) of the surface that encloses the volume.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EB8808-E3E5-A040-A381-A71629B3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" y="3577436"/>
                <a:ext cx="8077200" cy="1107996"/>
              </a:xfrm>
              <a:prstGeom prst="rect">
                <a:avLst/>
              </a:prstGeom>
              <a:blipFill>
                <a:blip r:embed="rId4"/>
                <a:stretch>
                  <a:fillRect l="-785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5C6C619-3196-1F42-91FA-8EAB3BCCBFD3}"/>
              </a:ext>
            </a:extLst>
          </p:cNvPr>
          <p:cNvSpPr txBox="1">
            <a:spLocks/>
          </p:cNvSpPr>
          <p:nvPr/>
        </p:nvSpPr>
        <p:spPr>
          <a:xfrm>
            <a:off x="1442319" y="4812638"/>
            <a:ext cx="6753138" cy="41229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Example (continuity</a:t>
            </a:r>
            <a:r>
              <a:rPr lang="zh-CN" alt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 </a:t>
            </a:r>
            <a:r>
              <a:rPr lang="en-US" altLang="zh-CN" sz="2300" dirty="0">
                <a:solidFill>
                  <a:srgbClr val="0070C0"/>
                </a:solidFill>
                <a:latin typeface="Copperplate" panose="02000504000000020004" pitchFamily="2" charset="77"/>
              </a:rPr>
              <a:t>or mass conservation</a:t>
            </a:r>
            <a:r>
              <a:rPr 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90AE22C9-A806-A141-92B8-BFD2194F6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400" y="5334000"/>
                <a:ext cx="3429000" cy="7325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acc>
                        <m:accPr>
                          <m:chr m:val="⃗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90AE22C9-A806-A141-92B8-BFD2194F6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3400" y="5334000"/>
                <a:ext cx="3429000" cy="732539"/>
              </a:xfrm>
              <a:prstGeom prst="rect">
                <a:avLst/>
              </a:prstGeom>
              <a:blipFill>
                <a:blip r:embed="rId5"/>
                <a:stretch>
                  <a:fillRect b="-169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53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48E7-C9FC-4D4A-97D0-D105F3F0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55448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Forward Time/Upstream Method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A05E-860B-B145-80B5-F949B16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B296-DFC9-C642-B95C-1456969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CA7B7-FDA5-A747-87EE-69A67953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09B7F-D4EA-1B4D-934E-22EAB769E8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47" y="2289585"/>
            <a:ext cx="9227482" cy="395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pperplate" panose="02000504000000020004" pitchFamily="2" charset="77"/>
              </a:rPr>
              <a:t>Upstream solution for constant coefficient advection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DB844B3-E9AB-8D47-A283-B1A35C7D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025" y="2743200"/>
                <a:ext cx="3352800" cy="758952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DB844B3-E9AB-8D47-A283-B1A35C7DA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025" y="2743200"/>
                <a:ext cx="3352800" cy="75895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A514141-17E2-404B-921D-98A7DE005D78}"/>
              </a:ext>
            </a:extLst>
          </p:cNvPr>
          <p:cNvSpPr txBox="1">
            <a:spLocks/>
          </p:cNvSpPr>
          <p:nvPr/>
        </p:nvSpPr>
        <p:spPr>
          <a:xfrm>
            <a:off x="612620" y="5515284"/>
            <a:ext cx="1919805" cy="365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Flux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849" y="5431246"/>
                <a:ext cx="3440384" cy="758952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849" y="5431246"/>
                <a:ext cx="3440384" cy="75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35C259-4889-8248-8B35-B8281E56B143}"/>
                  </a:ext>
                </a:extLst>
              </p:cNvPr>
              <p:cNvSpPr txBox="1"/>
              <p:nvPr/>
            </p:nvSpPr>
            <p:spPr>
              <a:xfrm>
                <a:off x="2479927" y="4498014"/>
                <a:ext cx="4168996" cy="65517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35C259-4889-8248-8B35-B8281E56B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27" y="4498014"/>
                <a:ext cx="4168996" cy="655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71D10-215F-004F-8683-6F9F77C2D37E}"/>
                  </a:ext>
                </a:extLst>
              </p:cNvPr>
              <p:cNvSpPr txBox="1"/>
              <p:nvPr/>
            </p:nvSpPr>
            <p:spPr>
              <a:xfrm>
                <a:off x="4540041" y="2766168"/>
                <a:ext cx="4299159" cy="7130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71D10-215F-004F-8683-6F9F77C2D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41" y="2766168"/>
                <a:ext cx="4299159" cy="713016"/>
              </a:xfrm>
              <a:prstGeom prst="rect">
                <a:avLst/>
              </a:prstGeom>
              <a:blipFill>
                <a:blip r:embed="rId5"/>
                <a:stretch>
                  <a:fillRect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>
            <a:extLst>
              <a:ext uri="{FF2B5EF4-FFF2-40B4-BE49-F238E27FC236}">
                <a16:creationId xmlns:a16="http://schemas.microsoft.com/office/drawing/2014/main" id="{5383B6A2-EBE1-F844-A466-287295B5F5A7}"/>
              </a:ext>
            </a:extLst>
          </p:cNvPr>
          <p:cNvSpPr/>
          <p:nvPr/>
        </p:nvSpPr>
        <p:spPr>
          <a:xfrm>
            <a:off x="4011844" y="3547240"/>
            <a:ext cx="944204" cy="85366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243406F-67C7-A549-B7D0-519144335C3A}"/>
              </a:ext>
            </a:extLst>
          </p:cNvPr>
          <p:cNvSpPr txBox="1">
            <a:spLocks/>
          </p:cNvSpPr>
          <p:nvPr/>
        </p:nvSpPr>
        <p:spPr>
          <a:xfrm>
            <a:off x="244501" y="1485545"/>
            <a:ext cx="8958072" cy="7589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</a:rPr>
              <a:t>Different schemes use different flux forms for the finite volume methods. 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</a:rPr>
              <a:t>Key issue: identify the most efficient/appropriate flux terms.</a:t>
            </a:r>
          </a:p>
          <a:p>
            <a:pPr fontAlgn="auto">
              <a:spcAft>
                <a:spcPts val="0"/>
              </a:spcAft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7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48E7-C9FC-4D4A-97D0-D105F3F0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55448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Lax-</a:t>
            </a:r>
            <a:r>
              <a:rPr lang="en-US" sz="3000" b="1" dirty="0" err="1"/>
              <a:t>Wendroff</a:t>
            </a:r>
            <a:endParaRPr lang="en-US" sz="30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A05E-860B-B145-80B5-F949B16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B296-DFC9-C642-B95C-1456969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CA7B7-FDA5-A747-87EE-69A67953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09B7F-D4EA-1B4D-934E-22EAB769E8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4022" y="1503568"/>
            <a:ext cx="7689732" cy="365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pperplate" panose="02000504000000020004" pitchFamily="2" charset="77"/>
              </a:rPr>
              <a:t>Upstream solution for constant coefficient advection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DB844B3-E9AB-8D47-A283-B1A35C7D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01" y="2243902"/>
                <a:ext cx="8223141" cy="935335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BDB844B3-E9AB-8D47-A283-B1A35C7DA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501" y="2243902"/>
                <a:ext cx="8223141" cy="935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A514141-17E2-404B-921D-98A7DE005D78}"/>
              </a:ext>
            </a:extLst>
          </p:cNvPr>
          <p:cNvSpPr txBox="1">
            <a:spLocks/>
          </p:cNvSpPr>
          <p:nvPr/>
        </p:nvSpPr>
        <p:spPr>
          <a:xfrm>
            <a:off x="301752" y="5098666"/>
            <a:ext cx="1919805" cy="365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Flux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900" y="4508739"/>
                <a:ext cx="5855643" cy="1690180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0900" y="4508739"/>
                <a:ext cx="5855643" cy="1690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71D10-215F-004F-8683-6F9F77C2D37E}"/>
                  </a:ext>
                </a:extLst>
              </p:cNvPr>
              <p:cNvSpPr txBox="1"/>
              <p:nvPr/>
            </p:nvSpPr>
            <p:spPr>
              <a:xfrm>
                <a:off x="4267200" y="3494655"/>
                <a:ext cx="4168996" cy="7130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71D10-215F-004F-8683-6F9F77C2D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494655"/>
                <a:ext cx="4168996" cy="713016"/>
              </a:xfrm>
              <a:prstGeom prst="rect">
                <a:avLst/>
              </a:prstGeom>
              <a:blipFill>
                <a:blip r:embed="rId4"/>
                <a:stretch>
                  <a:fillRect l="-15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>
            <a:extLst>
              <a:ext uri="{FF2B5EF4-FFF2-40B4-BE49-F238E27FC236}">
                <a16:creationId xmlns:a16="http://schemas.microsoft.com/office/drawing/2014/main" id="{5383B6A2-EBE1-F844-A466-287295B5F5A7}"/>
              </a:ext>
            </a:extLst>
          </p:cNvPr>
          <p:cNvSpPr/>
          <p:nvPr/>
        </p:nvSpPr>
        <p:spPr>
          <a:xfrm>
            <a:off x="3276600" y="3217021"/>
            <a:ext cx="457200" cy="12025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EC8B-B10B-0F48-8E7D-EF7D8F4A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758952"/>
          </a:xfrm>
        </p:spPr>
        <p:txBody>
          <a:bodyPr/>
          <a:lstStyle/>
          <a:p>
            <a:r>
              <a:rPr lang="en-US" dirty="0"/>
              <a:t>Goals of FVM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FC54B-9040-AE47-A51A-90508CB8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4D2EA-8697-DA42-A8A4-29D1E42C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A4903-C4B7-C54D-80C2-6A4B5B9D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0928-DFAA-7047-8D50-5094FD8AE2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1737" y="1601724"/>
            <a:ext cx="8503920" cy="44942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First-order scheme (forward time/upstream) keeps good performance on TVD and monotonicity. But it is highly diffusive and first-order accurate.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Pure second (higher) order methods cannot be monotone; any linear monotone scheme is at best first-order accurate. Less errors.</a:t>
            </a:r>
          </a:p>
          <a:p>
            <a:endParaRPr lang="en-US" dirty="0"/>
          </a:p>
          <a:p>
            <a:r>
              <a:rPr lang="en-US" dirty="0"/>
              <a:t>We week to use flux limiters to control the inclusion of high-order terms, creating nonlinear schemes with greater than first order accuracy, while preserving TVD criteria.</a:t>
            </a:r>
          </a:p>
        </p:txBody>
      </p:sp>
    </p:spTree>
    <p:extLst>
      <p:ext uri="{BB962C8B-B14F-4D97-AF65-F5344CB8AC3E}">
        <p14:creationId xmlns:p14="http://schemas.microsoft.com/office/powerpoint/2010/main" val="157170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48E7-C9FC-4D4A-97D0-D105F3F0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55448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Flux-Limited Methods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A05E-860B-B145-80B5-F949B16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B296-DFC9-C642-B95C-1456969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CA7B7-FDA5-A747-87EE-69A67953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09B7F-D4EA-1B4D-934E-22EAB769E8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2504" y="1447371"/>
            <a:ext cx="8613648" cy="995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pperplate" panose="02000504000000020004" pitchFamily="2" charset="77"/>
              </a:rPr>
              <a:t>Different schemes can define different flux forms (from low to high orders), flux limited &amp; flux corrected methods combine the best features of low order and high order methods: 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A514141-17E2-404B-921D-98A7DE005D78}"/>
              </a:ext>
            </a:extLst>
          </p:cNvPr>
          <p:cNvSpPr txBox="1">
            <a:spLocks/>
          </p:cNvSpPr>
          <p:nvPr/>
        </p:nvSpPr>
        <p:spPr>
          <a:xfrm>
            <a:off x="314452" y="2975973"/>
            <a:ext cx="1919805" cy="365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300" dirty="0">
                <a:solidFill>
                  <a:srgbClr val="0070C0"/>
                </a:solidFill>
                <a:latin typeface="Copperplate" panose="02000504000000020004" pitchFamily="2" charset="77"/>
              </a:rPr>
              <a:t>Flux 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57" y="2583423"/>
                <a:ext cx="4927309" cy="1671741"/>
              </a:xfrm>
              <a:prstGeom prst="rect">
                <a:avLst/>
              </a:prstGeom>
              <a:solidFill>
                <a:srgbClr val="DDE5C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CFABAC04-8062-9F44-8A12-1E2B39BCC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257" y="2583423"/>
                <a:ext cx="4927309" cy="1671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3B9A64-A5D4-7647-A427-E4CAAD3D498A}"/>
                  </a:ext>
                </a:extLst>
              </p:cNvPr>
              <p:cNvSpPr txBox="1"/>
              <p:nvPr/>
            </p:nvSpPr>
            <p:spPr>
              <a:xfrm>
                <a:off x="1720624" y="4618905"/>
                <a:ext cx="6280375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𝑡𝑜𝑡𝑎𝑙𝑙𝑦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𝑓𝑙𝑢𝑥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h𝑖𝑔h𝑙𝑦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𝑑𝑖𝑓𝑓𝑢𝑠𝑖𝑣𝑒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3B9A64-A5D4-7647-A427-E4CAAD3D4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24" y="4618905"/>
                <a:ext cx="6280375" cy="384721"/>
              </a:xfrm>
              <a:prstGeom prst="rect">
                <a:avLst/>
              </a:prstGeom>
              <a:blipFill>
                <a:blip r:embed="rId3"/>
                <a:stretch>
                  <a:fillRect t="-9677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19AFCD-204A-5C46-A3D6-AB393DD7AF99}"/>
                  </a:ext>
                </a:extLst>
              </p:cNvPr>
              <p:cNvSpPr txBox="1"/>
              <p:nvPr/>
            </p:nvSpPr>
            <p:spPr>
              <a:xfrm>
                <a:off x="498377" y="5180794"/>
                <a:ext cx="806190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𝑡𝑜𝑡𝑎𝑙𝑙𝑦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h𝑖𝑔h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𝑓𝑙𝑢𝑥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𝑑𝑜𝑒𝑠𝑛𝑜𝑡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𝑛𝑒𝑐𝑒𝑠𝑠𝑎𝑟𝑖𝑙𝑦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𝑠𝑎𝑡𝑖𝑠𝑓𝑦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𝑇𝑉𝐷</m:t>
                      </m:r>
                      <m:r>
                        <a:rPr lang="en-US" sz="2000" b="0" i="1" smtClean="0">
                          <a:solidFill>
                            <a:srgbClr val="0E7B0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19AFCD-204A-5C46-A3D6-AB393DD7A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7" y="5180794"/>
                <a:ext cx="8061902" cy="384721"/>
              </a:xfrm>
              <a:prstGeom prst="rect">
                <a:avLst/>
              </a:prstGeom>
              <a:blipFill>
                <a:blip r:embed="rId4"/>
                <a:stretch>
                  <a:fillRect t="-10000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481438-A06D-EA4E-8DED-6B9089A9BB3C}"/>
                  </a:ext>
                </a:extLst>
              </p:cNvPr>
              <p:cNvSpPr txBox="1"/>
              <p:nvPr/>
            </p:nvSpPr>
            <p:spPr>
              <a:xfrm>
                <a:off x="1655890" y="5742684"/>
                <a:ext cx="5913011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0&lt;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&lt;1,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h𝑖𝑔h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𝑓𝑙𝑢𝑥𝑒𝑠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481438-A06D-EA4E-8DED-6B9089A9B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90" y="5742684"/>
                <a:ext cx="5913011" cy="384721"/>
              </a:xfrm>
              <a:prstGeom prst="rect">
                <a:avLst/>
              </a:prstGeom>
              <a:blipFill>
                <a:blip r:embed="rId5"/>
                <a:stretch>
                  <a:fillRect t="-6452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35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4017-D7E2-454C-85BC-EB6192F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" panose="02000504000000020004" pitchFamily="2" charset="77"/>
              </a:rPr>
              <a:t>Flux-Corrected Transport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4180-3A75-1340-ACBB-647C7C5D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10/20/20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34229-E68A-2546-B821-EEDBD03E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8750, Clemson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12E6D-78E9-5B4A-A3E9-035B75B9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84FC8-9453-2A4F-88C2-6D75A3F9C0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5552" y="1365060"/>
            <a:ext cx="8503920" cy="1218561"/>
          </a:xfrm>
        </p:spPr>
        <p:txBody>
          <a:bodyPr/>
          <a:lstStyle/>
          <a:p>
            <a:r>
              <a:rPr lang="en-US" dirty="0">
                <a:solidFill>
                  <a:srgbClr val="020000"/>
                </a:solidFill>
                <a:latin typeface="Copperplate" panose="02000504000000020004" pitchFamily="2" charset="77"/>
              </a:rPr>
              <a:t>General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16ECB-6843-4A4C-989B-71A2B7F949F6}"/>
                  </a:ext>
                </a:extLst>
              </p:cNvPr>
              <p:cNvSpPr txBox="1"/>
              <p:nvPr/>
            </p:nvSpPr>
            <p:spPr>
              <a:xfrm>
                <a:off x="3572899" y="1899810"/>
                <a:ext cx="4299159" cy="7130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16ECB-6843-4A4C-989B-71A2B7F9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899" y="1899810"/>
                <a:ext cx="4299159" cy="713016"/>
              </a:xfrm>
              <a:prstGeom prst="rect">
                <a:avLst/>
              </a:prstGeom>
              <a:blipFill>
                <a:blip r:embed="rId2"/>
                <a:stretch>
                  <a:fillRect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4FF0419-7BF9-3943-8126-56A9F3099955}"/>
              </a:ext>
            </a:extLst>
          </p:cNvPr>
          <p:cNvSpPr/>
          <p:nvPr/>
        </p:nvSpPr>
        <p:spPr>
          <a:xfrm>
            <a:off x="820414" y="19743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pperplate" panose="02000504000000020004" pitchFamily="2" charset="77"/>
              </a:rPr>
              <a:t>Flux Form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DD985B37-CD15-0A43-8759-53FFC86BC7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165" y="2780134"/>
                <a:ext cx="8503920" cy="3654055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fontAlgn="auto">
                  <a:spcAft>
                    <a:spcPts val="0"/>
                  </a:spcAft>
                  <a:buAutoNum type="arabicPeriod"/>
                </a:pPr>
                <a:r>
                  <a:rPr lang="en-US" sz="2200" dirty="0">
                    <a:solidFill>
                      <a:srgbClr val="C00000"/>
                    </a:solidFill>
                  </a:rPr>
                  <a:t>Compute low-order fluxes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using a monotone scheme</a:t>
                </a:r>
              </a:p>
              <a:p>
                <a:pPr marL="457200" indent="-457200" fontAlgn="auto">
                  <a:spcAft>
                    <a:spcPts val="0"/>
                  </a:spcAft>
                  <a:buFont typeface="Wingdings 2"/>
                  <a:buAutoNum type="arabicPeriod"/>
                </a:pPr>
                <a:r>
                  <a:rPr lang="en-US" sz="2200" dirty="0">
                    <a:solidFill>
                      <a:srgbClr val="C00000"/>
                    </a:solidFill>
                  </a:rPr>
                  <a:t>Compute high-order fluxes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using a high-order scheme</a:t>
                </a:r>
              </a:p>
              <a:p>
                <a:pPr marL="457200" indent="-457200" fontAlgn="auto">
                  <a:spcAft>
                    <a:spcPts val="0"/>
                  </a:spcAft>
                  <a:buFont typeface="Wingdings 2"/>
                  <a:buAutoNum type="arabicPeriod"/>
                </a:pPr>
                <a:r>
                  <a:rPr lang="en-US" sz="2200" dirty="0">
                    <a:solidFill>
                      <a:srgbClr val="C00000"/>
                    </a:solidFill>
                  </a:rPr>
                  <a:t>Transported &amp; diffused (td) solution:</a:t>
                </a:r>
              </a:p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rgbClr val="C00000"/>
                    </a:solidFill>
                  </a:rPr>
                  <a:t>	      </a:t>
                </a:r>
              </a:p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4"/>
                </a:pPr>
                <a:r>
                  <a:rPr lang="en-US" sz="2200" dirty="0">
                    <a:solidFill>
                      <a:srgbClr val="C00000"/>
                    </a:solidFill>
                  </a:rPr>
                  <a:t>Compute anti-diffusive fluxes</a:t>
                </a:r>
              </a:p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+mj-lt"/>
                  <a:buAutoNum type="arabicPeriod" startAt="4"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457200" indent="-457200" fontAlgn="auto">
                  <a:spcAft>
                    <a:spcPts val="0"/>
                  </a:spcAft>
                  <a:buAutoNum type="arabicPeriod" startAt="4"/>
                </a:pP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DD985B37-CD15-0A43-8759-53FFC86BC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" y="2780134"/>
                <a:ext cx="8503920" cy="3654055"/>
              </a:xfrm>
              <a:prstGeom prst="rect">
                <a:avLst/>
              </a:prstGeom>
              <a:blipFill>
                <a:blip r:embed="rId3"/>
                <a:stretch>
                  <a:fillRect l="-298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79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{7CC52A0E-4913-E740-9990-53448C2E12E3}tf10001060</Template>
  <TotalTime>22918</TotalTime>
  <Words>1005</Words>
  <Application>Microsoft Macintosh PowerPoint</Application>
  <PresentationFormat>Letter Paper (8.5x11 in)</PresentationFormat>
  <Paragraphs>203</Paragraphs>
  <Slides>19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Copperplate</vt:lpstr>
      <vt:lpstr>Georgia</vt:lpstr>
      <vt:lpstr>Times New Roman</vt:lpstr>
      <vt:lpstr>Wingdings</vt:lpstr>
      <vt:lpstr>Wingdings 2</vt:lpstr>
      <vt:lpstr>Civic</vt:lpstr>
      <vt:lpstr>PHYS 8750 Numerical Fluid Dynamics</vt:lpstr>
      <vt:lpstr>PHYS 8750 </vt:lpstr>
      <vt:lpstr>Finite Volume Principle</vt:lpstr>
      <vt:lpstr>Physical Meaning</vt:lpstr>
      <vt:lpstr>Forward Time/Upstream Method</vt:lpstr>
      <vt:lpstr>Lax-Wendroff</vt:lpstr>
      <vt:lpstr>Goals of FVM</vt:lpstr>
      <vt:lpstr>Flux-Limited Methods</vt:lpstr>
      <vt:lpstr>Flux-Corrected Transport</vt:lpstr>
      <vt:lpstr>PowerPoint Presentation</vt:lpstr>
      <vt:lpstr>Flux-Corrected Transport </vt:lpstr>
      <vt:lpstr>Flux Correction</vt:lpstr>
      <vt:lpstr>Flux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Atms 502</dc:title>
  <dc:creator>Brian Jewett</dc:creator>
  <cp:lastModifiedBy>Xian Lu</cp:lastModifiedBy>
  <cp:revision>1790</cp:revision>
  <cp:lastPrinted>2020-10-22T17:29:31Z</cp:lastPrinted>
  <dcterms:created xsi:type="dcterms:W3CDTF">2011-08-23T15:17:26Z</dcterms:created>
  <dcterms:modified xsi:type="dcterms:W3CDTF">2020-10-22T17:34:04Z</dcterms:modified>
</cp:coreProperties>
</file>