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0" r:id="rId1"/>
  </p:sldMasterIdLst>
  <p:notesMasterIdLst>
    <p:notesMasterId r:id="rId19"/>
  </p:notesMasterIdLst>
  <p:handoutMasterIdLst>
    <p:handoutMasterId r:id="rId20"/>
  </p:handoutMasterIdLst>
  <p:sldIdLst>
    <p:sldId id="501" r:id="rId2"/>
    <p:sldId id="383" r:id="rId3"/>
    <p:sldId id="693" r:id="rId4"/>
    <p:sldId id="694" r:id="rId5"/>
    <p:sldId id="695" r:id="rId6"/>
    <p:sldId id="696" r:id="rId7"/>
    <p:sldId id="700" r:id="rId8"/>
    <p:sldId id="701" r:id="rId9"/>
    <p:sldId id="702" r:id="rId10"/>
    <p:sldId id="703" r:id="rId11"/>
    <p:sldId id="704" r:id="rId12"/>
    <p:sldId id="705" r:id="rId13"/>
    <p:sldId id="706" r:id="rId14"/>
    <p:sldId id="707" r:id="rId15"/>
    <p:sldId id="709" r:id="rId16"/>
    <p:sldId id="708" r:id="rId17"/>
    <p:sldId id="710" r:id="rId18"/>
  </p:sldIdLst>
  <p:sldSz cx="9144000" cy="6858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000"/>
    <a:srgbClr val="423BFF"/>
    <a:srgbClr val="0E7B04"/>
    <a:srgbClr val="FFBB20"/>
    <a:srgbClr val="18C908"/>
    <a:srgbClr val="FF301B"/>
    <a:srgbClr val="C1FFF0"/>
    <a:srgbClr val="DDE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42"/>
    <p:restoredTop sz="87309" autoAdjust="0"/>
  </p:normalViewPr>
  <p:slideViewPr>
    <p:cSldViewPr>
      <p:cViewPr varScale="1">
        <p:scale>
          <a:sx n="105" d="100"/>
          <a:sy n="105" d="100"/>
        </p:scale>
        <p:origin x="200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80"/>
    </p:cViewPr>
  </p:sorterViewPr>
  <p:notesViewPr>
    <p:cSldViewPr>
      <p:cViewPr varScale="1">
        <p:scale>
          <a:sx n="193" d="100"/>
          <a:sy n="193" d="100"/>
        </p:scale>
        <p:origin x="200" y="45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14B666-DCB2-B240-95BA-17CF7BED1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0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19BFDF-F953-324C-9907-A4285441D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1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47EC9-AFC9-134F-91B0-88E9E96E29D6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68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59AC4A-1BEA-CC43-A406-17C35A0021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FF29-2BE4-5440-AA8E-162C2B6A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B4C004-2D9E-FC4C-94C2-B311B8556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7FBC1A-D1AB-074B-97D1-26C740822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8B46F2-3B96-0D4B-A2BF-2262FB3540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D8F-2A5C-CC45-8663-26734EBC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F334C6C-39ED-B64C-A6A7-325F0AFD8F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905DBF-68C3-0445-8270-DB23A15D2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A729D-F1A8-6B45-A5E7-FDC85B8DA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AF2031-28E2-2E4C-8731-4E39EDFE4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532975-ABD2-B34C-B836-CBB3B70B5F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CAEBE-9FF7-4744-92F4-19AAB4C7E9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eb_Kinetic_and_Thermal_Dissipation.jpg">
            <a:extLst>
              <a:ext uri="{FF2B5EF4-FFF2-40B4-BE49-F238E27FC236}">
                <a16:creationId xmlns:a16="http://schemas.microsoft.com/office/drawing/2014/main" id="{22E8A13E-EE04-8F47-BEF9-59F1F6F6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F6DE0-DAC5-F449-BE7E-C0D2BC94F843}"/>
              </a:ext>
            </a:extLst>
          </p:cNvPr>
          <p:cNvSpPr txBox="1"/>
          <p:nvPr/>
        </p:nvSpPr>
        <p:spPr>
          <a:xfrm rot="16200000">
            <a:off x="8040422" y="4440701"/>
            <a:ext cx="1899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+mn-lt"/>
              </a:rPr>
              <a:t>daac.hpc.mil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/gallery/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2999" y="-32657"/>
            <a:ext cx="6858001" cy="1219202"/>
          </a:xfrm>
        </p:spPr>
        <p:txBody>
          <a:bodyPr anchor="ctr">
            <a:normAutofit/>
          </a:bodyPr>
          <a:lstStyle/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3200" i="1" dirty="0">
                <a:solidFill>
                  <a:srgbClr val="FF00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PHYS 8750</a:t>
            </a:r>
            <a:br>
              <a:rPr lang="en-US" sz="3200" i="1" dirty="0">
                <a:solidFill>
                  <a:srgbClr val="FF00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200" i="1" dirty="0">
                <a:solidFill>
                  <a:srgbClr val="FF00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Numerical Fluid Dynamics</a:t>
            </a:r>
            <a:endParaRPr lang="en-US" sz="3200" i="1" dirty="0">
              <a:solidFill>
                <a:srgbClr val="FF0000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1524000" y="3694624"/>
            <a:ext cx="5989637" cy="615462"/>
          </a:xfrm>
        </p:spPr>
        <p:txBody>
          <a:bodyPr/>
          <a:lstStyle/>
          <a:p>
            <a:pPr marL="0" indent="0" algn="ctr" eaLnBrk="1" hangingPunct="1">
              <a:buFont typeface="Wingdings" pitchFamily="-108" charset="2"/>
              <a:buNone/>
            </a:pPr>
            <a:r>
              <a:rPr lang="en-US" i="1" dirty="0">
                <a:solidFill>
                  <a:schemeClr val="bg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Fall, 2020</a:t>
            </a:r>
            <a:endParaRPr lang="en-US" dirty="0">
              <a:solidFill>
                <a:schemeClr val="bg1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110A1-B2F5-FD49-B8C8-A5B1BCB6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40498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F82A-6F5C-2745-9FA2-D54FEB1D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1" y="33933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" panose="02000504000000020004" pitchFamily="2" charset="77"/>
              </a:rPr>
              <a:t>Use TVD to Constrain C</a:t>
            </a:r>
            <a:br>
              <a:rPr lang="en-US" dirty="0">
                <a:latin typeface="Copperplate" panose="02000504000000020004" pitchFamily="2" charset="77"/>
              </a:rPr>
            </a:br>
            <a:r>
              <a:rPr lang="en-US" dirty="0">
                <a:latin typeface="Copperplate" panose="02000504000000020004" pitchFamily="2" charset="77"/>
              </a:rPr>
              <a:t>Section 5.5.1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FB5D0-F8EC-8247-AB3B-B03ACB3C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61A16-8C3A-BB48-BADD-D06919CB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C5955-B97F-FE41-B5EB-14E67F12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DB2E6C8-AC07-674B-BFC8-C1A0EFDE6A4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3109474"/>
                <a:ext cx="7981188" cy="16909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𝐴𝑝𝑝𝑙𝑦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𝑇𝑉𝐷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𝑐𝑟𝑖𝑡𝑒𝑟𝑖𝑜𝑛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𝑐𝑜𝑛𝑠𝑡𝑟𝑎𝑖𝑛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𝑐𝑜𝑒𝑓𝑓𝑖𝑐𝑖𝑒𝑛𝑡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DB2E6C8-AC07-674B-BFC8-C1A0EFDE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3109474"/>
                <a:ext cx="7981188" cy="1690989"/>
              </a:xfrm>
              <a:blipFill>
                <a:blip r:embed="rId2"/>
                <a:stretch>
                  <a:fillRect l="-11288" t="-23881" b="-95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E8E4C0-C4D9-A145-9C02-60A3C79724CC}"/>
                  </a:ext>
                </a:extLst>
              </p:cNvPr>
              <p:cNvSpPr/>
              <p:nvPr/>
            </p:nvSpPr>
            <p:spPr>
              <a:xfrm>
                <a:off x="1524000" y="1524000"/>
                <a:ext cx="6391943" cy="13790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E8E4C0-C4D9-A145-9C02-60A3C7972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524000"/>
                <a:ext cx="6391943" cy="13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CBB54E-D692-6143-A824-FCD30AFC8A59}"/>
                  </a:ext>
                </a:extLst>
              </p:cNvPr>
              <p:cNvSpPr/>
              <p:nvPr/>
            </p:nvSpPr>
            <p:spPr>
              <a:xfrm>
                <a:off x="1967759" y="5006905"/>
                <a:ext cx="5202385" cy="806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&amp;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 ≤2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CBB54E-D692-6143-A824-FCD30AFC8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59" y="5006905"/>
                <a:ext cx="5202385" cy="806696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12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FBFB6-83EB-534B-AD23-8227CA0A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E8B8-EE75-9F4B-B0EB-27B7957E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5DB4B-9D42-9E4B-BFE1-23CE6A31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074120-3F23-EA46-BDA0-531709A8AB13}"/>
                  </a:ext>
                </a:extLst>
              </p:cNvPr>
              <p:cNvSpPr/>
              <p:nvPr/>
            </p:nvSpPr>
            <p:spPr>
              <a:xfrm>
                <a:off x="4590288" y="1676475"/>
                <a:ext cx="2039110" cy="1085746"/>
              </a:xfrm>
              <a:prstGeom prst="rect">
                <a:avLst/>
              </a:prstGeom>
              <a:ln w="25400">
                <a:solidFill>
                  <a:srgbClr val="423B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2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2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b="0" i="0" dirty="0">
                  <a:solidFill>
                    <a:srgbClr val="02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) ≤2</m:t>
                      </m:r>
                    </m:oMath>
                  </m:oMathPara>
                </a14:m>
                <a:endParaRPr lang="en-US" sz="2200" dirty="0">
                  <a:solidFill>
                    <a:srgbClr val="02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074120-3F23-EA46-BDA0-531709A8A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288" y="1676475"/>
                <a:ext cx="2039110" cy="1085746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  <a:ln w="25400">
                <a:solidFill>
                  <a:srgbClr val="423B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F7B9F4-4421-4A40-8183-BF8880DD1A83}"/>
              </a:ext>
            </a:extLst>
          </p:cNvPr>
          <p:cNvSpPr/>
          <p:nvPr/>
        </p:nvSpPr>
        <p:spPr>
          <a:xfrm>
            <a:off x="2602978" y="4568969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66D181-3935-9B4A-9E14-B9ADB653A4F4}"/>
                  </a:ext>
                </a:extLst>
              </p:cNvPr>
              <p:cNvSpPr/>
              <p:nvPr/>
            </p:nvSpPr>
            <p:spPr>
              <a:xfrm>
                <a:off x="221443" y="1504771"/>
                <a:ext cx="3700472" cy="1691104"/>
              </a:xfrm>
              <a:prstGeom prst="rect">
                <a:avLst/>
              </a:prstGeom>
              <a:ln w="25400">
                <a:solidFill>
                  <a:srgbClr val="423BFF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local minima/maxima exist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66D181-3935-9B4A-9E14-B9ADB653A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3" y="1504771"/>
                <a:ext cx="3700472" cy="1691104"/>
              </a:xfrm>
              <a:prstGeom prst="rect">
                <a:avLst/>
              </a:prstGeom>
              <a:blipFill>
                <a:blip r:embed="rId3"/>
                <a:stretch>
                  <a:fillRect l="-1017" r="-1017"/>
                </a:stretch>
              </a:blipFill>
              <a:ln w="25400">
                <a:solidFill>
                  <a:srgbClr val="423B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21A2D959-F228-824E-999F-A3DEA372871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7997" y="1812234"/>
                <a:ext cx="2401115" cy="63690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rgbClr val="C00000"/>
                    </a:solidFill>
                  </a:rPr>
                  <a:t>No correction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21A2D959-F228-824E-999F-A3DEA3728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7997" y="1812234"/>
                <a:ext cx="2401115" cy="636908"/>
              </a:xfrm>
              <a:blipFill>
                <a:blip r:embed="rId4"/>
                <a:stretch>
                  <a:fillRect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9A3D9378-2D48-514B-8B88-BB0891D73A82}"/>
              </a:ext>
            </a:extLst>
          </p:cNvPr>
          <p:cNvSpPr txBox="1">
            <a:spLocks/>
          </p:cNvSpPr>
          <p:nvPr/>
        </p:nvSpPr>
        <p:spPr>
          <a:xfrm>
            <a:off x="457200" y="118873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Copperplate" panose="02000504000000020004" pitchFamily="2" charset="77"/>
              </a:rPr>
              <a:t>Compare with FCT Method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026C31-4F8E-E44A-81F5-AA0AF81EA708}"/>
              </a:ext>
            </a:extLst>
          </p:cNvPr>
          <p:cNvCxnSpPr>
            <a:cxnSpLocks/>
          </p:cNvCxnSpPr>
          <p:nvPr/>
        </p:nvCxnSpPr>
        <p:spPr>
          <a:xfrm>
            <a:off x="3962400" y="2205959"/>
            <a:ext cx="553212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812AA8-9AA8-814C-8064-0B4AB1481052}"/>
              </a:ext>
            </a:extLst>
          </p:cNvPr>
          <p:cNvCxnSpPr>
            <a:cxnSpLocks/>
          </p:cNvCxnSpPr>
          <p:nvPr/>
        </p:nvCxnSpPr>
        <p:spPr>
          <a:xfrm>
            <a:off x="4257393" y="1955013"/>
            <a:ext cx="0" cy="56192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D42455B-B88F-814A-9FA3-7EECB3598ABD}"/>
              </a:ext>
            </a:extLst>
          </p:cNvPr>
          <p:cNvSpPr/>
          <p:nvPr/>
        </p:nvSpPr>
        <p:spPr>
          <a:xfrm>
            <a:off x="6629398" y="2063860"/>
            <a:ext cx="457198" cy="3109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1FE3182-E3FA-DA48-B89C-AF65050B513B}"/>
                  </a:ext>
                </a:extLst>
              </p:cNvPr>
              <p:cNvSpPr/>
              <p:nvPr/>
            </p:nvSpPr>
            <p:spPr>
              <a:xfrm>
                <a:off x="3886200" y="3271648"/>
                <a:ext cx="5139499" cy="3051028"/>
              </a:xfrm>
              <a:prstGeom prst="rect">
                <a:avLst/>
              </a:prstGeom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latin typeface="Copperplate" panose="02000504000000020004" pitchFamily="2" charset="77"/>
                  </a:rPr>
                  <a:t> FCT: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𝑡𝑑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𝑡𝑑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𝑡𝑑</m:t>
                                  </m:r>
                                </m:sup>
                              </m:sSubSup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𝐍𝐨</m:t>
                      </m:r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𝐜𝐨𝐫𝐫𝐞𝐜𝐭𝐢𝐨𝐧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will not increase to </a:t>
                </a:r>
              </a:p>
              <a:p>
                <a:pPr algn="ctr"/>
                <a:r>
                  <a:rPr lang="en-US" b="0" dirty="0">
                    <a:latin typeface="Cambria Math" panose="02040503050406030204" pitchFamily="18" charset="0"/>
                  </a:rPr>
                  <a:t>amplify local maximum.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1FE3182-E3FA-DA48-B89C-AF65050B5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271648"/>
                <a:ext cx="5139499" cy="3051028"/>
              </a:xfrm>
              <a:prstGeom prst="rect">
                <a:avLst/>
              </a:prstGeom>
              <a:blipFill>
                <a:blip r:embed="rId5"/>
                <a:stretch>
                  <a:fillRect t="-415" b="-290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4EB5ED0-4EDE-8E44-A1A1-DDAB8548AD58}"/>
              </a:ext>
            </a:extLst>
          </p:cNvPr>
          <p:cNvGrpSpPr/>
          <p:nvPr/>
        </p:nvGrpSpPr>
        <p:grpSpPr>
          <a:xfrm>
            <a:off x="228069" y="3362631"/>
            <a:ext cx="4166748" cy="2890229"/>
            <a:chOff x="-31958" y="4784246"/>
            <a:chExt cx="3918158" cy="2519091"/>
          </a:xfrm>
        </p:grpSpPr>
        <p:pic>
          <p:nvPicPr>
            <p:cNvPr id="23" name="Content Placeholder 9">
              <a:extLst>
                <a:ext uri="{FF2B5EF4-FFF2-40B4-BE49-F238E27FC236}">
                  <a16:creationId xmlns:a16="http://schemas.microsoft.com/office/drawing/2014/main" id="{B12CC02E-5C42-EA4E-BEA4-34D258BEA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2129" t="7441" r="10535" b="20823"/>
            <a:stretch/>
          </p:blipFill>
          <p:spPr>
            <a:xfrm>
              <a:off x="-31958" y="4784246"/>
              <a:ext cx="3454398" cy="251909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6BE16A-3791-F145-ABD6-D6570148B75C}"/>
                </a:ext>
              </a:extLst>
            </p:cNvPr>
            <p:cNvSpPr txBox="1"/>
            <p:nvPr/>
          </p:nvSpPr>
          <p:spPr>
            <a:xfrm>
              <a:off x="1828800" y="4818180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E7B04"/>
                  </a:solidFill>
                </a:rPr>
                <a:t>Scenario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29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F8D3-A409-6F4C-A5BD-39A7D737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Selection of Coefficient 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DF8EE-5BE0-F94C-9843-F711C824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7AF7F-34BA-434C-AC6D-915DAACA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03A6B-36BF-E349-9D4A-CD79382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055832-3D47-854D-8A80-6ADFD168E5F7}"/>
                  </a:ext>
                </a:extLst>
              </p:cNvPr>
              <p:cNvSpPr/>
              <p:nvPr/>
            </p:nvSpPr>
            <p:spPr>
              <a:xfrm>
                <a:off x="-914400" y="1400432"/>
                <a:ext cx="7933016" cy="581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no local minima/maxima exist: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055832-3D47-854D-8A80-6ADFD168E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400" y="1400432"/>
                <a:ext cx="7933016" cy="581313"/>
              </a:xfrm>
              <a:prstGeom prst="rect">
                <a:avLst/>
              </a:prstGeom>
              <a:blipFill>
                <a:blip r:embed="rId2"/>
                <a:stretch>
                  <a:fillRect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B07D145-C651-E947-8117-D2A198B7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429000"/>
            <a:ext cx="6282666" cy="2893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49C20D-3DBE-EB44-946D-44A459C4D781}"/>
                  </a:ext>
                </a:extLst>
              </p:cNvPr>
              <p:cNvSpPr/>
              <p:nvPr/>
            </p:nvSpPr>
            <p:spPr>
              <a:xfrm>
                <a:off x="2253731" y="1866436"/>
                <a:ext cx="4366003" cy="687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&amp;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 ≤2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49C20D-3DBE-EB44-946D-44A459C4D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731" y="1866436"/>
                <a:ext cx="4366003" cy="68762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14278B-DE29-2244-97C5-A415BFFA97BE}"/>
                  </a:ext>
                </a:extLst>
              </p:cNvPr>
              <p:cNvSpPr/>
              <p:nvPr/>
            </p:nvSpPr>
            <p:spPr>
              <a:xfrm>
                <a:off x="228600" y="2564530"/>
                <a:ext cx="793301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maintain second-order accuracy, weighted averages of Lax-</a:t>
                </a:r>
                <a:r>
                  <a:rPr lang="en-US" sz="2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Wendroff</a:t>
                </a:r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 and Warming and Beam 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=r).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14278B-DE29-2244-97C5-A415BFFA9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64530"/>
                <a:ext cx="7933016" cy="769441"/>
              </a:xfrm>
              <a:prstGeom prst="rect">
                <a:avLst/>
              </a:prstGeom>
              <a:blipFill>
                <a:blip r:embed="rId5"/>
                <a:stretch>
                  <a:fillRect l="-799" t="-4839" r="-16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85C265A-45E3-794C-8168-FC0B18FA5ABA}"/>
              </a:ext>
            </a:extLst>
          </p:cNvPr>
          <p:cNvSpPr txBox="1"/>
          <p:nvPr/>
        </p:nvSpPr>
        <p:spPr>
          <a:xfrm>
            <a:off x="7578066" y="5672898"/>
            <a:ext cx="147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Durran’s</a:t>
            </a:r>
            <a:r>
              <a:rPr lang="en-US" sz="1800" dirty="0"/>
              <a:t> book</a:t>
            </a:r>
          </a:p>
        </p:txBody>
      </p:sp>
    </p:spTree>
    <p:extLst>
      <p:ext uri="{BB962C8B-B14F-4D97-AF65-F5344CB8AC3E}">
        <p14:creationId xmlns:p14="http://schemas.microsoft.com/office/powerpoint/2010/main" val="256360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BB47-E6E1-BC4E-8A0A-F8570F08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Flux-Limiters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3BD3E-BA41-3D4A-A6A8-CCE37659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B84D0-5887-844F-9135-7519A08E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B7949-062C-5148-93E8-A82BE8A8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B7C1FC-AFDA-0942-A5F5-73E9879C04C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160290" y="1982291"/>
                <a:ext cx="4721352" cy="397988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Dashed line : </a:t>
                </a:r>
                <a:r>
                  <a:rPr lang="en-US" sz="2400" dirty="0" err="1"/>
                  <a:t>Superbee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⁡[0,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2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2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200" b="0" i="1" smtClean="0">
                                  <a:solidFill>
                                    <a:srgbClr val="02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solidFill>
                                    <a:srgbClr val="02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⁡(2,</m:t>
                      </m:r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400" dirty="0"/>
                  <a:t>Solid line: Van Leer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solidFill>
                                    <a:srgbClr val="02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2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2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2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400" dirty="0"/>
                  <a:t>Dot-dashed line: </a:t>
                </a:r>
                <a:r>
                  <a:rPr lang="en-US" sz="2400" dirty="0" err="1"/>
                  <a:t>minmod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2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⁡[0,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⁡(1,</m:t>
                      </m:r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b="0" i="1" smtClean="0">
                          <a:solidFill>
                            <a:srgbClr val="02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B7C1FC-AFDA-0942-A5F5-73E9879C0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160290" y="1982291"/>
                <a:ext cx="4721352" cy="3979882"/>
              </a:xfrm>
              <a:blipFill>
                <a:blip r:embed="rId2"/>
                <a:stretch>
                  <a:fillRect l="-1075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CE4D6B3-C1D1-F147-A893-39927F5ED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21"/>
          <a:stretch/>
        </p:blipFill>
        <p:spPr>
          <a:xfrm>
            <a:off x="321364" y="1982291"/>
            <a:ext cx="3581401" cy="3603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F8AC2B-34FC-3443-BCD2-2515921294B7}"/>
              </a:ext>
            </a:extLst>
          </p:cNvPr>
          <p:cNvSpPr txBox="1"/>
          <p:nvPr/>
        </p:nvSpPr>
        <p:spPr>
          <a:xfrm>
            <a:off x="1665283" y="1520626"/>
            <a:ext cx="91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C(r)</a:t>
            </a:r>
          </a:p>
        </p:txBody>
      </p:sp>
    </p:spTree>
    <p:extLst>
      <p:ext uri="{BB962C8B-B14F-4D97-AF65-F5344CB8AC3E}">
        <p14:creationId xmlns:p14="http://schemas.microsoft.com/office/powerpoint/2010/main" val="83464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88E8-657D-0B48-B590-47F00713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Method Comparison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8A7DB-76A9-5C41-BA9C-4268848F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F0EBA-6D2E-9B4E-A0B4-E1184B74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F4789-A66A-B64B-8188-4FF3349D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Online Media 8" descr="Fig512FCTFluxLimit_MethodCompare_StepFunctionAdvect.mp4">
            <a:hlinkClick r:id="" action="ppaction://media"/>
            <a:extLst>
              <a:ext uri="{FF2B5EF4-FFF2-40B4-BE49-F238E27FC236}">
                <a16:creationId xmlns:a16="http://schemas.microsoft.com/office/drawing/2014/main" id="{8E882906-470A-2B4E-BEAD-2B280B751A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4213" r="6205"/>
          <a:stretch/>
        </p:blipFill>
        <p:spPr>
          <a:xfrm>
            <a:off x="1036186" y="1676400"/>
            <a:ext cx="7071627" cy="43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48161-A04A-D24C-B944-816BC4FF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96B5-FC24-D64A-9C88-E2CDCBCB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9FBB-5352-1A42-A809-C2EFE75C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5971A-2790-2948-AE64-2D86C122A2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723193AE-9C4F-4A45-AB8C-A5F80D2E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94" y="1857375"/>
            <a:ext cx="6718300" cy="3911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9EAB35-BA64-F942-8D79-3EF375FB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Method Comparison</a:t>
            </a:r>
          </a:p>
        </p:txBody>
      </p:sp>
    </p:spTree>
    <p:extLst>
      <p:ext uri="{BB962C8B-B14F-4D97-AF65-F5344CB8AC3E}">
        <p14:creationId xmlns:p14="http://schemas.microsoft.com/office/powerpoint/2010/main" val="284907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1C8B-EEC2-394A-A9C8-EC3364EA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Schedule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7855D-66C2-B74A-AE60-F86CA8F6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C6989-37CC-D045-954F-29E93B95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3B93C-400D-364A-9714-B876657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F25A5-8D46-A14A-BB4E-1B8A7F43D4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Oct 27, 29</a:t>
            </a:r>
          </a:p>
          <a:p>
            <a:r>
              <a:rPr lang="en-US" dirty="0"/>
              <a:t>Nov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(fall break)</a:t>
            </a:r>
            <a:r>
              <a:rPr lang="en-US" dirty="0"/>
              <a:t>, 5, 10, 12, </a:t>
            </a:r>
            <a:r>
              <a:rPr lang="en-US" dirty="0">
                <a:solidFill>
                  <a:srgbClr val="020000"/>
                </a:solidFill>
              </a:rPr>
              <a:t>17, 19</a:t>
            </a:r>
            <a:r>
              <a:rPr lang="en-US" dirty="0"/>
              <a:t>, 24,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26 (Thanksgiving)</a:t>
            </a:r>
          </a:p>
          <a:p>
            <a:r>
              <a:rPr lang="en-US" dirty="0"/>
              <a:t>Dec 1,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Proposal presentations: </a:t>
            </a:r>
            <a:r>
              <a:rPr lang="en-US" dirty="0">
                <a:solidFill>
                  <a:srgbClr val="0070C0"/>
                </a:solidFill>
              </a:rPr>
              <a:t>Nov 10, 12</a:t>
            </a:r>
          </a:p>
          <a:p>
            <a:pPr marL="0" indent="0">
              <a:buNone/>
            </a:pPr>
            <a:r>
              <a:rPr lang="en-US" dirty="0"/>
              <a:t>Final project presentations:  </a:t>
            </a:r>
            <a:r>
              <a:rPr lang="en-US" dirty="0">
                <a:solidFill>
                  <a:srgbClr val="C00000"/>
                </a:solidFill>
              </a:rPr>
              <a:t>Nov 24, Dec 1,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54F16-24BC-804C-BC3C-354F7284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73A64-78FE-6B45-AF76-367022DE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CB31A-ED14-2A4D-8DF0-9C51982D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18807-3CC3-3049-ACE4-9D1FB5F383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8980" y="1676400"/>
            <a:ext cx="850392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Proposal &amp; Final Projects:</a:t>
            </a:r>
          </a:p>
          <a:p>
            <a:pPr marL="0" indent="0">
              <a:buNone/>
            </a:pPr>
            <a:r>
              <a:rPr lang="en-US" sz="2400" dirty="0"/>
              <a:t>1) Modify parameters in an existing model to study the science/engineering questions you are interested.</a:t>
            </a:r>
          </a:p>
          <a:p>
            <a:pPr marL="0" indent="0">
              <a:buNone/>
            </a:pPr>
            <a:r>
              <a:rPr lang="en-US" sz="2400" dirty="0"/>
              <a:t>2) Modify an existing model (add new equations, new grids, and etc.) </a:t>
            </a:r>
          </a:p>
          <a:p>
            <a:pPr marL="0" indent="0">
              <a:buNone/>
            </a:pPr>
            <a:r>
              <a:rPr lang="en-US" sz="2400" dirty="0"/>
              <a:t>3) Develop your own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Points to include in the report (subset of all of these):</a:t>
            </a:r>
          </a:p>
          <a:p>
            <a:pPr marL="514350" indent="-514350">
              <a:buAutoNum type="arabicParenR"/>
            </a:pPr>
            <a:r>
              <a:rPr lang="en-US" sz="2400" dirty="0"/>
              <a:t>Introduction of the model.</a:t>
            </a:r>
          </a:p>
          <a:p>
            <a:pPr marL="514350" indent="-514350">
              <a:buAutoNum type="arabicParenR"/>
            </a:pPr>
            <a:r>
              <a:rPr lang="en-US" sz="2400" dirty="0"/>
              <a:t>What is the numerical problem you want to solve?</a:t>
            </a:r>
          </a:p>
          <a:p>
            <a:pPr marL="514350" indent="-514350">
              <a:buAutoNum type="arabicParenR"/>
            </a:pPr>
            <a:r>
              <a:rPr lang="en-US" sz="2400" dirty="0"/>
              <a:t>What is the numerical scheme used?</a:t>
            </a:r>
          </a:p>
          <a:p>
            <a:pPr marL="514350" indent="-514350">
              <a:buAutoNum type="arabicParenR"/>
            </a:pPr>
            <a:r>
              <a:rPr lang="en-US" sz="2400" dirty="0"/>
              <a:t>What improvements/modifications you want to make and why?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04ECBD-6812-C44F-B2D6-CF8560B096C0}"/>
              </a:ext>
            </a:extLst>
          </p:cNvPr>
          <p:cNvSpPr txBox="1">
            <a:spLocks/>
          </p:cNvSpPr>
          <p:nvPr/>
        </p:nvSpPr>
        <p:spPr>
          <a:xfrm>
            <a:off x="323088" y="23272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Copperplate" panose="02000504000000020004" pitchFamily="2" charset="77"/>
              </a:rPr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88647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66" y="623748"/>
            <a:ext cx="2362200" cy="990600"/>
          </a:xfrm>
        </p:spPr>
        <p:txBody>
          <a:bodyPr/>
          <a:lstStyle/>
          <a:p>
            <a:r>
              <a:rPr lang="en-US" dirty="0"/>
              <a:t>PHYS 8750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3030" y="914400"/>
            <a:ext cx="5867400" cy="53419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b="1" dirty="0"/>
              <a:t>Outline</a:t>
            </a:r>
            <a:endParaRPr lang="en-US" sz="3000" dirty="0">
              <a:solidFill>
                <a:srgbClr val="C00000"/>
              </a:solidFill>
            </a:endParaRPr>
          </a:p>
          <a:p>
            <a:pPr marL="0" indent="0">
              <a:spcBef>
                <a:spcPts val="1224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1. Review of FCT method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2. Flux limiter methods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rgbClr val="C00000"/>
                </a:solidFill>
              </a:rPr>
              <a:t>2.1. Main ideas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rgbClr val="C00000"/>
                </a:solidFill>
              </a:rPr>
              <a:t>2.2. Schemes: </a:t>
            </a:r>
            <a:r>
              <a:rPr lang="en-US" sz="2600" dirty="0" err="1">
                <a:solidFill>
                  <a:srgbClr val="C00000"/>
                </a:solidFill>
              </a:rPr>
              <a:t>Superbee</a:t>
            </a:r>
            <a:r>
              <a:rPr lang="en-US" sz="2600" dirty="0">
                <a:solidFill>
                  <a:srgbClr val="C00000"/>
                </a:solidFill>
              </a:rPr>
              <a:t>, Van Leer, 			    </a:t>
            </a:r>
            <a:r>
              <a:rPr lang="en-US" sz="2600" dirty="0" err="1">
                <a:solidFill>
                  <a:srgbClr val="C00000"/>
                </a:solidFill>
              </a:rPr>
              <a:t>minmod</a:t>
            </a:r>
            <a:endParaRPr lang="en-US" sz="2600" dirty="0">
              <a:solidFill>
                <a:srgbClr val="C00000"/>
              </a:solidFill>
            </a:endParaRPr>
          </a:p>
          <a:p>
            <a:pPr marL="0" indent="0">
              <a:spcBef>
                <a:spcPts val="1224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3. Examples (coding)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96247-693C-E24C-8355-EECA17EBE33F}"/>
              </a:ext>
            </a:extLst>
          </p:cNvPr>
          <p:cNvSpPr txBox="1"/>
          <p:nvPr/>
        </p:nvSpPr>
        <p:spPr>
          <a:xfrm>
            <a:off x="179613" y="4026755"/>
            <a:ext cx="26580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Class #16</a:t>
            </a:r>
          </a:p>
          <a:p>
            <a:r>
              <a:rPr lang="en-US" sz="2300" dirty="0">
                <a:solidFill>
                  <a:schemeClr val="bg1"/>
                </a:solidFill>
              </a:rPr>
              <a:t>(Chapter 5.4)</a:t>
            </a:r>
          </a:p>
          <a:p>
            <a:r>
              <a:rPr lang="en-US" sz="2300" dirty="0">
                <a:solidFill>
                  <a:schemeClr val="bg1"/>
                </a:solidFill>
              </a:rPr>
              <a:t>Flux corrected transport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4BCCBD1-C72A-194F-9B3E-0E88B0284006}"/>
              </a:ext>
            </a:extLst>
          </p:cNvPr>
          <p:cNvSpPr txBox="1">
            <a:spLocks/>
          </p:cNvSpPr>
          <p:nvPr/>
        </p:nvSpPr>
        <p:spPr>
          <a:xfrm>
            <a:off x="161804" y="1630051"/>
            <a:ext cx="2819401" cy="17903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5000"/>
              <a:buFont typeface="Wingdings 2"/>
              <a:buNone/>
              <a:defRPr kumimoji="0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24"/>
              </a:spcBef>
            </a:pPr>
            <a:r>
              <a:rPr lang="en-US" sz="2000" dirty="0">
                <a:solidFill>
                  <a:schemeClr val="tx1"/>
                </a:solidFill>
              </a:rPr>
              <a:t>Class #17 (Chapter 5.5)</a:t>
            </a:r>
          </a:p>
          <a:p>
            <a:pPr fontAlgn="auto">
              <a:spcBef>
                <a:spcPts val="1224"/>
              </a:spcBef>
            </a:pPr>
            <a:r>
              <a:rPr lang="en-US" sz="2000" dirty="0">
                <a:solidFill>
                  <a:schemeClr val="tx1"/>
                </a:solidFill>
              </a:rPr>
              <a:t>Finite Volume Method</a:t>
            </a:r>
          </a:p>
          <a:p>
            <a:pPr fontAlgn="auto">
              <a:spcBef>
                <a:spcPts val="1224"/>
              </a:spcBef>
            </a:pPr>
            <a:r>
              <a:rPr lang="en-US" sz="2000" dirty="0">
                <a:solidFill>
                  <a:schemeClr val="tx1"/>
                </a:solidFill>
              </a:rPr>
              <a:t>Flux limiters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AD8B01A-DD02-FF4A-86C5-E50CBA8C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4017-D7E2-454C-85BC-EB6192F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Flux-Corrected Transport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4180-3A75-1340-ACBB-647C7C5D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34229-E68A-2546-B821-EEDBD03E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12E6D-78E9-5B4A-A3E9-035B75B9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84FC8-9453-2A4F-88C2-6D75A3F9C0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5552" y="1365060"/>
            <a:ext cx="8503920" cy="1218561"/>
          </a:xfrm>
        </p:spPr>
        <p:txBody>
          <a:bodyPr/>
          <a:lstStyle/>
          <a:p>
            <a:r>
              <a:rPr lang="en-US" dirty="0">
                <a:solidFill>
                  <a:srgbClr val="020000"/>
                </a:solidFill>
                <a:latin typeface="Copperplate" panose="02000504000000020004" pitchFamily="2" charset="77"/>
              </a:rPr>
              <a:t>General Idea: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16ECB-6843-4A4C-989B-71A2B7F949F6}"/>
                  </a:ext>
                </a:extLst>
              </p:cNvPr>
              <p:cNvSpPr txBox="1"/>
              <p:nvPr/>
            </p:nvSpPr>
            <p:spPr>
              <a:xfrm>
                <a:off x="3572899" y="1899810"/>
                <a:ext cx="4299159" cy="7130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16ECB-6843-4A4C-989B-71A2B7F9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899" y="1899810"/>
                <a:ext cx="4299159" cy="713016"/>
              </a:xfrm>
              <a:prstGeom prst="rect">
                <a:avLst/>
              </a:prstGeom>
              <a:blipFill>
                <a:blip r:embed="rId2"/>
                <a:stretch>
                  <a:fillRect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4FF0419-7BF9-3943-8126-56A9F3099955}"/>
              </a:ext>
            </a:extLst>
          </p:cNvPr>
          <p:cNvSpPr/>
          <p:nvPr/>
        </p:nvSpPr>
        <p:spPr>
          <a:xfrm>
            <a:off x="820414" y="19743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pperplate" panose="02000504000000020004" pitchFamily="2" charset="77"/>
              </a:rPr>
              <a:t>Flux Form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DD985B37-CD15-0A43-8759-53FFC86BC7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165" y="2780134"/>
                <a:ext cx="8503920" cy="3654055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fontAlgn="auto">
                  <a:spcAft>
                    <a:spcPts val="0"/>
                  </a:spcAft>
                  <a:buAutoNum type="arabicPeriod"/>
                </a:pPr>
                <a:r>
                  <a:rPr lang="en-US" sz="2200" dirty="0">
                    <a:solidFill>
                      <a:srgbClr val="C00000"/>
                    </a:solidFill>
                  </a:rPr>
                  <a:t>Compute low-order fluxes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using a monotone scheme</a:t>
                </a:r>
              </a:p>
              <a:p>
                <a:pPr marL="457200" indent="-457200" fontAlgn="auto">
                  <a:spcAft>
                    <a:spcPts val="0"/>
                  </a:spcAft>
                  <a:buFont typeface="Wingdings 2"/>
                  <a:buAutoNum type="arabicPeriod"/>
                </a:pPr>
                <a:r>
                  <a:rPr lang="en-US" sz="2200" dirty="0">
                    <a:solidFill>
                      <a:srgbClr val="C00000"/>
                    </a:solidFill>
                  </a:rPr>
                  <a:t>Compute high-order fluxes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using a high-order scheme</a:t>
                </a:r>
              </a:p>
              <a:p>
                <a:pPr marL="457200" indent="-457200" fontAlgn="auto">
                  <a:spcAft>
                    <a:spcPts val="0"/>
                  </a:spcAft>
                  <a:buFont typeface="Wingdings 2"/>
                  <a:buAutoNum type="arabicPeriod"/>
                </a:pPr>
                <a:r>
                  <a:rPr lang="en-US" sz="2200" dirty="0">
                    <a:solidFill>
                      <a:srgbClr val="C00000"/>
                    </a:solidFill>
                  </a:rPr>
                  <a:t>Transported &amp; diffused (td) solution:</a:t>
                </a:r>
              </a:p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rgbClr val="C00000"/>
                    </a:solidFill>
                  </a:rPr>
                  <a:t>	      </a:t>
                </a:r>
              </a:p>
              <a:p>
                <a:pPr marL="457200" indent="-457200" fontAlgn="auto">
                  <a:spcAft>
                    <a:spcPts val="0"/>
                  </a:spcAft>
                  <a:buFont typeface="+mj-lt"/>
                  <a:buAutoNum type="arabicPeriod" startAt="4"/>
                </a:pPr>
                <a:r>
                  <a:rPr lang="en-US" sz="2200" dirty="0">
                    <a:solidFill>
                      <a:srgbClr val="C00000"/>
                    </a:solidFill>
                  </a:rPr>
                  <a:t>Compute anti-diffusive fluxes</a:t>
                </a:r>
              </a:p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+mj-lt"/>
                  <a:buAutoNum type="arabicPeriod" startAt="4"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457200" indent="-457200" fontAlgn="auto">
                  <a:spcAft>
                    <a:spcPts val="0"/>
                  </a:spcAft>
                  <a:buAutoNum type="arabicPeriod" startAt="4"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DD985B37-CD15-0A43-8759-53FFC86BC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" y="2780134"/>
                <a:ext cx="8503920" cy="3654055"/>
              </a:xfrm>
              <a:prstGeom prst="rect">
                <a:avLst/>
              </a:prstGeom>
              <a:blipFill>
                <a:blip r:embed="rId3"/>
                <a:stretch>
                  <a:fillRect l="-298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79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7E55-8061-6848-8E08-EDF38C74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CBAA8-30BB-5341-B530-99A59E63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43776-5525-E046-9C94-A2DDB830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B27A8B92-2A3A-3D4C-9CDF-A745EDE88A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403497"/>
                <a:ext cx="8503920" cy="3654055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fontAlgn="auto">
                  <a:spcAft>
                    <a:spcPts val="0"/>
                  </a:spcAft>
                  <a:buFont typeface="+mj-lt"/>
                  <a:buAutoNum type="arabicPeriod" startAt="5"/>
                </a:pPr>
                <a:r>
                  <a:rPr lang="en-US" sz="2200" dirty="0">
                    <a:solidFill>
                      <a:srgbClr val="C00000"/>
                    </a:solidFill>
                  </a:rPr>
                  <a:t>Correct                 by weighting it, so “</a:t>
                </a:r>
                <a:r>
                  <a:rPr lang="en-US" sz="2200" dirty="0" err="1">
                    <a:solidFill>
                      <a:srgbClr val="C00000"/>
                    </a:solidFill>
                  </a:rPr>
                  <a:t>antidiffusion</a:t>
                </a:r>
                <a:r>
                  <a:rPr lang="en-US" sz="2200" dirty="0">
                    <a:solidFill>
                      <a:srgbClr val="C00000"/>
                    </a:solidFill>
                  </a:rPr>
                  <a:t>” step does not generate new minima or maxima:</a:t>
                </a:r>
              </a:p>
              <a:p>
                <a:pPr marL="0" indent="0" fontAlgn="auto"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C00000"/>
                    </a:solidFill>
                  </a:rPr>
                  <a:t>Correct td solutions:</a:t>
                </a:r>
              </a:p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+mj-lt"/>
                  <a:buAutoNum type="arabicPeriod" startAt="4"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457200" indent="-457200" fontAlgn="auto">
                  <a:spcAft>
                    <a:spcPts val="0"/>
                  </a:spcAft>
                  <a:buAutoNum type="arabicPeriod" startAt="4"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B27A8B92-2A3A-3D4C-9CDF-A745EDE88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03497"/>
                <a:ext cx="8503920" cy="3654055"/>
              </a:xfrm>
              <a:prstGeom prst="rect">
                <a:avLst/>
              </a:prstGeom>
              <a:blipFill>
                <a:blip r:embed="rId2"/>
                <a:stretch>
                  <a:fillRect l="-597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96C833D1-E96E-D14D-9C07-6E01723DB394}"/>
              </a:ext>
            </a:extLst>
          </p:cNvPr>
          <p:cNvSpPr txBox="1">
            <a:spLocks/>
          </p:cNvSpPr>
          <p:nvPr/>
        </p:nvSpPr>
        <p:spPr>
          <a:xfrm>
            <a:off x="333925" y="200283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Copperplate" panose="02000504000000020004" pitchFamily="2" charset="77"/>
              </a:rPr>
              <a:t>Flux-Corrected Transport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6BA6D8-E9AD-6346-939C-E1E765B86058}"/>
                  </a:ext>
                </a:extLst>
              </p:cNvPr>
              <p:cNvSpPr/>
              <p:nvPr/>
            </p:nvSpPr>
            <p:spPr>
              <a:xfrm>
                <a:off x="1796436" y="1385543"/>
                <a:ext cx="1107483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6BA6D8-E9AD-6346-939C-E1E765B86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36" y="1385543"/>
                <a:ext cx="1107483" cy="494815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8C6AA3C-6E2A-9349-B76D-5C7A334371DD}"/>
                  </a:ext>
                </a:extLst>
              </p:cNvPr>
              <p:cNvSpPr/>
              <p:nvPr/>
            </p:nvSpPr>
            <p:spPr>
              <a:xfrm>
                <a:off x="2302372" y="3962400"/>
                <a:ext cx="4539255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8C6AA3C-6E2A-9349-B76D-5C7A33437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72" y="3962400"/>
                <a:ext cx="4539255" cy="786241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5676F1-F29B-BC42-89A8-123A40D0DD29}"/>
                  </a:ext>
                </a:extLst>
              </p:cNvPr>
              <p:cNvSpPr/>
              <p:nvPr/>
            </p:nvSpPr>
            <p:spPr>
              <a:xfrm>
                <a:off x="2972984" y="5057552"/>
                <a:ext cx="2792816" cy="719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5676F1-F29B-BC42-89A8-123A40D0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984" y="5057552"/>
                <a:ext cx="2792816" cy="719877"/>
              </a:xfrm>
              <a:prstGeom prst="rect">
                <a:avLst/>
              </a:prstGeom>
              <a:blipFill>
                <a:blip r:embed="rId5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1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B64A-9472-F645-A9EF-500D721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85" y="64689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" panose="02000504000000020004" pitchFamily="2" charset="77"/>
              </a:rPr>
              <a:t>Flux-Corrected Transport</a:t>
            </a:r>
            <a:br>
              <a:rPr lang="en-US" dirty="0">
                <a:latin typeface="Copperplate" panose="02000504000000020004" pitchFamily="2" charset="77"/>
              </a:rPr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EB97-DE00-FD4C-81A0-8E833F63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FD0AC-63CD-0140-A1F3-6796F4A6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559E5-CF6D-194A-B769-69F6D391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F5D75B-41BD-6941-ACE4-CF31888510EB}"/>
              </a:ext>
            </a:extLst>
          </p:cNvPr>
          <p:cNvGrpSpPr/>
          <p:nvPr/>
        </p:nvGrpSpPr>
        <p:grpSpPr>
          <a:xfrm>
            <a:off x="355600" y="1861311"/>
            <a:ext cx="8544262" cy="3135377"/>
            <a:chOff x="546757" y="1467697"/>
            <a:chExt cx="8544262" cy="3135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01FF8D6-4302-E34D-8FAF-AB0E06FA72A6}"/>
                    </a:ext>
                  </a:extLst>
                </p:cNvPr>
                <p:cNvSpPr/>
                <p:nvPr/>
              </p:nvSpPr>
              <p:spPr>
                <a:xfrm>
                  <a:off x="546757" y="1467697"/>
                  <a:ext cx="8544262" cy="26323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sz="2200" dirty="0"/>
                    <a:t>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m:rPr>
                              <m:nor/>
                            </m:rPr>
                            <a:rPr lang="en-US" sz="2200" dirty="0"/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m:rPr>
                              <m:nor/>
                            </m:rPr>
                            <a:rPr lang="en-US" sz="2200" dirty="0"/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a14:m>
                  <a:endParaRPr lang="en-US" sz="2200" dirty="0"/>
                </a:p>
                <a:p>
                  <a:r>
                    <a:rPr lang="en-US" sz="2200" dirty="0"/>
                    <a:t>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sz="2200" dirty="0"/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/>
                              <m:t> </m:t>
                            </m:r>
                            <m:d>
                              <m:dPr>
                                <m:ctrlP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r>
                    <a:rPr lang="en-US" sz="2200" dirty="0"/>
                    <a:t>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200" dirty="0"/>
                                <m:t> </m:t>
                              </m:r>
                              <m:d>
                                <m:d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</m:oMath>
                  </a14:m>
                  <a:r>
                    <a:rPr lang="en-US" sz="22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01FF8D6-4302-E34D-8FAF-AB0E06FA72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57" y="1467697"/>
                  <a:ext cx="8544262" cy="2632387"/>
                </a:xfrm>
                <a:prstGeom prst="rect">
                  <a:avLst/>
                </a:prstGeom>
                <a:blipFill>
                  <a:blip r:embed="rId2"/>
                  <a:stretch>
                    <a:fillRect l="-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1746A1-A1AB-904A-A9AE-940ADF4BBBD7}"/>
                </a:ext>
              </a:extLst>
            </p:cNvPr>
            <p:cNvCxnSpPr>
              <a:cxnSpLocks/>
            </p:cNvCxnSpPr>
            <p:nvPr/>
          </p:nvCxnSpPr>
          <p:spPr>
            <a:xfrm>
              <a:off x="2095500" y="4100084"/>
              <a:ext cx="2933700" cy="0"/>
            </a:xfrm>
            <a:prstGeom prst="line">
              <a:avLst/>
            </a:prstGeom>
            <a:ln w="381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F51CA1-78F0-3144-B999-DD50181AD4BE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4100084"/>
              <a:ext cx="2933700" cy="0"/>
            </a:xfrm>
            <a:prstGeom prst="line">
              <a:avLst/>
            </a:prstGeom>
            <a:ln w="381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ontent Placeholder 5">
              <a:extLst>
                <a:ext uri="{FF2B5EF4-FFF2-40B4-BE49-F238E27FC236}">
                  <a16:creationId xmlns:a16="http://schemas.microsoft.com/office/drawing/2014/main" id="{D034AF5B-C907-EE44-A891-4AB2F29696C8}"/>
                </a:ext>
              </a:extLst>
            </p:cNvPr>
            <p:cNvSpPr txBox="1">
              <a:spLocks/>
            </p:cNvSpPr>
            <p:nvPr/>
          </p:nvSpPr>
          <p:spPr>
            <a:xfrm>
              <a:off x="2265438" y="4237320"/>
              <a:ext cx="2553450" cy="365754"/>
            </a:xfrm>
            <a:prstGeom prst="rect">
              <a:avLst/>
            </a:prstGeom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/>
                <a:buChar char="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75000"/>
                <a:buFont typeface="Wingdings 2"/>
                <a:buChar char="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70000"/>
                <a:buFont typeface="Wingdings"/>
                <a:buChar char="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FontTx/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90000"/>
                <a:buChar char="•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rtl="0" eaLnBrk="1" latinLnBrk="0" hangingPunct="1">
                <a:spcBef>
                  <a:spcPct val="20000"/>
                </a:spcBef>
                <a:buClr>
                  <a:schemeClr val="accent4">
                    <a:shade val="75000"/>
                  </a:schemeClr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77440" indent="-182880" algn="l" rtl="0" eaLnBrk="1" latinLnBrk="0" hangingPunct="1">
                <a:spcBef>
                  <a:spcPct val="20000"/>
                </a:spcBef>
                <a:buClr>
                  <a:schemeClr val="accent2">
                    <a:shade val="75000"/>
                  </a:schemeClr>
                </a:buClr>
                <a:buSzPct val="90000"/>
                <a:buChar char="•"/>
                <a:defRPr kumimoji="0" sz="1400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Corrected</a:t>
              </a:r>
              <a:r>
                <a:rPr lang="zh-CN" altLang="en-US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 </a:t>
              </a:r>
              <a:r>
                <a:rPr lang="en-US" altLang="zh-CN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Flux at j+1/2</a:t>
              </a:r>
              <a:endParaRPr lang="en-US" sz="2300" dirty="0">
                <a:solidFill>
                  <a:srgbClr val="0070C0"/>
                </a:solidFill>
                <a:latin typeface="Copperplate" panose="02000504000000020004" pitchFamily="2" charset="77"/>
              </a:endParaRPr>
            </a:p>
          </p:txBody>
        </p:sp>
        <p:sp>
          <p:nvSpPr>
            <p:cNvPr id="13" name="Content Placeholder 5">
              <a:extLst>
                <a:ext uri="{FF2B5EF4-FFF2-40B4-BE49-F238E27FC236}">
                  <a16:creationId xmlns:a16="http://schemas.microsoft.com/office/drawing/2014/main" id="{B63D6000-6F81-004D-B1AF-4BA26DD1E620}"/>
                </a:ext>
              </a:extLst>
            </p:cNvPr>
            <p:cNvSpPr txBox="1">
              <a:spLocks/>
            </p:cNvSpPr>
            <p:nvPr/>
          </p:nvSpPr>
          <p:spPr>
            <a:xfrm>
              <a:off x="5752725" y="4161933"/>
              <a:ext cx="2553450" cy="365754"/>
            </a:xfrm>
            <a:prstGeom prst="rect">
              <a:avLst/>
            </a:prstGeom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/>
                <a:buChar char="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75000"/>
                <a:buFont typeface="Wingdings 2"/>
                <a:buChar char="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70000"/>
                <a:buFont typeface="Wingdings"/>
                <a:buChar char="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FontTx/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90000"/>
                <a:buChar char="•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rtl="0" eaLnBrk="1" latinLnBrk="0" hangingPunct="1">
                <a:spcBef>
                  <a:spcPct val="20000"/>
                </a:spcBef>
                <a:buClr>
                  <a:schemeClr val="accent4">
                    <a:shade val="75000"/>
                  </a:schemeClr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77440" indent="-182880" algn="l" rtl="0" eaLnBrk="1" latinLnBrk="0" hangingPunct="1">
                <a:spcBef>
                  <a:spcPct val="20000"/>
                </a:spcBef>
                <a:buClr>
                  <a:schemeClr val="accent2">
                    <a:shade val="75000"/>
                  </a:schemeClr>
                </a:buClr>
                <a:buSzPct val="90000"/>
                <a:buChar char="•"/>
                <a:defRPr kumimoji="0" sz="1400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Corrected</a:t>
              </a:r>
              <a:r>
                <a:rPr lang="zh-CN" altLang="en-US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 </a:t>
              </a:r>
              <a:r>
                <a:rPr lang="en-US" altLang="zh-CN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Flux</a:t>
              </a:r>
            </a:p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At j-1/2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C3F50F4-2294-7B43-BB97-0289D7135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314" y="5599444"/>
                <a:ext cx="8632371" cy="611649"/>
              </a:xfrm>
              <a:prstGeom prst="rect">
                <a:avLst/>
              </a:prstGeom>
            </p:spPr>
            <p:txBody>
              <a:bodyPr vert="horz" anchor="b">
                <a:normAutofit fontScale="97500"/>
              </a:bodyPr>
              <a:lstStyle>
                <a:lvl1pPr algn="ctr" rtl="0" eaLnBrk="1" latinLnBrk="0" hangingPunct="1">
                  <a:spcBef>
                    <a:spcPct val="0"/>
                  </a:spcBef>
                  <a:buNone/>
                  <a:defRPr kumimoji="0" sz="3300" kern="1200">
                    <a:solidFill>
                      <a:schemeClr val="accent3">
                        <a:shade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E7B04"/>
                    </a:solidFill>
                    <a:latin typeface="+mn-lt"/>
                  </a:rPr>
                  <a:t>Flux-Limited Methods: do not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𝑡𝑑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E7B04"/>
                    </a:solidFill>
                    <a:latin typeface="+mn-lt"/>
                  </a:rPr>
                  <a:t>, but deal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400" dirty="0">
                    <a:solidFill>
                      <a:srgbClr val="0E7B04"/>
                    </a:solidFill>
                    <a:latin typeface="+mn-lt"/>
                  </a:rPr>
                  <a:t>   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C3F50F4-2294-7B43-BB97-0289D713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4" y="5599444"/>
                <a:ext cx="8632371" cy="611649"/>
              </a:xfrm>
              <a:prstGeom prst="rect">
                <a:avLst/>
              </a:prstGeom>
              <a:blipFill>
                <a:blip r:embed="rId3"/>
                <a:stretch>
                  <a:fillRect t="-204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39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BE1F-3922-A44C-8CEC-850DFF3B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FCT Flux Correction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DA5D9-B9EA-7B44-9A37-55EC1908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1491-7A7F-AD4D-B06B-CAB3986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99211-ED78-C14C-A57F-4DDD86A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B2875-7638-B543-896D-FFB71C1D89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9728" y="1247034"/>
            <a:ext cx="8503920" cy="45720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Boris and Book (1973)</a:t>
            </a: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EDCC73-1945-CD4D-85CA-8BD1747B958D}"/>
                  </a:ext>
                </a:extLst>
              </p:cNvPr>
              <p:cNvSpPr/>
              <p:nvPr/>
            </p:nvSpPr>
            <p:spPr>
              <a:xfrm>
                <a:off x="4082732" y="1488499"/>
                <a:ext cx="4451668" cy="873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EDCC73-1945-CD4D-85CA-8BD1747B9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32" y="1488499"/>
                <a:ext cx="4451668" cy="873701"/>
              </a:xfrm>
              <a:prstGeom prst="rect">
                <a:avLst/>
              </a:prstGeom>
              <a:blipFill>
                <a:blip r:embed="rId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5067DA-A956-9841-A269-80D279978331}"/>
                  </a:ext>
                </a:extLst>
              </p:cNvPr>
              <p:cNvSpPr/>
              <p:nvPr/>
            </p:nvSpPr>
            <p:spPr>
              <a:xfrm>
                <a:off x="386808" y="2476241"/>
                <a:ext cx="8726620" cy="2305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𝑡𝑑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5067DA-A956-9841-A269-80D279978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8" y="2476241"/>
                <a:ext cx="8726620" cy="2305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31E1A09-DE4E-B34C-9AF4-CE59DF420E8B}"/>
              </a:ext>
            </a:extLst>
          </p:cNvPr>
          <p:cNvGrpSpPr/>
          <p:nvPr/>
        </p:nvGrpSpPr>
        <p:grpSpPr>
          <a:xfrm>
            <a:off x="1600200" y="4084535"/>
            <a:ext cx="7235952" cy="2185890"/>
            <a:chOff x="1526558" y="3289461"/>
            <a:chExt cx="7235952" cy="218589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E159CE-EAA1-E34D-B5E6-A9A07FB37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558" y="3289461"/>
              <a:ext cx="2415267" cy="1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A95207-C3C8-CA4F-AA72-ADFCF3BBB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3942" y="3289461"/>
              <a:ext cx="1" cy="956691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921432-C0D0-C44A-9194-92245E46A5F8}"/>
                </a:ext>
              </a:extLst>
            </p:cNvPr>
            <p:cNvSpPr/>
            <p:nvPr/>
          </p:nvSpPr>
          <p:spPr>
            <a:xfrm>
              <a:off x="1666180" y="4262687"/>
              <a:ext cx="2061632" cy="7612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Won’t do anti-correction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ABFEA5-FF64-BB42-9AC2-99ED9972EB46}"/>
                </a:ext>
              </a:extLst>
            </p:cNvPr>
            <p:cNvCxnSpPr>
              <a:cxnSpLocks/>
            </p:cNvCxnSpPr>
            <p:nvPr/>
          </p:nvCxnSpPr>
          <p:spPr>
            <a:xfrm>
              <a:off x="4117358" y="3986670"/>
              <a:ext cx="4645152" cy="0"/>
            </a:xfrm>
            <a:prstGeom prst="line">
              <a:avLst/>
            </a:prstGeom>
            <a:ln w="25400">
              <a:solidFill>
                <a:srgbClr val="423BFF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DAD916-7D85-B743-8631-724FBBD86C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808" y="3986670"/>
              <a:ext cx="1" cy="406114"/>
            </a:xfrm>
            <a:prstGeom prst="straightConnector1">
              <a:avLst/>
            </a:prstGeom>
            <a:ln w="25400" cmpd="sng">
              <a:solidFill>
                <a:srgbClr val="423BFF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311610-2624-2242-880A-66500B5429FD}"/>
                </a:ext>
              </a:extLst>
            </p:cNvPr>
            <p:cNvSpPr/>
            <p:nvPr/>
          </p:nvSpPr>
          <p:spPr>
            <a:xfrm>
              <a:off x="4288046" y="4428410"/>
              <a:ext cx="4251952" cy="1046941"/>
            </a:xfrm>
            <a:prstGeom prst="rect">
              <a:avLst/>
            </a:prstGeom>
            <a:noFill/>
            <a:ln w="12700">
              <a:solidFill>
                <a:srgbClr val="423B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Won’t create new minima or maxima: retain the monotonicity of low-order scheme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D9E09-4D42-A941-BF60-1B960B1D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9A348-FC17-4346-A73C-703B4BF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63A6-B101-654C-9AA6-E3FD3DB7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2499E-F776-5E4D-A8E0-016C155B25DB}"/>
              </a:ext>
            </a:extLst>
          </p:cNvPr>
          <p:cNvSpPr/>
          <p:nvPr/>
        </p:nvSpPr>
        <p:spPr>
          <a:xfrm>
            <a:off x="573159" y="4803002"/>
            <a:ext cx="8037441" cy="1200329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latin typeface="Cambria Math" panose="02040503050406030204" pitchFamily="18" charset="0"/>
              </a:rPr>
              <a:t>FCT can efficiently remo</a:t>
            </a:r>
            <a:r>
              <a:rPr lang="en-US" dirty="0">
                <a:latin typeface="Cambria Math" panose="02040503050406030204" pitchFamily="18" charset="0"/>
              </a:rPr>
              <a:t>ve ripples (avoid generating local new maxima/minima or make them extreme) and correct the high-order scheme.</a:t>
            </a:r>
            <a:endParaRPr lang="en-US" b="0" dirty="0">
              <a:latin typeface="Cambria Math" panose="02040503050406030204" pitchFamily="18" charset="0"/>
            </a:endParaRPr>
          </a:p>
        </p:txBody>
      </p:sp>
      <p:pic>
        <p:nvPicPr>
          <p:cNvPr id="10" name="Online Media 9" descr="Fig510FCT_StepFunctionAdvect_LaxWendroff.mp4">
            <a:hlinkClick r:id="" action="ppaction://media"/>
            <a:extLst>
              <a:ext uri="{FF2B5EF4-FFF2-40B4-BE49-F238E27FC236}">
                <a16:creationId xmlns:a16="http://schemas.microsoft.com/office/drawing/2014/main" id="{2AE77906-ED49-404D-912E-6389F83041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3769" t="2663" r="8333"/>
          <a:stretch/>
        </p:blipFill>
        <p:spPr>
          <a:xfrm>
            <a:off x="8467" y="833320"/>
            <a:ext cx="4600246" cy="3586280"/>
          </a:xfrm>
          <a:prstGeom prst="rect">
            <a:avLst/>
          </a:prstGeom>
        </p:spPr>
      </p:pic>
      <p:pic>
        <p:nvPicPr>
          <p:cNvPr id="11" name="Online Media 10" descr="Fig510FCT_StepFunctionAdvect_Takacs.mp4">
            <a:hlinkClick r:id="" action="ppaction://media"/>
            <a:extLst>
              <a:ext uri="{FF2B5EF4-FFF2-40B4-BE49-F238E27FC236}">
                <a16:creationId xmlns:a16="http://schemas.microsoft.com/office/drawing/2014/main" id="{C53BBC4B-9947-F448-BD5C-F37A64F8585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l="3769" t="2626" r="8333"/>
          <a:stretch/>
        </p:blipFill>
        <p:spPr>
          <a:xfrm>
            <a:off x="4537047" y="833319"/>
            <a:ext cx="4598486" cy="3586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3837C7-C9DA-0D47-8741-EB00770C832B}"/>
              </a:ext>
            </a:extLst>
          </p:cNvPr>
          <p:cNvSpPr txBox="1"/>
          <p:nvPr/>
        </p:nvSpPr>
        <p:spPr>
          <a:xfrm>
            <a:off x="2774072" y="149175"/>
            <a:ext cx="3595856" cy="492443"/>
          </a:xfrm>
          <a:prstGeom prst="rect">
            <a:avLst/>
          </a:prstGeom>
          <a:solidFill>
            <a:schemeClr val="bg1"/>
          </a:solidFill>
          <a:ln w="25400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+mn-lt"/>
              </a:rPr>
              <a:t>Comparison w/wo FCT</a:t>
            </a:r>
          </a:p>
        </p:txBody>
      </p:sp>
    </p:spTree>
    <p:extLst>
      <p:ext uri="{BB962C8B-B14F-4D97-AF65-F5344CB8AC3E}">
        <p14:creationId xmlns:p14="http://schemas.microsoft.com/office/powerpoint/2010/main" val="5208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B64A-9472-F645-A9EF-500D721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85" y="64689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" panose="02000504000000020004" pitchFamily="2" charset="77"/>
              </a:rPr>
              <a:t>Flux-Limited Methods</a:t>
            </a:r>
            <a:br>
              <a:rPr lang="en-US" dirty="0">
                <a:latin typeface="Copperplate" panose="02000504000000020004" pitchFamily="2" charset="77"/>
              </a:rPr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EB97-DE00-FD4C-81A0-8E833F63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FD0AC-63CD-0140-A1F3-6796F4A6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559E5-CF6D-194A-B769-69F6D391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1FF8D6-4302-E34D-8FAF-AB0E06FA72A6}"/>
                  </a:ext>
                </a:extLst>
              </p:cNvPr>
              <p:cNvSpPr/>
              <p:nvPr/>
            </p:nvSpPr>
            <p:spPr>
              <a:xfrm>
                <a:off x="5257800" y="2139554"/>
                <a:ext cx="2623026" cy="1837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1FF8D6-4302-E34D-8FAF-AB0E06FA7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139554"/>
                <a:ext cx="2623026" cy="1837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C3F50F4-2294-7B43-BB97-0289D7135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02" y="1527905"/>
                <a:ext cx="8632371" cy="611649"/>
              </a:xfrm>
              <a:prstGeom prst="rect">
                <a:avLst/>
              </a:prstGeom>
            </p:spPr>
            <p:txBody>
              <a:bodyPr vert="horz" anchor="b">
                <a:normAutofit fontScale="97500"/>
              </a:bodyPr>
              <a:lstStyle>
                <a:lvl1pPr algn="ctr" rtl="0" eaLnBrk="1" latinLnBrk="0" hangingPunct="1">
                  <a:spcBef>
                    <a:spcPct val="0"/>
                  </a:spcBef>
                  <a:buNone/>
                  <a:defRPr kumimoji="0" sz="3300" kern="1200">
                    <a:solidFill>
                      <a:schemeClr val="accent3">
                        <a:shade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E7B04"/>
                    </a:solidFill>
                    <a:latin typeface="+mn-lt"/>
                  </a:rPr>
                  <a:t>Flux-Limited Methods: do not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𝑡𝑑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E7B04"/>
                    </a:solidFill>
                    <a:latin typeface="+mn-lt"/>
                  </a:rPr>
                  <a:t>, but deal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400" dirty="0">
                    <a:solidFill>
                      <a:srgbClr val="0E7B04"/>
                    </a:solidFill>
                    <a:latin typeface="+mn-lt"/>
                  </a:rPr>
                  <a:t>   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C3F50F4-2294-7B43-BB97-0289D713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2" y="1527905"/>
                <a:ext cx="8632371" cy="611649"/>
              </a:xfrm>
              <a:prstGeom prst="rect">
                <a:avLst/>
              </a:prstGeom>
              <a:blipFill>
                <a:blip r:embed="rId3"/>
                <a:stretch>
                  <a:fillRect t="-41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63B672-A167-374D-B655-C5CD7C0A5AC0}"/>
                  </a:ext>
                </a:extLst>
              </p:cNvPr>
              <p:cNvSpPr/>
              <p:nvPr/>
            </p:nvSpPr>
            <p:spPr>
              <a:xfrm>
                <a:off x="1848679" y="3977045"/>
                <a:ext cx="5446641" cy="1958100"/>
              </a:xfrm>
              <a:prstGeom prst="rect">
                <a:avLst/>
              </a:prstGeom>
              <a:ln w="25400">
                <a:solidFill>
                  <a:srgbClr val="423BFF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solutions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smooth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local minima/maxima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exist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&lt;0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63B672-A167-374D-B655-C5CD7C0A5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79" y="3977045"/>
                <a:ext cx="5446641" cy="1958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423B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D5DC4C-158C-9E48-A7F9-EE47087C5BDA}"/>
                  </a:ext>
                </a:extLst>
              </p:cNvPr>
              <p:cNvSpPr/>
              <p:nvPr/>
            </p:nvSpPr>
            <p:spPr>
              <a:xfrm>
                <a:off x="281755" y="2430345"/>
                <a:ext cx="4560223" cy="719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D5DC4C-158C-9E48-A7F9-EE47087C5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5" y="2430345"/>
                <a:ext cx="4560223" cy="719877"/>
              </a:xfrm>
              <a:prstGeom prst="rect">
                <a:avLst/>
              </a:prstGeom>
              <a:blipFill>
                <a:blip r:embed="rId5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9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8AF88-40AE-214C-8AC6-2D82F585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D5F4B-4D63-5242-968A-E9373D07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78A67-DF8C-AA46-83D5-43973203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BD77E-EF3D-BE4B-A206-FD5B16D0C6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1" y="1459155"/>
            <a:ext cx="8503920" cy="4572000"/>
          </a:xfrm>
        </p:spPr>
        <p:txBody>
          <a:bodyPr/>
          <a:lstStyle/>
          <a:p>
            <a:r>
              <a:rPr lang="en-US" dirty="0"/>
              <a:t>Flux form for Lax-</a:t>
            </a:r>
            <a:r>
              <a:rPr lang="en-US" dirty="0" err="1"/>
              <a:t>Wendroff</a:t>
            </a:r>
            <a:r>
              <a:rPr lang="en-US" dirty="0"/>
              <a:t> method (</a:t>
            </a:r>
            <a:r>
              <a:rPr lang="en-US" dirty="0" err="1"/>
              <a:t>Sweby</a:t>
            </a:r>
            <a:r>
              <a:rPr lang="en-US" dirty="0"/>
              <a:t>, 1984):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BA297E-B599-3149-A4C5-6913CE5856E2}"/>
              </a:ext>
            </a:extLst>
          </p:cNvPr>
          <p:cNvSpPr txBox="1">
            <a:spLocks/>
          </p:cNvSpPr>
          <p:nvPr/>
        </p:nvSpPr>
        <p:spPr>
          <a:xfrm>
            <a:off x="25569" y="293417"/>
            <a:ext cx="9056285" cy="79777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Copperplate" panose="02000504000000020004" pitchFamily="2" charset="77"/>
              </a:rPr>
              <a:t>Lax-</a:t>
            </a:r>
            <a:r>
              <a:rPr lang="en-US" dirty="0" err="1">
                <a:latin typeface="Copperplate" panose="02000504000000020004" pitchFamily="2" charset="77"/>
              </a:rPr>
              <a:t>Wendroff</a:t>
            </a:r>
            <a:r>
              <a:rPr lang="en-US" dirty="0">
                <a:latin typeface="Copperplate" panose="02000504000000020004" pitchFamily="2" charset="77"/>
              </a:rPr>
              <a:t>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5D3B7E-090D-E64C-9E4F-F86CB24C97F1}"/>
                  </a:ext>
                </a:extLst>
              </p:cNvPr>
              <p:cNvSpPr/>
              <p:nvPr/>
            </p:nvSpPr>
            <p:spPr>
              <a:xfrm>
                <a:off x="1642033" y="3588681"/>
                <a:ext cx="5439310" cy="6707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423B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23B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423B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423B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5D3B7E-090D-E64C-9E4F-F86CB24C9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33" y="3588681"/>
                <a:ext cx="5439310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9CC0482-7962-C94C-94B3-34A06BF8EF6D}"/>
              </a:ext>
            </a:extLst>
          </p:cNvPr>
          <p:cNvGrpSpPr/>
          <p:nvPr/>
        </p:nvGrpSpPr>
        <p:grpSpPr>
          <a:xfrm>
            <a:off x="1901046" y="1993435"/>
            <a:ext cx="4921284" cy="1435565"/>
            <a:chOff x="1425558" y="2057400"/>
            <a:chExt cx="4921284" cy="1435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4843843-11FF-2B4A-B9E4-BBA029C26BF5}"/>
                    </a:ext>
                  </a:extLst>
                </p:cNvPr>
                <p:cNvSpPr/>
                <p:nvPr/>
              </p:nvSpPr>
              <p:spPr>
                <a:xfrm>
                  <a:off x="1425558" y="2057400"/>
                  <a:ext cx="4921284" cy="8120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𝐿𝑊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4843843-11FF-2B4A-B9E4-BBA029C26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558" y="2057400"/>
                  <a:ext cx="4921284" cy="812017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2DAD10-1590-A543-94D3-2FD419CB6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4600" y="2667000"/>
              <a:ext cx="533400" cy="1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ADDC64-E7BC-3649-9055-6155E7A9FF68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2" y="2667000"/>
              <a:ext cx="0" cy="374979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3A27C8-6B49-A84D-AA00-C431152CCE63}"/>
                </a:ext>
              </a:extLst>
            </p:cNvPr>
            <p:cNvSpPr/>
            <p:nvPr/>
          </p:nvSpPr>
          <p:spPr>
            <a:xfrm>
              <a:off x="2270244" y="3068696"/>
              <a:ext cx="2091444" cy="42426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Upstream Flux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F530288-2052-0A43-A470-61E25751AFE1}"/>
              </a:ext>
            </a:extLst>
          </p:cNvPr>
          <p:cNvSpPr/>
          <p:nvPr/>
        </p:nvSpPr>
        <p:spPr>
          <a:xfrm>
            <a:off x="4133088" y="4264217"/>
            <a:ext cx="228600" cy="4174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9E7B2C-017E-3F45-B334-F8ACD2E4DF2B}"/>
                  </a:ext>
                </a:extLst>
              </p:cNvPr>
              <p:cNvSpPr/>
              <p:nvPr/>
            </p:nvSpPr>
            <p:spPr>
              <a:xfrm>
                <a:off x="1196943" y="4751763"/>
                <a:ext cx="6391943" cy="13790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9E7B2C-017E-3F45-B334-F8ACD2E4D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943" y="4751763"/>
                <a:ext cx="6391943" cy="13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83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{7CC52A0E-4913-E740-9990-53448C2E12E3}tf10001060</Template>
  <TotalTime>23214</TotalTime>
  <Words>793</Words>
  <Application>Microsoft Macintosh PowerPoint</Application>
  <PresentationFormat>Letter Paper (8.5x11 in)</PresentationFormat>
  <Paragraphs>187</Paragraphs>
  <Slides>17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Copperplate</vt:lpstr>
      <vt:lpstr>Georgia</vt:lpstr>
      <vt:lpstr>Wingdings</vt:lpstr>
      <vt:lpstr>Wingdings 2</vt:lpstr>
      <vt:lpstr>Civic</vt:lpstr>
      <vt:lpstr>PHYS 8750 Numerical Fluid Dynamics</vt:lpstr>
      <vt:lpstr>PHYS 8750 </vt:lpstr>
      <vt:lpstr>Flux-Corrected Transport</vt:lpstr>
      <vt:lpstr>PowerPoint Presentation</vt:lpstr>
      <vt:lpstr>Flux-Corrected Transport </vt:lpstr>
      <vt:lpstr>FCT Flux Correction</vt:lpstr>
      <vt:lpstr>PowerPoint Presentation</vt:lpstr>
      <vt:lpstr>Flux-Limited Methods </vt:lpstr>
      <vt:lpstr>PowerPoint Presentation</vt:lpstr>
      <vt:lpstr>Use TVD to Constrain C Section 5.5.1</vt:lpstr>
      <vt:lpstr>PowerPoint Presentation</vt:lpstr>
      <vt:lpstr>Selection of Coefficient C</vt:lpstr>
      <vt:lpstr>Flux-Limiters</vt:lpstr>
      <vt:lpstr>Method Comparison</vt:lpstr>
      <vt:lpstr>Method Comparison</vt:lpstr>
      <vt:lpstr>Schedule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Atms 502</dc:title>
  <dc:creator>Brian Jewett</dc:creator>
  <cp:lastModifiedBy>Xian Lu</cp:lastModifiedBy>
  <cp:revision>1874</cp:revision>
  <cp:lastPrinted>2020-10-22T17:29:56Z</cp:lastPrinted>
  <dcterms:created xsi:type="dcterms:W3CDTF">2011-08-23T15:17:26Z</dcterms:created>
  <dcterms:modified xsi:type="dcterms:W3CDTF">2020-10-22T17:33:56Z</dcterms:modified>
</cp:coreProperties>
</file>