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3"/>
    <p:sldId id="318" r:id="rId4"/>
    <p:sldId id="482" r:id="rId5"/>
    <p:sldId id="477" r:id="rId6"/>
    <p:sldId id="399" r:id="rId7"/>
    <p:sldId id="384" r:id="rId8"/>
    <p:sldId id="385" r:id="rId9"/>
    <p:sldId id="386" r:id="rId10"/>
    <p:sldId id="387" r:id="rId11"/>
    <p:sldId id="393" r:id="rId12"/>
    <p:sldId id="394" r:id="rId13"/>
    <p:sldId id="481" r:id="rId14"/>
    <p:sldId id="483" r:id="rId15"/>
    <p:sldId id="351" r:id="rId16"/>
    <p:sldId id="350" r:id="rId17"/>
    <p:sldId id="359" r:id="rId18"/>
    <p:sldId id="358" r:id="rId19"/>
    <p:sldId id="360" r:id="rId20"/>
    <p:sldId id="361" r:id="rId21"/>
    <p:sldId id="362" r:id="rId22"/>
    <p:sldId id="478" r:id="rId23"/>
    <p:sldId id="479" r:id="rId24"/>
    <p:sldId id="365" r:id="rId25"/>
    <p:sldId id="366" r:id="rId26"/>
    <p:sldId id="314" r:id="rId27"/>
    <p:sldId id="313" r:id="rId28"/>
    <p:sldId id="661" r:id="rId29"/>
    <p:sldId id="662" r:id="rId30"/>
    <p:sldId id="663" r:id="rId31"/>
    <p:sldId id="664" r:id="rId32"/>
    <p:sldId id="665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79" r:id="rId46"/>
    <p:sldId id="680" r:id="rId47"/>
    <p:sldId id="681" r:id="rId48"/>
    <p:sldId id="682" r:id="rId49"/>
    <p:sldId id="683" r:id="rId50"/>
    <p:sldId id="684" r:id="rId51"/>
    <p:sldId id="685" r:id="rId52"/>
    <p:sldId id="686" r:id="rId53"/>
    <p:sldId id="687" r:id="rId54"/>
    <p:sldId id="688" r:id="rId55"/>
    <p:sldId id="689" r:id="rId56"/>
    <p:sldId id="690" r:id="rId57"/>
    <p:sldId id="280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373" r:id="rId72"/>
    <p:sldId id="374" r:id="rId73"/>
    <p:sldId id="295" r:id="rId74"/>
    <p:sldId id="296" r:id="rId75"/>
    <p:sldId id="297" r:id="rId76"/>
    <p:sldId id="302" r:id="rId77"/>
    <p:sldId id="380" r:id="rId78"/>
    <p:sldId id="381" r:id="rId79"/>
    <p:sldId id="382" r:id="rId80"/>
    <p:sldId id="484" r:id="rId81"/>
    <p:sldId id="486" r:id="rId82"/>
    <p:sldId id="298" r:id="rId83"/>
    <p:sldId id="305" r:id="rId84"/>
    <p:sldId id="304" r:id="rId85"/>
    <p:sldId id="311" r:id="rId86"/>
    <p:sldId id="310" r:id="rId87"/>
    <p:sldId id="444" r:id="rId88"/>
    <p:sldId id="439" r:id="rId90"/>
    <p:sldId id="488" r:id="rId91"/>
    <p:sldId id="489" r:id="rId92"/>
    <p:sldId id="440" r:id="rId93"/>
    <p:sldId id="441" r:id="rId94"/>
    <p:sldId id="442" r:id="rId95"/>
    <p:sldId id="443" r:id="rId96"/>
    <p:sldId id="438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 autoAdjust="0"/>
    <p:restoredTop sz="87702" autoAdjust="0"/>
  </p:normalViewPr>
  <p:slideViewPr>
    <p:cSldViewPr>
      <p:cViewPr varScale="1">
        <p:scale>
          <a:sx n="80" d="100"/>
          <a:sy n="80" d="100"/>
        </p:scale>
        <p:origin x="13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672BA-8DEB-45DB-9401-60930E86D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2461-F9E7-456C-9C53-A6A695226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2461-F9E7-456C-9C53-A6A695226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求解过程：</a:t>
            </a:r>
            <a:br>
              <a:rPr lang="en-US" altLang="zh-CN" sz="1200" dirty="0"/>
            </a:br>
            <a:r>
              <a:rPr lang="en-US" altLang="zh-CN" sz="1200" dirty="0"/>
              <a:t>  E:\</a:t>
            </a:r>
            <a:r>
              <a:rPr lang="zh-CN" altLang="en-US" sz="1200" dirty="0"/>
              <a:t>课程资料</a:t>
            </a:r>
            <a:r>
              <a:rPr lang="en-US" altLang="zh-CN" sz="1200" dirty="0"/>
              <a:t>\G-</a:t>
            </a:r>
            <a:r>
              <a:rPr lang="zh-CN" altLang="en-US" sz="1200" dirty="0"/>
              <a:t>通信工程</a:t>
            </a:r>
            <a:r>
              <a:rPr lang="en-US" altLang="zh-CN" sz="1200" dirty="0"/>
              <a:t>2</a:t>
            </a:r>
            <a:r>
              <a:rPr lang="zh-CN" altLang="en-US" sz="1200" dirty="0"/>
              <a:t>年级</a:t>
            </a:r>
            <a:r>
              <a:rPr lang="en-US" altLang="zh-CN" sz="1200" dirty="0"/>
              <a:t>-</a:t>
            </a:r>
            <a:r>
              <a:rPr lang="zh-CN" altLang="en-US" sz="1200" dirty="0"/>
              <a:t>工程计算</a:t>
            </a:r>
            <a:r>
              <a:rPr lang="en-US" altLang="zh-CN" sz="1200" dirty="0"/>
              <a:t>\</a:t>
            </a:r>
            <a:r>
              <a:rPr lang="en-US" altLang="zh-CN" sz="1200" dirty="0" err="1"/>
              <a:t>matlab_code</a:t>
            </a:r>
            <a:r>
              <a:rPr lang="en-US" altLang="zh-CN" sz="1200" dirty="0"/>
              <a:t>\</a:t>
            </a:r>
            <a:r>
              <a:rPr lang="en-US" altLang="zh-CN" sz="1200" dirty="0" err="1"/>
              <a:t>Example_Sapcecraft.m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461-F9E7-456C-9C53-A6A695226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求解过程：</a:t>
            </a:r>
            <a:br>
              <a:rPr lang="en-US" altLang="zh-CN" sz="1200" dirty="0"/>
            </a:br>
            <a:r>
              <a:rPr lang="en-US" altLang="zh-CN" sz="1200" dirty="0"/>
              <a:t>  E:\</a:t>
            </a:r>
            <a:r>
              <a:rPr lang="zh-CN" altLang="en-US" sz="1200" dirty="0"/>
              <a:t>课程资料</a:t>
            </a:r>
            <a:r>
              <a:rPr lang="en-US" altLang="zh-CN" sz="1200" dirty="0"/>
              <a:t>\G-</a:t>
            </a:r>
            <a:r>
              <a:rPr lang="zh-CN" altLang="en-US" sz="1200" dirty="0"/>
              <a:t>通信工程</a:t>
            </a:r>
            <a:r>
              <a:rPr lang="en-US" altLang="zh-CN" sz="1200" dirty="0"/>
              <a:t>2</a:t>
            </a:r>
            <a:r>
              <a:rPr lang="zh-CN" altLang="en-US" sz="1200" dirty="0"/>
              <a:t>年级</a:t>
            </a:r>
            <a:r>
              <a:rPr lang="en-US" altLang="zh-CN" sz="1200" dirty="0"/>
              <a:t>-</a:t>
            </a:r>
            <a:r>
              <a:rPr lang="zh-CN" altLang="en-US" sz="1200" dirty="0"/>
              <a:t>工程计算</a:t>
            </a:r>
            <a:r>
              <a:rPr lang="en-US" altLang="zh-CN" sz="1200" dirty="0"/>
              <a:t>\</a:t>
            </a:r>
            <a:r>
              <a:rPr lang="en-US" altLang="zh-CN" sz="1200" dirty="0" err="1"/>
              <a:t>matlab_code</a:t>
            </a:r>
            <a:r>
              <a:rPr lang="en-US" altLang="zh-CN" sz="1200" dirty="0"/>
              <a:t>\</a:t>
            </a:r>
            <a:r>
              <a:rPr lang="en-US" altLang="zh-CN" sz="1200" dirty="0" err="1"/>
              <a:t>Example_Sapcecraft.m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2461-F9E7-456C-9C53-A6A695226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33400"/>
            <a:ext cx="22860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533400"/>
            <a:ext cx="67056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0" y="533400"/>
            <a:ext cx="9144000" cy="5638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115300" cy="5486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5536" y="404664"/>
            <a:ext cx="3456384" cy="281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GIF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727075"/>
            <a:ext cx="81153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81000" y="433388"/>
            <a:ext cx="3429000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504" y="13139"/>
            <a:ext cx="1597429" cy="4440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ctr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aike.baidu.com/item/%E7%BA%AF%E8%99%9A%E6%95%B0/3386848" TargetMode="External"/><Relationship Id="rId2" Type="http://schemas.openxmlformats.org/officeDocument/2006/relationships/hyperlink" Target="https://baike.baidu.com/item/%E8%99%9A%E9%83%A8/5231815" TargetMode="External"/><Relationship Id="rId1" Type="http://schemas.openxmlformats.org/officeDocument/2006/relationships/hyperlink" Target="https://baike.baidu.com/item/%E8%99%9A%E6%95%B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image" Target="../media/image8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image" Target="../media/image8.png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6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9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0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1.bin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2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image" Target="../media/image8.png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3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4.bin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5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9.xml"/><Relationship Id="rId17" Type="http://schemas.openxmlformats.org/officeDocument/2006/relationships/image" Target="../media/image8.png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326321" y="980728"/>
            <a:ext cx="44913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第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讲  </a:t>
            </a:r>
            <a:r>
              <a:rPr lang="en-US" altLang="zh-CN" sz="3600" b="1" dirty="0"/>
              <a:t>MATLAB</a:t>
            </a:r>
            <a:r>
              <a:rPr lang="zh-CN" altLang="en-US" sz="3600" b="1" dirty="0"/>
              <a:t>基础</a:t>
            </a:r>
            <a:endParaRPr lang="zh-CN" altLang="en-US" sz="3600" b="1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707904" y="2204864"/>
            <a:ext cx="2664569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8000"/>
              </a:lnSpc>
            </a:pPr>
            <a:r>
              <a:rPr lang="en-US" altLang="zh-CN" sz="2600" b="1" dirty="0"/>
              <a:t>1  </a:t>
            </a:r>
            <a:r>
              <a:rPr lang="zh-CN" altLang="en-US" sz="2600" b="1" dirty="0"/>
              <a:t>数据类型</a:t>
            </a:r>
            <a:endParaRPr lang="en-US" altLang="zh-CN" sz="2600" b="1" dirty="0"/>
          </a:p>
          <a:p>
            <a:pPr>
              <a:lnSpc>
                <a:spcPct val="158000"/>
              </a:lnSpc>
            </a:pPr>
            <a:r>
              <a:rPr lang="en-US" altLang="zh-CN" sz="2600" b="1" dirty="0"/>
              <a:t>2  </a:t>
            </a:r>
            <a:r>
              <a:rPr lang="zh-CN" altLang="en-US" sz="2600" b="1" dirty="0"/>
              <a:t>数据结构</a:t>
            </a:r>
            <a:endParaRPr lang="zh-CN" altLang="en-US" sz="2600" b="1" dirty="0"/>
          </a:p>
          <a:p>
            <a:pPr>
              <a:lnSpc>
                <a:spcPct val="158000"/>
              </a:lnSpc>
            </a:pPr>
            <a:r>
              <a:rPr lang="en-US" altLang="zh-CN" sz="2600" b="1" dirty="0"/>
              <a:t>3  </a:t>
            </a:r>
            <a:r>
              <a:rPr lang="zh-CN" altLang="en-US" sz="2600" b="1" dirty="0"/>
              <a:t>基本运算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808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　</a:t>
            </a:r>
            <a:r>
              <a:rPr lang="fr-FR" altLang="zh-CN" sz="2000" b="1" dirty="0" err="1"/>
              <a:t>eps</a:t>
            </a:r>
            <a:r>
              <a:rPr lang="fr-FR" altLang="zh-CN" sz="2000" b="1" dirty="0"/>
              <a:t>()</a:t>
            </a:r>
            <a:r>
              <a:rPr lang="zh-CN" altLang="fr-FR" sz="2000" b="1" dirty="0"/>
              <a:t>函数</a:t>
            </a:r>
            <a:br>
              <a:rPr lang="zh-CN" altLang="fr-FR" sz="2000" b="1" dirty="0"/>
            </a:br>
            <a:r>
              <a:rPr lang="zh-CN" altLang="fr-FR" sz="2000" dirty="0"/>
              <a:t>　　</a:t>
            </a:r>
            <a:r>
              <a:rPr lang="en-US" altLang="zh-CN" sz="2000" dirty="0"/>
              <a:t>MATLAB</a:t>
            </a:r>
            <a:r>
              <a:rPr lang="zh-CN" altLang="en-US" sz="2000" dirty="0"/>
              <a:t>中还存在一个用双精度表示的浮点相对误差限</a:t>
            </a:r>
            <a:r>
              <a:rPr lang="en-US" altLang="zh-CN" sz="2000" dirty="0"/>
              <a:t>eps</a:t>
            </a:r>
            <a:r>
              <a:rPr lang="zh-CN" altLang="en-US" sz="2000" dirty="0"/>
              <a:t>，定义为</a:t>
            </a:r>
            <a:r>
              <a:rPr lang="en-US" altLang="zh-CN" sz="2000" dirty="0"/>
              <a:t>1</a:t>
            </a:r>
            <a:r>
              <a:rPr lang="zh-CN" altLang="en-US" sz="2000" dirty="0"/>
              <a:t>与大于</a:t>
            </a:r>
            <a:r>
              <a:rPr lang="en-US" altLang="zh-CN" sz="2000" dirty="0"/>
              <a:t>1</a:t>
            </a:r>
            <a:r>
              <a:rPr lang="zh-CN" altLang="en-US" sz="2000" dirty="0"/>
              <a:t>的最小数之间的步进距离，用</a:t>
            </a:r>
            <a:r>
              <a:rPr lang="en-US" altLang="zh-CN" sz="2000" dirty="0"/>
              <a:t>eps</a:t>
            </a:r>
            <a:r>
              <a:rPr lang="zh-CN" altLang="en-US" sz="2000" dirty="0"/>
              <a:t>获得。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fr-FR" altLang="zh-CN" sz="2000" dirty="0"/>
              <a:t>(1)  eps</a:t>
            </a:r>
            <a:r>
              <a:rPr lang="zh-CN" altLang="fr-FR" sz="2000" dirty="0"/>
              <a:t>：返回从</a:t>
            </a:r>
            <a:r>
              <a:rPr lang="fr-FR" altLang="zh-CN" sz="2000" dirty="0"/>
              <a:t>1.0</a:t>
            </a:r>
            <a:r>
              <a:rPr lang="zh-CN" altLang="fr-FR" sz="2000" dirty="0"/>
              <a:t>到下一个最大的双精度数的距离，</a:t>
            </a:r>
            <a:r>
              <a:rPr lang="fr-FR" altLang="zh-CN" sz="2000" dirty="0"/>
              <a:t>eps = 2^(-52)</a:t>
            </a:r>
            <a:r>
              <a:rPr lang="zh-CN" altLang="fr-FR" sz="2000" dirty="0"/>
              <a:t>。例如：</a:t>
            </a:r>
            <a:br>
              <a:rPr lang="zh-CN" altLang="fr-FR" sz="2000" dirty="0"/>
            </a:br>
            <a:r>
              <a:rPr lang="zh-CN" altLang="fr-FR" sz="2000" dirty="0"/>
              <a:t>　　</a:t>
            </a:r>
            <a:r>
              <a:rPr lang="en-US" altLang="zh-CN" sz="2000" dirty="0"/>
              <a:t>&gt;&gt; eps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</a:t>
            </a:r>
            <a:br>
              <a:rPr lang="en-US" altLang="zh-CN" sz="2000" dirty="0"/>
            </a:br>
            <a:r>
              <a:rPr lang="zh-CN" altLang="en-US" sz="2000" dirty="0"/>
              <a:t>　　    　</a:t>
            </a:r>
            <a:r>
              <a:rPr lang="en-US" altLang="zh-CN" sz="2000" dirty="0"/>
              <a:t>2.2204e-016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(2) eps(‘double’)</a:t>
            </a:r>
            <a:r>
              <a:rPr lang="zh-CN" altLang="en-US" sz="2000" dirty="0"/>
              <a:t>：等同于</a:t>
            </a:r>
            <a:r>
              <a:rPr lang="en-US" altLang="zh-CN" sz="2000" dirty="0"/>
              <a:t>eps</a:t>
            </a:r>
            <a:r>
              <a:rPr lang="zh-CN" altLang="en-US" sz="2000" dirty="0"/>
              <a:t>或</a:t>
            </a:r>
            <a:r>
              <a:rPr lang="en-US" altLang="zh-CN" sz="2000" dirty="0"/>
              <a:t>eps(1.0)</a:t>
            </a:r>
            <a:r>
              <a:rPr lang="zh-CN" altLang="en-US" sz="2000" dirty="0"/>
              <a:t>。例如：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eps(‘double’)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</a:t>
            </a:r>
            <a:br>
              <a:rPr lang="en-US" altLang="zh-CN" sz="2000" dirty="0"/>
            </a:br>
            <a:r>
              <a:rPr lang="zh-CN" altLang="en-US" sz="2000" dirty="0"/>
              <a:t>　　     　</a:t>
            </a:r>
            <a:r>
              <a:rPr lang="en-US" altLang="zh-CN" sz="2000" dirty="0"/>
              <a:t>2.2204e-016</a:t>
            </a:r>
            <a:endParaRPr lang="en-US" altLang="zh-C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901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　　</a:t>
            </a:r>
            <a:r>
              <a:rPr lang="en-US" altLang="zh-CN" dirty="0"/>
              <a:t>(3)  eps('single')</a:t>
            </a:r>
            <a:r>
              <a:rPr lang="zh-CN" altLang="en-US" dirty="0"/>
              <a:t>：等同于</a:t>
            </a:r>
            <a:r>
              <a:rPr lang="en-US" altLang="zh-CN" dirty="0"/>
              <a:t>eps(single(1.0))</a:t>
            </a:r>
            <a:r>
              <a:rPr lang="zh-CN" altLang="en-US" dirty="0"/>
              <a:t>或</a:t>
            </a:r>
            <a:r>
              <a:rPr lang="en-US" altLang="zh-CN" dirty="0"/>
              <a:t>single(2^-23)</a:t>
            </a:r>
            <a:r>
              <a:rPr lang="zh-CN" altLang="en-US" dirty="0"/>
              <a:t>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pt-BR" altLang="zh-CN" dirty="0"/>
              <a:t>&gt;&gt; eps('single')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ans =</a:t>
            </a:r>
            <a:br>
              <a:rPr lang="pt-BR" altLang="zh-CN" dirty="0"/>
            </a:br>
            <a:r>
              <a:rPr lang="zh-CN" altLang="pt-BR" dirty="0"/>
              <a:t>　　     </a:t>
            </a:r>
            <a:r>
              <a:rPr lang="pt-BR" altLang="zh-CN" dirty="0"/>
              <a:t>1.1921e-007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19" y="658417"/>
            <a:ext cx="8064896" cy="5486400"/>
          </a:xfrm>
        </p:spPr>
        <p:txBody>
          <a:bodyPr/>
          <a:lstStyle/>
          <a:p>
            <a:r>
              <a:rPr lang="en-US" b="1" dirty="0"/>
              <a:t>1.3</a:t>
            </a:r>
            <a:r>
              <a:rPr lang="zh-CN" altLang="en-US" b="1" dirty="0"/>
              <a:t> 字符型</a:t>
            </a:r>
            <a:br>
              <a:rPr lang="en-US" altLang="zh-CN" b="1" dirty="0"/>
            </a:br>
            <a:r>
              <a:rPr lang="en-US" altLang="zh-CN" dirty="0"/>
              <a:t>        </a:t>
            </a:r>
            <a:r>
              <a:rPr lang="zh-CN" altLang="en-US" dirty="0"/>
              <a:t>字符型数据通过单引号‘’表示，例如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1700808"/>
            <a:ext cx="2447925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97" y="1625538"/>
            <a:ext cx="1257300" cy="1695450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 bwMode="auto">
          <a:xfrm>
            <a:off x="469919" y="2920396"/>
            <a:ext cx="5686257" cy="252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dirty="0"/>
              <a:t>单引号中字符串实际上为字符（</a:t>
            </a:r>
            <a:r>
              <a:rPr lang="en-US" altLang="zh-CN" dirty="0"/>
              <a:t>char</a:t>
            </a:r>
            <a:r>
              <a:rPr lang="zh-CN" altLang="en-US" dirty="0"/>
              <a:t>）数组，可以通过字符位置进行索引；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dirty="0"/>
              <a:t>双引号表示的字符串是</a:t>
            </a:r>
            <a:r>
              <a:rPr lang="en-US" altLang="zh-CN" dirty="0"/>
              <a:t>string</a:t>
            </a:r>
            <a:r>
              <a:rPr lang="zh-CN" altLang="en-US" dirty="0"/>
              <a:t>类型，不能直接通过索引获得其中某个字符，需要通过元胞数组访问方式进行访问。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 bwMode="auto">
          <a:xfrm rot="20504792">
            <a:off x="6173701" y="2820613"/>
            <a:ext cx="64807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7392" y="3423524"/>
            <a:ext cx="262778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&gt;&gt; Str = "I love MATLAB"</a:t>
            </a:r>
            <a:endParaRPr lang="en-US" sz="1600" dirty="0"/>
          </a:p>
          <a:p>
            <a:r>
              <a:rPr lang="en-US" sz="1600" dirty="0"/>
              <a:t>Str = </a:t>
            </a:r>
            <a:endParaRPr lang="en-US" sz="1600" dirty="0"/>
          </a:p>
          <a:p>
            <a:r>
              <a:rPr lang="en-US" sz="1600" dirty="0"/>
              <a:t>    "I love MATLAB"</a:t>
            </a:r>
            <a:endParaRPr lang="en-US" sz="1600" dirty="0"/>
          </a:p>
          <a:p>
            <a:r>
              <a:rPr lang="en-US" sz="1600" dirty="0"/>
              <a:t>&gt;&gt; Str(1)</a:t>
            </a:r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 </a:t>
            </a:r>
            <a:endParaRPr lang="en-US" sz="1600" dirty="0"/>
          </a:p>
          <a:p>
            <a:r>
              <a:rPr lang="en-US" sz="1600" dirty="0"/>
              <a:t>    "I love MATLAB“</a:t>
            </a:r>
            <a:endParaRPr lang="en-US" sz="1600" dirty="0"/>
          </a:p>
          <a:p>
            <a:r>
              <a:rPr lang="en-US" sz="1600" dirty="0"/>
              <a:t>&gt;&gt; str2 = Str{1}</a:t>
            </a:r>
            <a:endParaRPr lang="en-US" sz="1600" dirty="0"/>
          </a:p>
          <a:p>
            <a:r>
              <a:rPr lang="en-US" sz="1600" dirty="0"/>
              <a:t>str2 =</a:t>
            </a:r>
            <a:endParaRPr lang="en-US" sz="1600" dirty="0"/>
          </a:p>
          <a:p>
            <a:r>
              <a:rPr lang="en-US" sz="1600" dirty="0"/>
              <a:t>    'I love MATLAB'</a:t>
            </a:r>
            <a:endParaRPr lang="en-US" sz="1600" dirty="0"/>
          </a:p>
          <a:p>
            <a:r>
              <a:rPr lang="en-US" sz="1600" dirty="0"/>
              <a:t>&gt;&gt; str2(1)</a:t>
            </a:r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  <a:endParaRPr lang="en-US" sz="1600" dirty="0"/>
          </a:p>
          <a:p>
            <a:r>
              <a:rPr lang="en-US" sz="1600" dirty="0"/>
              <a:t>    'I'</a:t>
            </a:r>
            <a:endParaRPr lang="en-US" sz="1600" dirty="0"/>
          </a:p>
        </p:txBody>
      </p:sp>
      <p:sp>
        <p:nvSpPr>
          <p:cNvPr id="10" name="Arrow: Right 9"/>
          <p:cNvSpPr/>
          <p:nvPr/>
        </p:nvSpPr>
        <p:spPr bwMode="auto">
          <a:xfrm rot="1946591">
            <a:off x="5695914" y="4959404"/>
            <a:ext cx="64807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1.4 </a:t>
            </a:r>
            <a:r>
              <a:rPr lang="zh-CN" altLang="en-US" b="1" dirty="0"/>
              <a:t>逻辑型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逻辑型数据往往产生于关系运算，表示关系运算的结果。逻辑性数据只有两个值：</a:t>
            </a:r>
            <a:r>
              <a:rPr lang="en-US" altLang="zh-CN" dirty="0">
                <a:solidFill>
                  <a:srgbClr val="FF0000"/>
                </a:solidFill>
              </a:rPr>
              <a:t>true 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可用</a:t>
            </a:r>
            <a:r>
              <a:rPr lang="en-US" altLang="zh-CN" dirty="0"/>
              <a:t>logical</a:t>
            </a:r>
            <a:r>
              <a:rPr lang="zh-CN" altLang="en-US" dirty="0"/>
              <a:t>（）函数将数值型数据转化为逻辑性，则所有非零数据对应</a:t>
            </a:r>
            <a:r>
              <a:rPr lang="en-US" altLang="zh-CN" dirty="0"/>
              <a:t>true</a:t>
            </a:r>
            <a:r>
              <a:rPr lang="zh-CN" altLang="en-US" dirty="0"/>
              <a:t>，零对应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129537"/>
            <a:ext cx="5256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 = logical(10)</a:t>
            </a:r>
            <a:endParaRPr lang="en-US" dirty="0"/>
          </a:p>
          <a:p>
            <a:r>
              <a:rPr lang="en-US" dirty="0"/>
              <a:t>a =</a:t>
            </a:r>
            <a:endParaRPr lang="en-US" dirty="0"/>
          </a:p>
          <a:p>
            <a:r>
              <a:rPr lang="en-US" dirty="0"/>
              <a:t>  logical</a:t>
            </a:r>
            <a:endParaRPr lang="en-US" dirty="0"/>
          </a:p>
          <a:p>
            <a:r>
              <a:rPr lang="en-US" dirty="0"/>
              <a:t>   1</a:t>
            </a:r>
            <a:endParaRPr lang="en-US" dirty="0"/>
          </a:p>
          <a:p>
            <a:r>
              <a:rPr lang="en-US" dirty="0"/>
              <a:t>&gt;&gt; class(a)</a:t>
            </a: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  <a:endParaRPr lang="en-US" dirty="0"/>
          </a:p>
          <a:p>
            <a:r>
              <a:rPr lang="en-US" dirty="0"/>
              <a:t>    'logical'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3144142"/>
            <a:ext cx="2736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 = logical(0)</a:t>
            </a:r>
            <a:endParaRPr lang="en-US" dirty="0"/>
          </a:p>
          <a:p>
            <a:r>
              <a:rPr lang="en-US" dirty="0"/>
              <a:t>a =</a:t>
            </a:r>
            <a:endParaRPr lang="en-US" dirty="0"/>
          </a:p>
          <a:p>
            <a:r>
              <a:rPr lang="en-US" dirty="0"/>
              <a:t>  logical</a:t>
            </a:r>
            <a:endParaRPr lang="en-US" dirty="0"/>
          </a:p>
          <a:p>
            <a:r>
              <a:rPr lang="en-US" dirty="0"/>
              <a:t>   0</a:t>
            </a:r>
            <a:endParaRPr lang="en-US" dirty="0"/>
          </a:p>
          <a:p>
            <a:r>
              <a:rPr lang="en-US" dirty="0"/>
              <a:t>&gt;&gt; a = logical(-1)</a:t>
            </a:r>
            <a:endParaRPr lang="en-US" dirty="0"/>
          </a:p>
          <a:p>
            <a:r>
              <a:rPr lang="en-US" dirty="0"/>
              <a:t>a =</a:t>
            </a:r>
            <a:endParaRPr lang="en-US" dirty="0"/>
          </a:p>
          <a:p>
            <a:r>
              <a:rPr lang="en-US" dirty="0"/>
              <a:t>  logical</a:t>
            </a:r>
            <a:endParaRPr lang="en-US" dirty="0"/>
          </a:p>
          <a:p>
            <a:r>
              <a:rPr lang="en-US" dirty="0"/>
              <a:t>  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5728" y="3144142"/>
            <a:ext cx="175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&gt;&gt; re = </a:t>
            </a:r>
            <a:r>
              <a:rPr lang="fr-FR" dirty="0" err="1"/>
              <a:t>true</a:t>
            </a:r>
            <a:r>
              <a:rPr lang="fr-FR" dirty="0"/>
              <a:t>;</a:t>
            </a:r>
            <a:endParaRPr lang="fr-FR" dirty="0"/>
          </a:p>
          <a:p>
            <a:r>
              <a:rPr lang="fr-FR" dirty="0"/>
              <a:t>&gt;&gt; a == re</a:t>
            </a:r>
            <a:endParaRPr lang="fr-FR" dirty="0"/>
          </a:p>
          <a:p>
            <a:r>
              <a:rPr lang="fr-FR" dirty="0"/>
              <a:t>ans =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logical</a:t>
            </a:r>
            <a:endParaRPr lang="fr-FR" dirty="0"/>
          </a:p>
          <a:p>
            <a:r>
              <a:rPr lang="fr-FR" dirty="0"/>
              <a:t>   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04838"/>
            <a:ext cx="8115300" cy="5056187"/>
          </a:xfrm>
        </p:spPr>
        <p:txBody>
          <a:bodyPr/>
          <a:lstStyle/>
          <a:p>
            <a:r>
              <a:rPr lang="en-US" altLang="zh-CN" b="1" dirty="0"/>
              <a:t>1.5 </a:t>
            </a:r>
            <a:r>
              <a:rPr lang="zh-CN" altLang="en-US" b="1" dirty="0"/>
              <a:t>复    数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b="1" dirty="0"/>
              <a:t>      </a:t>
            </a:r>
            <a:r>
              <a:rPr lang="zh-CN" altLang="en-US" dirty="0"/>
              <a:t>我们把形如</a:t>
            </a:r>
            <a:r>
              <a:rPr lang="en-US" altLang="zh-CN" dirty="0" err="1"/>
              <a:t>a+bi</a:t>
            </a:r>
            <a:r>
              <a:rPr lang="zh-CN" altLang="en-US" dirty="0"/>
              <a:t>（</a:t>
            </a:r>
            <a:r>
              <a:rPr lang="en-US" altLang="zh-CN" dirty="0" err="1"/>
              <a:t>a,b</a:t>
            </a:r>
            <a:r>
              <a:rPr lang="zh-CN" altLang="en-US" dirty="0"/>
              <a:t>均为实数）的数称为复数，其中</a:t>
            </a:r>
            <a:r>
              <a:rPr lang="en-US" altLang="zh-CN" dirty="0"/>
              <a:t>a</a:t>
            </a:r>
            <a:r>
              <a:rPr lang="zh-CN" altLang="en-US" dirty="0"/>
              <a:t>称为实部，</a:t>
            </a:r>
            <a:r>
              <a:rPr lang="en-US" altLang="zh-CN" dirty="0"/>
              <a:t>b</a:t>
            </a:r>
            <a:r>
              <a:rPr lang="zh-CN" altLang="en-US" dirty="0"/>
              <a:t>称为虚部，</a:t>
            </a:r>
            <a:r>
              <a:rPr lang="en-US" altLang="zh-CN" dirty="0" err="1"/>
              <a:t>i</a:t>
            </a:r>
            <a:r>
              <a:rPr lang="zh-CN" altLang="en-US" dirty="0"/>
              <a:t>称为</a:t>
            </a:r>
            <a:r>
              <a:rPr lang="zh-CN" altLang="en-US" dirty="0">
                <a:hlinkClick r:id="rId1"/>
              </a:rPr>
              <a:t>虚数</a:t>
            </a:r>
            <a:r>
              <a:rPr lang="zh-CN" altLang="en-US" dirty="0"/>
              <a:t>单位。当虚部等于零时，这个复数可以视为实数；当</a:t>
            </a:r>
            <a:r>
              <a:rPr lang="en-US" altLang="zh-CN" dirty="0"/>
              <a:t>z</a:t>
            </a:r>
            <a:r>
              <a:rPr lang="zh-CN" altLang="en-US" dirty="0"/>
              <a:t>的</a:t>
            </a:r>
            <a:r>
              <a:rPr lang="zh-CN" altLang="en-US" dirty="0">
                <a:hlinkClick r:id="rId2"/>
              </a:rPr>
              <a:t>虚部</a:t>
            </a:r>
            <a:r>
              <a:rPr lang="zh-CN" altLang="en-US" dirty="0"/>
              <a:t>不等于零时，实部等于零时，常称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zh-CN" altLang="en-US" dirty="0">
                <a:hlinkClick r:id="rId3"/>
              </a:rPr>
              <a:t>纯虚数</a:t>
            </a:r>
            <a:r>
              <a:rPr lang="zh-CN" altLang="en-US" dirty="0"/>
              <a:t>。 　　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=j=</a:t>
            </a:r>
            <a:r>
              <a:rPr lang="en-US" altLang="zh-CN" dirty="0" err="1"/>
              <a:t>sqrt</a:t>
            </a:r>
            <a:r>
              <a:rPr lang="en-US" altLang="zh-CN" dirty="0"/>
              <a:t>(-1)</a:t>
            </a:r>
            <a:r>
              <a:rPr lang="zh-CN" altLang="en-US" dirty="0"/>
              <a:t>，其值在工作间中都显示为</a:t>
            </a:r>
            <a:r>
              <a:rPr lang="en-US" altLang="zh-CN" dirty="0"/>
              <a:t>0+1.0000i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在</a:t>
            </a:r>
            <a:r>
              <a:rPr lang="en-US" altLang="zh-CN" dirty="0"/>
              <a:t>MATLAB</a:t>
            </a:r>
            <a:r>
              <a:rPr lang="zh-CN" altLang="en-US" dirty="0"/>
              <a:t>中，可以通过两种方法创建复数：一种是直接输入法；另一种是使用</a:t>
            </a:r>
            <a:r>
              <a:rPr lang="en-US" altLang="zh-CN" dirty="0"/>
              <a:t>complex()</a:t>
            </a:r>
            <a:r>
              <a:rPr lang="zh-CN" altLang="en-US" dirty="0"/>
              <a:t>函数。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．直接输入法</a:t>
            </a:r>
            <a:br>
              <a:rPr lang="zh-CN" altLang="en-US" b="1" dirty="0"/>
            </a:br>
            <a:r>
              <a:rPr lang="zh-CN" altLang="en-US" dirty="0"/>
              <a:t>　　直接输入法创建复数的示例如下：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pl-PL" altLang="zh-CN" dirty="0"/>
              <a:t>&gt;&gt; c1=1-2i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c1 =</a:t>
            </a:r>
            <a:br>
              <a:rPr lang="pl-PL" altLang="zh-CN" dirty="0"/>
            </a:br>
            <a:r>
              <a:rPr lang="zh-CN" altLang="pl-PL" dirty="0"/>
              <a:t>　　   </a:t>
            </a:r>
            <a:r>
              <a:rPr lang="zh-CN" altLang="en-US" dirty="0"/>
              <a:t>　</a:t>
            </a:r>
            <a:r>
              <a:rPr lang="pl-PL" altLang="zh-CN" dirty="0"/>
              <a:t>1.0000-2.0000i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&gt;&gt; c2=1+2j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c2 =</a:t>
            </a:r>
            <a:br>
              <a:rPr lang="pl-PL" altLang="zh-CN" dirty="0"/>
            </a:br>
            <a:r>
              <a:rPr lang="zh-CN" altLang="pl-PL" dirty="0"/>
              <a:t>　　   </a:t>
            </a:r>
            <a:r>
              <a:rPr lang="zh-CN" altLang="en-US" dirty="0"/>
              <a:t>	　</a:t>
            </a:r>
            <a:r>
              <a:rPr lang="pl-PL" altLang="zh-CN" dirty="0"/>
              <a:t>1.0000 + 2.0000i 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&gt;&gt; c3=sqrt(-2)</a:t>
            </a:r>
            <a:br>
              <a:rPr lang="pl-PL" altLang="zh-CN" dirty="0"/>
            </a:br>
            <a:r>
              <a:rPr lang="zh-CN" altLang="pl-PL" dirty="0"/>
              <a:t>　　</a:t>
            </a:r>
            <a:r>
              <a:rPr lang="pl-PL" altLang="zh-CN" dirty="0"/>
              <a:t>c3 =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zh-CN" altLang="pl-PL" dirty="0"/>
              <a:t>        </a:t>
            </a:r>
            <a:r>
              <a:rPr lang="pl-PL" altLang="zh-CN" dirty="0"/>
              <a:t>0 + 1.4142i </a:t>
            </a:r>
            <a:endParaRPr lang="en-US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注意</a:t>
            </a:r>
            <a:r>
              <a:rPr lang="zh-CN" altLang="pl-PL" dirty="0"/>
              <a:t>：只有数字才可以与</a:t>
            </a:r>
            <a:r>
              <a:rPr lang="pl-PL" altLang="zh-CN" dirty="0"/>
              <a:t>i </a:t>
            </a:r>
            <a:r>
              <a:rPr lang="zh-CN" altLang="pl-PL" dirty="0"/>
              <a:t>或者 </a:t>
            </a:r>
            <a:r>
              <a:rPr lang="pl-PL" altLang="zh-CN" dirty="0"/>
              <a:t>j</a:t>
            </a:r>
            <a:r>
              <a:rPr lang="zh-CN" altLang="pl-PL" dirty="0">
                <a:solidFill>
                  <a:srgbClr val="FF0000"/>
                </a:solidFill>
              </a:rPr>
              <a:t>直接</a:t>
            </a:r>
            <a:r>
              <a:rPr lang="zh-CN" altLang="pl-PL" dirty="0"/>
              <a:t>连接，因此在使用表达式时，要乘以</a:t>
            </a:r>
            <a:r>
              <a:rPr lang="pl-PL" altLang="zh-CN" dirty="0"/>
              <a:t>i</a:t>
            </a:r>
            <a:r>
              <a:rPr lang="zh-CN" altLang="pl-PL" dirty="0"/>
              <a:t>或</a:t>
            </a:r>
            <a:r>
              <a:rPr lang="pl-PL" altLang="zh-CN" dirty="0"/>
              <a:t>j</a:t>
            </a:r>
            <a:r>
              <a:rPr lang="zh-CN" altLang="pl-PL" dirty="0"/>
              <a:t>来获得虚部。（</a:t>
            </a:r>
            <a:r>
              <a:rPr lang="zh-CN" altLang="pl-PL" dirty="0">
                <a:solidFill>
                  <a:srgbClr val="FF0000"/>
                </a:solidFill>
              </a:rPr>
              <a:t>函数形式的必须用乘号）</a:t>
            </a:r>
            <a:r>
              <a:rPr lang="zh-CN" altLang="pl-PL" dirty="0"/>
              <a:t>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c4=5+sin(.5)*j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c4 =</a:t>
            </a:r>
            <a:br>
              <a:rPr lang="en-US" altLang="zh-CN" dirty="0"/>
            </a:br>
            <a:r>
              <a:rPr lang="zh-CN" altLang="en-US" dirty="0"/>
              <a:t>　　   </a:t>
            </a:r>
            <a:r>
              <a:rPr lang="en-US" altLang="zh-CN" dirty="0"/>
              <a:t>5.0000 + 0.4794i 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．使用</a:t>
            </a:r>
            <a:r>
              <a:rPr lang="en-US" altLang="zh-CN" b="1" dirty="0"/>
              <a:t>complex()</a:t>
            </a:r>
            <a:r>
              <a:rPr lang="zh-CN" altLang="en-US" b="1" dirty="0"/>
              <a:t>函数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complex()</a:t>
            </a:r>
            <a:r>
              <a:rPr lang="zh-CN" altLang="en-US" dirty="0"/>
              <a:t>函数的调用方法如下：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 c = complex(a</a:t>
            </a:r>
            <a:r>
              <a:rPr lang="zh-CN" altLang="en-US" dirty="0"/>
              <a:t>，</a:t>
            </a:r>
            <a:r>
              <a:rPr lang="en-US" altLang="zh-CN" dirty="0"/>
              <a:t>b)</a:t>
            </a:r>
            <a:r>
              <a:rPr lang="zh-CN" altLang="en-US" dirty="0"/>
              <a:t>。返回结果</a:t>
            </a:r>
            <a:r>
              <a:rPr lang="en-US" altLang="zh-CN" dirty="0"/>
              <a:t>c</a:t>
            </a:r>
            <a:r>
              <a:rPr lang="zh-CN" altLang="en-US" dirty="0"/>
              <a:t>为复数，其实部为</a:t>
            </a:r>
            <a:r>
              <a:rPr lang="en-US" altLang="zh-CN" dirty="0"/>
              <a:t>a</a:t>
            </a:r>
            <a:r>
              <a:rPr lang="zh-CN" altLang="en-US" dirty="0"/>
              <a:t>，虚部为</a:t>
            </a:r>
            <a:r>
              <a:rPr lang="en-US" altLang="zh-CN" dirty="0"/>
              <a:t>b</a:t>
            </a:r>
            <a:r>
              <a:rPr lang="zh-CN" altLang="en-US" dirty="0"/>
              <a:t>。输入参数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可以是标量，或者是维数、大小相同矩阵。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</a:t>
            </a:r>
            <a:r>
              <a:rPr lang="it-IT" altLang="zh-CN" dirty="0"/>
              <a:t>&gt;&gt; c1=complex(1,2)</a:t>
            </a:r>
            <a:br>
              <a:rPr lang="it-IT" altLang="zh-CN" dirty="0"/>
            </a:br>
            <a:r>
              <a:rPr lang="zh-CN" altLang="it-IT" dirty="0"/>
              <a:t>　　	</a:t>
            </a:r>
            <a:r>
              <a:rPr lang="it-IT" altLang="zh-CN" dirty="0"/>
              <a:t>c1 =</a:t>
            </a:r>
            <a:br>
              <a:rPr lang="it-IT" altLang="zh-CN" dirty="0"/>
            </a:br>
            <a:r>
              <a:rPr lang="zh-CN" altLang="it-IT" dirty="0"/>
              <a:t>　　   	　　</a:t>
            </a:r>
            <a:r>
              <a:rPr lang="it-IT" altLang="zh-CN" dirty="0"/>
              <a:t>1.0000 + 2.0000i</a:t>
            </a:r>
            <a:br>
              <a:rPr lang="it-IT" altLang="zh-CN" dirty="0"/>
            </a:br>
            <a:r>
              <a:rPr lang="zh-CN" altLang="it-IT" dirty="0"/>
              <a:t>　　</a:t>
            </a:r>
            <a:r>
              <a:rPr lang="it-IT" altLang="zh-CN" dirty="0"/>
              <a:t>&gt;&gt; c2=complex(1,-2)</a:t>
            </a:r>
            <a:br>
              <a:rPr lang="it-IT" altLang="zh-CN" dirty="0"/>
            </a:br>
            <a:r>
              <a:rPr lang="zh-CN" altLang="it-IT" dirty="0"/>
              <a:t>　　	</a:t>
            </a:r>
            <a:r>
              <a:rPr lang="en-US" altLang="zh-CN" dirty="0"/>
              <a:t>c2 =</a:t>
            </a:r>
            <a:br>
              <a:rPr lang="en-US" altLang="zh-CN" dirty="0"/>
            </a:br>
            <a:r>
              <a:rPr lang="zh-CN" altLang="en-US" dirty="0"/>
              <a:t>　　   　　</a:t>
            </a:r>
            <a:r>
              <a:rPr lang="en-US" altLang="zh-CN" dirty="0"/>
              <a:t>1.0000</a:t>
            </a:r>
            <a:r>
              <a:rPr lang="it-IT" altLang="zh-CN" dirty="0"/>
              <a:t>-</a:t>
            </a:r>
            <a:r>
              <a:rPr lang="en-US" altLang="zh-CN" dirty="0"/>
              <a:t>2.0000i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392113" y="866775"/>
            <a:ext cx="83597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2696" bIns="0" anchor="ctr">
            <a:spAutoFit/>
          </a:bodyPr>
          <a:lstStyle>
            <a:lvl1pPr indent="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．复数的虚部和实部</a:t>
            </a:r>
            <a:endParaRPr lang="zh-CN" altLang="en-US" b="1" dirty="0"/>
          </a:p>
          <a:p>
            <a:r>
              <a:rPr lang="zh-CN" altLang="en-US" dirty="0"/>
              <a:t>　　</a:t>
            </a:r>
            <a:r>
              <a:rPr lang="en-US" altLang="zh-CN" dirty="0" err="1"/>
              <a:t>imag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real()</a:t>
            </a:r>
            <a:r>
              <a:rPr lang="zh-CN" altLang="en-US" dirty="0"/>
              <a:t>函数表示分别返回复数的虚部和实部，如</a:t>
            </a:r>
            <a:r>
              <a:rPr lang="zh-CN" altLang="fr-FR" dirty="0"/>
              <a:t>：</a:t>
            </a:r>
            <a:endParaRPr lang="zh-CN" altLang="fr-FR" dirty="0"/>
          </a:p>
          <a:p>
            <a:r>
              <a:rPr lang="zh-CN" altLang="fr-FR" dirty="0"/>
              <a:t>　　</a:t>
            </a:r>
            <a:r>
              <a:rPr lang="en-US" altLang="zh-CN" dirty="0"/>
              <a:t>&gt;&gt; real(c2)</a:t>
            </a:r>
            <a:endParaRPr lang="en-US" altLang="zh-CN" dirty="0"/>
          </a:p>
          <a:p>
            <a:r>
              <a:rPr lang="zh-CN" altLang="fr-FR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en-US" altLang="zh-CN" dirty="0"/>
          </a:p>
          <a:p>
            <a:r>
              <a:rPr lang="zh-CN" altLang="fr-FR" dirty="0"/>
              <a:t>　　</a:t>
            </a:r>
            <a:r>
              <a:rPr lang="zh-CN" altLang="en-US" dirty="0"/>
              <a:t>     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fr-FR" dirty="0"/>
              <a:t>　　</a:t>
            </a:r>
            <a:r>
              <a:rPr lang="fr-FR" altLang="zh-CN" dirty="0"/>
              <a:t>&gt;&gt; imag(c2)</a:t>
            </a:r>
            <a:endParaRPr lang="fr-FR" altLang="zh-CN" dirty="0"/>
          </a:p>
          <a:p>
            <a:r>
              <a:rPr lang="zh-CN" altLang="fr-FR" dirty="0"/>
              <a:t>　　</a:t>
            </a:r>
            <a:r>
              <a:rPr lang="fr-FR" altLang="zh-CN" dirty="0"/>
              <a:t>ans =</a:t>
            </a:r>
            <a:endParaRPr lang="fr-FR" altLang="zh-CN" dirty="0"/>
          </a:p>
          <a:p>
            <a:r>
              <a:rPr lang="zh-CN" altLang="fr-FR" dirty="0"/>
              <a:t>　　    </a:t>
            </a:r>
            <a:r>
              <a:rPr lang="pt-BR" altLang="zh-CN" dirty="0"/>
              <a:t>-2</a:t>
            </a:r>
            <a:endParaRPr lang="pt-BR" altLang="zh-CN" dirty="0"/>
          </a:p>
          <a:p>
            <a:r>
              <a:rPr lang="zh-CN" altLang="pt-BR" dirty="0"/>
              <a:t>　　 </a:t>
            </a:r>
            <a:r>
              <a:rPr lang="pt-BR" altLang="zh-CN" dirty="0"/>
              <a:t>&gt;&gt; c2r=real(c2)</a:t>
            </a:r>
            <a:endParaRPr lang="pt-BR" altLang="zh-CN" dirty="0"/>
          </a:p>
          <a:p>
            <a:r>
              <a:rPr lang="zh-CN" altLang="pt-BR" dirty="0"/>
              <a:t>　　</a:t>
            </a:r>
            <a:r>
              <a:rPr lang="pt-BR" altLang="zh-CN" dirty="0"/>
              <a:t>c2r =</a:t>
            </a:r>
            <a:endParaRPr lang="pt-BR" altLang="zh-CN" dirty="0"/>
          </a:p>
          <a:p>
            <a:r>
              <a:rPr lang="zh-CN" altLang="pt-BR" dirty="0"/>
              <a:t>　　     </a:t>
            </a:r>
            <a:r>
              <a:rPr lang="pl-PL" altLang="zh-CN" dirty="0"/>
              <a:t>1</a:t>
            </a:r>
            <a:endParaRPr lang="pl-PL" altLang="zh-CN" dirty="0"/>
          </a:p>
          <a:p>
            <a:r>
              <a:rPr lang="zh-CN" altLang="pt-BR" dirty="0"/>
              <a:t>　　</a:t>
            </a:r>
            <a:r>
              <a:rPr lang="pl-PL" altLang="zh-CN" dirty="0"/>
              <a:t>&gt;&gt; c2i=imag(c2)</a:t>
            </a:r>
            <a:endParaRPr lang="pl-PL" altLang="zh-CN" dirty="0"/>
          </a:p>
          <a:p>
            <a:r>
              <a:rPr lang="zh-CN" altLang="pt-BR" dirty="0"/>
              <a:t>　　</a:t>
            </a:r>
            <a:r>
              <a:rPr lang="pl-PL" altLang="zh-CN" dirty="0"/>
              <a:t>c2i =</a:t>
            </a:r>
            <a:endParaRPr lang="en-US" altLang="zh-CN" dirty="0"/>
          </a:p>
          <a:p>
            <a:r>
              <a:rPr lang="zh-CN" altLang="en-US" dirty="0"/>
              <a:t>　　　</a:t>
            </a:r>
            <a:r>
              <a:rPr lang="pt-BR" altLang="zh-CN" dirty="0"/>
              <a:t>-</a:t>
            </a:r>
            <a:r>
              <a:rPr lang="en-US" altLang="zh-CN" dirty="0"/>
              <a:t>2 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827088" y="836613"/>
            <a:ext cx="7777162" cy="416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8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4</a:t>
            </a:r>
            <a:r>
              <a:rPr lang="zh-CN" altLang="en-US" b="1" dirty="0"/>
              <a:t>．复数的模、辐角和共轭复数</a:t>
            </a:r>
            <a:endParaRPr lang="zh-CN" altLang="en-US" b="1" dirty="0"/>
          </a:p>
          <a:p>
            <a:pPr>
              <a:lnSpc>
                <a:spcPct val="138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求复数的模使用</a:t>
            </a:r>
            <a:r>
              <a:rPr lang="en-US" altLang="zh-CN" dirty="0"/>
              <a:t>abs()</a:t>
            </a:r>
            <a:r>
              <a:rPr lang="zh-CN" altLang="en-US" dirty="0"/>
              <a:t>函数。</a:t>
            </a:r>
            <a:r>
              <a:rPr lang="en-US" altLang="zh-CN" dirty="0"/>
              <a:t>Abs()</a:t>
            </a:r>
            <a:r>
              <a:rPr lang="zh-CN" altLang="en-US" dirty="0"/>
              <a:t>其函数的</a:t>
            </a:r>
            <a:r>
              <a:rPr lang="en-US" altLang="zh-CN" dirty="0"/>
              <a:t>MATLAB</a:t>
            </a:r>
            <a:r>
              <a:rPr lang="zh-CN" altLang="en-US" dirty="0"/>
              <a:t>表达式为</a:t>
            </a:r>
            <a:endParaRPr lang="zh-CN" altLang="en-US" dirty="0"/>
          </a:p>
          <a:p>
            <a:pPr>
              <a:lnSpc>
                <a:spcPct val="138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abs(X)=</a:t>
            </a:r>
            <a:r>
              <a:rPr lang="en-US" altLang="zh-CN" dirty="0" err="1"/>
              <a:t>sqrt</a:t>
            </a:r>
            <a:r>
              <a:rPr lang="en-US" altLang="zh-CN" dirty="0"/>
              <a:t>(real(X).^2 + </a:t>
            </a:r>
            <a:r>
              <a:rPr lang="en-US" altLang="zh-CN" dirty="0" err="1"/>
              <a:t>imag</a:t>
            </a:r>
            <a:r>
              <a:rPr lang="en-US" altLang="zh-CN" dirty="0"/>
              <a:t>(X).^2)</a:t>
            </a:r>
            <a:endParaRPr lang="en-US" altLang="zh-CN" dirty="0"/>
          </a:p>
          <a:p>
            <a:pPr>
              <a:lnSpc>
                <a:spcPct val="138000"/>
              </a:lnSpc>
            </a:pPr>
            <a:r>
              <a:rPr lang="zh-CN" altLang="en-US" dirty="0"/>
              <a:t>　　例如：</a:t>
            </a:r>
            <a:r>
              <a:rPr lang="en-US" altLang="zh-CN" dirty="0"/>
              <a:t>c1 = 1.0000 + 2.0000i</a:t>
            </a:r>
            <a:endParaRPr lang="en-US" altLang="zh-CN" dirty="0"/>
          </a:p>
          <a:p>
            <a:pPr>
              <a:lnSpc>
                <a:spcPct val="138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&gt;&gt; abs(c1)</a:t>
            </a:r>
            <a:endParaRPr lang="en-US" altLang="zh-CN" dirty="0"/>
          </a:p>
          <a:p>
            <a:pPr>
              <a:lnSpc>
                <a:spcPct val="138000"/>
              </a:lnSpc>
            </a:pP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endParaRPr lang="en-US" altLang="zh-CN" dirty="0"/>
          </a:p>
          <a:p>
            <a:pPr>
              <a:lnSpc>
                <a:spcPct val="138000"/>
              </a:lnSpc>
            </a:pPr>
            <a:r>
              <a:rPr lang="zh-CN" altLang="en-US" dirty="0"/>
              <a:t>　　     </a:t>
            </a:r>
            <a:r>
              <a:rPr lang="en-US" altLang="zh-CN" dirty="0"/>
              <a:t>2.2361 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533399"/>
            <a:ext cx="8115300" cy="735361"/>
          </a:xfrm>
        </p:spPr>
        <p:txBody>
          <a:bodyPr/>
          <a:lstStyle/>
          <a:p>
            <a:r>
              <a:rPr lang="en-US" altLang="zh-CN" sz="3200" b="1" dirty="0"/>
              <a:t>	                   1  </a:t>
            </a:r>
            <a:r>
              <a:rPr lang="zh-CN" altLang="en-US" sz="3200" b="1" dirty="0"/>
              <a:t>数 据 类 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916832"/>
            <a:ext cx="8858250" cy="34979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684213" y="549275"/>
            <a:ext cx="8135937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求复数的辐角使用</a:t>
            </a:r>
            <a:r>
              <a:rPr lang="en-US" altLang="zh-CN" dirty="0"/>
              <a:t>angle ()</a:t>
            </a:r>
            <a:r>
              <a:rPr lang="zh-CN" altLang="en-US" dirty="0"/>
              <a:t>函数。</a:t>
            </a:r>
            <a:endParaRPr lang="zh-CN" altLang="en-US" dirty="0"/>
          </a:p>
          <a:p>
            <a:pPr>
              <a:lnSpc>
                <a:spcPct val="135000"/>
              </a:lnSpc>
            </a:pPr>
            <a:r>
              <a:rPr lang="zh-CN" altLang="en-US" dirty="0"/>
              <a:t>　　例如</a:t>
            </a:r>
            <a:r>
              <a:rPr lang="zh-CN" altLang="da-DK" dirty="0"/>
              <a:t>：</a:t>
            </a:r>
            <a:endParaRPr lang="zh-CN" altLang="fr-FR" dirty="0"/>
          </a:p>
          <a:p>
            <a:pPr>
              <a:lnSpc>
                <a:spcPct val="135000"/>
              </a:lnSpc>
            </a:pPr>
            <a:r>
              <a:rPr lang="zh-CN" altLang="fr-FR" dirty="0"/>
              <a:t>　　</a:t>
            </a:r>
            <a:r>
              <a:rPr lang="da-DK" altLang="zh-CN" dirty="0"/>
              <a:t>&gt;&gt; angle(c1)</a:t>
            </a:r>
            <a:endParaRPr lang="fr-FR" altLang="zh-CN" dirty="0"/>
          </a:p>
          <a:p>
            <a:pPr>
              <a:lnSpc>
                <a:spcPct val="135000"/>
              </a:lnSpc>
            </a:pPr>
            <a:r>
              <a:rPr lang="zh-CN" altLang="fr-FR" dirty="0"/>
              <a:t>　　</a:t>
            </a:r>
            <a:r>
              <a:rPr lang="fr-FR" altLang="zh-CN" dirty="0"/>
              <a:t>ans =</a:t>
            </a:r>
            <a:endParaRPr lang="fr-FR" altLang="zh-CN" dirty="0"/>
          </a:p>
          <a:p>
            <a:pPr>
              <a:lnSpc>
                <a:spcPct val="135000"/>
              </a:lnSpc>
            </a:pPr>
            <a:r>
              <a:rPr lang="zh-CN" altLang="fr-FR" dirty="0"/>
              <a:t>　　    </a:t>
            </a:r>
            <a:r>
              <a:rPr lang="en-US" altLang="zh-CN" dirty="0"/>
              <a:t>1.1071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求共轭复数使用</a:t>
            </a:r>
            <a:r>
              <a:rPr lang="en-US" altLang="zh-CN" dirty="0" err="1"/>
              <a:t>conj</a:t>
            </a:r>
            <a:r>
              <a:rPr lang="en-US" altLang="zh-CN" dirty="0"/>
              <a:t> ()</a:t>
            </a:r>
            <a:r>
              <a:rPr lang="zh-CN" altLang="en-US" dirty="0"/>
              <a:t>函数。例如，复数</a:t>
            </a:r>
            <a:r>
              <a:rPr lang="en-US" altLang="zh-CN" dirty="0"/>
              <a:t>Z = real(Z) +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imag</a:t>
            </a:r>
            <a:r>
              <a:rPr lang="en-US" altLang="zh-CN" dirty="0"/>
              <a:t>(Z)</a:t>
            </a:r>
            <a:r>
              <a:rPr lang="zh-CN" altLang="en-US" dirty="0"/>
              <a:t>，其共轭复数为</a:t>
            </a:r>
            <a:endParaRPr lang="zh-CN" altLang="en-US" dirty="0"/>
          </a:p>
          <a:p>
            <a:pPr>
              <a:lnSpc>
                <a:spcPct val="135000"/>
              </a:lnSpc>
            </a:pPr>
            <a:r>
              <a:rPr lang="zh-CN" altLang="en-US" dirty="0"/>
              <a:t>　　</a:t>
            </a:r>
            <a:r>
              <a:rPr lang="pl-PL" altLang="zh-CN" dirty="0"/>
              <a:t>conj(Z) = real(Z) - i*imag(Z)</a:t>
            </a:r>
            <a:endParaRPr lang="pl-PL" altLang="zh-CN" dirty="0"/>
          </a:p>
          <a:p>
            <a:pPr>
              <a:lnSpc>
                <a:spcPct val="135000"/>
              </a:lnSpc>
            </a:pPr>
            <a:r>
              <a:rPr lang="zh-CN" altLang="pl-PL" dirty="0"/>
              <a:t>　　例如：</a:t>
            </a:r>
            <a:endParaRPr lang="zh-CN" altLang="pl-PL" dirty="0"/>
          </a:p>
          <a:p>
            <a:pPr>
              <a:lnSpc>
                <a:spcPct val="135000"/>
              </a:lnSpc>
            </a:pPr>
            <a:r>
              <a:rPr lang="zh-CN" altLang="pl-PL" dirty="0"/>
              <a:t>　　</a:t>
            </a:r>
            <a:r>
              <a:rPr lang="en-US" altLang="zh-CN" dirty="0"/>
              <a:t>&gt;&gt; c2=</a:t>
            </a:r>
            <a:r>
              <a:rPr lang="en-US" altLang="zh-CN" dirty="0" err="1"/>
              <a:t>conj</a:t>
            </a:r>
            <a:r>
              <a:rPr lang="en-US" altLang="zh-CN" dirty="0"/>
              <a:t>(c1) 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c2 = 1.0000-2.0000i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观看实操录屏视频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27784" y="2204864"/>
            <a:ext cx="3888432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 = int8(10); y = 20; z = x + y;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问：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z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是什么数据类型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int8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double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Oval 1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Rectangle: Rounded Corners 14"/>
          <p:cNvSpPr/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Group 1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Picture 4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5" name="Group 15"/>
          <p:cNvGrpSpPr/>
          <p:nvPr/>
        </p:nvGrpSpPr>
        <p:grpSpPr bwMode="auto">
          <a:xfrm>
            <a:off x="652463" y="764704"/>
            <a:ext cx="8312016" cy="2047181"/>
            <a:chOff x="431" y="391"/>
            <a:chExt cx="5310" cy="1392"/>
          </a:xfrm>
        </p:grpSpPr>
        <p:sp>
          <p:nvSpPr>
            <p:cNvPr id="266244" name="Text Box 4"/>
            <p:cNvSpPr txBox="1">
              <a:spLocks noChangeArrowheads="1"/>
            </p:cNvSpPr>
            <p:nvPr/>
          </p:nvSpPr>
          <p:spPr bwMode="auto">
            <a:xfrm>
              <a:off x="431" y="391"/>
              <a:ext cx="531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 b="1" dirty="0"/>
                <a:t>复数运算</a:t>
              </a:r>
              <a:endParaRPr lang="en-US" altLang="zh-CN" b="1" dirty="0"/>
            </a:p>
            <a:p>
              <a:pPr>
                <a:lnSpc>
                  <a:spcPct val="135000"/>
                </a:lnSpc>
              </a:pPr>
              <a:r>
                <a:rPr lang="zh-CN" altLang="en-US" b="1" dirty="0"/>
                <a:t>例</a:t>
              </a:r>
              <a:r>
                <a:rPr lang="en-US" altLang="zh-CN" b="1" dirty="0"/>
                <a:t>1-4-1</a:t>
              </a:r>
              <a:r>
                <a:rPr lang="en-US" altLang="zh-CN" dirty="0"/>
                <a:t>  </a:t>
              </a:r>
              <a:r>
                <a:rPr lang="zh-CN" altLang="en-US" dirty="0"/>
                <a:t>求下列复数的实部和虚部、共轭复数、模和辐角。</a:t>
              </a:r>
              <a:endParaRPr lang="zh-CN" altLang="en-US" dirty="0"/>
            </a:p>
            <a:p>
              <a:pPr>
                <a:lnSpc>
                  <a:spcPct val="135000"/>
                </a:lnSpc>
              </a:pPr>
              <a:r>
                <a:rPr lang="zh-CN" altLang="en-US" dirty="0"/>
                <a:t>　　</a:t>
              </a:r>
              <a:r>
                <a:rPr lang="en-US" altLang="zh-CN" dirty="0"/>
                <a:t>(1) </a:t>
              </a:r>
              <a:endParaRPr lang="en-US" altLang="zh-CN" dirty="0"/>
            </a:p>
          </p:txBody>
        </p:sp>
        <p:graphicFrame>
          <p:nvGraphicFramePr>
            <p:cNvPr id="266245" name="Object 5"/>
            <p:cNvGraphicFramePr>
              <a:graphicFrameLocks noChangeAspect="1"/>
            </p:cNvGraphicFramePr>
            <p:nvPr/>
          </p:nvGraphicFramePr>
          <p:xfrm>
            <a:off x="1294" y="1028"/>
            <a:ext cx="39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22" name="Equation" r:id="rId1" imgW="393700" imgH="393700" progId="Equation.DSMT4">
                    <p:embed/>
                  </p:oleObj>
                </mc:Choice>
                <mc:Fallback>
                  <p:oleObj name="Equation" r:id="rId1" imgW="393700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028"/>
                          <a:ext cx="39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3076" y="1055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(2) </a:t>
              </a:r>
              <a:endParaRPr lang="en-US" altLang="zh-CN" dirty="0"/>
            </a:p>
          </p:txBody>
        </p:sp>
        <p:graphicFrame>
          <p:nvGraphicFramePr>
            <p:cNvPr id="266247" name="Object 7"/>
            <p:cNvGraphicFramePr>
              <a:graphicFrameLocks noChangeAspect="1"/>
            </p:cNvGraphicFramePr>
            <p:nvPr/>
          </p:nvGraphicFramePr>
          <p:xfrm>
            <a:off x="3515" y="994"/>
            <a:ext cx="54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23" name="Equation" r:id="rId3" imgW="469900" imgH="355600" progId="Equation.DSMT4">
                    <p:embed/>
                  </p:oleObj>
                </mc:Choice>
                <mc:Fallback>
                  <p:oleObj name="Equation" r:id="rId3" imgW="469900" imgH="355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994"/>
                          <a:ext cx="54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762" y="1443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(3) </a:t>
              </a:r>
              <a:endParaRPr lang="en-US" altLang="zh-CN" dirty="0"/>
            </a:p>
          </p:txBody>
        </p:sp>
        <p:graphicFrame>
          <p:nvGraphicFramePr>
            <p:cNvPr id="266250" name="Object 10"/>
            <p:cNvGraphicFramePr>
              <a:graphicFrameLocks noChangeAspect="1"/>
            </p:cNvGraphicFramePr>
            <p:nvPr/>
          </p:nvGraphicFramePr>
          <p:xfrm>
            <a:off x="1150" y="1382"/>
            <a:ext cx="95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24" name="Equation" r:id="rId5" imgW="837565" imgH="355600" progId="Equation.DSMT4">
                    <p:embed/>
                  </p:oleObj>
                </mc:Choice>
                <mc:Fallback>
                  <p:oleObj name="Equation" r:id="rId5" imgW="837565" imgH="355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382"/>
                          <a:ext cx="953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3086" y="1408"/>
              <a:ext cx="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(4) </a:t>
              </a:r>
              <a:endParaRPr lang="en-US" altLang="zh-CN" dirty="0"/>
            </a:p>
          </p:txBody>
        </p:sp>
        <p:graphicFrame>
          <p:nvGraphicFramePr>
            <p:cNvPr id="266253" name="Object 13"/>
            <p:cNvGraphicFramePr>
              <a:graphicFrameLocks noChangeAspect="1"/>
            </p:cNvGraphicFramePr>
            <p:nvPr/>
          </p:nvGraphicFramePr>
          <p:xfrm>
            <a:off x="3515" y="1418"/>
            <a:ext cx="95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25" name="Equation" r:id="rId7" imgW="660400" imgH="190500" progId="Equation.DSMT4">
                    <p:embed/>
                  </p:oleObj>
                </mc:Choice>
                <mc:Fallback>
                  <p:oleObj name="Equation" r:id="rId7" imgW="660400" imgH="190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418"/>
                          <a:ext cx="953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519113" y="2686050"/>
            <a:ext cx="8331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　解</a:t>
            </a:r>
            <a:r>
              <a:rPr lang="zh-CN" altLang="en-US" sz="2000" dirty="0"/>
              <a:t>  在</a:t>
            </a:r>
            <a:r>
              <a:rPr lang="en-US" altLang="zh-CN" sz="2000" dirty="0"/>
              <a:t>MATLAB</a:t>
            </a:r>
            <a:r>
              <a:rPr lang="zh-CN" altLang="en-US" sz="2000" dirty="0"/>
              <a:t>命令窗口中输入：</a:t>
            </a:r>
            <a:endParaRPr lang="zh-CN" altLang="en-US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&gt;&gt; a=[1/(3+2i),1/i-3i/(1-i), (3+4i)*(2-5i)/2i, i^8-4*i^21+i];</a:t>
            </a:r>
            <a:endParaRPr lang="en-US" altLang="zh-CN" sz="2000" dirty="0"/>
          </a:p>
          <a:p>
            <a:r>
              <a:rPr lang="zh-CN" altLang="en-US" sz="2000" dirty="0"/>
              <a:t>　　</a:t>
            </a:r>
            <a:r>
              <a:rPr lang="pt-BR" altLang="zh-CN" sz="2000" dirty="0"/>
              <a:t>&gt;&gt; real(a)</a:t>
            </a:r>
            <a:endParaRPr lang="pt-BR" altLang="zh-CN" sz="2000" dirty="0"/>
          </a:p>
          <a:p>
            <a:r>
              <a:rPr lang="zh-CN" altLang="pt-BR" sz="2000" dirty="0"/>
              <a:t>　　</a:t>
            </a:r>
            <a:r>
              <a:rPr lang="pt-BR" altLang="zh-CN" sz="2000" dirty="0"/>
              <a:t>ans = 0.2308    1.5000   -3.5000    0</a:t>
            </a:r>
            <a:endParaRPr lang="pt-BR" altLang="zh-CN" sz="2000" dirty="0"/>
          </a:p>
          <a:p>
            <a:r>
              <a:rPr lang="zh-CN" altLang="pt-BR" sz="2000" dirty="0"/>
              <a:t>　　</a:t>
            </a:r>
            <a:r>
              <a:rPr lang="pt-BR" altLang="zh-CN" sz="2000" dirty="0"/>
              <a:t>&gt;&gt; imag(a)</a:t>
            </a:r>
            <a:endParaRPr lang="pt-BR" altLang="zh-CN" sz="2000" dirty="0"/>
          </a:p>
          <a:p>
            <a:r>
              <a:rPr lang="zh-CN" altLang="pt-BR" sz="2000" dirty="0"/>
              <a:t>　　</a:t>
            </a:r>
            <a:r>
              <a:rPr lang="pt-BR" altLang="zh-CN" sz="2000" dirty="0"/>
              <a:t>ans = -0.1538   -2.5000  -13.0000   -2.0000</a:t>
            </a:r>
            <a:endParaRPr lang="pt-BR" altLang="zh-CN" sz="2000" dirty="0"/>
          </a:p>
          <a:p>
            <a:r>
              <a:rPr lang="zh-CN" altLang="pt-BR" sz="2000" dirty="0"/>
              <a:t>　　</a:t>
            </a:r>
            <a:r>
              <a:rPr lang="pt-BR" altLang="zh-CN" sz="2000" dirty="0"/>
              <a:t>&gt;&gt; conj(a)</a:t>
            </a:r>
            <a:endParaRPr lang="pt-BR" altLang="zh-CN" sz="2000" dirty="0"/>
          </a:p>
          <a:p>
            <a:r>
              <a:rPr lang="zh-CN" altLang="pt-BR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0.2308 + 0.1538i   1.5000 + 2.5000i  -3.5000 +13.0000i   0 + 2.0000i</a:t>
            </a:r>
            <a:endParaRPr lang="en-US" altLang="zh-CN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&gt;&gt; abs(a) </a:t>
            </a:r>
            <a:endParaRPr lang="en-US" altLang="zh-CN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0.2774    2.9155   13.4629    2.0000</a:t>
            </a:r>
            <a:endParaRPr lang="en-US" altLang="zh-CN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/>
              <a:t>&gt;&gt; angle(a)</a:t>
            </a:r>
            <a:endParaRPr lang="en-US" altLang="zh-CN" sz="2000" dirty="0"/>
          </a:p>
          <a:p>
            <a:r>
              <a:rPr lang="zh-CN" altLang="en-US" sz="2000" dirty="0"/>
              <a:t>　　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-0.5880  -1.0304  -1.8338  -1.5708 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808038" y="638175"/>
            <a:ext cx="7508875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　</a:t>
            </a:r>
            <a:r>
              <a:rPr lang="zh-CN" altLang="en-US" b="1"/>
              <a:t>　例</a:t>
            </a:r>
            <a:r>
              <a:rPr lang="en-US" altLang="zh-CN" b="1"/>
              <a:t>1-4-2</a:t>
            </a:r>
            <a:r>
              <a:rPr lang="en-US" altLang="zh-CN"/>
              <a:t>  </a:t>
            </a:r>
            <a:r>
              <a:rPr lang="zh-CN" altLang="en-US"/>
              <a:t>复数的指数和对数运算：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　</a:t>
            </a:r>
            <a:r>
              <a:rPr lang="zh-CN" altLang="en-US" b="1"/>
              <a:t>　</a:t>
            </a:r>
            <a:r>
              <a:rPr lang="en-US" altLang="zh-CN" b="1"/>
              <a:t>(1)  </a:t>
            </a:r>
            <a:r>
              <a:rPr lang="en-US" altLang="zh-CN"/>
              <a:t>log(-i)  				(2)  log(-1+3i)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　　</a:t>
            </a:r>
            <a:r>
              <a:rPr lang="zh-CN" altLang="en-US" b="1"/>
              <a:t>解</a:t>
            </a:r>
            <a:r>
              <a:rPr lang="zh-CN" altLang="en-US"/>
              <a:t>  在</a:t>
            </a:r>
            <a:r>
              <a:rPr lang="en-US" altLang="zh-CN"/>
              <a:t>MATLAB</a:t>
            </a:r>
            <a:r>
              <a:rPr lang="zh-CN" altLang="en-US"/>
              <a:t>命令窗口中输入：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　　</a:t>
            </a:r>
            <a:r>
              <a:rPr lang="en-US" altLang="zh-CN"/>
              <a:t>&gt;&gt;  log(-i)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　　</a:t>
            </a:r>
            <a:r>
              <a:rPr lang="en-US" altLang="zh-CN"/>
              <a:t>ans = 0 - 1.5708i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　　</a:t>
            </a:r>
            <a:r>
              <a:rPr lang="en-US" altLang="zh-CN"/>
              <a:t>&gt;&gt; log(-1+3i)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　　</a:t>
            </a:r>
            <a:r>
              <a:rPr lang="en-US" altLang="zh-CN"/>
              <a:t>ans = 1.1513 + 1.8925i 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082353"/>
            <a:ext cx="8115300" cy="5089847"/>
          </a:xfrm>
        </p:spPr>
        <p:txBody>
          <a:bodyPr/>
          <a:lstStyle/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．矩阵 </a:t>
            </a:r>
            <a:br>
              <a:rPr lang="zh-CN" altLang="en-US" sz="2000" b="1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MATLAB</a:t>
            </a:r>
            <a:r>
              <a:rPr lang="zh-CN" altLang="en-US" sz="2000" dirty="0"/>
              <a:t>最基本的数据结构是复数矩阵，在命令窗口输入一个复数矩阵非常简单，例如下面的语句：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pl-PL" altLang="zh-CN" sz="2000" dirty="0"/>
              <a:t>&gt;&gt; B=[1+9i,2+8i,3+7j; 4+6j 5+5i,6+4i; 7+3i,8+2j 1i]</a:t>
            </a:r>
            <a:br>
              <a:rPr lang="pl-PL" altLang="zh-CN" sz="2000" dirty="0"/>
            </a:br>
            <a:r>
              <a:rPr lang="zh-CN" altLang="pl-PL" sz="2000" dirty="0"/>
              <a:t>　　可输入一个矩阵</a:t>
            </a:r>
            <a:r>
              <a:rPr lang="en-US" altLang="zh-CN" sz="2000" dirty="0"/>
              <a:t>B</a:t>
            </a:r>
            <a:r>
              <a:rPr lang="zh-CN" altLang="en-US" sz="2000" dirty="0"/>
              <a:t>，矩阵</a:t>
            </a:r>
            <a:r>
              <a:rPr lang="en-US" altLang="zh-CN" sz="2000" dirty="0"/>
              <a:t>B</a:t>
            </a:r>
            <a:r>
              <a:rPr lang="zh-CN" altLang="en-US" sz="2000" dirty="0"/>
              <a:t>的各行元素由分号分隔，而同行中不同列元素由逗号或空格分隔，回车后显示的结果如下：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B =</a:t>
            </a:r>
            <a:br>
              <a:rPr lang="en-US" altLang="zh-CN" sz="2000" dirty="0"/>
            </a:br>
            <a:r>
              <a:rPr lang="zh-CN" altLang="en-US" sz="2000" dirty="0"/>
              <a:t>　　     	</a:t>
            </a:r>
            <a:r>
              <a:rPr lang="en-US" altLang="zh-CN" sz="2000" dirty="0"/>
              <a:t>1.0000 + 9.0000i  2.0000 + 8.0000i  3.0000 + 7.0000i</a:t>
            </a:r>
            <a:br>
              <a:rPr lang="en-US" altLang="zh-CN" sz="2000" dirty="0"/>
            </a:br>
            <a:r>
              <a:rPr lang="en-US" altLang="zh-CN" sz="2000" dirty="0"/>
              <a:t>   	4.0000 + 6.0000i  5.0000 + 5.0000i  6.0000 + 4.0000i</a:t>
            </a:r>
            <a:br>
              <a:rPr lang="en-US" altLang="zh-CN" sz="2000" dirty="0"/>
            </a:br>
            <a:r>
              <a:rPr lang="en-US" altLang="zh-CN" sz="2000" dirty="0"/>
              <a:t>     	7.0000 + 3.0000i  8.0000 + 2.0000i      0 + 1.0000i </a:t>
            </a:r>
            <a:br>
              <a:rPr lang="en-US" altLang="zh-CN" sz="2000" dirty="0"/>
            </a:br>
            <a:r>
              <a:rPr lang="zh-CN" altLang="en-US" sz="2000" dirty="0"/>
              <a:t>　　其中，元素 </a:t>
            </a:r>
            <a:r>
              <a:rPr lang="en-US" altLang="zh-CN" sz="2000" dirty="0"/>
              <a:t>1+9i </a:t>
            </a:r>
            <a:r>
              <a:rPr lang="zh-CN" altLang="en-US" sz="2000" dirty="0"/>
              <a:t>表示复数项，实矩阵、向量或标量均可更容易地以这样的表述方法输入。如果赋值表达式末尾有分号，则其结构将不显示，否则将显示出全部结果。 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62068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2.2  </a:t>
            </a:r>
            <a:r>
              <a:rPr lang="zh-CN" altLang="en-US" b="1" dirty="0"/>
              <a:t>数据结构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．多维数组 </a:t>
            </a:r>
            <a:br>
              <a:rPr lang="zh-CN" altLang="en-US" b="1" dirty="0"/>
            </a:br>
            <a:r>
              <a:rPr lang="zh-CN" altLang="en-US" dirty="0"/>
              <a:t>　　在</a:t>
            </a:r>
            <a:r>
              <a:rPr lang="en-US" altLang="zh-CN" dirty="0"/>
              <a:t>MATLAB</a:t>
            </a:r>
            <a:r>
              <a:rPr lang="zh-CN" altLang="en-US" dirty="0"/>
              <a:t>中数组、向量和矩阵的概念是经常混用的，事实上数组、向量和二维矩阵在本质上没有任何区别，都是以矩阵的形式保存的。</a:t>
            </a:r>
            <a:r>
              <a:rPr lang="en-US" altLang="zh-CN" dirty="0"/>
              <a:t>MATLAB</a:t>
            </a:r>
            <a:r>
              <a:rPr lang="zh-CN" altLang="en-US" dirty="0"/>
              <a:t>的数据结构只有矩阵一种形式</a:t>
            </a:r>
            <a:r>
              <a:rPr lang="en-US" altLang="zh-CN" dirty="0"/>
              <a:t>(</a:t>
            </a:r>
            <a:r>
              <a:rPr lang="zh-CN" altLang="en-US" dirty="0"/>
              <a:t>可细分为普通矩阵和稀疏矩阵</a:t>
            </a:r>
            <a:r>
              <a:rPr lang="en-US" altLang="zh-CN" dirty="0"/>
              <a:t>)</a:t>
            </a:r>
            <a:r>
              <a:rPr lang="zh-CN" altLang="en-US" dirty="0"/>
              <a:t>，但是</a:t>
            </a:r>
            <a:r>
              <a:rPr lang="zh-CN" altLang="en-US" dirty="0">
                <a:solidFill>
                  <a:srgbClr val="FF0000"/>
                </a:solidFill>
              </a:rPr>
              <a:t>数组与矩阵的某些运算方法是不同的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．字符串与字符串矩阵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的字符串是由单引号括起来的。如可以使用下面命令赋值：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</a:t>
            </a:r>
            <a:r>
              <a:rPr lang="en-US" altLang="zh-CN" dirty="0" err="1"/>
              <a:t>strA</a:t>
            </a:r>
            <a:r>
              <a:rPr lang="en-US" altLang="zh-CN" dirty="0"/>
              <a:t>='This is a string.' </a:t>
            </a:r>
            <a:br>
              <a:rPr lang="en-US" altLang="zh-CN" dirty="0"/>
            </a:br>
            <a:r>
              <a:rPr lang="zh-CN" altLang="en-US" dirty="0"/>
              <a:t>　　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标题 3133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4 </a:t>
            </a:r>
            <a:r>
              <a:rPr lang="zh-CN" altLang="en-US" sz="2000" b="1" dirty="0"/>
              <a:t>单元数组  </a:t>
            </a:r>
            <a:r>
              <a:rPr lang="en-US" altLang="zh-CN" sz="2000" b="1" dirty="0"/>
              <a:t>(cell array)</a:t>
            </a:r>
            <a:br>
              <a:rPr lang="zh-CN" altLang="en-US" sz="2800" dirty="0"/>
            </a:br>
            <a:r>
              <a:rPr lang="en-US" altLang="zh-CN" sz="2000" b="1" dirty="0"/>
              <a:t>4.1  </a:t>
            </a:r>
            <a:r>
              <a:rPr lang="zh-CN" altLang="en-US" sz="2000" b="1" dirty="0"/>
              <a:t>生成单元数组</a:t>
            </a:r>
            <a:br>
              <a:rPr lang="zh-CN" altLang="en-US" sz="2300" b="1" dirty="0"/>
            </a:br>
            <a:r>
              <a:rPr lang="zh-CN" altLang="en-US" sz="2300" dirty="0"/>
              <a:t>　 “单元</a:t>
            </a:r>
            <a:r>
              <a:rPr lang="en-US" altLang="zh-CN" sz="2300" dirty="0"/>
              <a:t>(cell)”(</a:t>
            </a:r>
            <a:r>
              <a:rPr lang="zh-CN" altLang="en-US" sz="2300" dirty="0"/>
              <a:t>也称为“细胞”矩阵或者“细胞”数组</a:t>
            </a:r>
            <a:r>
              <a:rPr lang="en-US" altLang="zh-CN" sz="2300" dirty="0"/>
              <a:t>)</a:t>
            </a:r>
            <a:r>
              <a:rPr lang="zh-CN" altLang="en-US" sz="2300" dirty="0"/>
              <a:t>是无类型矩阵，它们中的元素可以是任何类型。</a:t>
            </a:r>
            <a:br>
              <a:rPr lang="en-US" altLang="zh-CN" sz="2300" dirty="0"/>
            </a:br>
            <a:r>
              <a:rPr lang="en-US" altLang="zh-CN" sz="2300" dirty="0"/>
              <a:t>      </a:t>
            </a:r>
            <a:r>
              <a:rPr lang="zh-CN" altLang="en-US" sz="2300" dirty="0"/>
              <a:t>单元数组用类似矩阵的标记方法，将复杂的数据结构纳入一个变量之下，与矩阵中的圆括号表示下标类似，</a:t>
            </a:r>
            <a:r>
              <a:rPr lang="zh-CN" altLang="en-US" sz="2300" b="1" dirty="0">
                <a:solidFill>
                  <a:schemeClr val="accent6"/>
                </a:solidFill>
              </a:rPr>
              <a:t>单元数组由大括号表示下标</a:t>
            </a:r>
            <a:r>
              <a:rPr lang="zh-CN" altLang="en-US" sz="2300" dirty="0"/>
              <a:t>。单元数组中的每一个元素称为“单元”。单元中的数据可以为任何数据类型，包括数值数组、字符、符号对象、其他单元数组和结构体。</a:t>
            </a:r>
            <a:br>
              <a:rPr lang="en-US" altLang="zh-CN" sz="2300" dirty="0"/>
            </a:br>
            <a:r>
              <a:rPr lang="zh-CN" altLang="en-US" sz="2300" dirty="0"/>
              <a:t>　　可以通过两种方式创建一个单元数组：一是通过赋值语句直接创建；二是利用</a:t>
            </a:r>
            <a:r>
              <a:rPr lang="en-US" altLang="zh-CN" sz="2300" dirty="0"/>
              <a:t>cell()</a:t>
            </a:r>
            <a:r>
              <a:rPr lang="zh-CN" altLang="en-US" sz="2300" dirty="0"/>
              <a:t>函数先为单元数组分配一个内存空间，然后再给各个单元赋值。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标题 3143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．直接生成单元数组</a:t>
            </a:r>
            <a:br>
              <a:rPr lang="zh-CN" altLang="en-US" b="1" dirty="0"/>
            </a:br>
            <a:r>
              <a:rPr lang="zh-CN" altLang="en-US" dirty="0"/>
              <a:t>　　直接赋值法通过给每个单元逐个赋值来创建单元数组。单元数组用大括号表示，在赋值时需要将单元内容用大括号括起来。例如：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A={'</a:t>
            </a:r>
            <a:r>
              <a:rPr lang="zh-CN" altLang="en-US" dirty="0"/>
              <a:t>中国</a:t>
            </a:r>
            <a:r>
              <a:rPr lang="en-US" altLang="zh-CN" dirty="0"/>
              <a:t>','</a:t>
            </a:r>
            <a:r>
              <a:rPr lang="zh-CN" altLang="en-US" dirty="0"/>
              <a:t>美国</a:t>
            </a:r>
            <a:r>
              <a:rPr lang="en-US" altLang="zh-CN" dirty="0"/>
              <a:t>',100+200*i,[9, 8, 5; 67, 70, 102; 57, 18, 100; -200, 89, 78]}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A = 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'</a:t>
            </a:r>
            <a:r>
              <a:rPr lang="zh-CN" altLang="en-US" dirty="0"/>
              <a:t>中国</a:t>
            </a:r>
            <a:r>
              <a:rPr lang="en-US" altLang="zh-CN" dirty="0"/>
              <a:t>'    '</a:t>
            </a:r>
            <a:r>
              <a:rPr lang="zh-CN" altLang="en-US" dirty="0"/>
              <a:t>美国</a:t>
            </a:r>
            <a:r>
              <a:rPr lang="en-US" altLang="zh-CN"/>
              <a:t>'    [1.0000e+002 +2.0000e+002i]    [4 × 3 double] </a:t>
            </a:r>
            <a:endParaRPr lang="en-US" altLang="zh-CN"/>
          </a:p>
        </p:txBody>
      </p:sp>
      <p:sp>
        <p:nvSpPr>
          <p:cNvPr id="314371" name="文本占位符 3143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标题 3153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．使用</a:t>
            </a:r>
            <a:r>
              <a:rPr lang="en-US" altLang="zh-CN" b="1" dirty="0"/>
              <a:t>cell()</a:t>
            </a:r>
            <a:r>
              <a:rPr lang="zh-CN" altLang="en-US" b="1" dirty="0"/>
              <a:t>函数生成单元数组</a:t>
            </a:r>
            <a:br>
              <a:rPr lang="zh-CN" altLang="en-US" b="1" dirty="0"/>
            </a:br>
            <a:r>
              <a:rPr lang="zh-CN" altLang="en-US" dirty="0"/>
              <a:t>　　使用</a:t>
            </a:r>
            <a:r>
              <a:rPr lang="en-US" altLang="zh-CN" dirty="0"/>
              <a:t>cell()</a:t>
            </a:r>
            <a:r>
              <a:rPr lang="zh-CN" altLang="en-US" dirty="0"/>
              <a:t>函数创建单元数组的步骤为：首先用</a:t>
            </a:r>
            <a:r>
              <a:rPr lang="en-US" altLang="zh-CN" dirty="0"/>
              <a:t>cell()</a:t>
            </a:r>
            <a:r>
              <a:rPr lang="zh-CN" altLang="en-US" dirty="0"/>
              <a:t>函数创建一个空的单元数组，然后再为数组元素赋值。语法如下：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(1)  c = cell(n</a:t>
            </a:r>
            <a:r>
              <a:rPr lang="en-US" altLang="zh-CN" dirty="0"/>
              <a:t>)</a:t>
            </a:r>
            <a:r>
              <a:rPr lang="zh-CN" altLang="en-US" dirty="0"/>
              <a:t>：生成一个</a:t>
            </a:r>
            <a:r>
              <a:rPr lang="en-US" altLang="zh-CN" dirty="0"/>
              <a:t>n × n</a:t>
            </a:r>
            <a:r>
              <a:rPr lang="zh-CN" altLang="en-US" dirty="0"/>
              <a:t>元素的空矩阵数组，如果</a:t>
            </a:r>
            <a:r>
              <a:rPr lang="en-US" altLang="zh-CN" dirty="0"/>
              <a:t>n</a:t>
            </a:r>
            <a:r>
              <a:rPr lang="zh-CN" altLang="en-US" dirty="0"/>
              <a:t>不是标量，将发出错误信息。例如：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b=cell(2)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b = 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[]    []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/>
              <a:t>[]    [] </a:t>
            </a:r>
            <a:endParaRPr lang="en-US" altLang="zh-CN"/>
          </a:p>
        </p:txBody>
      </p:sp>
      <p:sp>
        <p:nvSpPr>
          <p:cNvPr id="315395" name="文本占位符 3153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1.1  </a:t>
            </a:r>
            <a:r>
              <a:rPr lang="zh-CN" altLang="en-US" b="1" dirty="0"/>
              <a:t>整数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MATLAB R2019a</a:t>
            </a:r>
            <a:r>
              <a:rPr lang="zh-CN" altLang="en-US" dirty="0"/>
              <a:t>支持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位的有符号和无符号整数数据类型，如下表所示。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81100" y="2409825"/>
          <a:ext cx="67818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0" name="Document" r:id="rId1" imgW="5346700" imgH="2606675" progId="Word.Document.8">
                  <p:embed/>
                </p:oleObj>
              </mc:Choice>
              <mc:Fallback>
                <p:oleObj name="Document" r:id="rId1" imgW="5346700" imgH="26066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409825"/>
                        <a:ext cx="6781800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标题 3164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err="1"/>
              <a:t>(2)  c = cell(m</a:t>
            </a:r>
            <a:r>
              <a:rPr lang="en-US" altLang="zh-CN" dirty="0"/>
              <a:t>, n)</a:t>
            </a:r>
            <a:r>
              <a:rPr lang="zh-CN" altLang="en-US" dirty="0"/>
              <a:t>、</a:t>
            </a:r>
            <a:r>
              <a:rPr lang="en-US" altLang="zh-CN" err="1"/>
              <a:t>c = cell([m</a:t>
            </a:r>
            <a:r>
              <a:rPr lang="en-US" altLang="zh-CN" dirty="0"/>
              <a:t>, n])</a:t>
            </a:r>
            <a:r>
              <a:rPr lang="zh-CN" altLang="en-US" dirty="0"/>
              <a:t>：生成一个</a:t>
            </a:r>
            <a:r>
              <a:rPr lang="en-US" altLang="zh-CN" dirty="0"/>
              <a:t>m × n</a:t>
            </a:r>
            <a:r>
              <a:rPr lang="zh-CN" altLang="en-US" dirty="0"/>
              <a:t>元素的空矩阵数组，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必须是标量，否则将发出错误信息。例如：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&gt;&gt;B=cell(2,2)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B =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[]     []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[]     []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(3)  c = cell(m</a:t>
            </a:r>
            <a:r>
              <a:rPr lang="en-US" altLang="zh-CN" dirty="0"/>
              <a:t>, n, p,...)</a:t>
            </a:r>
            <a:r>
              <a:rPr lang="zh-CN" altLang="en-US" dirty="0"/>
              <a:t>、</a:t>
            </a:r>
            <a:r>
              <a:rPr lang="en-US" altLang="zh-CN" err="1"/>
              <a:t>c = cell([m</a:t>
            </a:r>
            <a:r>
              <a:rPr lang="en-US" altLang="zh-CN" dirty="0"/>
              <a:t> n p ...])</a:t>
            </a:r>
            <a:r>
              <a:rPr lang="zh-CN" altLang="en-US" dirty="0"/>
              <a:t>：生成一个</a:t>
            </a:r>
            <a:r>
              <a:rPr lang="en-US" altLang="zh-CN" dirty="0"/>
              <a:t>m × n × p</a:t>
            </a:r>
            <a:r>
              <a:rPr lang="zh-CN" altLang="en-US" dirty="0"/>
              <a:t>元素的空矩阵数组，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必须是标量，否则将发出错误信息。 </a:t>
            </a:r>
            <a:endParaRPr lang="zh-CN" altLang="en-US" dirty="0"/>
          </a:p>
        </p:txBody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标题 3174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100" dirty="0"/>
              <a:t>　　</a:t>
            </a:r>
            <a:r>
              <a:rPr lang="en-US" altLang="zh-CN" sz="2100" err="1"/>
              <a:t>(4)  c = cell(size(A</a:t>
            </a:r>
            <a:r>
              <a:rPr lang="en-US" altLang="zh-CN" sz="2100" dirty="0"/>
              <a:t>))</a:t>
            </a:r>
            <a:r>
              <a:rPr lang="zh-CN" altLang="en-US" sz="2100" dirty="0"/>
              <a:t>：生成一个与矩阵</a:t>
            </a:r>
            <a:r>
              <a:rPr lang="en-US" altLang="zh-CN" sz="2100" dirty="0"/>
              <a:t>A</a:t>
            </a:r>
            <a:r>
              <a:rPr lang="zh-CN" altLang="en-US" sz="2100" dirty="0"/>
              <a:t>大小相同的空矩阵数组。例如：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A =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1     2     3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4     5     6</a:t>
            </a:r>
            <a:br>
              <a:rPr lang="en-US" altLang="zh-CN" sz="2100" dirty="0"/>
            </a:br>
            <a:r>
              <a:rPr lang="zh-CN" altLang="en-US" sz="2100" dirty="0"/>
              <a:t>　　     </a:t>
            </a:r>
            <a:r>
              <a:rPr lang="en-US" altLang="zh-CN" sz="2100" dirty="0"/>
              <a:t>4     2     1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err="1"/>
              <a:t>&gt;&gt; c = cell(size(A</a:t>
            </a:r>
            <a:r>
              <a:rPr lang="en-US" altLang="zh-CN" sz="2100" dirty="0"/>
              <a:t>))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c = </a:t>
            </a:r>
            <a:br>
              <a:rPr lang="en-US" altLang="zh-CN" sz="2100" dirty="0"/>
            </a:br>
            <a:r>
              <a:rPr lang="zh-CN" altLang="en-US" sz="2100" dirty="0"/>
              <a:t>　　    </a:t>
            </a:r>
            <a:r>
              <a:rPr lang="en-US" altLang="zh-CN" sz="2100" dirty="0"/>
              <a:t>[]    []    []</a:t>
            </a:r>
            <a:br>
              <a:rPr lang="en-US" altLang="zh-CN" sz="2100" dirty="0"/>
            </a:br>
            <a:r>
              <a:rPr lang="zh-CN" altLang="en-US" sz="2100" dirty="0"/>
              <a:t>　　    </a:t>
            </a:r>
            <a:r>
              <a:rPr lang="en-US" altLang="zh-CN" sz="2100" dirty="0"/>
              <a:t>[]    []    []</a:t>
            </a:r>
            <a:br>
              <a:rPr lang="en-US" altLang="zh-CN" sz="2100" dirty="0"/>
            </a:br>
            <a:r>
              <a:rPr lang="zh-CN" altLang="en-US" sz="2100" dirty="0"/>
              <a:t>　　    </a:t>
            </a:r>
            <a:r>
              <a:rPr lang="en-US" altLang="zh-CN" sz="2100" dirty="0"/>
              <a:t>[]    []    []</a:t>
            </a:r>
            <a:r>
              <a:rPr lang="zh-CN" altLang="en-US" sz="2100" dirty="0"/>
              <a:t> 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标题 3194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300" b="1" dirty="0"/>
              <a:t>4.2  </a:t>
            </a:r>
            <a:r>
              <a:rPr lang="zh-CN" altLang="en-US" sz="2300" b="1" dirty="0"/>
              <a:t>单元数组的赋值</a:t>
            </a:r>
            <a:br>
              <a:rPr lang="zh-CN" altLang="en-US" sz="2300" b="1" dirty="0"/>
            </a:br>
            <a:r>
              <a:rPr lang="zh-CN" altLang="en-US" sz="2300" dirty="0"/>
              <a:t>　　生成了空矩阵单元数组后，可以使用“按单元索引法”或“按内容索引法”为单元数组的元素赋值，这两种方法是完全等效的。</a:t>
            </a:r>
            <a:br>
              <a:rPr lang="zh-CN" altLang="en-US" sz="2300" dirty="0"/>
            </a:br>
            <a:r>
              <a:rPr lang="zh-CN" altLang="en-US" sz="2300" b="1" dirty="0"/>
              <a:t>　　</a:t>
            </a:r>
            <a:r>
              <a:rPr lang="en-US" altLang="zh-CN" sz="2300" b="1" dirty="0"/>
              <a:t>1</a:t>
            </a:r>
            <a:r>
              <a:rPr lang="zh-CN" altLang="en-US" sz="2300" b="1" dirty="0"/>
              <a:t>．按单元索引法</a:t>
            </a:r>
            <a:br>
              <a:rPr lang="zh-CN" altLang="en-US" sz="2300" b="1" dirty="0"/>
            </a:br>
            <a:r>
              <a:rPr lang="zh-CN" altLang="en-US" sz="2300" dirty="0"/>
              <a:t>　　等号左边使用圆括号的是“按单元索引法”。例如：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b=cell(2)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b = 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[]     []</a:t>
            </a:r>
            <a:br>
              <a:rPr lang="en-US" altLang="zh-CN" sz="2300" dirty="0"/>
            </a:br>
            <a:r>
              <a:rPr lang="zh-CN" altLang="en-US" sz="2300" dirty="0"/>
              <a:t>　　     </a:t>
            </a:r>
            <a:r>
              <a:rPr lang="en-US" altLang="zh-CN" sz="2300" dirty="0"/>
              <a:t>[]     []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b(1,1)='OK'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??? Conversion to cell from char is not possible. </a:t>
            </a:r>
            <a:endParaRPr lang="en-US" altLang="zh-CN" sz="2300" dirty="0"/>
          </a:p>
        </p:txBody>
      </p:sp>
      <p:sp>
        <p:nvSpPr>
          <p:cNvPr id="319491" name="文本占位符 3194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标题 320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dirty="0"/>
              <a:t>　　该语句出错，等号左边用圆括号，等号右边赋值时将值用大括号括起来，表明大括号中的表达式是单元数组元素的内容，而不是普通的数组或字符串，应使用以下形式：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err="1"/>
              <a:t>A(i,j</a:t>
            </a:r>
            <a:r>
              <a:rPr lang="en-US" altLang="zh-CN" sz="2200" dirty="0"/>
              <a:t>)={x}</a:t>
            </a:r>
            <a:br>
              <a:rPr lang="en-US" altLang="zh-CN" sz="2200" dirty="0"/>
            </a:br>
            <a:r>
              <a:rPr lang="zh-CN" altLang="en-US" sz="2200" dirty="0"/>
              <a:t>　　例如：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&gt;&gt; b(1,1)={'OK!'}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pl-PL" altLang="zh-CN" sz="2200" dirty="0"/>
              <a:t>b = </a:t>
            </a:r>
            <a:br>
              <a:rPr lang="pl-PL" altLang="zh-CN" sz="2200" dirty="0"/>
            </a:br>
            <a:r>
              <a:rPr lang="zh-CN" altLang="pl-PL" sz="2200" dirty="0"/>
              <a:t>　　    </a:t>
            </a:r>
            <a:r>
              <a:rPr lang="pl-PL" altLang="zh-CN" sz="2200" dirty="0"/>
              <a:t>'OK!'    []</a:t>
            </a:r>
            <a:br>
              <a:rPr lang="pl-PL" altLang="zh-CN" sz="2200" dirty="0"/>
            </a:br>
            <a:r>
              <a:rPr lang="zh-CN" altLang="pl-PL" sz="2200" dirty="0"/>
              <a:t>　　       </a:t>
            </a:r>
            <a:r>
              <a:rPr lang="pl-PL" altLang="zh-CN" sz="2200" dirty="0"/>
              <a:t>[]       []</a:t>
            </a:r>
            <a:br>
              <a:rPr lang="pl-PL" altLang="zh-CN" sz="2200" dirty="0"/>
            </a:br>
            <a:r>
              <a:rPr lang="zh-CN" altLang="pl-PL" sz="2200" dirty="0"/>
              <a:t>　　</a:t>
            </a:r>
            <a:r>
              <a:rPr lang="pl-PL" altLang="zh-CN" sz="2200" dirty="0"/>
              <a:t>&gt;&gt; b(2,2)={2+3i}</a:t>
            </a:r>
            <a:br>
              <a:rPr lang="pl-PL" altLang="zh-CN" sz="2200" dirty="0"/>
            </a:br>
            <a:r>
              <a:rPr lang="zh-CN" altLang="pl-PL" sz="2200" dirty="0"/>
              <a:t>　　</a:t>
            </a:r>
            <a:r>
              <a:rPr lang="pl-PL" altLang="zh-CN" sz="2200" dirty="0"/>
              <a:t>b = </a:t>
            </a:r>
            <a:br>
              <a:rPr lang="pl-PL" altLang="zh-CN" sz="2200" dirty="0"/>
            </a:br>
            <a:r>
              <a:rPr lang="zh-CN" altLang="pl-PL" sz="2200" dirty="0"/>
              <a:t>　　    </a:t>
            </a:r>
            <a:r>
              <a:rPr lang="pl-PL" altLang="zh-CN" sz="2200" dirty="0"/>
              <a:t>'OK!'                            []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zh-CN" altLang="pl-PL" sz="2200" dirty="0"/>
              <a:t>       </a:t>
            </a:r>
            <a:r>
              <a:rPr lang="pl-PL" altLang="zh-CN" sz="2200" dirty="0"/>
              <a:t>[]    [2.0000 + 3.0000i] </a:t>
            </a:r>
            <a:endParaRPr lang="zh-CN" altLang="en-US"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标题 3215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b="1" dirty="0"/>
              <a:t>　　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．按内容索引法</a:t>
            </a:r>
            <a:br>
              <a:rPr lang="zh-CN" altLang="en-US" sz="2200" b="1" dirty="0"/>
            </a:br>
            <a:r>
              <a:rPr lang="zh-CN" altLang="en-US" sz="2200" dirty="0"/>
              <a:t>　　“按内容索引法”是把大括号写在等式左边，等式右边是要赋值的内容。“按内容索引法”应使用以下形式：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err="1"/>
              <a:t>A{i</a:t>
            </a:r>
            <a:r>
              <a:rPr lang="en-US" altLang="zh-CN" sz="2200" dirty="0"/>
              <a:t>, j}=x</a:t>
            </a:r>
            <a:br>
              <a:rPr lang="en-US" altLang="zh-CN" sz="2200" dirty="0"/>
            </a:br>
            <a:r>
              <a:rPr lang="zh-CN" altLang="en-US" sz="2200" dirty="0"/>
              <a:t>　　例如：</a:t>
            </a:r>
            <a:br>
              <a:rPr lang="zh-CN" altLang="en-US" sz="2200" dirty="0"/>
            </a:br>
            <a:r>
              <a:rPr lang="zh-CN" altLang="en-US" sz="2200" dirty="0"/>
              <a:t>　　	</a:t>
            </a:r>
            <a:r>
              <a:rPr lang="en-US" altLang="zh-CN" sz="2200" dirty="0"/>
              <a:t>&gt;&gt; b{1,2}=‘China.’</a:t>
            </a:r>
            <a:br>
              <a:rPr lang="en-US" altLang="zh-CN" sz="2200" dirty="0"/>
            </a:br>
            <a:r>
              <a:rPr lang="zh-CN" altLang="en-US" sz="2200" dirty="0"/>
              <a:t>　　	</a:t>
            </a:r>
            <a:r>
              <a:rPr lang="pl-PL" altLang="zh-CN" sz="2200" dirty="0"/>
              <a:t>b = </a:t>
            </a:r>
            <a:br>
              <a:rPr lang="pl-PL" altLang="zh-CN" sz="2200" dirty="0"/>
            </a:br>
            <a:r>
              <a:rPr lang="zh-CN" altLang="pl-PL" sz="2200" dirty="0"/>
              <a:t>　　   </a:t>
            </a:r>
            <a:r>
              <a:rPr lang="zh-CN" altLang="en-US" sz="2200" dirty="0"/>
              <a:t>		</a:t>
            </a:r>
            <a:r>
              <a:rPr lang="zh-CN" altLang="pl-PL" sz="2200" dirty="0"/>
              <a:t> </a:t>
            </a:r>
            <a:r>
              <a:rPr lang="pl-PL" altLang="zh-CN" sz="2200" dirty="0"/>
              <a:t>‘OK!’    ‘China.’          </a:t>
            </a:r>
            <a:br>
              <a:rPr lang="pl-PL" altLang="zh-CN" sz="2200" dirty="0"/>
            </a:br>
            <a:r>
              <a:rPr lang="zh-CN" altLang="pl-PL" sz="2200" dirty="0"/>
              <a:t>　　       </a:t>
            </a:r>
            <a:r>
              <a:rPr lang="zh-CN" altLang="en-US" sz="2200" dirty="0"/>
              <a:t>	</a:t>
            </a:r>
            <a:r>
              <a:rPr lang="pl-PL" altLang="zh-CN" sz="2200" dirty="0"/>
              <a:t>[]   	 [2.0000 + 3.0000i]</a:t>
            </a:r>
            <a:br>
              <a:rPr lang="pl-PL" altLang="zh-CN" sz="2200" dirty="0"/>
            </a:br>
            <a:r>
              <a:rPr lang="zh-CN" altLang="pl-PL" sz="2200" dirty="0"/>
              <a:t>　　</a:t>
            </a:r>
            <a:r>
              <a:rPr lang="zh-CN" altLang="en-US" sz="2200" dirty="0"/>
              <a:t>	</a:t>
            </a:r>
            <a:r>
              <a:rPr lang="pl-PL" altLang="zh-CN" sz="2200" dirty="0"/>
              <a:t>&gt;&gt; b{2,1}=[1 2 3;2 3 4]</a:t>
            </a:r>
            <a:br>
              <a:rPr lang="pl-PL" altLang="zh-CN" sz="2200" dirty="0"/>
            </a:br>
            <a:r>
              <a:rPr lang="zh-CN" altLang="pl-PL" sz="2200" dirty="0"/>
              <a:t>　　</a:t>
            </a:r>
            <a:r>
              <a:rPr lang="zh-CN" altLang="en-US" sz="2200" dirty="0"/>
              <a:t>    </a:t>
            </a:r>
            <a:r>
              <a:rPr lang="pl-PL" altLang="zh-CN" sz="2200" dirty="0"/>
              <a:t>b = </a:t>
            </a:r>
            <a:br>
              <a:rPr lang="pl-PL" altLang="zh-CN" sz="2200" dirty="0"/>
            </a:br>
            <a:r>
              <a:rPr lang="zh-CN" altLang="pl-PL" sz="2200" dirty="0"/>
              <a:t>　　   </a:t>
            </a:r>
            <a:r>
              <a:rPr lang="zh-CN" altLang="en-US" sz="2200" dirty="0"/>
              <a:t>		</a:t>
            </a:r>
            <a:r>
              <a:rPr lang="zh-CN" altLang="pl-PL" sz="2200" dirty="0"/>
              <a:t> </a:t>
            </a:r>
            <a:r>
              <a:rPr lang="pl-PL" altLang="zh-CN" sz="2200" dirty="0"/>
              <a:t>‘OK!’           ‘China.’          </a:t>
            </a:r>
            <a:br>
              <a:rPr lang="pl-PL" altLang="zh-CN" sz="2200" dirty="0"/>
            </a:br>
            <a:r>
              <a:rPr lang="zh-CN" altLang="pl-PL" sz="2200" dirty="0"/>
              <a:t>　</a:t>
            </a:r>
            <a:r>
              <a:rPr lang="zh-CN" altLang="en-US" sz="2200" dirty="0"/>
              <a:t>		  </a:t>
            </a:r>
            <a:r>
              <a:rPr lang="en-US" altLang="zh-CN" sz="2200"/>
              <a:t>[2x3 double]    [2.0000 + 3.0000i] </a:t>
            </a:r>
            <a:endParaRPr lang="en-US" altLang="zh-CN"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标题 3225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300" b="1" dirty="0"/>
              <a:t>4.3  </a:t>
            </a:r>
            <a:r>
              <a:rPr lang="zh-CN" altLang="en-US" sz="2300" b="1" dirty="0"/>
              <a:t>单元数组的内容显示</a:t>
            </a:r>
            <a:br>
              <a:rPr lang="zh-CN" altLang="en-US" sz="2300" b="1" dirty="0"/>
            </a:br>
            <a:r>
              <a:rPr lang="zh-CN" altLang="en-US" sz="2300" b="1" dirty="0"/>
              <a:t>　　</a:t>
            </a:r>
            <a:r>
              <a:rPr lang="en-US" altLang="zh-CN" sz="2300" b="1" dirty="0"/>
              <a:t>1</a:t>
            </a:r>
            <a:r>
              <a:rPr lang="zh-CN" altLang="en-US" sz="2300" b="1" dirty="0"/>
              <a:t>．“按单元索引”或“按内容索引”</a:t>
            </a:r>
            <a:br>
              <a:rPr lang="zh-CN" altLang="en-US" sz="2300" b="1" dirty="0"/>
            </a:br>
            <a:r>
              <a:rPr lang="zh-CN" altLang="en-US" sz="2300" dirty="0"/>
              <a:t>　　使用圆括号的“按单元索引”和花括号的“按内容索引”对单元数组索引是不同的。在</a:t>
            </a:r>
            <a:r>
              <a:rPr lang="en-US" altLang="zh-CN" sz="2300" dirty="0"/>
              <a:t>MATLAB</a:t>
            </a:r>
            <a:r>
              <a:rPr lang="zh-CN" altLang="en-US" sz="2300" dirty="0"/>
              <a:t>单元数组索引中，圆括号用于标志单元、花括号用于按单元的寻址；当采用圆括号时表示的是该单元，而采用花括号时则表示的是该单元的内容。 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fr-FR" altLang="zh-CN" sz="2300" dirty="0"/>
              <a:t>&gt;&gt; b{2,2}</a:t>
            </a:r>
            <a:br>
              <a:rPr lang="fr-FR" altLang="zh-CN" sz="2300" dirty="0"/>
            </a:br>
            <a:r>
              <a:rPr lang="zh-CN" altLang="fr-FR" sz="2300" dirty="0"/>
              <a:t>　　</a:t>
            </a:r>
            <a:r>
              <a:rPr lang="fr-FR" altLang="zh-CN" sz="2300" dirty="0"/>
              <a:t>ans =</a:t>
            </a:r>
            <a:br>
              <a:rPr lang="fr-FR" altLang="zh-CN" sz="2300" dirty="0"/>
            </a:br>
            <a:r>
              <a:rPr lang="zh-CN" altLang="fr-FR" sz="2300" dirty="0"/>
              <a:t>　　   </a:t>
            </a:r>
            <a:r>
              <a:rPr lang="fr-FR" altLang="zh-CN" sz="2300" dirty="0"/>
              <a:t>2.0000 + 3.0000i</a:t>
            </a:r>
            <a:br>
              <a:rPr lang="fr-FR" altLang="zh-CN" sz="2300" dirty="0"/>
            </a:br>
            <a:r>
              <a:rPr lang="zh-CN" altLang="fr-FR" sz="2300" dirty="0"/>
              <a:t>　　</a:t>
            </a:r>
            <a:r>
              <a:rPr lang="fr-FR" altLang="zh-CN" sz="2300" dirty="0"/>
              <a:t>&gt;&gt;  b(2,2)</a:t>
            </a:r>
            <a:br>
              <a:rPr lang="fr-FR" altLang="zh-CN" sz="2300" dirty="0"/>
            </a:br>
            <a:r>
              <a:rPr lang="zh-CN" altLang="fr-FR" sz="2300" dirty="0"/>
              <a:t>　　</a:t>
            </a:r>
            <a:r>
              <a:rPr lang="fr-FR" altLang="zh-CN" sz="2300" dirty="0"/>
              <a:t>ans = </a:t>
            </a:r>
            <a:br>
              <a:rPr lang="fr-FR" altLang="zh-CN" sz="2300" dirty="0"/>
            </a:br>
            <a:r>
              <a:rPr lang="zh-CN" altLang="fr-FR" sz="2300" dirty="0"/>
              <a:t>　　    </a:t>
            </a:r>
            <a:r>
              <a:rPr lang="fr-FR" altLang="zh-CN" sz="2300" dirty="0"/>
              <a:t>[2.0000 + 3.0000i] </a:t>
            </a:r>
            <a:endParaRPr lang="zh-CN" altLang="en-US" sz="23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标题 3235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z="2000" dirty="0"/>
              <a:t>　　使用花括号的“按内容索引”可以显示完整的单元内容，而使用圆括号的“按单元索引”有时不能显示完整的单元内容。例如：</a:t>
            </a:r>
            <a:br>
              <a:rPr lang="zh-CN" altLang="fr-FR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b(2,:)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 </a:t>
            </a:r>
            <a:br>
              <a:rPr lang="fr-FR" altLang="zh-CN" sz="2000" dirty="0"/>
            </a:br>
            <a:r>
              <a:rPr lang="zh-CN" altLang="fr-FR" sz="2000" dirty="0"/>
              <a:t>　　    </a:t>
            </a:r>
            <a:r>
              <a:rPr lang="fr-FR" altLang="zh-CN" sz="2000" dirty="0"/>
              <a:t>[2x3 double]    [2.0000 + 3.0000i]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en-US" altLang="zh-CN" sz="2000" dirty="0"/>
              <a:t>&gt;&gt; b{2,:}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fr-FR" altLang="zh-CN" sz="2000" dirty="0"/>
              <a:t>1     2     3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fr-FR" altLang="zh-CN" sz="2000" dirty="0"/>
              <a:t>2     3     4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en-US" altLang="zh-CN" sz="2000" dirty="0"/>
              <a:t>2.0000 + 3.0000i</a:t>
            </a:r>
            <a:br>
              <a:rPr lang="en-US" altLang="zh-CN" sz="2000" dirty="0"/>
            </a:br>
            <a:r>
              <a:rPr lang="zh-CN" altLang="en-US" sz="2000" dirty="0"/>
              <a:t>　　在显示单元数组时，</a:t>
            </a:r>
            <a:r>
              <a:rPr lang="en-US" altLang="zh-CN" sz="2000" dirty="0"/>
              <a:t>MATLAB</a:t>
            </a:r>
            <a:r>
              <a:rPr lang="zh-CN" altLang="en-US" sz="2000" dirty="0"/>
              <a:t>有时只显示单元的大小和数据类型，而不显示每个单元的具体内容。若要显示单元数组的内容，可以用</a:t>
            </a:r>
            <a:r>
              <a:rPr lang="en-US" altLang="zh-CN" sz="2000" err="1"/>
              <a:t>celldisp</a:t>
            </a:r>
            <a:r>
              <a:rPr lang="en-US" altLang="zh-CN" sz="2000" dirty="0"/>
              <a:t>()</a:t>
            </a:r>
            <a:r>
              <a:rPr lang="zh-CN" altLang="en-US" sz="2000" dirty="0"/>
              <a:t>函数。 </a:t>
            </a:r>
            <a:endParaRPr lang="zh-CN" altLang="en-US" sz="2000" dirty="0"/>
          </a:p>
        </p:txBody>
      </p:sp>
      <p:sp>
        <p:nvSpPr>
          <p:cNvPr id="323587" name="文本占位符 3235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标题 3246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　　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．</a:t>
            </a:r>
            <a:r>
              <a:rPr lang="en-US" altLang="zh-CN" sz="2000" b="1" err="1"/>
              <a:t>celldisp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br>
              <a:rPr lang="zh-CN" altLang="en-US" sz="2000" b="1" dirty="0"/>
            </a:br>
            <a:r>
              <a:rPr lang="zh-CN" altLang="en-US" sz="2000" dirty="0"/>
              <a:t>　　</a:t>
            </a:r>
            <a:r>
              <a:rPr lang="en-US" altLang="zh-CN" sz="2000" err="1"/>
              <a:t>celldisp</a:t>
            </a:r>
            <a:r>
              <a:rPr lang="en-US" altLang="zh-CN" sz="2000" dirty="0"/>
              <a:t>()</a:t>
            </a:r>
            <a:r>
              <a:rPr lang="zh-CN" altLang="en-US" sz="2000" dirty="0"/>
              <a:t>函数是一个强制显示命令，无论单元数组有多少单元，也不论每个单元有多少内容，都将全部显示出来。</a:t>
            </a:r>
            <a:r>
              <a:rPr lang="en-US" altLang="zh-CN" sz="2000" err="1"/>
              <a:t>celldisp</a:t>
            </a:r>
            <a:r>
              <a:rPr lang="en-US" altLang="zh-CN" sz="2000" dirty="0"/>
              <a:t>()</a:t>
            </a:r>
            <a:r>
              <a:rPr lang="zh-CN" altLang="en-US" sz="2000" dirty="0"/>
              <a:t>函数用于显示单元数组的全部内容，有时候只需要显示单元数组的一个单元，可以用花括号对单元进行索引。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err="1"/>
              <a:t>(1)  celldisp(C</a:t>
            </a:r>
            <a:r>
              <a:rPr lang="en-US" altLang="zh-CN" sz="2000" dirty="0"/>
              <a:t>)</a:t>
            </a:r>
            <a:r>
              <a:rPr lang="zh-CN" altLang="en-US" sz="2000" dirty="0"/>
              <a:t>：递归显示单元数组的内容。例如：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err="1"/>
              <a:t>&gt;&gt; celldisp(b</a:t>
            </a:r>
            <a:r>
              <a:rPr lang="en-US" altLang="zh-CN" sz="2000" dirty="0"/>
              <a:t>) 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b{1,1} = </a:t>
            </a:r>
            <a:br>
              <a:rPr lang="en-US" altLang="zh-CN" sz="2000" dirty="0"/>
            </a:br>
            <a:r>
              <a:rPr lang="zh-CN" altLang="en-US" sz="2000" dirty="0"/>
              <a:t>　　		</a:t>
            </a:r>
            <a:r>
              <a:rPr lang="en-US" altLang="zh-CN" sz="2000" dirty="0"/>
              <a:t>OK! 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b{2,1} = </a:t>
            </a:r>
            <a:br>
              <a:rPr lang="en-US" altLang="zh-CN" sz="2000" dirty="0"/>
            </a:br>
            <a:r>
              <a:rPr lang="zh-CN" altLang="en-US" sz="2000" dirty="0"/>
              <a:t>　　      		 </a:t>
            </a:r>
            <a:r>
              <a:rPr lang="en-US" altLang="zh-CN" sz="2000" dirty="0"/>
              <a:t>1     2     3</a:t>
            </a:r>
            <a:br>
              <a:rPr lang="en-US" altLang="zh-CN" sz="2000" dirty="0"/>
            </a:br>
            <a:r>
              <a:rPr lang="zh-CN" altLang="en-US" sz="2000" dirty="0"/>
              <a:t>　　      		 </a:t>
            </a:r>
            <a:r>
              <a:rPr lang="en-US" altLang="zh-CN" sz="2000" dirty="0"/>
              <a:t>2     3     4 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b{1,2} = </a:t>
            </a:r>
            <a:br>
              <a:rPr lang="en-US" altLang="zh-CN" sz="2000" dirty="0"/>
            </a:br>
            <a:r>
              <a:rPr lang="zh-CN" altLang="en-US" sz="2000" dirty="0"/>
              <a:t>　　		</a:t>
            </a:r>
            <a:r>
              <a:rPr lang="en-US" altLang="zh-CN" sz="2000" dirty="0"/>
              <a:t>China. 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b{2,2} = </a:t>
            </a:r>
            <a:br>
              <a:rPr lang="en-US" altLang="zh-CN" sz="2000" dirty="0"/>
            </a:br>
            <a:r>
              <a:rPr lang="zh-CN" altLang="en-US" sz="2000" dirty="0"/>
              <a:t>　　       	</a:t>
            </a:r>
            <a:r>
              <a:rPr lang="en-US" altLang="zh-CN" sz="2000"/>
              <a:t>2.0000 + 3.0000i</a:t>
            </a:r>
            <a:endParaRPr lang="en-US" altLang="zh-CN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标题 3256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300" dirty="0"/>
              <a:t>　　</a:t>
            </a:r>
            <a:r>
              <a:rPr lang="en-US" altLang="zh-CN" sz="2300" err="1"/>
              <a:t>(2)  celldisp(C</a:t>
            </a:r>
            <a:r>
              <a:rPr lang="en-US" altLang="zh-CN" sz="2300" dirty="0"/>
              <a:t>, name)</a:t>
            </a:r>
            <a:r>
              <a:rPr lang="zh-CN" altLang="en-US" sz="2300" dirty="0"/>
              <a:t>：使用字符串</a:t>
            </a:r>
            <a:r>
              <a:rPr lang="en-US" altLang="zh-CN" sz="2300" dirty="0"/>
              <a:t>name</a:t>
            </a:r>
            <a:r>
              <a:rPr lang="zh-CN" altLang="en-US" sz="2300" dirty="0"/>
              <a:t>作为名称显示单元数组的内容。例如：</a:t>
            </a:r>
            <a:br>
              <a:rPr lang="zh-CN" altLang="en-US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&gt;&gt; celldisp(b,‘name1’) 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name1{1,1} = </a:t>
            </a:r>
            <a:br>
              <a:rPr lang="en-US" altLang="zh-CN" sz="2300" dirty="0"/>
            </a:br>
            <a:r>
              <a:rPr lang="zh-CN" altLang="en-US" sz="2300" dirty="0"/>
              <a:t>　　	      </a:t>
            </a:r>
            <a:r>
              <a:rPr lang="en-US" altLang="zh-CN" sz="2300" dirty="0"/>
              <a:t>OK! 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name1{2,1} = </a:t>
            </a:r>
            <a:br>
              <a:rPr lang="en-US" altLang="zh-CN" sz="2300" dirty="0"/>
            </a:br>
            <a:r>
              <a:rPr lang="zh-CN" altLang="en-US" sz="2300" dirty="0"/>
              <a:t>　　             </a:t>
            </a:r>
            <a:r>
              <a:rPr lang="en-US" altLang="zh-CN" sz="2300" dirty="0"/>
              <a:t>1     2     3</a:t>
            </a:r>
            <a:br>
              <a:rPr lang="en-US" altLang="zh-CN" sz="2300" dirty="0"/>
            </a:br>
            <a:r>
              <a:rPr lang="en-US" altLang="zh-CN" sz="2300" dirty="0"/>
              <a:t>                     2     3     4 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name1{1,2} = </a:t>
            </a:r>
            <a:br>
              <a:rPr lang="en-US" altLang="zh-CN" sz="2300" dirty="0"/>
            </a:br>
            <a:r>
              <a:rPr lang="zh-CN" altLang="en-US" sz="2300" dirty="0"/>
              <a:t>　　	      </a:t>
            </a:r>
            <a:r>
              <a:rPr lang="en-US" altLang="zh-CN" sz="2300" dirty="0"/>
              <a:t>China. </a:t>
            </a:r>
            <a:br>
              <a:rPr lang="en-US" altLang="zh-CN" sz="2300" dirty="0"/>
            </a:br>
            <a:r>
              <a:rPr lang="zh-CN" altLang="en-US" sz="2300" dirty="0"/>
              <a:t>　　</a:t>
            </a:r>
            <a:r>
              <a:rPr lang="en-US" altLang="zh-CN" sz="2300" dirty="0"/>
              <a:t>name1{2,2} = </a:t>
            </a:r>
            <a:br>
              <a:rPr lang="en-US" altLang="zh-CN" sz="2300" dirty="0"/>
            </a:br>
            <a:r>
              <a:rPr lang="zh-CN" altLang="en-US" sz="2300" dirty="0"/>
              <a:t>　　             </a:t>
            </a:r>
            <a:r>
              <a:rPr lang="en-US" altLang="zh-CN" sz="2300"/>
              <a:t>2.0000 + 3.0000i </a:t>
            </a:r>
            <a:endParaRPr lang="en-US" altLang="zh-CN" sz="2300"/>
          </a:p>
        </p:txBody>
      </p:sp>
      <p:sp>
        <p:nvSpPr>
          <p:cNvPr id="325635" name="文本占位符 3256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标题 3276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．单元数组的图形显示 </a:t>
            </a:r>
            <a:br>
              <a:rPr lang="zh-CN" altLang="en-US" b="1" dirty="0"/>
            </a:br>
            <a:r>
              <a:rPr lang="zh-CN" altLang="en-US" dirty="0"/>
              <a:t>　　除上面的单元数组查看方式外，</a:t>
            </a:r>
            <a:r>
              <a:rPr lang="en-US" altLang="zh-CN" dirty="0"/>
              <a:t>MATLAB</a:t>
            </a:r>
            <a:r>
              <a:rPr lang="zh-CN" altLang="en-US" dirty="0"/>
              <a:t>还支持以图形方式查看单元数组的内容。用这种方法可</a:t>
            </a:r>
            <a:br>
              <a:rPr lang="zh-CN" altLang="en-US" dirty="0"/>
            </a:br>
            <a:r>
              <a:rPr lang="zh-CN" altLang="en-US" dirty="0"/>
              <a:t>　　以直观地看出单元数组的结构，但需要注意的是，</a:t>
            </a:r>
            <a:r>
              <a:rPr lang="en-US" altLang="zh-CN" err="1"/>
              <a:t>cellplot</a:t>
            </a:r>
            <a:r>
              <a:rPr lang="en-US" altLang="zh-CN" dirty="0"/>
              <a:t>()</a:t>
            </a:r>
            <a:r>
              <a:rPr lang="zh-CN" altLang="en-US" dirty="0"/>
              <a:t>函数只能用于显示二维单元数组的内容。</a:t>
            </a:r>
            <a:br>
              <a:rPr lang="zh-CN" altLang="en-US" dirty="0"/>
            </a:br>
            <a:r>
              <a:rPr lang="zh-CN" altLang="en-US" dirty="0"/>
              <a:t>　　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&gt;&gt; cellplot(b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　　图形显示单元数组</a:t>
            </a:r>
            <a:r>
              <a:rPr lang="en-US" altLang="zh-CN" dirty="0"/>
              <a:t>b</a:t>
            </a:r>
            <a:r>
              <a:rPr lang="zh-CN" altLang="en-US" dirty="0"/>
              <a:t>的内容如图</a:t>
            </a:r>
            <a:r>
              <a:rPr lang="en-US" altLang="zh-CN" dirty="0"/>
              <a:t>2-6</a:t>
            </a:r>
            <a:r>
              <a:rPr lang="zh-CN" altLang="en-US" dirty="0"/>
              <a:t>所示。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8725"/>
            <a:ext cx="8115300" cy="5638800"/>
          </a:xfrm>
        </p:spPr>
        <p:txBody>
          <a:bodyPr/>
          <a:lstStyle/>
          <a:p>
            <a:r>
              <a:rPr lang="zh-CN" altLang="en-US" dirty="0"/>
              <a:t>整形数据存储结构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5"/>
          <p:cNvSpPr/>
          <p:nvPr/>
        </p:nvSpPr>
        <p:spPr>
          <a:xfrm>
            <a:off x="2038264" y="1556792"/>
            <a:ext cx="593373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/>
              <a:t>S</a:t>
            </a:r>
            <a:endParaRPr lang="en-US" altLang="zh-CN" sz="1800"/>
          </a:p>
        </p:txBody>
      </p:sp>
      <p:sp>
        <p:nvSpPr>
          <p:cNvPr id="5" name="矩形 6"/>
          <p:cNvSpPr/>
          <p:nvPr/>
        </p:nvSpPr>
        <p:spPr>
          <a:xfrm>
            <a:off x="2487622" y="1556792"/>
            <a:ext cx="1584176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bit[6:0:-1]</a:t>
            </a:r>
            <a:endParaRPr lang="en-US" altLang="zh-C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818386" y="10882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符号位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2422" y="10835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数据位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016" y="141897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int8</a:t>
            </a:r>
            <a:endParaRPr lang="en-US" dirty="0"/>
          </a:p>
        </p:txBody>
      </p:sp>
      <p:sp>
        <p:nvSpPr>
          <p:cNvPr id="15" name="矩形 5"/>
          <p:cNvSpPr/>
          <p:nvPr/>
        </p:nvSpPr>
        <p:spPr>
          <a:xfrm>
            <a:off x="2038264" y="2025351"/>
            <a:ext cx="593373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/>
              <a:t>S</a:t>
            </a:r>
            <a:endParaRPr lang="en-US" altLang="zh-CN" sz="1800"/>
          </a:p>
        </p:txBody>
      </p:sp>
      <p:sp>
        <p:nvSpPr>
          <p:cNvPr id="16" name="矩形 6"/>
          <p:cNvSpPr/>
          <p:nvPr/>
        </p:nvSpPr>
        <p:spPr>
          <a:xfrm>
            <a:off x="2487622" y="2025351"/>
            <a:ext cx="3384376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bit[14:0:-1]</a:t>
            </a:r>
            <a:endParaRPr lang="en-US" altLang="zh-CN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774016" y="188753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int16</a:t>
            </a:r>
            <a:endParaRPr lang="en-US" dirty="0"/>
          </a:p>
        </p:txBody>
      </p:sp>
      <p:sp>
        <p:nvSpPr>
          <p:cNvPr id="18" name="矩形 5"/>
          <p:cNvSpPr/>
          <p:nvPr/>
        </p:nvSpPr>
        <p:spPr>
          <a:xfrm>
            <a:off x="2034410" y="2505518"/>
            <a:ext cx="593373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/>
              <a:t>S</a:t>
            </a:r>
            <a:endParaRPr lang="en-US" altLang="zh-CN" sz="1800"/>
          </a:p>
        </p:txBody>
      </p:sp>
      <p:sp>
        <p:nvSpPr>
          <p:cNvPr id="19" name="矩形 6"/>
          <p:cNvSpPr/>
          <p:nvPr/>
        </p:nvSpPr>
        <p:spPr>
          <a:xfrm>
            <a:off x="2483768" y="2505518"/>
            <a:ext cx="6268550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bit[30:0:-1]</a:t>
            </a:r>
            <a:endParaRPr lang="en-US" altLang="zh-CN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0162" y="2367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int32</a:t>
            </a:r>
            <a:endParaRPr lang="en-US" dirty="0"/>
          </a:p>
        </p:txBody>
      </p:sp>
      <p:sp>
        <p:nvSpPr>
          <p:cNvPr id="22" name="矩形 6"/>
          <p:cNvSpPr/>
          <p:nvPr/>
        </p:nvSpPr>
        <p:spPr>
          <a:xfrm>
            <a:off x="2034410" y="3594898"/>
            <a:ext cx="2070451" cy="3122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bit[7:0:-1]</a:t>
            </a:r>
            <a:endParaRPr lang="en-US" altLang="zh-CN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807079" y="345708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uint8</a:t>
            </a:r>
            <a:endParaRPr lang="en-US" dirty="0"/>
          </a:p>
        </p:txBody>
      </p:sp>
      <p:sp>
        <p:nvSpPr>
          <p:cNvPr id="25" name="矩形 6"/>
          <p:cNvSpPr/>
          <p:nvPr/>
        </p:nvSpPr>
        <p:spPr>
          <a:xfrm>
            <a:off x="2034410" y="4063457"/>
            <a:ext cx="3870651" cy="3673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bit[15:0:-1]</a:t>
            </a:r>
            <a:endParaRPr lang="en-US" altLang="zh-CN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079" y="392564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uint16</a:t>
            </a:r>
            <a:endParaRPr lang="en-US" dirty="0"/>
          </a:p>
        </p:txBody>
      </p:sp>
      <p:sp>
        <p:nvSpPr>
          <p:cNvPr id="28" name="矩形 6"/>
          <p:cNvSpPr/>
          <p:nvPr/>
        </p:nvSpPr>
        <p:spPr>
          <a:xfrm>
            <a:off x="2034410" y="4543624"/>
            <a:ext cx="6750971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bit[31:0:-1]</a:t>
            </a:r>
            <a:endParaRPr lang="en-US" altLang="zh-CN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803225" y="440580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uint32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95634" y="30075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数据位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文本占位符 328706"/>
          <p:cNvSpPr>
            <a:spLocks noGrp="1"/>
          </p:cNvSpPr>
          <p:nvPr>
            <p:ph type="body" idx="1"/>
          </p:nvPr>
        </p:nvSpPr>
        <p:spPr>
          <a:xfrm>
            <a:off x="251520" y="5156368"/>
            <a:ext cx="9144000" cy="727075"/>
          </a:xfrm>
        </p:spPr>
        <p:txBody>
          <a:bodyPr/>
          <a:lstStyle/>
          <a:p>
            <a:r>
              <a:rPr lang="zh-CN" altLang="en-US" dirty="0"/>
              <a:t>图形显示单元数组</a:t>
            </a:r>
            <a:r>
              <a:rPr lang="en-US" altLang="zh-CN" dirty="0"/>
              <a:t>b</a:t>
            </a:r>
            <a:r>
              <a:rPr lang="zh-CN" altLang="en-US" dirty="0"/>
              <a:t>的内容 </a:t>
            </a:r>
            <a:endParaRPr lang="zh-CN" altLang="en-US" dirty="0"/>
          </a:p>
        </p:txBody>
      </p:sp>
      <p:pic>
        <p:nvPicPr>
          <p:cNvPr id="328708" name="图片 3287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1700213"/>
            <a:ext cx="3278187" cy="3313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标题 3297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100" b="1" dirty="0"/>
              <a:t>4.4  </a:t>
            </a:r>
            <a:r>
              <a:rPr lang="zh-CN" altLang="en-US" sz="2100" b="1" dirty="0"/>
              <a:t>单元数组的内容获取</a:t>
            </a:r>
            <a:br>
              <a:rPr lang="zh-CN" altLang="en-US" sz="2100" b="1" dirty="0"/>
            </a:br>
            <a:r>
              <a:rPr lang="zh-CN" altLang="en-US" sz="2100" dirty="0"/>
              <a:t>　　单元数组的内容的获取必须使用花括号的“按内容索引”对单元数组索引。例如将数组</a:t>
            </a:r>
            <a:r>
              <a:rPr lang="en-US" altLang="zh-CN" sz="2100" dirty="0"/>
              <a:t>b</a:t>
            </a:r>
            <a:r>
              <a:rPr lang="zh-CN" altLang="en-US" sz="2100" dirty="0"/>
              <a:t>的某单元内容赋值给</a:t>
            </a:r>
            <a:r>
              <a:rPr lang="en-US" altLang="zh-CN" sz="2100" dirty="0"/>
              <a:t>x</a:t>
            </a:r>
            <a:r>
              <a:rPr lang="zh-CN" altLang="en-US" sz="2100" dirty="0"/>
              <a:t>、</a:t>
            </a:r>
            <a:r>
              <a:rPr lang="en-US" altLang="zh-CN" sz="2100" dirty="0"/>
              <a:t>y</a:t>
            </a:r>
            <a:r>
              <a:rPr lang="zh-CN" altLang="en-US" sz="2100" dirty="0"/>
              <a:t>、</a:t>
            </a:r>
            <a:r>
              <a:rPr lang="en-US" altLang="zh-CN" sz="2100" dirty="0"/>
              <a:t>z</a:t>
            </a:r>
            <a:r>
              <a:rPr lang="zh-CN" altLang="en-US" sz="2100" dirty="0"/>
              <a:t>：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pl-PL" altLang="zh-CN" sz="2100" dirty="0"/>
              <a:t>&gt;&gt; x=b{2,2}</a:t>
            </a:r>
            <a:br>
              <a:rPr lang="pl-PL" altLang="zh-CN" sz="2100" dirty="0"/>
            </a:br>
            <a:r>
              <a:rPr lang="zh-CN" altLang="pl-PL" sz="2100" dirty="0"/>
              <a:t>　　</a:t>
            </a:r>
            <a:r>
              <a:rPr lang="pl-PL" altLang="zh-CN" sz="2100" dirty="0"/>
              <a:t>x =</a:t>
            </a:r>
            <a:br>
              <a:rPr lang="pl-PL" altLang="zh-CN" sz="2100" dirty="0"/>
            </a:br>
            <a:r>
              <a:rPr lang="zh-CN" altLang="pl-PL" sz="2100" dirty="0"/>
              <a:t>　　   </a:t>
            </a:r>
            <a:r>
              <a:rPr lang="pl-PL" altLang="zh-CN" sz="2100" dirty="0"/>
              <a:t>2.0000 + 3.0000i</a:t>
            </a:r>
            <a:br>
              <a:rPr lang="pl-PL" altLang="zh-CN" sz="2100" dirty="0"/>
            </a:br>
            <a:r>
              <a:rPr lang="zh-CN" altLang="pl-PL" sz="2100" dirty="0"/>
              <a:t>　　</a:t>
            </a:r>
            <a:r>
              <a:rPr lang="pl-PL" altLang="zh-CN" sz="2100" dirty="0"/>
              <a:t>&gt;&gt; y=b{2,1}</a:t>
            </a:r>
            <a:br>
              <a:rPr lang="pl-PL" altLang="zh-CN" sz="2100" dirty="0"/>
            </a:br>
            <a:r>
              <a:rPr lang="zh-CN" altLang="pl-PL" sz="2100" dirty="0"/>
              <a:t>　　</a:t>
            </a:r>
            <a:r>
              <a:rPr lang="pl-PL" altLang="zh-CN" sz="2100" dirty="0"/>
              <a:t>y =</a:t>
            </a:r>
            <a:br>
              <a:rPr lang="pl-PL" altLang="zh-CN" sz="2100" dirty="0"/>
            </a:br>
            <a:r>
              <a:rPr lang="zh-CN" altLang="pl-PL" sz="2100" dirty="0"/>
              <a:t>　　     </a:t>
            </a:r>
            <a:r>
              <a:rPr lang="pl-PL" altLang="zh-CN" sz="2100" dirty="0"/>
              <a:t>1     2     3</a:t>
            </a:r>
            <a:br>
              <a:rPr lang="pl-PL" altLang="zh-CN" sz="2100" dirty="0"/>
            </a:br>
            <a:r>
              <a:rPr lang="zh-CN" altLang="pl-PL" sz="2100" dirty="0"/>
              <a:t>　　     </a:t>
            </a:r>
            <a:r>
              <a:rPr lang="pl-PL" altLang="zh-CN" sz="2100" dirty="0"/>
              <a:t>2     3     4</a:t>
            </a:r>
            <a:br>
              <a:rPr lang="pl-PL" altLang="zh-CN" sz="2100" dirty="0"/>
            </a:br>
            <a:r>
              <a:rPr lang="zh-CN" altLang="pl-PL" sz="2100" dirty="0"/>
              <a:t>　　</a:t>
            </a:r>
            <a:r>
              <a:rPr lang="pl-PL" altLang="zh-CN" sz="2100" dirty="0"/>
              <a:t>&gt;&gt; z=b{1,2}</a:t>
            </a:r>
            <a:br>
              <a:rPr lang="pl-PL" altLang="zh-CN" sz="2100" dirty="0"/>
            </a:br>
            <a:r>
              <a:rPr lang="zh-CN" altLang="pl-PL" sz="2100" dirty="0"/>
              <a:t>　　</a:t>
            </a:r>
            <a:r>
              <a:rPr lang="pl-PL" altLang="zh-CN" sz="2100" dirty="0"/>
              <a:t>z =</a:t>
            </a:r>
            <a:br>
              <a:rPr lang="pl-PL" altLang="zh-CN" sz="2100" dirty="0"/>
            </a:br>
            <a:r>
              <a:rPr lang="zh-CN" altLang="pl-PL" sz="2100" dirty="0"/>
              <a:t>　　</a:t>
            </a:r>
            <a:r>
              <a:rPr lang="en-US" altLang="zh-CN" sz="2100" dirty="0"/>
              <a:t>China. </a:t>
            </a:r>
            <a:endParaRPr lang="en-US" altLang="zh-CN" sz="2100" dirty="0"/>
          </a:p>
        </p:txBody>
      </p:sp>
      <p:sp>
        <p:nvSpPr>
          <p:cNvPr id="329731" name="文本占位符 3297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标题 3307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4.5  </a:t>
            </a:r>
            <a:r>
              <a:rPr lang="zh-CN" altLang="en-US" b="1" dirty="0"/>
              <a:t>单元数组元素的删除 </a:t>
            </a:r>
            <a:br>
              <a:rPr lang="zh-CN" altLang="en-US" b="1" dirty="0"/>
            </a:br>
            <a:r>
              <a:rPr lang="zh-CN" altLang="en-US" dirty="0"/>
              <a:t>　　删除单元数组元素的方法很简单，只需将待删除的元素置为“空”。需要注意的是，在删除单元数组的元素时，采用的索引方式为一维下标，其格式为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A(</a:t>
            </a:r>
            <a:r>
              <a:rPr lang="en-US" altLang="zh-CN" dirty="0" err="1"/>
              <a:t>cell_subscripts</a:t>
            </a:r>
            <a:r>
              <a:rPr lang="en-US" altLang="zh-CN" dirty="0"/>
              <a:t>) = [ ]</a:t>
            </a:r>
            <a:br>
              <a:rPr lang="en-US" altLang="zh-CN" dirty="0"/>
            </a:br>
            <a:r>
              <a:rPr lang="zh-CN" altLang="en-US" dirty="0"/>
              <a:t>　　如果操作的单元数组为多维数组，则其索引方式逐维进行，删除元素后，系统将该单元数组改变为一维单元数组，元素按照维数逐次排序。 </a:t>
            </a:r>
            <a:endParaRPr lang="zh-CN" altLang="en-US" dirty="0"/>
          </a:p>
        </p:txBody>
      </p:sp>
      <p:sp>
        <p:nvSpPr>
          <p:cNvPr id="330755" name="文本占位符 3307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标题 3317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4.6  </a:t>
            </a:r>
            <a:r>
              <a:rPr lang="zh-CN" altLang="en-US" b="1" dirty="0"/>
              <a:t>单元数组的变维处理 </a:t>
            </a:r>
            <a:br>
              <a:rPr lang="zh-CN" altLang="en-US" b="1" dirty="0"/>
            </a:br>
            <a:r>
              <a:rPr lang="zh-CN" altLang="en-US" dirty="0"/>
              <a:t>　　改变数组的维数可以通过添加或删除数组元素完成。删除数组元素时，得到的单元数组为原数组中剩下元素排列而成为一维数组。添加数组元素时，自动添加该数组所对应的行和列，其他元素为空。</a:t>
            </a:r>
            <a:br>
              <a:rPr lang="zh-CN" altLang="en-US" dirty="0"/>
            </a:br>
            <a:r>
              <a:rPr lang="zh-CN" altLang="en-US" dirty="0"/>
              <a:t>　　前面所述的对矩阵的变维处理同样也适用于对单元数组的变维处理。</a:t>
            </a:r>
            <a:br>
              <a:rPr lang="zh-CN" altLang="en-US" dirty="0"/>
            </a:br>
            <a:r>
              <a:rPr lang="zh-CN" altLang="en-US" dirty="0"/>
              <a:t>　　另外，可以通过函数</a:t>
            </a:r>
            <a:r>
              <a:rPr lang="en-US" altLang="zh-CN" dirty="0"/>
              <a:t>reshape()</a:t>
            </a:r>
            <a:r>
              <a:rPr lang="zh-CN" altLang="en-US" dirty="0"/>
              <a:t>改变数组的形状。</a:t>
            </a:r>
            <a:r>
              <a:rPr lang="en-US" altLang="zh-CN" dirty="0"/>
              <a:t>reshape()</a:t>
            </a:r>
            <a:r>
              <a:rPr lang="zh-CN" altLang="en-US" dirty="0"/>
              <a:t>函数按照顺序将原单元数组的元素进行重新放置，得到新的单元数组元素个数与原数组相同。 </a:t>
            </a:r>
            <a:endParaRPr lang="zh-CN" altLang="en-US" dirty="0"/>
          </a:p>
        </p:txBody>
      </p:sp>
      <p:sp>
        <p:nvSpPr>
          <p:cNvPr id="331779" name="文本占位符 331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标题 332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A={[1 2 ;3 4],'I love you!';'</a:t>
            </a:r>
            <a:r>
              <a:rPr lang="zh-CN" altLang="en-US" dirty="0"/>
              <a:t>世界和平</a:t>
            </a:r>
            <a:r>
              <a:rPr lang="en-US" altLang="zh-CN" dirty="0"/>
              <a:t>',[90, 85, 55; 67, 70, 102; 57, 18, 100; -200, 89, 78]}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A = </a:t>
            </a:r>
            <a:br>
              <a:rPr lang="en-US" altLang="zh-CN" dirty="0"/>
            </a:br>
            <a:r>
              <a:rPr lang="zh-CN" altLang="en-US" dirty="0"/>
              <a:t>　　      </a:t>
            </a:r>
            <a:r>
              <a:rPr lang="en-US" altLang="zh-CN" dirty="0"/>
              <a:t>[2x2 double]    'I love you!'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fr-FR" altLang="zh-CN" dirty="0"/>
              <a:t>'</a:t>
            </a:r>
            <a:r>
              <a:rPr lang="zh-CN" altLang="fr-FR" dirty="0"/>
              <a:t>世界和平</a:t>
            </a:r>
            <a:r>
              <a:rPr lang="fr-FR" altLang="zh-CN" dirty="0"/>
              <a:t>'     [4x3 double] 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en-US" altLang="zh-CN" dirty="0"/>
              <a:t>&gt;&gt; a=reshape(A,1,4)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a = 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[2x2 double]    '</a:t>
            </a:r>
            <a:r>
              <a:rPr lang="zh-CN" altLang="en-US" dirty="0"/>
              <a:t>世界和平</a:t>
            </a:r>
            <a:r>
              <a:rPr lang="en-US" altLang="zh-CN"/>
              <a:t>'    'I love you!'    [4x3 double] </a:t>
            </a:r>
            <a:endParaRPr lang="en-US" altLang="zh-CN"/>
          </a:p>
        </p:txBody>
      </p:sp>
      <p:sp>
        <p:nvSpPr>
          <p:cNvPr id="332803" name="文本占位符 3328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标题 3338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 </a:t>
            </a:r>
            <a:r>
              <a:rPr lang="zh-CN" altLang="en-US" b="1" dirty="0"/>
              <a:t>结构体</a:t>
            </a:r>
            <a:r>
              <a:rPr lang="zh-CN" altLang="en-US" sz="1600" dirty="0"/>
              <a:t> </a:t>
            </a:r>
            <a:br>
              <a:rPr lang="zh-CN" altLang="en-US" sz="2000" dirty="0"/>
            </a:br>
            <a:r>
              <a:rPr lang="en-US" altLang="zh-CN" sz="2200" b="1" dirty="0"/>
              <a:t>5.1  </a:t>
            </a:r>
            <a:r>
              <a:rPr lang="zh-CN" altLang="en-US" sz="2200" b="1" dirty="0"/>
              <a:t>结构体的生成</a:t>
            </a:r>
            <a:br>
              <a:rPr lang="zh-CN" altLang="en-US" sz="2200" b="1" dirty="0"/>
            </a:br>
            <a:r>
              <a:rPr lang="zh-CN" altLang="en-US" sz="2200" dirty="0"/>
              <a:t>　　与单元数组类似，结构体也有两种生成方式：一种是直接输入；另一种是使用结构体生成函数</a:t>
            </a:r>
            <a:r>
              <a:rPr lang="en-US" altLang="zh-CN" sz="2200" dirty="0"/>
              <a:t>struct()</a:t>
            </a:r>
            <a:r>
              <a:rPr lang="zh-CN" altLang="en-US" sz="2200" dirty="0"/>
              <a:t>。</a:t>
            </a:r>
            <a:br>
              <a:rPr lang="zh-CN" altLang="en-US" sz="2200" b="1" dirty="0"/>
            </a:br>
            <a:r>
              <a:rPr lang="zh-CN" altLang="en-US" sz="2200" dirty="0"/>
              <a:t>　</a:t>
            </a:r>
            <a:r>
              <a:rPr lang="zh-CN" altLang="en-US" sz="2200" b="1" dirty="0"/>
              <a:t>　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．直接输入法生成结构型变量</a:t>
            </a:r>
            <a:br>
              <a:rPr lang="zh-CN" altLang="en-US" sz="2200" b="1" dirty="0"/>
            </a:br>
            <a:r>
              <a:rPr lang="zh-CN" altLang="en-US" sz="2200" dirty="0"/>
              <a:t>　　通过直接输入结构体各元素值的方法可以创建一个结构体。输入的同时定义该元素的名称，并使用“</a:t>
            </a:r>
            <a:r>
              <a:rPr lang="en-US" altLang="zh-CN" sz="2200" dirty="0"/>
              <a:t>.”</a:t>
            </a:r>
            <a:r>
              <a:rPr lang="zh-CN" altLang="en-US" sz="2200" dirty="0"/>
              <a:t>将变量名与元素名连接。例如</a:t>
            </a:r>
            <a:r>
              <a:rPr lang="zh-CN" altLang="nl-NL" sz="2200" dirty="0"/>
              <a:t>：</a:t>
            </a:r>
            <a:br>
              <a:rPr lang="zh-CN" altLang="nl-NL" sz="2200" b="1" dirty="0"/>
            </a:br>
            <a:r>
              <a:rPr lang="zh-CN" altLang="nl-NL" sz="2200" b="1" dirty="0"/>
              <a:t>　　</a:t>
            </a:r>
            <a:r>
              <a:rPr lang="nl-NL" altLang="zh-CN" sz="2200" dirty="0"/>
              <a:t>&gt;&gt; student.test=[99 75 96 87 67 69 87 86 92];</a:t>
            </a:r>
            <a:br>
              <a:rPr lang="nl-NL" altLang="zh-CN" sz="2200" dirty="0"/>
            </a:br>
            <a:r>
              <a:rPr lang="zh-CN" altLang="nl-NL" sz="2200" dirty="0"/>
              <a:t>　　</a:t>
            </a:r>
            <a:r>
              <a:rPr lang="nl-NL" altLang="zh-CN" sz="2200" dirty="0"/>
              <a:t>&gt;&gt; student.name='Hu Jing';</a:t>
            </a:r>
            <a:br>
              <a:rPr lang="nl-NL" altLang="zh-CN" sz="2200" dirty="0"/>
            </a:br>
            <a:r>
              <a:rPr lang="zh-CN" altLang="nl-NL" sz="2200" dirty="0"/>
              <a:t>　　</a:t>
            </a:r>
            <a:r>
              <a:rPr lang="nl-NL" altLang="zh-CN" sz="2200" dirty="0"/>
              <a:t>&gt;&gt; student.weight=78;</a:t>
            </a:r>
            <a:br>
              <a:rPr lang="nl-NL" altLang="zh-CN" sz="2200" dirty="0"/>
            </a:br>
            <a:r>
              <a:rPr lang="zh-CN" altLang="nl-NL" sz="2200" dirty="0"/>
              <a:t>　　</a:t>
            </a:r>
            <a:r>
              <a:rPr lang="nl-NL" altLang="zh-CN" sz="2200" dirty="0"/>
              <a:t>&gt;&gt; student.height=1.78;</a:t>
            </a:r>
            <a:br>
              <a:rPr lang="nl-NL" altLang="zh-CN" sz="2200" dirty="0"/>
            </a:br>
            <a:r>
              <a:rPr lang="zh-CN" altLang="nl-NL" sz="2200" dirty="0"/>
              <a:t>　　</a:t>
            </a:r>
            <a:r>
              <a:rPr lang="nl-NL" altLang="zh-CN" sz="2200" dirty="0"/>
              <a:t>&gt;&gt; student.num=2010214091;</a:t>
            </a:r>
            <a:r>
              <a:rPr lang="nl-NL" altLang="zh-CN" sz="2000" dirty="0"/>
              <a:t> </a:t>
            </a:r>
            <a:endParaRPr lang="zh-CN" altLang="en-US" sz="2000" dirty="0"/>
          </a:p>
        </p:txBody>
      </p:sp>
      <p:sp>
        <p:nvSpPr>
          <p:cNvPr id="333827" name="文本占位符 3338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标题 334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b="1" dirty="0"/>
              <a:t>　　</a:t>
            </a:r>
            <a:r>
              <a:rPr lang="nl-NL" altLang="zh-CN" b="1" dirty="0"/>
              <a:t>2</a:t>
            </a:r>
            <a:r>
              <a:rPr lang="zh-CN" altLang="nl-NL" b="1" dirty="0"/>
              <a:t>．使用</a:t>
            </a:r>
            <a:r>
              <a:rPr lang="nl-NL" altLang="zh-CN" b="1" dirty="0"/>
              <a:t>struct()</a:t>
            </a:r>
            <a:r>
              <a:rPr lang="zh-CN" altLang="nl-NL" b="1" dirty="0"/>
              <a:t>函数生成结构型变量 </a:t>
            </a:r>
            <a:br>
              <a:rPr lang="zh-CN" altLang="nl-NL" b="1" dirty="0"/>
            </a:br>
            <a:r>
              <a:rPr lang="zh-CN" altLang="nl-NL" dirty="0"/>
              <a:t>　　</a:t>
            </a:r>
            <a:r>
              <a:rPr lang="nl-NL" altLang="zh-CN" dirty="0"/>
              <a:t>Struct()</a:t>
            </a:r>
            <a:r>
              <a:rPr lang="zh-CN" altLang="nl-NL" dirty="0"/>
              <a:t>函数的最基本的使用方式是 </a:t>
            </a:r>
            <a:r>
              <a:rPr lang="nl-NL" altLang="zh-CN" dirty="0"/>
              <a:t>struct_name=struct('field1',V1,'field2',V2,...)</a:t>
            </a:r>
            <a:r>
              <a:rPr lang="zh-CN" altLang="nl-NL" dirty="0"/>
              <a:t>，其中，</a:t>
            </a:r>
            <a:r>
              <a:rPr lang="nl-NL" altLang="zh-CN" dirty="0"/>
              <a:t>fieldn </a:t>
            </a:r>
            <a:r>
              <a:rPr lang="zh-CN" altLang="nl-NL" dirty="0"/>
              <a:t>是各成员变量名，</a:t>
            </a:r>
            <a:r>
              <a:rPr lang="nl-NL" altLang="zh-CN" dirty="0"/>
              <a:t>Vn</a:t>
            </a:r>
            <a:r>
              <a:rPr lang="zh-CN" altLang="nl-NL" dirty="0"/>
              <a:t>为对应的各成员变量的内容。例如：</a:t>
            </a:r>
            <a:br>
              <a:rPr lang="zh-CN" altLang="nl-NL" b="1" dirty="0"/>
            </a:br>
            <a:r>
              <a:rPr lang="zh-CN" altLang="nl-NL" b="1" dirty="0"/>
              <a:t>　　</a:t>
            </a:r>
            <a:r>
              <a:rPr lang="en-US" altLang="zh-CN" err="1"/>
              <a:t>&gt;&gt; truct_array=struct('d</a:t>
            </a:r>
            <a:r>
              <a:rPr lang="en-US" altLang="zh-CN" dirty="0"/>
              <a:t>',{{'</a:t>
            </a:r>
            <a:r>
              <a:rPr lang="zh-CN" altLang="en-US" dirty="0"/>
              <a:t>北京</a:t>
            </a:r>
            <a:r>
              <a:rPr lang="en-US" altLang="zh-CN" dirty="0"/>
              <a:t>','</a:t>
            </a:r>
            <a:r>
              <a:rPr lang="zh-CN" altLang="en-US" dirty="0"/>
              <a:t>上海</a:t>
            </a:r>
            <a:r>
              <a:rPr lang="en-US" altLang="zh-CN" dirty="0"/>
              <a:t>'}},'strengths',[40000 1000])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truct_array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zh-CN" altLang="en-US" dirty="0"/>
              <a:t>　　            </a:t>
            </a:r>
            <a:r>
              <a:rPr lang="en-US" altLang="zh-CN" dirty="0"/>
              <a:t>d: {'</a:t>
            </a:r>
            <a:r>
              <a:rPr lang="zh-CN" altLang="en-US" dirty="0"/>
              <a:t>北京</a:t>
            </a:r>
            <a:r>
              <a:rPr lang="en-US" altLang="zh-CN" dirty="0"/>
              <a:t>'  '</a:t>
            </a:r>
            <a:r>
              <a:rPr lang="zh-CN" altLang="en-US" dirty="0"/>
              <a:t>上海</a:t>
            </a:r>
            <a:r>
              <a:rPr lang="en-US" altLang="zh-CN" dirty="0"/>
              <a:t>'}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/>
              <a:t>strengths: [40000 1000] </a:t>
            </a:r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</a:rPr>
              <a:t>跟下面这句代码有什么不同？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en-US" altLang="zh-CN" err="1">
                <a:solidFill>
                  <a:srgbClr val="FF0000"/>
                </a:solidFill>
                <a:sym typeface="+mn-ea"/>
              </a:rPr>
              <a:t>&gt;&gt; truct_array=struct('d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',{'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北京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','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上海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'},'strengths',[40000 1000])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34851" name="文本占位符 334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标题 3358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en-US" b="1" dirty="0"/>
              <a:t>成员变量的操作</a:t>
            </a:r>
            <a:br>
              <a:rPr lang="zh-CN" altLang="en-US" b="1" dirty="0"/>
            </a:br>
            <a:r>
              <a:rPr lang="zh-CN" altLang="en-US" dirty="0"/>
              <a:t>　　成员变量的操作包括添加、删除和调用。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  <a:r>
              <a:rPr lang="en-US" altLang="zh-CN" b="1" dirty="0"/>
              <a:t>1</a:t>
            </a:r>
            <a:r>
              <a:rPr lang="zh-CN" altLang="en-US" b="1" dirty="0"/>
              <a:t>．在结构体变量中添加成员变量 </a:t>
            </a:r>
            <a:br>
              <a:rPr lang="zh-CN" altLang="en-US" b="1" dirty="0"/>
            </a:br>
            <a:r>
              <a:rPr lang="zh-CN" altLang="en-US" dirty="0"/>
              <a:t>　　如果需要向结构体中添加新的成员，可以直接输入该变量的名称并赋值。例如：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student(1).gender='Male';     %</a:t>
            </a:r>
            <a:r>
              <a:rPr lang="zh-CN" altLang="en-US" dirty="0"/>
              <a:t>在</a:t>
            </a:r>
            <a:r>
              <a:rPr lang="en-US" altLang="zh-CN" dirty="0"/>
              <a:t>student</a:t>
            </a:r>
            <a:r>
              <a:rPr lang="zh-CN" altLang="en-US" dirty="0"/>
              <a:t>中添加</a:t>
            </a:r>
            <a:r>
              <a:rPr lang="en-US" altLang="zh-CN" dirty="0"/>
              <a:t>gender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这两项记录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student(1).age=25;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student(2).gender='Female';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student(2).age=22; </a:t>
            </a:r>
            <a:endParaRPr lang="en-US" altLang="zh-CN" dirty="0"/>
          </a:p>
        </p:txBody>
      </p:sp>
      <p:sp>
        <p:nvSpPr>
          <p:cNvPr id="335875" name="文本占位符 3358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标题 3368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．结构的查询</a:t>
            </a:r>
            <a:br>
              <a:rPr lang="zh-CN" altLang="en-US" sz="2000" b="1" dirty="0"/>
            </a:br>
            <a:r>
              <a:rPr lang="zh-CN" altLang="en-US" sz="2000" dirty="0"/>
              <a:t>　　直接输入结构名称可进行结构的查询。例如：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student                         </a:t>
            </a:r>
            <a:br>
              <a:rPr lang="en-US" altLang="zh-CN" sz="2000" dirty="0"/>
            </a:br>
            <a:r>
              <a:rPr lang="zh-CN" altLang="en-US" sz="2000" dirty="0"/>
              <a:t>　　 </a:t>
            </a:r>
            <a:r>
              <a:rPr lang="en-US" altLang="zh-CN" sz="2000" dirty="0"/>
              <a:t>%</a:t>
            </a:r>
            <a:r>
              <a:rPr lang="zh-CN" altLang="en-US" sz="2000" dirty="0"/>
              <a:t>查询</a:t>
            </a:r>
            <a:r>
              <a:rPr lang="en-US" altLang="zh-CN" sz="2000" dirty="0"/>
              <a:t>student</a:t>
            </a:r>
            <a:r>
              <a:rPr lang="zh-CN" altLang="en-US" sz="2000" dirty="0"/>
              <a:t>的结构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student =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err="1"/>
              <a:t>1×2 struct</a:t>
            </a:r>
            <a:r>
              <a:rPr lang="en-US" altLang="zh-CN" sz="2000" dirty="0"/>
              <a:t> array with fields: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test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name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weight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height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num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gender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/>
              <a:t>age </a:t>
            </a:r>
            <a:endParaRPr lang="en-US" altLang="zh-CN" sz="2000"/>
          </a:p>
        </p:txBody>
      </p:sp>
      <p:sp>
        <p:nvSpPr>
          <p:cNvPr id="336899" name="文本占位符 3368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．删除成员变量 </a:t>
            </a:r>
            <a:br>
              <a:rPr lang="zh-CN" altLang="en-US" b="1" dirty="0"/>
            </a:br>
            <a:r>
              <a:rPr lang="zh-CN" altLang="en-US" dirty="0"/>
              <a:t>　　在结构体变量中删除成员变量。在</a:t>
            </a:r>
            <a:r>
              <a:rPr lang="en-US" altLang="zh-CN" dirty="0"/>
              <a:t>MATLAB </a:t>
            </a:r>
            <a:r>
              <a:rPr lang="zh-CN" altLang="en-US" dirty="0"/>
              <a:t>中可以使用函数</a:t>
            </a:r>
            <a:r>
              <a:rPr lang="en-US" altLang="zh-CN" err="1"/>
              <a:t>rmfield</a:t>
            </a:r>
            <a:r>
              <a:rPr lang="en-US" altLang="zh-CN" dirty="0"/>
              <a:t>()</a:t>
            </a:r>
            <a:r>
              <a:rPr lang="zh-CN" altLang="en-US" dirty="0"/>
              <a:t>从结构体中删除成员变量。语法如下：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(1)  S=rmfield(S</a:t>
            </a:r>
            <a:r>
              <a:rPr lang="en-US" altLang="zh-CN" dirty="0"/>
              <a:t>, ‘field’)</a:t>
            </a:r>
            <a:r>
              <a:rPr lang="zh-CN" altLang="en-US" dirty="0"/>
              <a:t>：该命令将删除结构体</a:t>
            </a:r>
            <a:r>
              <a:rPr lang="en-US" altLang="zh-CN" dirty="0"/>
              <a:t>S</a:t>
            </a:r>
            <a:r>
              <a:rPr lang="zh-CN" altLang="en-US" dirty="0"/>
              <a:t>中的成员</a:t>
            </a:r>
            <a:r>
              <a:rPr lang="en-US" altLang="zh-CN" dirty="0"/>
              <a:t>field</a:t>
            </a:r>
            <a:r>
              <a:rPr lang="zh-CN" altLang="en-US" dirty="0"/>
              <a:t>，同时保留</a:t>
            </a:r>
            <a:r>
              <a:rPr lang="en-US" altLang="zh-CN" dirty="0"/>
              <a:t>S</a:t>
            </a:r>
            <a:r>
              <a:rPr lang="zh-CN" altLang="en-US" dirty="0"/>
              <a:t>原有的结构。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(2)  S=rmfield(S,fields</a:t>
            </a:r>
            <a:r>
              <a:rPr lang="en-US" altLang="zh-CN" dirty="0"/>
              <a:t>)</a:t>
            </a:r>
            <a:r>
              <a:rPr lang="zh-CN" altLang="en-US" dirty="0"/>
              <a:t>：使用该命令可以一次删除多个成员，其中 </a:t>
            </a:r>
            <a:r>
              <a:rPr lang="en-US" altLang="zh-CN" dirty="0"/>
              <a:t>fields </a:t>
            </a:r>
            <a:r>
              <a:rPr lang="zh-CN" altLang="en-US" dirty="0"/>
              <a:t>为字符行变量或者单元型变量。例如： </a:t>
            </a:r>
            <a:endParaRPr lang="zh-CN" altLang="en-US" dirty="0"/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　　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1  </a:t>
            </a:r>
            <a:r>
              <a:rPr lang="zh-CN" altLang="en-US" sz="2000" b="1" dirty="0"/>
              <a:t>在整数运算中的数据溢出问题。</a:t>
            </a:r>
            <a:br>
              <a:rPr lang="zh-CN" altLang="en-US" sz="2000" b="1" dirty="0"/>
            </a:br>
            <a:r>
              <a:rPr lang="zh-CN" altLang="en-US" sz="2000" b="1" dirty="0"/>
              <a:t>　　解</a:t>
            </a:r>
            <a:r>
              <a:rPr lang="zh-CN" altLang="en-US" sz="2000" dirty="0"/>
              <a:t>  语法如下：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s-ES" altLang="zh-CN" sz="2000" dirty="0"/>
              <a:t>&gt;&gt; x=int8(100);</a:t>
            </a:r>
            <a:br>
              <a:rPr lang="es-ES" altLang="zh-CN" sz="2000" dirty="0"/>
            </a:br>
            <a:r>
              <a:rPr lang="zh-CN" altLang="es-ES" sz="2000" dirty="0"/>
              <a:t>　　</a:t>
            </a:r>
            <a:r>
              <a:rPr lang="es-ES" altLang="zh-CN" sz="2000" dirty="0"/>
              <a:t>&gt;&gt; y=int8(90);</a:t>
            </a:r>
            <a:br>
              <a:rPr lang="es-ES" altLang="zh-CN" sz="2000" dirty="0"/>
            </a:br>
            <a:r>
              <a:rPr lang="zh-CN" altLang="es-ES" sz="2000" dirty="0"/>
              <a:t>　　</a:t>
            </a:r>
            <a:r>
              <a:rPr lang="es-ES" altLang="zh-CN" sz="2000" dirty="0"/>
              <a:t>&gt;&gt; z=x+y</a:t>
            </a:r>
            <a:br>
              <a:rPr lang="es-ES" altLang="zh-CN" sz="2000" dirty="0"/>
            </a:br>
            <a:r>
              <a:rPr lang="zh-CN" altLang="es-ES" sz="2000" dirty="0"/>
              <a:t>　　</a:t>
            </a:r>
            <a:r>
              <a:rPr lang="fr-FR" altLang="zh-CN" sz="2000" dirty="0"/>
              <a:t>z =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fr-FR" altLang="zh-CN" sz="2000" dirty="0"/>
              <a:t>127</a:t>
            </a:r>
            <a:br>
              <a:rPr lang="fr-FR" altLang="zh-CN" sz="2000" dirty="0"/>
            </a:br>
            <a:r>
              <a:rPr lang="zh-CN" altLang="fr-FR" sz="2000" dirty="0"/>
              <a:t>　　结果</a:t>
            </a:r>
            <a:r>
              <a:rPr lang="en-US" altLang="zh-CN" sz="2000" dirty="0"/>
              <a:t>(190)</a:t>
            </a:r>
            <a:r>
              <a:rPr lang="zh-CN" altLang="en-US" sz="2000" dirty="0"/>
              <a:t>溢出上限，因此输出结果为上限</a:t>
            </a:r>
            <a:r>
              <a:rPr lang="en-US" altLang="zh-CN" sz="2000" dirty="0"/>
              <a:t>(127)</a:t>
            </a:r>
            <a:r>
              <a:rPr lang="zh-CN" altLang="en-US" sz="2000" dirty="0"/>
              <a:t>。</a:t>
            </a:r>
            <a:br>
              <a:rPr lang="zh-CN" altLang="fr-FR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x</a:t>
            </a:r>
            <a:r>
              <a:rPr lang="en-US" altLang="zh-CN" sz="2000" dirty="0"/>
              <a:t>-</a:t>
            </a:r>
            <a:r>
              <a:rPr lang="fr-FR" altLang="zh-CN" sz="2000" dirty="0"/>
              <a:t>3*y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fr-FR" altLang="zh-CN" sz="2000" dirty="0"/>
              <a:t>-27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3*y</a:t>
            </a:r>
            <a:r>
              <a:rPr lang="zh-CN" altLang="fr-FR" sz="2000" dirty="0"/>
              <a:t>结果为</a:t>
            </a:r>
            <a:r>
              <a:rPr lang="fr-FR" altLang="zh-CN" sz="2000" dirty="0"/>
              <a:t>(270)</a:t>
            </a:r>
            <a:r>
              <a:rPr lang="zh-CN" altLang="fr-FR" sz="2000" dirty="0"/>
              <a:t>溢出上限，结果为</a:t>
            </a:r>
            <a:r>
              <a:rPr lang="fr-FR" altLang="zh-CN" sz="2000" dirty="0"/>
              <a:t>127</a:t>
            </a:r>
            <a:r>
              <a:rPr lang="zh-CN" altLang="fr-FR" sz="2000" dirty="0"/>
              <a:t>，继续计算</a:t>
            </a:r>
            <a:r>
              <a:rPr lang="fr-FR" altLang="zh-CN" sz="2000" dirty="0"/>
              <a:t>(100-127)</a:t>
            </a:r>
            <a:r>
              <a:rPr lang="zh-CN" altLang="fr-FR" sz="2000" dirty="0"/>
              <a:t>，得到最后结果</a:t>
            </a:r>
            <a:r>
              <a:rPr lang="zh-CN" altLang="en-US" sz="2000" dirty="0"/>
              <a:t> </a:t>
            </a:r>
            <a:r>
              <a:rPr lang="fr-FR" altLang="zh-CN" sz="2000" dirty="0"/>
              <a:t>-27</a:t>
            </a:r>
            <a:r>
              <a:rPr lang="zh-CN" altLang="fr-FR" sz="2000" dirty="0"/>
              <a:t>。 </a:t>
            </a:r>
            <a:br>
              <a:rPr lang="zh-CN" altLang="fr-FR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&gt;&gt; x-y-y-y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fr-FR" altLang="zh-CN" sz="2000" dirty="0"/>
              <a:t>ans =</a:t>
            </a:r>
            <a:br>
              <a:rPr lang="fr-FR" altLang="zh-CN" sz="2000" dirty="0"/>
            </a:br>
            <a:r>
              <a:rPr lang="zh-CN" altLang="fr-FR" sz="2000" dirty="0"/>
              <a:t>　　     </a:t>
            </a:r>
            <a:r>
              <a:rPr lang="fr-FR" altLang="zh-CN" sz="2000" dirty="0"/>
              <a:t>-128</a:t>
            </a:r>
            <a:br>
              <a:rPr lang="fr-FR" altLang="zh-CN" sz="2000" dirty="0"/>
            </a:br>
            <a:r>
              <a:rPr lang="zh-CN" altLang="fr-FR" sz="2000" dirty="0"/>
              <a:t>　　</a:t>
            </a:r>
            <a:r>
              <a:rPr lang="zh-CN" altLang="en-US" sz="2000" dirty="0"/>
              <a:t>计算</a:t>
            </a:r>
            <a:r>
              <a:rPr lang="fr-FR" altLang="zh-CN" sz="2000" dirty="0"/>
              <a:t>x-y-y-y</a:t>
            </a:r>
            <a:r>
              <a:rPr lang="zh-CN" altLang="en-US" sz="2000" dirty="0"/>
              <a:t>时</a:t>
            </a:r>
            <a:r>
              <a:rPr lang="zh-CN" altLang="fr-FR" sz="2000" dirty="0"/>
              <a:t>，</a:t>
            </a:r>
            <a:r>
              <a:rPr lang="zh-CN" altLang="en-US" sz="2000" dirty="0"/>
              <a:t>从左到右进行计算</a:t>
            </a:r>
            <a:r>
              <a:rPr lang="zh-CN" altLang="fr-FR" sz="2000" dirty="0"/>
              <a:t>，</a:t>
            </a:r>
            <a:r>
              <a:rPr lang="zh-CN" altLang="en-US" sz="2000" dirty="0"/>
              <a:t>结果溢出下限</a:t>
            </a:r>
            <a:r>
              <a:rPr lang="zh-CN" altLang="fr-FR" sz="2000" dirty="0"/>
              <a:t>，</a:t>
            </a:r>
            <a:r>
              <a:rPr lang="zh-CN" altLang="en-US" sz="2000" dirty="0"/>
              <a:t>因此结果为</a:t>
            </a:r>
            <a:r>
              <a:rPr lang="fr-FR" altLang="zh-CN" sz="2000" dirty="0"/>
              <a:t>-128</a:t>
            </a:r>
            <a:r>
              <a:rPr lang="zh-CN" altLang="fr-FR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标题 338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err="1"/>
              <a:t>&gt;&gt; student=rmfield(student,'age</a:t>
            </a:r>
            <a:r>
              <a:rPr lang="en-US" altLang="zh-CN" dirty="0"/>
              <a:t>');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student =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1×2 struct</a:t>
            </a:r>
            <a:r>
              <a:rPr lang="en-US" altLang="zh-CN" dirty="0"/>
              <a:t> array with fields: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test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name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weight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height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num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/>
              <a:t>gender </a:t>
            </a:r>
            <a:endParaRPr lang="en-US" altLang="zh-CN"/>
          </a:p>
        </p:txBody>
      </p:sp>
      <p:sp>
        <p:nvSpPr>
          <p:cNvPr id="338947" name="文本占位符 3389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4</a:t>
            </a:r>
            <a:r>
              <a:rPr lang="zh-CN" altLang="en-US" b="1" dirty="0"/>
              <a:t>．调用成员变量 </a:t>
            </a:r>
            <a:br>
              <a:rPr lang="zh-CN" altLang="en-US" b="1" dirty="0"/>
            </a:br>
            <a:r>
              <a:rPr lang="zh-CN" altLang="en-US" dirty="0"/>
              <a:t>　　在</a:t>
            </a:r>
            <a:r>
              <a:rPr lang="en-US" altLang="zh-CN" dirty="0"/>
              <a:t>MATLAB</a:t>
            </a:r>
            <a:r>
              <a:rPr lang="zh-CN" altLang="en-US" dirty="0"/>
              <a:t>中调用成员变量非常简单。结构体中的任何信息可以通过“结构体变量名</a:t>
            </a:r>
            <a:r>
              <a:rPr lang="en-US" altLang="zh-CN" dirty="0"/>
              <a:t>.</a:t>
            </a:r>
            <a:r>
              <a:rPr lang="zh-CN" altLang="en-US" dirty="0"/>
              <a:t>成员名”的方式调用。调出成员变量后，可以利用相关函数进行调用。例如：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student(1).test          %</a:t>
            </a:r>
            <a:r>
              <a:rPr lang="zh-CN" altLang="en-US" dirty="0"/>
              <a:t>从结构体变量中取出相关信息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99    75    96    87    67    69    87    86    92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student(1).test(9)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/>
              <a:t>92 </a:t>
            </a:r>
            <a:endParaRPr lang="en-US" altLang="zh-CN"/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标题 3409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5</a:t>
            </a:r>
            <a:r>
              <a:rPr lang="zh-CN" altLang="en-US" b="1" dirty="0"/>
              <a:t>．</a:t>
            </a:r>
            <a:r>
              <a:rPr lang="en-US" altLang="zh-CN" b="1" err="1"/>
              <a:t>getefield</a:t>
            </a:r>
            <a:r>
              <a:rPr lang="en-US" altLang="zh-CN" b="1" dirty="0"/>
              <a:t>()</a:t>
            </a:r>
            <a:r>
              <a:rPr lang="zh-CN" altLang="en-US" b="1" dirty="0"/>
              <a:t>和</a:t>
            </a:r>
            <a:r>
              <a:rPr lang="en-US" altLang="zh-CN" b="1" err="1"/>
              <a:t>setfield</a:t>
            </a:r>
            <a:r>
              <a:rPr lang="en-US" altLang="zh-CN" b="1" dirty="0"/>
              <a:t>()</a:t>
            </a:r>
            <a:r>
              <a:rPr lang="zh-CN" altLang="en-US" b="1" dirty="0"/>
              <a:t>函数的使用 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err="1"/>
              <a:t>(1)  getefield</a:t>
            </a:r>
            <a:r>
              <a:rPr lang="en-US" altLang="zh-CN" dirty="0"/>
              <a:t>()</a:t>
            </a:r>
            <a:r>
              <a:rPr lang="zh-CN" altLang="en-US" dirty="0"/>
              <a:t>函数：取得当前存储在某个成员变量中的值。例如：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GETF=getfield(student(1),'name')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GETF =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Hu Jing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40995" name="文本占位符 3409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标题 3420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err="1"/>
              <a:t>(2)  setfield</a:t>
            </a:r>
            <a:r>
              <a:rPr lang="en-US" altLang="zh-CN" dirty="0"/>
              <a:t>()</a:t>
            </a:r>
            <a:r>
              <a:rPr lang="zh-CN" altLang="en-US" dirty="0"/>
              <a:t>函数：</a:t>
            </a:r>
            <a:r>
              <a:rPr lang="en-US" altLang="zh-CN" err="1"/>
              <a:t>setfield(struct,‘field’,value</a:t>
            </a:r>
            <a:r>
              <a:rPr lang="en-US" altLang="zh-CN" dirty="0"/>
              <a:t>)</a:t>
            </a:r>
            <a:r>
              <a:rPr lang="zh-CN" altLang="en-US" dirty="0"/>
              <a:t>函数给某个成员变量</a:t>
            </a:r>
            <a:r>
              <a:rPr lang="en-US" altLang="zh-CN" dirty="0"/>
              <a:t>field</a:t>
            </a:r>
            <a:r>
              <a:rPr lang="zh-CN" altLang="en-US" dirty="0"/>
              <a:t>插入新的值</a:t>
            </a:r>
            <a:r>
              <a:rPr lang="en-US" altLang="zh-CN" dirty="0"/>
              <a:t>value</a:t>
            </a:r>
            <a:r>
              <a:rPr lang="zh-CN" altLang="en-US" dirty="0"/>
              <a:t>。例如</a:t>
            </a:r>
            <a:r>
              <a:rPr lang="zh-CN" altLang="nl-NL" dirty="0"/>
              <a:t>：</a:t>
            </a:r>
            <a:br>
              <a:rPr lang="zh-CN" altLang="nl-NL" dirty="0"/>
            </a:br>
            <a:r>
              <a:rPr lang="zh-CN" altLang="nl-NL" dirty="0"/>
              <a:t>　　</a:t>
            </a:r>
            <a:r>
              <a:rPr lang="nl-NL" altLang="zh-CN" dirty="0"/>
              <a:t>&gt;&gt; student=setfield(student(1),‘name’,‘LiuFeng’)</a:t>
            </a:r>
            <a:br>
              <a:rPr lang="nl-NL" altLang="zh-CN" dirty="0"/>
            </a:br>
            <a:r>
              <a:rPr lang="zh-CN" altLang="nl-NL" dirty="0"/>
              <a:t>　　</a:t>
            </a:r>
            <a:r>
              <a:rPr lang="en-US" altLang="zh-CN" dirty="0"/>
              <a:t>student = 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test: [99 75 96 87 67 69 87 86 92]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err="1"/>
              <a:t>name: ‘LiuFeng</a:t>
            </a:r>
            <a:r>
              <a:rPr lang="en-US" altLang="zh-CN" dirty="0"/>
              <a:t>’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en-US" altLang="zh-CN" dirty="0"/>
              <a:t>weight: 78</a:t>
            </a:r>
            <a:br>
              <a:rPr lang="en-US" altLang="zh-CN" dirty="0"/>
            </a:br>
            <a:r>
              <a:rPr lang="zh-CN" altLang="en-US" dirty="0"/>
              <a:t>　　    </a:t>
            </a:r>
            <a:r>
              <a:rPr lang="pt-BR" altLang="zh-CN" dirty="0"/>
              <a:t>height: 1.7800</a:t>
            </a:r>
            <a:br>
              <a:rPr lang="pt-BR" altLang="zh-CN" dirty="0"/>
            </a:br>
            <a:r>
              <a:rPr lang="zh-CN" altLang="pt-BR" dirty="0"/>
              <a:t>　　    </a:t>
            </a:r>
            <a:r>
              <a:rPr lang="pt-BR" altLang="zh-CN" dirty="0"/>
              <a:t>num: 2.0102e+009</a:t>
            </a:r>
            <a:br>
              <a:rPr lang="zh-CN" altLang="en-US" dirty="0"/>
            </a:br>
            <a:r>
              <a:rPr lang="zh-CN" altLang="en-US" dirty="0"/>
              <a:t>　　    </a:t>
            </a:r>
            <a:r>
              <a:rPr lang="pt-BR" altLang="zh-CN" dirty="0"/>
              <a:t>gender: 'Male' </a:t>
            </a:r>
            <a:endParaRPr lang="zh-CN" altLang="en-US"/>
          </a:p>
        </p:txBody>
      </p:sp>
      <p:sp>
        <p:nvSpPr>
          <p:cNvPr id="342020" name="动作按钮: 后退或前一项 342019">
            <a:hlinkClick r:id="" action="ppaction://hlinkshowjump?jump=firstslide"/>
          </p:cNvPr>
          <p:cNvSpPr/>
          <p:nvPr/>
        </p:nvSpPr>
        <p:spPr>
          <a:xfrm>
            <a:off x="8459788" y="6453188"/>
            <a:ext cx="684212" cy="404812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  <a:r>
              <a:rPr lang="zh-CN" altLang="en-US" dirty="0"/>
              <a:t>数据结构实操录屏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763688" y="1700808"/>
            <a:ext cx="4824536" cy="33123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讨论：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ell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struct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的异同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不同之处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相同之处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Oval 1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Rectangle: Rounded Corners 14"/>
          <p:cNvSpPr/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Group 1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Picture 4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7480300" cy="5638800"/>
          </a:xfrm>
        </p:spPr>
        <p:txBody>
          <a:bodyPr/>
          <a:lstStyle/>
          <a:p>
            <a:r>
              <a:rPr lang="en-US" altLang="zh-CN" sz="3200" b="1" dirty="0"/>
              <a:t>		1.3  MATLAB</a:t>
            </a:r>
            <a:r>
              <a:rPr lang="zh-CN" altLang="en-US" sz="3200" b="1" dirty="0"/>
              <a:t>的基本特性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b="1" dirty="0"/>
              <a:t>1.3.1  </a:t>
            </a:r>
            <a:r>
              <a:rPr lang="zh-CN" altLang="en-US" b="1" dirty="0"/>
              <a:t>数学运算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用于数学计算的数学运算符如下表所示。 </a:t>
            </a:r>
            <a:endParaRPr lang="zh-CN" altLang="en-US" dirty="0"/>
          </a:p>
        </p:txBody>
      </p:sp>
      <p:graphicFrame>
        <p:nvGraphicFramePr>
          <p:cNvPr id="3" name="Object 272"/>
          <p:cNvGraphicFramePr>
            <a:graphicFrameLocks noChangeAspect="1"/>
          </p:cNvGraphicFramePr>
          <p:nvPr/>
        </p:nvGraphicFramePr>
        <p:xfrm>
          <a:off x="1092200" y="2236189"/>
          <a:ext cx="6596063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8" name="Document" r:id="rId1" imgW="5346700" imgH="3281680" progId="Word.Document.8">
                  <p:embed/>
                </p:oleObj>
              </mc:Choice>
              <mc:Fallback>
                <p:oleObj name="Document" r:id="rId1" imgW="5346700" imgH="3281680" progId="Word.Document.8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236189"/>
                        <a:ext cx="6596063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1.3.2  </a:t>
            </a:r>
            <a:r>
              <a:rPr lang="zh-CN" altLang="en-US" b="1" dirty="0"/>
              <a:t>关系运算 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的关系运算符包括了所有常用的比较运算，如表</a:t>
            </a:r>
            <a:r>
              <a:rPr lang="en-US" altLang="zh-CN" dirty="0"/>
              <a:t>1-2</a:t>
            </a:r>
            <a:r>
              <a:rPr lang="zh-CN" altLang="en-US" dirty="0"/>
              <a:t>所示。两个数通常可以用六种关系来进行描述：小于</a:t>
            </a:r>
            <a:r>
              <a:rPr lang="en-US" altLang="zh-CN" dirty="0"/>
              <a:t>(&lt;)</a:t>
            </a:r>
            <a:r>
              <a:rPr lang="zh-CN" altLang="en-US" dirty="0"/>
              <a:t>、小于或等于</a:t>
            </a:r>
            <a:r>
              <a:rPr lang="en-US" altLang="zh-CN" dirty="0"/>
              <a:t>(&lt; =)</a:t>
            </a:r>
            <a:r>
              <a:rPr lang="zh-CN" altLang="en-US" dirty="0"/>
              <a:t>、大于</a:t>
            </a:r>
            <a:r>
              <a:rPr lang="en-US" altLang="zh-CN" dirty="0"/>
              <a:t>(&gt;)</a:t>
            </a:r>
            <a:r>
              <a:rPr lang="zh-CN" altLang="en-US" dirty="0"/>
              <a:t>、大于或等于</a:t>
            </a:r>
            <a:r>
              <a:rPr lang="en-US" altLang="zh-CN" dirty="0"/>
              <a:t>(&gt; =)</a:t>
            </a:r>
            <a:r>
              <a:rPr lang="zh-CN" altLang="en-US" dirty="0"/>
              <a:t>、等于</a:t>
            </a:r>
            <a:r>
              <a:rPr lang="en-US" altLang="zh-CN" dirty="0"/>
              <a:t>(= =)</a:t>
            </a:r>
            <a:r>
              <a:rPr lang="zh-CN" altLang="en-US" dirty="0"/>
              <a:t>和不等于</a:t>
            </a:r>
            <a:r>
              <a:rPr lang="en-US" altLang="zh-CN" dirty="0"/>
              <a:t>(~ =)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3284538"/>
          <a:ext cx="91440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文档" r:id="rId1" imgW="5351780" imgH="1183640" progId="Word.Document.8">
                  <p:embed/>
                </p:oleObj>
              </mc:Choice>
              <mc:Fallback>
                <p:oleObj name="文档" r:id="rId1" imgW="5351780" imgH="1183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538"/>
                        <a:ext cx="914400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的关系运算符可以用来比较两个维数相同的数组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，或用来把一个数组中的每个元素与一个标量比较，结果都返回一个与原来数组同维数的数组。比较两个元素的大小时，如果关系式为“真”，则结果为</a:t>
            </a:r>
            <a:r>
              <a:rPr lang="en-US" altLang="zh-CN" dirty="0"/>
              <a:t>1</a:t>
            </a:r>
            <a:r>
              <a:rPr lang="zh-CN" altLang="en-US" dirty="0"/>
              <a:t>；如果关系式为“假”，则结果为</a:t>
            </a:r>
            <a:r>
              <a:rPr lang="en-US" altLang="zh-CN" dirty="0"/>
              <a:t>0</a:t>
            </a:r>
            <a:r>
              <a:rPr lang="zh-CN" altLang="en-US" dirty="0"/>
              <a:t>。例如关系式</a:t>
            </a:r>
            <a:r>
              <a:rPr lang="en-US" altLang="zh-CN" dirty="0"/>
              <a:t>4+3&lt;=6(</a:t>
            </a:r>
            <a:r>
              <a:rPr lang="zh-CN" altLang="en-US" dirty="0"/>
              <a:t>数学语言表示</a:t>
            </a:r>
            <a:r>
              <a:rPr lang="en-US" altLang="zh-CN" dirty="0"/>
              <a:t>4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的和小于等于</a:t>
            </a:r>
            <a:r>
              <a:rPr lang="en-US" altLang="zh-CN" dirty="0"/>
              <a:t>6)</a:t>
            </a:r>
            <a:r>
              <a:rPr lang="zh-CN" altLang="en-US" dirty="0"/>
              <a:t>，通过上面的叙述可知，此关系式的结果为</a:t>
            </a:r>
            <a:r>
              <a:rPr lang="en-US" altLang="zh-CN" dirty="0"/>
              <a:t>0</a:t>
            </a:r>
            <a:r>
              <a:rPr lang="zh-CN" altLang="en-US" dirty="0"/>
              <a:t>，标明关系式为假。 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20688"/>
            <a:ext cx="8115300" cy="5486400"/>
          </a:xfrm>
        </p:spPr>
        <p:txBody>
          <a:bodyPr/>
          <a:lstStyle/>
          <a:p>
            <a:r>
              <a:rPr lang="zh-CN" altLang="en-US" dirty="0"/>
              <a:t>　　关系运算符的运算法则为：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当两个比较量是标量时，直接比较两数的大小。若关系成立，关系表达式为“真”，结果为</a:t>
            </a:r>
            <a:r>
              <a:rPr lang="en-US" altLang="zh-CN" dirty="0"/>
              <a:t>1</a:t>
            </a:r>
            <a:r>
              <a:rPr lang="zh-CN" altLang="en-US" dirty="0"/>
              <a:t>；否则为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当参与比较的两个量是维数相同的数组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时，比较是对两数组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相同位置的元素按标量关系运算规则逐个进行，并给出元素比较结果。最终的关系运算的结果是一个维数与原数组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相同的数组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，它的元素由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组成。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当参与比较的一个是标量，而另一个是数组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时，则把标量与数组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的每一个元素按标量关系运算规则逐个比较，并给出元素比较结果。最终的关系运算的结果是一个维数与原数组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相同的数组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，它的元素由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组成。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798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/>
              <a:t>1</a:t>
            </a:r>
            <a:r>
              <a:rPr lang="en-US" altLang="zh-CN" b="1" dirty="0"/>
              <a:t>.</a:t>
            </a:r>
            <a:r>
              <a:rPr lang="fr-FR" altLang="zh-CN" b="1" dirty="0"/>
              <a:t>2  </a:t>
            </a:r>
            <a:r>
              <a:rPr lang="zh-CN" altLang="fr-FR" b="1" dirty="0"/>
              <a:t>浮点数与</a:t>
            </a:r>
            <a:r>
              <a:rPr lang="zh-CN" altLang="pt-BR" b="1" dirty="0"/>
              <a:t>精度函数</a:t>
            </a:r>
            <a:br>
              <a:rPr lang="zh-CN" altLang="fr-FR" b="1" dirty="0"/>
            </a:br>
            <a:r>
              <a:rPr lang="zh-CN" altLang="fr-FR" dirty="0"/>
              <a:t>　　</a:t>
            </a:r>
            <a:r>
              <a:rPr lang="fr-FR" altLang="zh-CN" dirty="0"/>
              <a:t>MATLAB</a:t>
            </a:r>
            <a:r>
              <a:rPr lang="zh-CN" altLang="fr-FR" dirty="0"/>
              <a:t>的默认数据类型是双精度数值类型</a:t>
            </a:r>
            <a:r>
              <a:rPr lang="fr-FR" altLang="zh-CN" dirty="0"/>
              <a:t>(double)</a:t>
            </a:r>
            <a:r>
              <a:rPr lang="zh-CN" altLang="fr-FR" dirty="0"/>
              <a:t>。</a:t>
            </a:r>
            <a:br>
              <a:rPr lang="zh-CN" altLang="fr-FR" dirty="0"/>
            </a:br>
            <a:r>
              <a:rPr lang="zh-CN" altLang="fr-FR" b="1" dirty="0"/>
              <a:t>　</a:t>
            </a:r>
            <a:r>
              <a:rPr lang="zh-CN" altLang="en-US" b="1" dirty="0"/>
              <a:t>    </a:t>
            </a:r>
            <a:r>
              <a:rPr lang="zh-CN" altLang="en-US" dirty="0"/>
              <a:t>在不同计算机系统上运行的</a:t>
            </a:r>
            <a:r>
              <a:rPr lang="en-US" altLang="zh-CN" dirty="0"/>
              <a:t>MATLAB</a:t>
            </a:r>
            <a:r>
              <a:rPr lang="zh-CN" altLang="en-US" dirty="0"/>
              <a:t>中，其单精度与双精度数据类型与取值范围会有所不同，这与硬件有关。具体的单精度和双精度数据类型的取值范围和精度，可以通过</a:t>
            </a:r>
            <a:r>
              <a:rPr lang="en-US" altLang="zh-CN" dirty="0" err="1"/>
              <a:t>realmin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realmax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fr-FR" altLang="zh-CN" dirty="0" err="1"/>
              <a:t>eps</a:t>
            </a:r>
            <a:r>
              <a:rPr lang="fr-FR" altLang="zh-CN" dirty="0"/>
              <a:t>()</a:t>
            </a:r>
            <a:r>
              <a:rPr lang="zh-CN" altLang="fr-FR" dirty="0"/>
              <a:t>函数进行查看。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 </a:t>
            </a:r>
            <a:r>
              <a:rPr lang="en-US" altLang="zh-CN" dirty="0" err="1"/>
              <a:t>realmin</a:t>
            </a:r>
            <a:r>
              <a:rPr lang="en-US" altLang="zh-CN" dirty="0"/>
              <a:t>()</a:t>
            </a:r>
            <a:r>
              <a:rPr lang="zh-CN" altLang="en-US" dirty="0"/>
              <a:t>函数。该函数返回</a:t>
            </a:r>
            <a:r>
              <a:rPr lang="en-US" altLang="zh-CN" dirty="0"/>
              <a:t>MATLAB</a:t>
            </a:r>
            <a:r>
              <a:rPr lang="zh-CN" altLang="en-US" dirty="0"/>
              <a:t>语言能够表示的最小的归一化正浮点数，任何小于该数的都不是规范的</a:t>
            </a:r>
            <a:r>
              <a:rPr lang="en-US" altLang="zh-CN" dirty="0"/>
              <a:t>IEEE</a:t>
            </a:r>
            <a:r>
              <a:rPr lang="zh-CN" altLang="en-US" dirty="0"/>
              <a:t>标准，都会发生溢出。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b="1" dirty="0"/>
              <a:t>　　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．数组与一个标量比较</a:t>
            </a:r>
            <a:br>
              <a:rPr lang="zh-CN" altLang="en-US" sz="2200" b="1" dirty="0"/>
            </a:br>
            <a:r>
              <a:rPr lang="zh-CN" altLang="en-US" sz="2200" dirty="0"/>
              <a:t>　　当一个数组与一个标量比较时，首先将标量扩展成与数组同维数的数组，然后进行逐元素比较，结果返回一个与原来数组同维数的数组。例如：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&gt;&gt; m=1:9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m =</a:t>
            </a:r>
            <a:br>
              <a:rPr lang="en-US" altLang="zh-CN" sz="2200" dirty="0"/>
            </a:br>
            <a:r>
              <a:rPr lang="zh-CN" altLang="en-US" sz="2200" dirty="0"/>
              <a:t>　　     </a:t>
            </a:r>
            <a:r>
              <a:rPr lang="en-US" altLang="zh-CN" sz="2200" dirty="0"/>
              <a:t>1     2     3     4     5     6     7     8     9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&gt;&gt; </a:t>
            </a:r>
            <a:r>
              <a:rPr lang="en-US" altLang="zh-CN" sz="2200" dirty="0" err="1"/>
              <a:t>bj</a:t>
            </a:r>
            <a:r>
              <a:rPr lang="en-US" altLang="zh-CN" sz="2200" dirty="0"/>
              <a:t>=m&gt;5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dirty="0" err="1"/>
              <a:t>bj</a:t>
            </a:r>
            <a:r>
              <a:rPr lang="en-US" altLang="zh-CN" sz="2200" dirty="0"/>
              <a:t> =</a:t>
            </a:r>
            <a:br>
              <a:rPr lang="en-US" altLang="zh-CN" sz="2200" dirty="0"/>
            </a:br>
            <a:r>
              <a:rPr lang="zh-CN" altLang="en-US" sz="2200" dirty="0"/>
              <a:t>　　     </a:t>
            </a:r>
            <a:r>
              <a:rPr lang="en-US" altLang="zh-CN" sz="2200" dirty="0"/>
              <a:t>0     0     0     0     0     1     1     1     1</a:t>
            </a:r>
            <a:br>
              <a:rPr lang="en-US" altLang="zh-CN" sz="2200" dirty="0"/>
            </a:br>
            <a:r>
              <a:rPr lang="zh-CN" altLang="en-US" sz="2200" dirty="0"/>
              <a:t>　　从以上运行结果可以看到，在数组</a:t>
            </a:r>
            <a:r>
              <a:rPr lang="en-US" altLang="zh-CN" sz="2200" dirty="0"/>
              <a:t>m</a:t>
            </a:r>
            <a:r>
              <a:rPr lang="zh-CN" altLang="en-US" sz="2200" dirty="0"/>
              <a:t>中，凡是大于</a:t>
            </a:r>
            <a:r>
              <a:rPr lang="en-US" altLang="zh-CN" sz="2200" dirty="0"/>
              <a:t>5</a:t>
            </a:r>
            <a:r>
              <a:rPr lang="zh-CN" altLang="en-US" sz="2200" dirty="0"/>
              <a:t>的对应的结果都为“真”，返回</a:t>
            </a:r>
            <a:r>
              <a:rPr lang="en-US" altLang="zh-CN" sz="2200" dirty="0"/>
              <a:t>1</a:t>
            </a:r>
            <a:r>
              <a:rPr lang="zh-CN" altLang="en-US" sz="2200" dirty="0"/>
              <a:t>；其他为“假”，返回</a:t>
            </a:r>
            <a:r>
              <a:rPr lang="en-US" altLang="zh-CN" sz="2200" dirty="0"/>
              <a:t>0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．数组</a:t>
            </a:r>
            <a:r>
              <a:rPr lang="en-US" altLang="zh-CN" b="1" dirty="0"/>
              <a:t>(</a:t>
            </a:r>
            <a:r>
              <a:rPr lang="zh-CN" altLang="en-US" b="1" dirty="0"/>
              <a:t>矩阵</a:t>
            </a:r>
            <a:r>
              <a:rPr lang="en-US" altLang="zh-CN" b="1" dirty="0"/>
              <a:t>)</a:t>
            </a:r>
            <a:r>
              <a:rPr lang="zh-CN" altLang="en-US" b="1" dirty="0"/>
              <a:t>间的比较</a:t>
            </a:r>
            <a:br>
              <a:rPr lang="zh-CN" altLang="en-US" b="1" dirty="0"/>
            </a:br>
            <a:r>
              <a:rPr lang="zh-CN" altLang="en-US" dirty="0"/>
              <a:t>　　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间的比较，也是对应元素逐个进行比较，结果返回一个与原来数组同维数的数组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。例如</a:t>
            </a:r>
            <a:r>
              <a:rPr lang="zh-CN" altLang="pt-BR" dirty="0"/>
              <a:t>：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pt-BR" altLang="zh-CN" dirty="0"/>
              <a:t>&gt;&gt; n=9-m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n =</a:t>
            </a:r>
            <a:br>
              <a:rPr lang="pt-BR" altLang="zh-CN" dirty="0"/>
            </a:br>
            <a:r>
              <a:rPr lang="zh-CN" altLang="pt-BR" dirty="0"/>
              <a:t>　　     </a:t>
            </a:r>
            <a:r>
              <a:rPr lang="pt-BR" altLang="zh-CN" dirty="0"/>
              <a:t>8     7     6     5     4     3     2     1     0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&gt;&gt; tf=(m==n)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tf =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zh-CN" altLang="pt-BR" dirty="0"/>
              <a:t>     </a:t>
            </a:r>
            <a:r>
              <a:rPr lang="en-US" altLang="zh-CN" dirty="0"/>
              <a:t>0     0     0     0     0     0     0     0     0 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    由上述可知，由于两个数组的对应元素都不相等，结果是返回一个全“假”的数组。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pt-BR" altLang="zh-CN"/>
              <a:t>&gt;&gt; df=(m&gt;n)</a:t>
            </a:r>
            <a:br>
              <a:rPr lang="pt-BR" altLang="zh-CN"/>
            </a:br>
            <a:r>
              <a:rPr lang="zh-CN" altLang="pt-BR"/>
              <a:t>　　</a:t>
            </a:r>
            <a:r>
              <a:rPr lang="pt-BR" altLang="zh-CN"/>
              <a:t>df =</a:t>
            </a:r>
            <a:br>
              <a:rPr lang="pt-BR" altLang="zh-CN"/>
            </a:br>
            <a:r>
              <a:rPr lang="zh-CN" altLang="pt-BR"/>
              <a:t>　　     </a:t>
            </a:r>
            <a:r>
              <a:rPr lang="pt-BR" altLang="zh-CN"/>
              <a:t>0     0     0     0     1     1     1     1     1</a:t>
            </a:r>
            <a:br>
              <a:rPr lang="pt-BR" altLang="zh-CN"/>
            </a:br>
            <a:r>
              <a:rPr lang="zh-CN" altLang="pt-BR"/>
              <a:t>　　满足条件的元素位置返回“真”，不满足条件的元素位置返回“假”。</a:t>
            </a:r>
            <a:br>
              <a:rPr lang="zh-CN" altLang="en-US"/>
            </a:br>
            <a:r>
              <a:rPr lang="zh-CN" altLang="en-US"/>
              <a:t>　　注意：如果数组具有不同的大小，那么运行时将会产生错误。 </a:t>
            </a: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．关系表达式与数学运算表达式的混合运算</a:t>
            </a:r>
            <a:br>
              <a:rPr lang="zh-CN" altLang="en-US" b="1" dirty="0"/>
            </a:br>
            <a:r>
              <a:rPr lang="zh-CN" altLang="en-US" dirty="0"/>
              <a:t>　　关系表达式可以与数学运算表达式进行混合运算。数组中满足条件的元素位置</a:t>
            </a:r>
            <a:r>
              <a:rPr lang="en-US" altLang="zh-CN" b="1" dirty="0"/>
              <a:t>(</a:t>
            </a:r>
            <a:r>
              <a:rPr lang="zh-CN" altLang="en-US" b="1" dirty="0"/>
              <a:t>即为“真”</a:t>
            </a:r>
            <a:r>
              <a:rPr lang="en-US" altLang="zh-CN" b="1" dirty="0"/>
              <a:t>)</a:t>
            </a:r>
            <a:r>
              <a:rPr lang="zh-CN" altLang="en-US" b="1" dirty="0"/>
              <a:t>返回</a:t>
            </a:r>
            <a:r>
              <a:rPr lang="en-US" altLang="zh-CN" b="1" dirty="0"/>
              <a:t>1</a:t>
            </a:r>
            <a:r>
              <a:rPr lang="zh-CN" altLang="en-US" b="1" dirty="0"/>
              <a:t>，为“假”返回</a:t>
            </a:r>
            <a:r>
              <a:rPr lang="en-US" altLang="zh-CN" b="1" dirty="0"/>
              <a:t>0</a:t>
            </a:r>
            <a:r>
              <a:rPr lang="zh-CN" altLang="en-US" dirty="0"/>
              <a:t>，然后进行运算。例如：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</a:t>
            </a:r>
            <a:r>
              <a:rPr lang="en-US" altLang="zh-CN" dirty="0" err="1"/>
              <a:t>gh</a:t>
            </a:r>
            <a:r>
              <a:rPr lang="en-US" altLang="zh-CN" dirty="0"/>
              <a:t>=n</a:t>
            </a:r>
            <a:r>
              <a:rPr lang="pt-BR" altLang="zh-CN" dirty="0"/>
              <a:t>- </a:t>
            </a:r>
            <a:r>
              <a:rPr lang="en-US" altLang="zh-CN" dirty="0"/>
              <a:t>(m&gt;4)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gh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8     7     6     5     3     2     1     0    </a:t>
            </a:r>
            <a:r>
              <a:rPr lang="pt-BR" altLang="zh-CN" dirty="0"/>
              <a:t>-</a:t>
            </a:r>
            <a:r>
              <a:rPr lang="en-US" altLang="zh-CN" dirty="0"/>
              <a:t>1 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1.3.3  </a:t>
            </a:r>
            <a:r>
              <a:rPr lang="zh-CN" altLang="en-US" b="1" dirty="0"/>
              <a:t>逻辑运算</a:t>
            </a:r>
            <a:br>
              <a:rPr lang="zh-CN" altLang="en-US" b="1" dirty="0"/>
            </a:br>
            <a:r>
              <a:rPr lang="zh-CN" altLang="en-US" dirty="0"/>
              <a:t>　　在</a:t>
            </a:r>
            <a:r>
              <a:rPr lang="en-US" altLang="zh-CN" dirty="0"/>
              <a:t>MATLAB</a:t>
            </a:r>
            <a:r>
              <a:rPr lang="zh-CN" altLang="en-US" dirty="0"/>
              <a:t>中，有三类基本逻辑运算：“与”、“或”和“非”，包含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|| </a:t>
            </a:r>
            <a:r>
              <a:rPr lang="zh-CN" altLang="en-US" dirty="0"/>
              <a:t>和</a:t>
            </a:r>
            <a:r>
              <a:rPr lang="en-US" altLang="zh-CN" dirty="0"/>
              <a:t>~</a:t>
            </a:r>
            <a:r>
              <a:rPr lang="zh-CN" altLang="en-US" dirty="0"/>
              <a:t>共五种，如表</a:t>
            </a:r>
            <a:r>
              <a:rPr lang="en-US" altLang="zh-CN" dirty="0"/>
              <a:t>1-3</a:t>
            </a:r>
            <a:r>
              <a:rPr lang="zh-CN" altLang="en-US" dirty="0"/>
              <a:t>所示。 </a:t>
            </a:r>
            <a:endParaRPr lang="zh-CN" altLang="en-US" dirty="0"/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2289175"/>
          <a:ext cx="9144000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文档" r:id="rId1" imgW="5351780" imgH="2061845" progId="Word.Document.8">
                  <p:embed/>
                </p:oleObj>
              </mc:Choice>
              <mc:Fallback>
                <p:oleObj name="文档" r:id="rId1" imgW="5351780" imgH="20618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9175"/>
                        <a:ext cx="9144000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逻辑运算的运算法则为：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(1) </a:t>
            </a:r>
            <a:r>
              <a:rPr lang="zh-CN" altLang="en-US"/>
              <a:t>在逻辑运算中，确认非零元素为真，用</a:t>
            </a:r>
            <a:r>
              <a:rPr lang="en-US" altLang="zh-CN"/>
              <a:t>1</a:t>
            </a:r>
            <a:r>
              <a:rPr lang="zh-CN" altLang="en-US"/>
              <a:t>表示；零元素为假，用</a:t>
            </a:r>
            <a:r>
              <a:rPr lang="en-US" altLang="zh-CN"/>
              <a:t>0</a:t>
            </a:r>
            <a:r>
              <a:rPr lang="zh-CN" altLang="en-US"/>
              <a:t>表示。当运算结果为真时，返回值为</a:t>
            </a:r>
            <a:r>
              <a:rPr lang="en-US" altLang="zh-CN"/>
              <a:t>1</a:t>
            </a:r>
            <a:r>
              <a:rPr lang="zh-CN" altLang="en-US"/>
              <a:t>；当运算结果为假时，返回值为</a:t>
            </a:r>
            <a:r>
              <a:rPr lang="en-US" altLang="zh-CN"/>
              <a:t>0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(2) “</a:t>
            </a:r>
            <a:r>
              <a:rPr lang="zh-CN" altLang="en-US"/>
              <a:t>与”、“或”操作符号可以比较两个标量或者两个通解数组</a:t>
            </a:r>
            <a:r>
              <a:rPr lang="en-US" altLang="zh-CN"/>
              <a:t>(</a:t>
            </a:r>
            <a:r>
              <a:rPr lang="zh-CN" altLang="en-US"/>
              <a:t>或矩阵</a:t>
            </a:r>
            <a:r>
              <a:rPr lang="en-US" altLang="zh-CN"/>
              <a:t>)</a:t>
            </a:r>
            <a:r>
              <a:rPr lang="zh-CN" altLang="en-US"/>
              <a:t>。设参与逻辑运算的是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两个标量，那么当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全为非零时，</a:t>
            </a:r>
            <a:r>
              <a:rPr lang="en-US" altLang="zh-CN"/>
              <a:t>a&amp;b</a:t>
            </a:r>
            <a:r>
              <a:rPr lang="zh-CN" altLang="en-US"/>
              <a:t>的运算结果为</a:t>
            </a:r>
            <a:r>
              <a:rPr lang="en-US" altLang="zh-CN"/>
              <a:t>1</a:t>
            </a:r>
            <a:r>
              <a:rPr lang="zh-CN" altLang="en-US"/>
              <a:t>，否则为</a:t>
            </a:r>
            <a:r>
              <a:rPr lang="en-US" altLang="zh-CN"/>
              <a:t>0</a:t>
            </a:r>
            <a:r>
              <a:rPr lang="zh-CN" altLang="en-US"/>
              <a:t>；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中只要有一个非零，</a:t>
            </a:r>
            <a:r>
              <a:rPr lang="en-US" altLang="zh-CN"/>
              <a:t>a|b</a:t>
            </a:r>
            <a:r>
              <a:rPr lang="zh-CN" altLang="en-US"/>
              <a:t>的运算结果都为</a:t>
            </a:r>
            <a:r>
              <a:rPr lang="en-US" altLang="zh-CN"/>
              <a:t>1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(3) </a:t>
            </a:r>
            <a:r>
              <a:rPr lang="zh-CN" altLang="en-US"/>
              <a:t>若参与逻辑运算的一个是标量、一个是矩阵，那么运算将在标量与矩阵中的每个元素之间按标量规则逐个进行。最终运算结果是一个与矩阵同维的矩阵，其元素由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0</a:t>
            </a:r>
            <a:r>
              <a:rPr lang="zh-CN" altLang="en-US"/>
              <a:t>组成。 </a:t>
            </a: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　</a:t>
            </a:r>
            <a:r>
              <a:rPr lang="en-US" altLang="zh-CN"/>
              <a:t>(4) </a:t>
            </a:r>
            <a:r>
              <a:rPr lang="zh-CN" altLang="en-US"/>
              <a:t>若参与逻辑运算的是两个同维矩阵，那么运算将对矩阵相同位置上的元素按标量规则逐个进行。最终运算结果是一个与原矩阵同维的矩阵，其元素由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0</a:t>
            </a:r>
            <a:r>
              <a:rPr lang="zh-CN" altLang="en-US"/>
              <a:t>组成。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(5) </a:t>
            </a:r>
            <a:r>
              <a:rPr lang="zh-CN" altLang="en-US"/>
              <a:t>逻辑“非”是一元操作符</a:t>
            </a:r>
            <a:r>
              <a:rPr lang="en-US" altLang="zh-CN"/>
              <a:t>(</a:t>
            </a:r>
            <a:r>
              <a:rPr lang="zh-CN" altLang="en-US"/>
              <a:t>或叫单目运算符</a:t>
            </a:r>
            <a:r>
              <a:rPr lang="en-US" altLang="zh-CN"/>
              <a:t>)</a:t>
            </a:r>
            <a:r>
              <a:rPr lang="zh-CN" altLang="en-US"/>
              <a:t>，也服从矩阵运算规则。但是，对于数组</a:t>
            </a:r>
            <a:r>
              <a:rPr lang="en-US" altLang="zh-CN"/>
              <a:t>(</a:t>
            </a:r>
            <a:r>
              <a:rPr lang="zh-CN" altLang="en-US"/>
              <a:t>矩阵</a:t>
            </a:r>
            <a:r>
              <a:rPr lang="en-US" altLang="zh-CN"/>
              <a:t>)</a:t>
            </a:r>
            <a:r>
              <a:rPr lang="zh-CN" altLang="en-US"/>
              <a:t>，逻辑“非”运算是针对于数组</a:t>
            </a:r>
            <a:r>
              <a:rPr lang="en-US" altLang="zh-CN"/>
              <a:t>(</a:t>
            </a:r>
            <a:r>
              <a:rPr lang="zh-CN" altLang="en-US"/>
              <a:t>矩阵</a:t>
            </a:r>
            <a:r>
              <a:rPr lang="en-US" altLang="zh-CN"/>
              <a:t>)</a:t>
            </a:r>
            <a:r>
              <a:rPr lang="zh-CN" altLang="en-US"/>
              <a:t>中每个元素的。同样，当逻辑为真时，返回值为</a:t>
            </a:r>
            <a:r>
              <a:rPr lang="en-US" altLang="zh-CN"/>
              <a:t>1</a:t>
            </a:r>
            <a:r>
              <a:rPr lang="zh-CN" altLang="en-US"/>
              <a:t>；当逻辑为假时，返回值为</a:t>
            </a:r>
            <a:r>
              <a:rPr lang="en-US" altLang="zh-CN"/>
              <a:t>0</a:t>
            </a:r>
            <a:r>
              <a:rPr lang="zh-CN" altLang="en-US"/>
              <a:t>。例如，当</a:t>
            </a:r>
            <a:r>
              <a:rPr lang="en-US" altLang="zh-CN"/>
              <a:t>a</a:t>
            </a:r>
            <a:r>
              <a:rPr lang="zh-CN" altLang="en-US"/>
              <a:t>是零时，</a:t>
            </a:r>
            <a:r>
              <a:rPr lang="en-US" altLang="zh-CN"/>
              <a:t>~a</a:t>
            </a:r>
            <a:r>
              <a:rPr lang="zh-CN" altLang="en-US"/>
              <a:t>运算结果为</a:t>
            </a:r>
            <a:r>
              <a:rPr lang="en-US" altLang="zh-CN"/>
              <a:t>1</a:t>
            </a:r>
            <a:r>
              <a:rPr lang="zh-CN" altLang="en-US"/>
              <a:t>；当</a:t>
            </a:r>
            <a:r>
              <a:rPr lang="en-US" altLang="zh-CN"/>
              <a:t>a</a:t>
            </a:r>
            <a:r>
              <a:rPr lang="zh-CN" altLang="en-US"/>
              <a:t>非零时，运算结果为</a:t>
            </a:r>
            <a:r>
              <a:rPr lang="en-US" altLang="zh-CN"/>
              <a:t>0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(6) </a:t>
            </a:r>
            <a:r>
              <a:rPr lang="zh-CN" altLang="en-US"/>
              <a:t>在算术、关系、逻辑运算中，算术运算优先级最高，逻辑运算优先级最低。 </a:t>
            </a: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000" b="1" dirty="0"/>
              <a:t>　　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．逻辑“与”</a:t>
            </a:r>
            <a:br>
              <a:rPr lang="zh-CN" altLang="en-US" sz="2000" b="1" dirty="0"/>
            </a:br>
            <a:r>
              <a:rPr lang="zh-CN" altLang="en-US" sz="2000" dirty="0"/>
              <a:t>　　逻辑“与”，在数组之间进行逐元素的“与”操作。例如</a:t>
            </a:r>
            <a:r>
              <a:rPr lang="zh-CN" altLang="pt-BR" sz="2000" dirty="0"/>
              <a:t>：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a=1:6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a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1     2     3     4     5     6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b=5-a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b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4     3     2     1     0    -1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m=(a&gt;2)&amp;(a&lt;5)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m =</a:t>
            </a:r>
            <a:br>
              <a:rPr lang="pt-BR" altLang="zh-CN" sz="2000" dirty="0"/>
            </a:br>
            <a:r>
              <a:rPr lang="zh-CN" altLang="pt-BR" sz="2000" dirty="0"/>
              <a:t>　　     </a:t>
            </a:r>
            <a:r>
              <a:rPr lang="pt-BR" altLang="zh-CN" sz="2000" dirty="0"/>
              <a:t>0     0     1     1     0     0</a:t>
            </a:r>
            <a:br>
              <a:rPr lang="pt-BR" altLang="zh-CN" sz="2000" dirty="0"/>
            </a:br>
            <a:r>
              <a:rPr lang="zh-CN" altLang="pt-BR" sz="2000" dirty="0"/>
              <a:t>　　又如：</a:t>
            </a:r>
            <a:br>
              <a:rPr lang="zh-CN" altLang="pt-BR" sz="2000" dirty="0"/>
            </a:br>
            <a:r>
              <a:rPr lang="zh-CN" altLang="pt-BR" sz="2000" dirty="0"/>
              <a:t>　　</a:t>
            </a:r>
            <a:r>
              <a:rPr lang="pt-BR" altLang="zh-CN" sz="2000" dirty="0"/>
              <a:t>&gt;&gt; n=(a&lt;2)&amp;(a&gt;5)</a:t>
            </a:r>
            <a:br>
              <a:rPr lang="pt-BR" altLang="zh-CN" sz="2000" dirty="0"/>
            </a:br>
            <a:r>
              <a:rPr lang="zh-CN" altLang="pt-BR" sz="2000" dirty="0"/>
              <a:t>　　</a:t>
            </a:r>
            <a:r>
              <a:rPr lang="en-US" altLang="zh-CN" sz="2000" dirty="0"/>
              <a:t>n =</a:t>
            </a:r>
            <a:br>
              <a:rPr lang="en-US" altLang="zh-CN" sz="2000" dirty="0"/>
            </a:br>
            <a:r>
              <a:rPr lang="zh-CN" altLang="en-US" sz="2000" dirty="0"/>
              <a:t>　　     </a:t>
            </a:r>
            <a:r>
              <a:rPr lang="en-US" altLang="zh-CN" sz="2000" dirty="0"/>
              <a:t>0     0     0     0     0     0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．逻辑“或”</a:t>
            </a:r>
            <a:br>
              <a:rPr lang="zh-CN" altLang="en-US" b="1" dirty="0"/>
            </a:br>
            <a:r>
              <a:rPr lang="zh-CN" altLang="en-US" dirty="0"/>
              <a:t>　　逻辑“或”，在数组之间进行逐元素的“或”操作。例如</a:t>
            </a:r>
            <a:r>
              <a:rPr lang="zh-CN" altLang="pt-BR" dirty="0"/>
              <a:t>：</a:t>
            </a:r>
            <a:br>
              <a:rPr lang="zh-CN" altLang="pt-BR" dirty="0"/>
            </a:br>
            <a:r>
              <a:rPr lang="zh-CN" altLang="pt-BR" dirty="0"/>
              <a:t>　　</a:t>
            </a:r>
            <a:r>
              <a:rPr lang="pt-BR" altLang="zh-CN" dirty="0"/>
              <a:t>&gt;&gt; b=5-a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b =</a:t>
            </a:r>
            <a:br>
              <a:rPr lang="pt-BR" altLang="zh-CN" dirty="0"/>
            </a:br>
            <a:r>
              <a:rPr lang="zh-CN" altLang="pt-BR" dirty="0"/>
              <a:t>　　     </a:t>
            </a:r>
            <a:r>
              <a:rPr lang="pt-BR" altLang="zh-CN" dirty="0"/>
              <a:t>4     3     2     1     0    -1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&gt;&gt; n=(b&gt;1)|(b&lt;0)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n =</a:t>
            </a:r>
            <a:br>
              <a:rPr lang="pt-BR" altLang="zh-CN" dirty="0"/>
            </a:br>
            <a:r>
              <a:rPr lang="zh-CN" altLang="pt-BR" dirty="0"/>
              <a:t>　　     </a:t>
            </a:r>
            <a:r>
              <a:rPr lang="pt-BR" altLang="zh-CN" dirty="0"/>
              <a:t>1     1     1     0     0     1   </a:t>
            </a:r>
            <a:br>
              <a:rPr lang="en-US" altLang="zh-CN" dirty="0"/>
            </a:br>
            <a:r>
              <a:rPr lang="zh-CN" altLang="en-US" dirty="0"/>
              <a:t>　　前三个数字满足第一个条件</a:t>
            </a:r>
            <a:r>
              <a:rPr lang="en-US" altLang="zh-CN" dirty="0"/>
              <a:t>(b&gt;1)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；最后一个数字满足第二个条件</a:t>
            </a:r>
            <a:r>
              <a:rPr lang="en-US" altLang="zh-CN" dirty="0"/>
              <a:t>(b&lt;0)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．逻辑“非”</a:t>
            </a:r>
            <a:br>
              <a:rPr lang="zh-CN" altLang="en-US" b="1" dirty="0"/>
            </a:br>
            <a:r>
              <a:rPr lang="zh-CN" altLang="en-US" dirty="0"/>
              <a:t>　　逻辑“非”，即“</a:t>
            </a:r>
            <a:r>
              <a:rPr lang="en-US" altLang="zh-CN" dirty="0"/>
              <a:t>NOT”</a:t>
            </a:r>
            <a:r>
              <a:rPr lang="zh-CN" altLang="en-US" dirty="0"/>
              <a:t>，是个一元操作符，对运算对象取反。凡是“真”的，在该位置输出结果就为</a:t>
            </a:r>
            <a:r>
              <a:rPr lang="en-US" altLang="zh-CN" dirty="0"/>
              <a:t>0</a:t>
            </a:r>
            <a:r>
              <a:rPr lang="zh-CN" altLang="en-US" dirty="0"/>
              <a:t>，其他为</a:t>
            </a:r>
            <a:r>
              <a:rPr lang="en-US" altLang="zh-CN" dirty="0"/>
              <a:t>1</a:t>
            </a:r>
            <a:r>
              <a:rPr lang="zh-CN" altLang="en-US" dirty="0"/>
              <a:t>。例如：</a:t>
            </a:r>
            <a:br>
              <a:rPr lang="en-US" altLang="zh-CN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 x= ~ (b&gt;2)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x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0     0     1     1     1     1 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78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b="1" dirty="0"/>
              <a:t> </a:t>
            </a:r>
            <a:r>
              <a:rPr lang="zh-CN" altLang="en-US" dirty="0"/>
              <a:t>　</a:t>
            </a:r>
            <a:r>
              <a:rPr lang="en-US" altLang="zh-CN" dirty="0"/>
              <a:t>(2)  </a:t>
            </a:r>
            <a:r>
              <a:rPr lang="en-US" altLang="zh-CN" dirty="0" err="1"/>
              <a:t>realmax</a:t>
            </a:r>
            <a:r>
              <a:rPr lang="en-US" altLang="zh-CN" dirty="0"/>
              <a:t>()</a:t>
            </a:r>
            <a:r>
              <a:rPr lang="zh-CN" altLang="en-US" dirty="0"/>
              <a:t>函数。该函数返回</a:t>
            </a:r>
            <a:r>
              <a:rPr lang="en-US" altLang="zh-CN" dirty="0"/>
              <a:t>MATLAB</a:t>
            </a:r>
            <a:r>
              <a:rPr lang="zh-CN" altLang="en-US" dirty="0"/>
              <a:t>语言中能够表示的最大的归一化正浮点数，任何大于该数的数都不是规范的</a:t>
            </a:r>
            <a:r>
              <a:rPr lang="en-US" altLang="zh-CN" dirty="0"/>
              <a:t>IEEE</a:t>
            </a:r>
            <a:r>
              <a:rPr lang="zh-CN" altLang="en-US" dirty="0"/>
              <a:t>标准，都会发生溢出。</a:t>
            </a:r>
            <a:br>
              <a:rPr lang="zh-CN" altLang="en-US" dirty="0"/>
            </a:br>
            <a:r>
              <a:rPr lang="zh-CN" altLang="en-US" dirty="0"/>
              <a:t>　　类似的函数还有</a:t>
            </a:r>
            <a:r>
              <a:rPr lang="en-US" altLang="zh-CN" dirty="0" err="1"/>
              <a:t>intmax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intmin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en-US" altLang="zh-CN" dirty="0" err="1"/>
              <a:t>intmax</a:t>
            </a:r>
            <a:r>
              <a:rPr lang="en-US" altLang="zh-CN" dirty="0"/>
              <a:t>()</a:t>
            </a:r>
            <a:r>
              <a:rPr lang="zh-CN" altLang="en-US" dirty="0"/>
              <a:t>表示返回指定的整数数据类型能表示的最大的正整数；</a:t>
            </a:r>
            <a:r>
              <a:rPr lang="en-US" altLang="zh-CN" dirty="0" err="1"/>
              <a:t>intmin</a:t>
            </a:r>
            <a:r>
              <a:rPr lang="en-US" altLang="zh-CN" dirty="0"/>
              <a:t>()</a:t>
            </a:r>
            <a:r>
              <a:rPr lang="zh-CN" altLang="en-US" dirty="0"/>
              <a:t>表示返回指定的整数数据类型能表示的最小的整数。 </a:t>
            </a:r>
            <a:endParaRPr lang="zh-CN" altLang="en-US" dirty="0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4</a:t>
            </a:r>
            <a:r>
              <a:rPr lang="zh-CN" altLang="en-US" b="1" dirty="0"/>
              <a:t>．逻辑“异或”</a:t>
            </a:r>
            <a:br>
              <a:rPr lang="zh-CN" altLang="en-US" b="1" dirty="0"/>
            </a:br>
            <a:r>
              <a:rPr lang="zh-CN" altLang="en-US" dirty="0"/>
              <a:t>　　逻辑“异或”，即“</a:t>
            </a:r>
            <a:r>
              <a:rPr lang="en-US" altLang="zh-CN" dirty="0"/>
              <a:t>XOR”</a:t>
            </a:r>
            <a:r>
              <a:rPr lang="zh-CN" altLang="en-US" dirty="0"/>
              <a:t>，是一个逻辑运算函数，对比较两个逻辑对象的值是否相同，若相同则结果为“假”，即为</a:t>
            </a:r>
            <a:r>
              <a:rPr lang="en-US" altLang="zh-CN" dirty="0"/>
              <a:t>0</a:t>
            </a:r>
            <a:r>
              <a:rPr lang="zh-CN" altLang="en-US" dirty="0"/>
              <a:t>，若不同则为“真”，即为</a:t>
            </a:r>
            <a:r>
              <a:rPr lang="en-US" altLang="zh-CN" dirty="0"/>
              <a:t>1</a:t>
            </a:r>
            <a:r>
              <a:rPr lang="zh-CN" altLang="en-US" dirty="0"/>
              <a:t>。例如：</a:t>
            </a:r>
            <a:br>
              <a:rPr lang="zh-CN" altLang="en-US" dirty="0"/>
            </a:br>
            <a:r>
              <a:rPr lang="en-US" altLang="zh-CN" dirty="0"/>
              <a:t> 	&gt;&gt;</a:t>
            </a:r>
            <a:r>
              <a:rPr lang="pt-BR" altLang="zh-CN" dirty="0"/>
              <a:t> b =</a:t>
            </a:r>
            <a:r>
              <a:rPr lang="en-US" altLang="zh-CN" dirty="0"/>
              <a:t>[</a:t>
            </a:r>
            <a:r>
              <a:rPr lang="zh-CN" altLang="pt-BR" dirty="0"/>
              <a:t> </a:t>
            </a:r>
            <a:r>
              <a:rPr lang="pt-BR" altLang="zh-CN" dirty="0"/>
              <a:t>4     3     2     1     0    -1]</a:t>
            </a:r>
            <a:r>
              <a:rPr lang="zh-CN" altLang="en-US" dirty="0"/>
              <a:t>　　</a:t>
            </a:r>
            <a:br>
              <a:rPr lang="en-US" altLang="zh-CN" dirty="0"/>
            </a:br>
            <a:r>
              <a:rPr lang="en-US" altLang="zh-CN" dirty="0"/>
              <a:t>	&gt;&gt;  x= </a:t>
            </a:r>
            <a:r>
              <a:rPr lang="en-US" altLang="zh-CN" dirty="0" err="1"/>
              <a:t>xor</a:t>
            </a:r>
            <a:r>
              <a:rPr lang="en-US" altLang="zh-CN" dirty="0"/>
              <a:t> (b&gt;2</a:t>
            </a:r>
            <a:r>
              <a:rPr lang="zh-CN" altLang="en-US" dirty="0"/>
              <a:t>，</a:t>
            </a:r>
            <a:r>
              <a:rPr lang="en-US" altLang="zh-CN" dirty="0"/>
              <a:t>b&lt;4)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x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1    0     1     1     1     1 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034" y="1074340"/>
            <a:ext cx="4216990" cy="1447056"/>
          </a:xfrm>
        </p:spPr>
        <p:txBody>
          <a:bodyPr/>
          <a:lstStyle/>
          <a:p>
            <a:pPr algn="ctr"/>
            <a:r>
              <a:rPr lang="zh-CN" altLang="en-US" sz="3200" dirty="0"/>
              <a:t>逻辑运算规律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9314" name="Picture 2" descr="https://timgsa.baidu.com/timg?image&amp;quality=80&amp;size=b9999_10000&amp;sec=1532422486465&amp;di=25f97dfa54148e0d55dc79acec15ebda&amp;imgtype=0&amp;src=http%3A%2F%2Fimg.jdzj.com%2Fjishu%2F636531644577812500.jp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4" y="2060848"/>
            <a:ext cx="8115766" cy="33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1.2.4  </a:t>
            </a:r>
            <a:r>
              <a:rPr lang="zh-CN" altLang="en-US" b="1" dirty="0"/>
              <a:t>标量关系表达式的避绕式操作</a:t>
            </a:r>
            <a:br>
              <a:rPr lang="zh-CN" altLang="en-US" b="1" dirty="0"/>
            </a:br>
            <a:r>
              <a:rPr lang="zh-CN" altLang="en-US" dirty="0"/>
              <a:t>　　标量关系表达式的避绕式操作符</a:t>
            </a:r>
            <a:r>
              <a:rPr lang="en-US" altLang="zh-CN" dirty="0"/>
              <a:t>(&amp;&amp;</a:t>
            </a:r>
            <a:r>
              <a:rPr lang="zh-CN" altLang="en-US" dirty="0"/>
              <a:t>和</a:t>
            </a:r>
            <a:r>
              <a:rPr lang="en-US" altLang="zh-CN" dirty="0"/>
              <a:t>||)</a:t>
            </a:r>
            <a:r>
              <a:rPr lang="zh-CN" altLang="en-US" dirty="0"/>
              <a:t>只适用于标量关系表达式，“避绕式”</a:t>
            </a:r>
            <a:r>
              <a:rPr lang="en-US" altLang="zh-CN" dirty="0"/>
              <a:t>(Short-Circuiting)</a:t>
            </a:r>
            <a:r>
              <a:rPr lang="zh-CN" altLang="en-US" dirty="0"/>
              <a:t>是指</a:t>
            </a:r>
            <a:r>
              <a:rPr lang="en-US" altLang="zh-CN" dirty="0"/>
              <a:t>MALTAB</a:t>
            </a:r>
            <a:r>
              <a:rPr lang="zh-CN" altLang="en-US" dirty="0"/>
              <a:t>按顺序执行由这两个操作符连接的标量关系表达式，当执行到某一表达式时，就已经可以确定其结果，不再执行</a:t>
            </a:r>
            <a:r>
              <a:rPr lang="en-US" altLang="zh-CN" dirty="0"/>
              <a:t>(</a:t>
            </a:r>
            <a:r>
              <a:rPr lang="zh-CN" altLang="en-US" dirty="0"/>
              <a:t>绕过</a:t>
            </a:r>
            <a:r>
              <a:rPr lang="en-US" altLang="zh-CN" dirty="0"/>
              <a:t>)</a:t>
            </a:r>
            <a:r>
              <a:rPr lang="zh-CN" altLang="en-US" dirty="0"/>
              <a:t>后面的表达式，直接给出逻辑结果。例如：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&gt;&gt; a=0;b=pi;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&gt;&gt; a==0 || b~=1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ans</a:t>
            </a:r>
            <a:r>
              <a:rPr lang="en-US" altLang="zh-CN" dirty="0"/>
              <a:t> =</a:t>
            </a:r>
            <a:br>
              <a:rPr lang="en-US" altLang="zh-CN" dirty="0"/>
            </a:br>
            <a:r>
              <a:rPr lang="zh-CN" altLang="en-US" dirty="0"/>
              <a:t>　　     </a:t>
            </a:r>
            <a:r>
              <a:rPr lang="en-US" altLang="zh-CN" dirty="0"/>
              <a:t>1 </a:t>
            </a:r>
            <a:endParaRPr lang="en-US" altLang="zh-C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zh-CN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/>
              <a:t>　　第一个表达式为“真”，于是就绕过后面的表达式不再执行，直接给出逻辑结果为“真”，输出</a:t>
            </a:r>
            <a:r>
              <a:rPr lang="en-US" altLang="zh-CN" sz="2200"/>
              <a:t>1</a:t>
            </a:r>
            <a:r>
              <a:rPr lang="zh-CN" altLang="en-US" sz="2200"/>
              <a:t>。</a:t>
            </a:r>
            <a:br>
              <a:rPr lang="zh-CN" altLang="en-US" sz="2200"/>
            </a:br>
            <a:r>
              <a:rPr lang="zh-CN" altLang="en-US" sz="2200"/>
              <a:t>　　</a:t>
            </a:r>
            <a:r>
              <a:rPr lang="en-US" altLang="zh-CN" sz="2200"/>
              <a:t>&gt;&gt; b==1&amp;&amp;a==0</a:t>
            </a:r>
            <a:br>
              <a:rPr lang="en-US" altLang="zh-CN" sz="2200"/>
            </a:br>
            <a:r>
              <a:rPr lang="zh-CN" altLang="en-US" sz="2200"/>
              <a:t>　　</a:t>
            </a:r>
            <a:r>
              <a:rPr lang="en-US" altLang="zh-CN" sz="2200"/>
              <a:t>ans =</a:t>
            </a:r>
            <a:br>
              <a:rPr lang="en-US" altLang="zh-CN" sz="2200"/>
            </a:br>
            <a:r>
              <a:rPr lang="zh-CN" altLang="en-US" sz="2200"/>
              <a:t>　　     </a:t>
            </a:r>
            <a:r>
              <a:rPr lang="en-US" altLang="zh-CN" sz="2200"/>
              <a:t>0</a:t>
            </a:r>
            <a:br>
              <a:rPr lang="en-US" altLang="zh-CN" sz="2200"/>
            </a:br>
            <a:r>
              <a:rPr lang="zh-CN" altLang="en-US" sz="2200"/>
              <a:t>　　第一个表达式为“假”，于是就直接给出逻辑结果为“假”，输出</a:t>
            </a:r>
            <a:r>
              <a:rPr lang="en-US" altLang="zh-CN" sz="2200"/>
              <a:t>0</a:t>
            </a:r>
            <a:r>
              <a:rPr lang="zh-CN" altLang="en-US" sz="2200"/>
              <a:t>。</a:t>
            </a:r>
            <a:br>
              <a:rPr lang="zh-CN" altLang="en-US" sz="2200"/>
            </a:br>
            <a:r>
              <a:rPr lang="zh-CN" altLang="en-US" sz="2200"/>
              <a:t>　　</a:t>
            </a:r>
            <a:r>
              <a:rPr lang="en-US" altLang="zh-CN" sz="2200"/>
              <a:t>&gt;&gt; a==0||(1/a)&lt;1</a:t>
            </a:r>
            <a:br>
              <a:rPr lang="en-US" altLang="zh-CN" sz="2200"/>
            </a:br>
            <a:r>
              <a:rPr lang="zh-CN" altLang="en-US" sz="2200"/>
              <a:t>　　</a:t>
            </a:r>
            <a:r>
              <a:rPr lang="en-US" altLang="zh-CN" sz="2200"/>
              <a:t>ans =</a:t>
            </a:r>
            <a:br>
              <a:rPr lang="en-US" altLang="zh-CN" sz="2200"/>
            </a:br>
            <a:r>
              <a:rPr lang="zh-CN" altLang="en-US" sz="2200"/>
              <a:t>　　     </a:t>
            </a:r>
            <a:r>
              <a:rPr lang="en-US" altLang="zh-CN" sz="2200"/>
              <a:t>1</a:t>
            </a:r>
            <a:br>
              <a:rPr lang="en-US" altLang="zh-CN" sz="2200"/>
            </a:br>
            <a:r>
              <a:rPr lang="zh-CN" altLang="en-US" sz="2200"/>
              <a:t>　　由于第一个表达式已经为“真”，整个操作结果必将为“真”，于是直接给出逻辑结果为“真”，输出</a:t>
            </a:r>
            <a:r>
              <a:rPr lang="en-US" altLang="zh-CN" sz="2200"/>
              <a:t>1</a:t>
            </a:r>
            <a:r>
              <a:rPr lang="zh-CN" altLang="en-US" sz="2200"/>
              <a:t>，绕过后面的表达式不再执行，否则将出现除数为</a:t>
            </a:r>
            <a:r>
              <a:rPr lang="en-US" altLang="zh-CN" sz="2200"/>
              <a:t>0</a:t>
            </a:r>
            <a:r>
              <a:rPr lang="zh-CN" altLang="en-US" sz="2200"/>
              <a:t>的警告。 </a:t>
            </a:r>
            <a:endParaRPr lang="zh-CN" altLang="en-US" sz="2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1.2.5  </a:t>
            </a:r>
            <a:r>
              <a:rPr lang="zh-CN" altLang="en-US" b="1"/>
              <a:t>运算符的优先级 </a:t>
            </a:r>
            <a:br>
              <a:rPr lang="zh-CN" altLang="en-US" b="1"/>
            </a:br>
            <a:r>
              <a:rPr lang="zh-CN" altLang="en-US"/>
              <a:t>　　</a:t>
            </a:r>
            <a:r>
              <a:rPr lang="en-US" altLang="zh-CN"/>
              <a:t>MALTAB </a:t>
            </a:r>
            <a:r>
              <a:rPr lang="zh-CN" altLang="en-US"/>
              <a:t>中各运算符的优先级顺序如表</a:t>
            </a:r>
            <a:r>
              <a:rPr lang="en-US" altLang="zh-CN"/>
              <a:t>1-4</a:t>
            </a:r>
            <a:r>
              <a:rPr lang="zh-CN" altLang="en-US"/>
              <a:t>所示。</a:t>
            </a:r>
            <a:r>
              <a:rPr lang="en-US" altLang="zh-CN"/>
              <a:t>MATLAB</a:t>
            </a:r>
            <a:r>
              <a:rPr lang="zh-CN" altLang="en-US"/>
              <a:t>在执行运算时，首先执行具有较高优先级的运算，然后执行具有较低优先级的运算。如果两个运算的优先级相同，则按从左到右的顺序执行。</a:t>
            </a:r>
            <a:br>
              <a:rPr lang="zh-CN" altLang="en-US"/>
            </a:br>
            <a:r>
              <a:rPr lang="zh-CN" altLang="en-US"/>
              <a:t>　　在运算的过程中，关系运算是在所有数学运算之后进行的，所以下面两个表达式是等价的，均产生结果</a:t>
            </a:r>
            <a:r>
              <a:rPr lang="en-US" altLang="zh-CN"/>
              <a:t>1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　　</a:t>
            </a:r>
            <a:r>
              <a:rPr lang="en-US" altLang="zh-CN"/>
              <a:t>&gt;&gt; 6 + 3 &lt; 2 + 10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&gt;&gt; (6 + 3)&lt; (2 + 10) </a:t>
            </a:r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4"/>
          <p:cNvGraphicFramePr>
            <a:graphicFrameLocks noGrp="1" noChangeAspect="1"/>
          </p:cNvGraphicFramePr>
          <p:nvPr>
            <p:ph/>
          </p:nvPr>
        </p:nvGraphicFramePr>
        <p:xfrm>
          <a:off x="323850" y="836613"/>
          <a:ext cx="8569325" cy="465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文档" r:id="rId1" imgW="5351780" imgH="2913380" progId="Word.Document.8">
                  <p:embed/>
                </p:oleObj>
              </mc:Choice>
              <mc:Fallback>
                <p:oleObj name="文档" r:id="rId1" imgW="5351780" imgH="29133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69325" cy="465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1.2.6  </a:t>
            </a:r>
            <a:r>
              <a:rPr lang="zh-CN" altLang="en-US" b="1" dirty="0"/>
              <a:t>关系与逻辑函数 </a:t>
            </a:r>
            <a:br>
              <a:rPr lang="zh-CN" altLang="en-US" b="1" dirty="0"/>
            </a:br>
            <a:r>
              <a:rPr lang="zh-CN" altLang="en-US" dirty="0"/>
              <a:t>　　除了关系运算符和逻辑运算符外，</a:t>
            </a:r>
            <a:r>
              <a:rPr lang="en-US" altLang="zh-CN" dirty="0"/>
              <a:t>MATLAB</a:t>
            </a:r>
            <a:r>
              <a:rPr lang="zh-CN" altLang="en-US" dirty="0"/>
              <a:t>还提供了几个关系与逻辑函数。这些关系与逻辑函数及其功能如表</a:t>
            </a:r>
            <a:r>
              <a:rPr lang="en-US" altLang="zh-CN" dirty="0"/>
              <a:t>1-5</a:t>
            </a:r>
            <a:r>
              <a:rPr lang="zh-CN" altLang="en-US" dirty="0"/>
              <a:t>所示。 </a:t>
            </a:r>
            <a:endParaRPr lang="zh-CN" altLang="en-US" dirty="0"/>
          </a:p>
        </p:txBody>
      </p:sp>
      <p:graphicFrame>
        <p:nvGraphicFramePr>
          <p:cNvPr id="50180" name="内容占位符 50179"/>
          <p:cNvGraphicFramePr>
            <a:graphicFrameLocks noGrp="1"/>
          </p:cNvGraphicFramePr>
          <p:nvPr>
            <p:ph idx="1"/>
          </p:nvPr>
        </p:nvGraphicFramePr>
        <p:xfrm>
          <a:off x="323850" y="2355850"/>
          <a:ext cx="856932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4" name="" r:id="rId1" imgW="5351780" imgH="1757045" progId="Word.Document.8">
                  <p:embed/>
                </p:oleObj>
              </mc:Choice>
              <mc:Fallback>
                <p:oleObj name="" r:id="rId1" imgW="5351780" imgH="1757045" progId="Word.Document.8">
                  <p:embed/>
                  <p:pic>
                    <p:nvPicPr>
                      <p:cNvPr id="0" name="内容占位符 50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2355850"/>
                        <a:ext cx="8569325" cy="2801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文本框 50181"/>
          <p:cNvSpPr txBox="1"/>
          <p:nvPr/>
        </p:nvSpPr>
        <p:spPr>
          <a:xfrm>
            <a:off x="468313" y="4797425"/>
            <a:ext cx="8135937" cy="153272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</a:rPr>
              <a:t>还提供了一些函数，用于检验某个特定的值是否存在或者某一条件是否成立，并返回相应的逻辑结果。由于这些函数大多以“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开头，因此称为“</a:t>
            </a:r>
            <a:r>
              <a:rPr lang="en-US" altLang="zh-CN" dirty="0">
                <a:latin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</a:rPr>
              <a:t>族”函数。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内容占位符 49155"/>
          <p:cNvGraphicFramePr>
            <a:graphicFrameLocks noGrp="1"/>
          </p:cNvGraphicFramePr>
          <p:nvPr>
            <p:ph/>
          </p:nvPr>
        </p:nvGraphicFramePr>
        <p:xfrm>
          <a:off x="463392" y="391954"/>
          <a:ext cx="8434705" cy="578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98" name="" r:id="rId1" imgW="4041775" imgH="2776855" progId="Word.Document.8">
                  <p:embed/>
                </p:oleObj>
              </mc:Choice>
              <mc:Fallback>
                <p:oleObj name="" r:id="rId1" imgW="4041775" imgH="2776855" progId="Word.Document.8">
                  <p:embed/>
                  <p:pic>
                    <p:nvPicPr>
                      <p:cNvPr id="0" name="内容占位符 49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392" y="391954"/>
                        <a:ext cx="8434705" cy="57892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内容占位符 48131"/>
          <p:cNvGraphicFramePr>
            <a:graphicFrameLocks noGrp="1"/>
          </p:cNvGraphicFramePr>
          <p:nvPr>
            <p:ph/>
          </p:nvPr>
        </p:nvGraphicFramePr>
        <p:xfrm>
          <a:off x="323850" y="836613"/>
          <a:ext cx="9504363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22" name="" r:id="rId1" imgW="5208270" imgH="2967355" progId="Word.Document.8">
                  <p:embed/>
                </p:oleObj>
              </mc:Choice>
              <mc:Fallback>
                <p:oleObj name="" r:id="rId1" imgW="5208270" imgH="2967355" progId="Word.Document.8">
                  <p:embed/>
                  <p:pic>
                    <p:nvPicPr>
                      <p:cNvPr id="0" name="内容占位符 48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836613"/>
                        <a:ext cx="9504363" cy="5408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观看实操录屏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195736" y="2708920"/>
            <a:ext cx="4608512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778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　　例</a:t>
            </a:r>
            <a:r>
              <a:rPr lang="en-US" altLang="zh-CN" b="1" dirty="0"/>
              <a:t>2</a:t>
            </a:r>
            <a:r>
              <a:rPr lang="en-US" altLang="zh-CN" dirty="0"/>
              <a:t>  </a:t>
            </a:r>
            <a:r>
              <a:rPr lang="zh-CN" altLang="en-US" dirty="0"/>
              <a:t>举例说明在</a:t>
            </a:r>
            <a:r>
              <a:rPr lang="en-US" altLang="zh-CN" dirty="0"/>
              <a:t>MATLAB</a:t>
            </a:r>
            <a:r>
              <a:rPr lang="zh-CN" altLang="en-US" dirty="0"/>
              <a:t>中单精度浮点数和双精度浮点数数据类型的取值范围和精度的规定。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zh-CN" altLang="en-US" b="1" dirty="0"/>
              <a:t>　</a:t>
            </a:r>
            <a:r>
              <a:rPr lang="zh-CN" altLang="fr-FR" b="1" dirty="0"/>
              <a:t>解</a:t>
            </a:r>
            <a:r>
              <a:rPr lang="zh-CN" altLang="fr-FR" dirty="0"/>
              <a:t>  </a:t>
            </a:r>
            <a:r>
              <a:rPr lang="fr-FR" altLang="zh-CN" dirty="0"/>
              <a:t>(1) </a:t>
            </a:r>
            <a:r>
              <a:rPr lang="zh-CN" altLang="fr-FR" dirty="0"/>
              <a:t>函数：</a:t>
            </a:r>
            <a:br>
              <a:rPr lang="zh-CN" altLang="fr-FR" dirty="0"/>
            </a:br>
            <a:r>
              <a:rPr lang="zh-CN" altLang="fr-FR" dirty="0"/>
              <a:t>　　</a:t>
            </a:r>
            <a:r>
              <a:rPr lang="fr-FR" altLang="zh-CN" dirty="0"/>
              <a:t>&gt;&gt; intmax('int32')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ans = 2147483647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&gt;&gt; intmin('int32')</a:t>
            </a:r>
            <a:br>
              <a:rPr lang="fr-FR" altLang="zh-CN" dirty="0"/>
            </a:br>
            <a:r>
              <a:rPr lang="zh-CN" altLang="fr-FR" dirty="0"/>
              <a:t>　　</a:t>
            </a:r>
            <a:r>
              <a:rPr lang="fr-FR" altLang="zh-CN" dirty="0"/>
              <a:t>ans = -2147483648 </a:t>
            </a:r>
            <a:endParaRPr lang="zh-CN" altLang="en-US" dirty="0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y = -1; y = true; z = x &amp;&amp; y;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问：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z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是逻辑真还是逻辑假？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逻辑真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逻辑假</a:t>
            </a: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Oval 8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Rectangle: Rounded Corners 12"/>
          <p:cNvSpPr/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Group 1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1.3.7  </a:t>
            </a:r>
            <a:r>
              <a:rPr lang="zh-CN" altLang="en-US" b="1" dirty="0"/>
              <a:t>标点符号的使用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341438"/>
          <a:ext cx="91440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文档" r:id="rId1" imgW="5351780" imgH="1918335" progId="Word.Document.8">
                  <p:embed/>
                </p:oleObj>
              </mc:Choice>
              <mc:Fallback>
                <p:oleObj name="文档" r:id="rId1" imgW="5351780" imgH="19183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91440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                              续行符号的使用</a:t>
            </a:r>
            <a:br>
              <a:rPr lang="zh-CN" altLang="en-US" sz="2100" b="1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3</a:t>
            </a:r>
            <a:r>
              <a:rPr lang="zh-CN" altLang="en-US" sz="2100" dirty="0"/>
              <a:t>个点组成的省略号</a:t>
            </a:r>
            <a:r>
              <a:rPr lang="en-US" altLang="zh-CN" sz="2100" dirty="0"/>
              <a:t>(…)</a:t>
            </a:r>
            <a:r>
              <a:rPr lang="zh-CN" altLang="en-US" sz="2100" dirty="0"/>
              <a:t>作为续行符号。在编写程序时，往往会遇到命令行很长或一行写不下的情况。为了阅读起来方便或使程序看起来更清晰，可以将程序分成多行分别书写，使用续行符号连接。例如：</a:t>
            </a: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&gt;&gt; x =5*6 ...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+8-5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x = 33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&gt;&gt; total= ...</a:t>
            </a:r>
            <a:br>
              <a:rPr lang="en-US" altLang="zh-CN" sz="2100" dirty="0"/>
            </a:br>
            <a:r>
              <a:rPr lang="zh-CN" altLang="en-US" sz="2100" dirty="0"/>
              <a:t>　　   </a:t>
            </a:r>
            <a:r>
              <a:rPr lang="en-US" altLang="zh-CN" sz="2100" dirty="0"/>
              <a:t>5*6+8-5</a:t>
            </a:r>
            <a:br>
              <a:rPr lang="en-US" altLang="zh-CN" sz="2100" dirty="0"/>
            </a:br>
            <a:r>
              <a:rPr lang="zh-CN" altLang="en-US" sz="2100" dirty="0"/>
              <a:t>　　</a:t>
            </a:r>
            <a:r>
              <a:rPr lang="en-US" altLang="zh-CN" sz="2100" dirty="0"/>
              <a:t>total = 33 </a:t>
            </a:r>
            <a:endParaRPr lang="en-US" altLang="zh-CN" sz="21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　　使用续行符号可将两行命令连接为一行，但使用续行符号的位置要注意，否则将会出错。例如：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total=...5*6+8-5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??? 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|Error: Incomplete or </a:t>
            </a:r>
            <a:r>
              <a:rPr lang="en-US" altLang="zh-CN" sz="2000" dirty="0" err="1"/>
              <a:t>misformed</a:t>
            </a:r>
            <a:r>
              <a:rPr lang="en-US" altLang="zh-CN" sz="2000" dirty="0"/>
              <a:t> expression or statement.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value1=10;value2=9;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total=value1+value...2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??? Undefined function or variable 'value'.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&gt;&gt; total=value1+value...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??? 2</a:t>
            </a:r>
            <a:br>
              <a:rPr lang="en-US" altLang="zh-CN" sz="2000" dirty="0"/>
            </a:br>
            <a:r>
              <a:rPr lang="zh-CN" altLang="en-US" sz="2000" dirty="0"/>
              <a:t>　　    </a:t>
            </a:r>
            <a:r>
              <a:rPr lang="en-US" altLang="zh-CN" sz="2000" dirty="0"/>
              <a:t>|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Error: Missing MATLAB operator.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1.3.8  </a:t>
            </a:r>
            <a:r>
              <a:rPr lang="zh-CN" altLang="en-US" b="1" dirty="0"/>
              <a:t>常用的操作命令和快捷键 　　</a:t>
            </a:r>
            <a:br>
              <a:rPr lang="en-US" altLang="zh-CN" b="1" dirty="0"/>
            </a:br>
            <a:r>
              <a:rPr lang="en-US" altLang="zh-CN" b="1" dirty="0"/>
              <a:t>1</a:t>
            </a:r>
            <a:r>
              <a:rPr lang="zh-CN" altLang="en-US" b="1" dirty="0"/>
              <a:t>．常用的操作命令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常用的操作命令如表</a:t>
            </a:r>
            <a:r>
              <a:rPr lang="en-US" altLang="zh-CN" dirty="0"/>
              <a:t>1-7</a:t>
            </a:r>
            <a:r>
              <a:rPr lang="zh-CN" altLang="en-US" dirty="0"/>
              <a:t>所示。 </a:t>
            </a:r>
            <a:endParaRPr lang="zh-CN" altLang="en-US" dirty="0"/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7150" y="2060848"/>
          <a:ext cx="91440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4" name="文档" r:id="rId1" imgW="5351780" imgH="2115820" progId="Word.Document.8">
                  <p:embed/>
                </p:oleObj>
              </mc:Choice>
              <mc:Fallback>
                <p:oleObj name="文档" r:id="rId1" imgW="5351780" imgH="21158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2060848"/>
                        <a:ext cx="9144000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　　</a:t>
            </a:r>
            <a:r>
              <a:rPr lang="en-US" altLang="zh-CN" b="1"/>
              <a:t>2</a:t>
            </a:r>
            <a:r>
              <a:rPr lang="zh-CN" altLang="en-US" b="1"/>
              <a:t>．常用的键盘操作和快捷键 </a:t>
            </a:r>
            <a:br>
              <a:rPr lang="zh-CN" altLang="en-US" b="1"/>
            </a:br>
            <a:r>
              <a:rPr lang="zh-CN" altLang="en-US"/>
              <a:t>　　</a:t>
            </a:r>
            <a:r>
              <a:rPr lang="en-US" altLang="zh-CN"/>
              <a:t>MATLAB</a:t>
            </a:r>
            <a:r>
              <a:rPr lang="zh-CN" altLang="en-US"/>
              <a:t>常用的键盘操作和快捷键，如表</a:t>
            </a:r>
            <a:r>
              <a:rPr lang="en-US" altLang="zh-CN"/>
              <a:t>1-8</a:t>
            </a:r>
            <a:r>
              <a:rPr lang="zh-CN" altLang="en-US"/>
              <a:t>所示。 </a:t>
            </a:r>
            <a:endParaRPr lang="zh-CN" altLang="en-US"/>
          </a:p>
        </p:txBody>
      </p:sp>
      <p:graphicFrame>
        <p:nvGraphicFramePr>
          <p:cNvPr id="593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844675"/>
          <a:ext cx="9144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9" name="文档" r:id="rId1" imgW="5351780" imgH="1739265" progId="Word.Document.8">
                  <p:embed/>
                </p:oleObj>
              </mc:Choice>
              <mc:Fallback>
                <p:oleObj name="文档" r:id="rId1" imgW="5351780" imgH="17392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9144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课程小结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21328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思维导图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80920" cy="5270376"/>
          </a:xfrm>
        </p:spPr>
        <p:txBody>
          <a:bodyPr/>
          <a:lstStyle/>
          <a:p>
            <a:r>
              <a:rPr lang="zh-CN" altLang="en-US" sz="2000" b="1" dirty="0"/>
              <a:t>工程实例</a:t>
            </a:r>
            <a:r>
              <a:rPr lang="en-US" altLang="zh-CN" sz="2000" b="1" dirty="0"/>
              <a:t>1——</a:t>
            </a:r>
            <a:r>
              <a:rPr lang="zh-CN" altLang="en-US" sz="2000" b="1" dirty="0"/>
              <a:t>航天器发射问题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zh-CN" altLang="en-US" sz="2000" dirty="0"/>
              <a:t>安萨里</a:t>
            </a:r>
            <a:r>
              <a:rPr lang="en-US" altLang="zh-CN" sz="2000" dirty="0"/>
              <a:t>X</a:t>
            </a:r>
            <a:r>
              <a:rPr lang="zh-CN" altLang="en-US" sz="2000" dirty="0"/>
              <a:t>奖设立于</a:t>
            </a:r>
            <a:r>
              <a:rPr lang="en-US" altLang="zh-CN" sz="2000" dirty="0"/>
              <a:t>1996</a:t>
            </a:r>
            <a:r>
              <a:rPr lang="zh-CN" altLang="en-US" sz="2000" dirty="0"/>
              <a:t>年，这是第一个为私人航空行为设立的奖项。获得该奖项的要求是：两周内，同一航天器将三人送到外太空两次。</a:t>
            </a:r>
            <a:r>
              <a:rPr lang="en-US" altLang="zh-CN" sz="2000" dirty="0"/>
              <a:t>2004</a:t>
            </a:r>
            <a:r>
              <a:rPr lang="zh-CN" altLang="en-US" sz="2000" dirty="0"/>
              <a:t>年，该奖项由</a:t>
            </a:r>
            <a:r>
              <a:rPr lang="en-US" altLang="zh-CN" sz="2000" dirty="0"/>
              <a:t>Burt </a:t>
            </a:r>
            <a:r>
              <a:rPr lang="en-US" altLang="zh-CN" sz="2000" dirty="0" err="1"/>
              <a:t>Rutan</a:t>
            </a:r>
            <a:r>
              <a:rPr lang="zh-CN" altLang="en-US" sz="2000" dirty="0"/>
              <a:t>创立的公司</a:t>
            </a:r>
            <a:r>
              <a:rPr lang="en-US" altLang="zh-CN" sz="2000" dirty="0"/>
              <a:t>Tier 1</a:t>
            </a:r>
            <a:r>
              <a:rPr lang="zh-CN" altLang="en-US" sz="2000" dirty="0"/>
              <a:t>获得，他们的思路是：</a:t>
            </a:r>
            <a:r>
              <a:rPr lang="zh-CN" altLang="en-US" sz="2000" b="1" dirty="0">
                <a:solidFill>
                  <a:schemeClr val="accent2"/>
                </a:solidFill>
              </a:rPr>
              <a:t>一艘装载着宇宙飞船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</a:rPr>
              <a:t>号的母舰起飞并登陆在常规的跑道，将航天器发射到</a:t>
            </a:r>
            <a:r>
              <a:rPr lang="en-US" altLang="zh-CN" sz="2000" b="1" dirty="0">
                <a:solidFill>
                  <a:schemeClr val="accent2"/>
                </a:solidFill>
              </a:rPr>
              <a:t>25000</a:t>
            </a:r>
            <a:r>
              <a:rPr lang="zh-CN" altLang="en-US" sz="2000" b="1" dirty="0">
                <a:solidFill>
                  <a:schemeClr val="accent2"/>
                </a:solidFill>
              </a:rPr>
              <a:t>英尺的高空，再进入外太空（</a:t>
            </a:r>
            <a:r>
              <a:rPr lang="en-US" altLang="zh-CN" sz="2000" b="1" dirty="0">
                <a:solidFill>
                  <a:schemeClr val="accent2"/>
                </a:solidFill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</a:rPr>
              <a:t>千米的高空）</a:t>
            </a:r>
            <a:r>
              <a:rPr lang="zh-CN" altLang="en-US" sz="2000" dirty="0"/>
              <a:t>。在一个星期内，他们重复了一次，然后赢得了大奖（</a:t>
            </a:r>
            <a:r>
              <a:rPr lang="en-US" altLang="zh-CN" sz="2000" dirty="0"/>
              <a:t>1000</a:t>
            </a:r>
            <a:r>
              <a:rPr lang="zh-CN" altLang="en-US" sz="2000" dirty="0"/>
              <a:t>万美元）。</a:t>
            </a:r>
            <a:br>
              <a:rPr lang="en-US" altLang="zh-CN" sz="2000" dirty="0"/>
            </a:br>
            <a:r>
              <a:rPr lang="zh-CN" altLang="en-US" sz="2000" b="1" dirty="0"/>
              <a:t>问题：</a:t>
            </a:r>
            <a:r>
              <a:rPr lang="zh-CN" altLang="en-US" sz="2000" b="1" dirty="0">
                <a:solidFill>
                  <a:schemeClr val="accent2"/>
                </a:solidFill>
              </a:rPr>
              <a:t>假设航天器消耗所有的能源，以垂直速度</a:t>
            </a:r>
            <a:r>
              <a:rPr lang="en-US" altLang="zh-CN" sz="2000" b="1" dirty="0">
                <a:solidFill>
                  <a:schemeClr val="accent2"/>
                </a:solidFill>
              </a:rPr>
              <a:t>u</a:t>
            </a:r>
            <a:r>
              <a:rPr lang="zh-CN" altLang="en-US" sz="2000" b="1" dirty="0">
                <a:solidFill>
                  <a:schemeClr val="accent2"/>
                </a:solidFill>
              </a:rPr>
              <a:t>到达</a:t>
            </a:r>
            <a:r>
              <a:rPr lang="en-US" altLang="zh-CN" sz="2000" b="1" dirty="0">
                <a:solidFill>
                  <a:schemeClr val="accent2"/>
                </a:solidFill>
              </a:rPr>
              <a:t>25000</a:t>
            </a:r>
            <a:r>
              <a:rPr lang="zh-CN" altLang="en-US" sz="2000" b="1" dirty="0">
                <a:solidFill>
                  <a:schemeClr val="accent2"/>
                </a:solidFill>
              </a:rPr>
              <a:t>英尺，要使航天器到达外太空，</a:t>
            </a:r>
            <a:r>
              <a:rPr lang="en-US" altLang="zh-CN" sz="2000" b="1" dirty="0">
                <a:solidFill>
                  <a:schemeClr val="accent2"/>
                </a:solidFill>
              </a:rPr>
              <a:t>u</a:t>
            </a:r>
            <a:r>
              <a:rPr lang="zh-CN" altLang="en-US" sz="2000" b="1" dirty="0">
                <a:solidFill>
                  <a:schemeClr val="accent2"/>
                </a:solidFill>
              </a:rPr>
              <a:t>的值是多少</a:t>
            </a:r>
            <a:r>
              <a:rPr lang="zh-CN" altLang="en-US" sz="2000" dirty="0"/>
              <a:t>？</a:t>
            </a:r>
            <a:br>
              <a:rPr lang="en-US" altLang="zh-CN" sz="2000" dirty="0"/>
            </a:br>
            <a:r>
              <a:rPr lang="zh-CN" altLang="en-US" sz="2000" dirty="0"/>
              <a:t>注：</a:t>
            </a:r>
            <a:r>
              <a:rPr lang="en-US" altLang="zh-CN" sz="2000" dirty="0"/>
              <a:t>1</a:t>
            </a:r>
            <a:r>
              <a:rPr lang="zh-CN" altLang="en-US" sz="2000" dirty="0"/>
              <a:t>英寸 </a:t>
            </a:r>
            <a:r>
              <a:rPr lang="en-US" altLang="zh-CN" sz="2000" dirty="0"/>
              <a:t>= 2.54</a:t>
            </a:r>
            <a:r>
              <a:rPr lang="zh-CN" altLang="en-US" sz="2000" dirty="0"/>
              <a:t>厘米； </a:t>
            </a:r>
            <a:r>
              <a:rPr lang="en-US" altLang="zh-CN" sz="2000" dirty="0"/>
              <a:t>1</a:t>
            </a:r>
            <a:r>
              <a:rPr lang="zh-CN" altLang="en-US" sz="2000" dirty="0"/>
              <a:t>英尺</a:t>
            </a:r>
            <a:r>
              <a:rPr lang="en-US" altLang="zh-CN" sz="2000" dirty="0"/>
              <a:t> = 12 </a:t>
            </a:r>
            <a:r>
              <a:rPr lang="zh-CN" altLang="en-US" sz="2000" dirty="0"/>
              <a:t>英寸，重力加速度为</a:t>
            </a:r>
            <a:r>
              <a:rPr lang="en-US" altLang="zh-CN" sz="2000" dirty="0"/>
              <a:t>9.8</a:t>
            </a:r>
            <a:r>
              <a:rPr lang="en-US" sz="2000" dirty="0"/>
              <a:t> m/s</a:t>
            </a:r>
            <a:r>
              <a:rPr lang="en-US" sz="2000" baseline="30000" dirty="0"/>
              <a:t>2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57171" y="613792"/>
                <a:ext cx="8115300" cy="5486400"/>
              </a:xfrm>
            </p:spPr>
            <p:txBody>
              <a:bodyPr/>
              <a:lstStyle/>
              <a:p>
                <a:r>
                  <a:rPr lang="zh-CN" altLang="en-US" sz="2000" b="1" dirty="0"/>
                  <a:t>求解思路：</a:t>
                </a:r>
                <a:br>
                  <a:rPr lang="en-US" altLang="zh-CN" sz="2000" dirty="0"/>
                </a:br>
                <a:r>
                  <a:rPr lang="en-US" altLang="zh-CN" sz="2000" dirty="0"/>
                  <a:t>1</a:t>
                </a:r>
                <a:r>
                  <a:rPr lang="zh-CN" altLang="en-US" sz="2000" dirty="0"/>
                  <a:t>、单位一致性换算；</a:t>
                </a:r>
                <a:br>
                  <a:rPr lang="en-US" altLang="zh-CN" sz="2000" dirty="0"/>
                </a:br>
                <a:r>
                  <a:rPr lang="en-US" altLang="zh-CN" sz="2000" dirty="0"/>
                  <a:t>	</a:t>
                </a:r>
                <a:r>
                  <a:rPr lang="zh-CN" altLang="en-US" sz="2000" dirty="0"/>
                  <a:t>米</a:t>
                </a:r>
                <a:r>
                  <a:rPr lang="en-US" altLang="zh-CN" sz="2000" dirty="0"/>
                  <a:t>= </a:t>
                </a:r>
                <a:r>
                  <a:rPr lang="zh-CN" altLang="en-US" sz="2000" dirty="0"/>
                  <a:t>米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厘米*厘米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英寸*英寸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英尺*英尺</a:t>
                </a:r>
                <a:br>
                  <a:rPr lang="en-US" altLang="zh-CN" sz="2000" dirty="0"/>
                </a:br>
                <a:r>
                  <a:rPr lang="en-US" altLang="zh-CN" sz="2000" dirty="0"/>
                  <a:t>2</a:t>
                </a:r>
                <a:r>
                  <a:rPr lang="zh-CN" altLang="en-US" sz="2000" dirty="0"/>
                  <a:t>、写出距离计算公式，求解</a:t>
                </a:r>
                <a:r>
                  <a:rPr lang="en-US" altLang="zh-CN" sz="2000" dirty="0"/>
                  <a:t>u</a:t>
                </a:r>
                <a:br>
                  <a:rPr lang="en-US" altLang="zh-CN" sz="2000" dirty="0"/>
                </a:b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br>
                  <a:rPr lang="en-US" altLang="zh-CN" sz="2000" dirty="0"/>
                </a:br>
                <a:r>
                  <a:rPr lang="en-US" altLang="zh-CN" sz="2000" dirty="0"/>
                  <a:t>3</a:t>
                </a:r>
                <a:r>
                  <a:rPr lang="zh-CN" altLang="en-US" sz="2000" dirty="0"/>
                  <a:t>、求解过程</a:t>
                </a:r>
                <a:br>
                  <a:rPr lang="en-US" altLang="zh-CN" sz="2000" dirty="0"/>
                </a:br>
                <a:endParaRPr lang="zh-CN" altLang="en-US" sz="20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171" y="613792"/>
                <a:ext cx="8115300" cy="5486400"/>
              </a:xfrm>
              <a:blipFill rotWithShape="1">
                <a:blip r:embed="rId1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843808" y="3284984"/>
            <a:ext cx="2409825" cy="2447925"/>
            <a:chOff x="2843808" y="3284984"/>
            <a:chExt cx="2409825" cy="2447925"/>
          </a:xfrm>
        </p:grpSpPr>
        <p:pic>
          <p:nvPicPr>
            <p:cNvPr id="280578" name="Picture 2" descr="https://ss1.bdstatic.com/70cFuXSh_Q1YnxGkpoWK1HF6hhy/it/u=2335225968,3456565881&amp;fm=15&amp;gp=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284984"/>
              <a:ext cx="2409825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2915816" y="5013176"/>
              <a:ext cx="2337817" cy="7197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现在轮到你们了</a:t>
              </a:r>
              <a:endPara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423416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实例求解：</a:t>
            </a:r>
            <a:r>
              <a:rPr lang="zh-CN" altLang="en-US" sz="2800" b="1" dirty="0"/>
              <a:t>一艘装载着宇宙飞船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号的母舰起飞并登陆在常规的跑道，将航天器发射到</a:t>
            </a:r>
            <a:r>
              <a:rPr lang="en-US" altLang="zh-CN" sz="2800" b="1" dirty="0"/>
              <a:t>25000</a:t>
            </a:r>
            <a:r>
              <a:rPr lang="zh-CN" altLang="en-US" sz="2800" b="1" dirty="0"/>
              <a:t>英尺的高空，再进入外太空（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千米的高空），假设航天器消耗所有的能源，以垂直初速度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到达</a:t>
            </a:r>
            <a:r>
              <a:rPr lang="en-US" altLang="zh-CN" sz="2800" b="1" dirty="0"/>
              <a:t>25000</a:t>
            </a:r>
            <a:r>
              <a:rPr lang="zh-CN" altLang="en-US" sz="2800" b="1" dirty="0"/>
              <a:t>英尺，要使航天器到达外太空，初速度的值是</a:t>
            </a:r>
            <a:r>
              <a:rPr lang="zh-CN" altLang="en-US" sz="2800" b="1" dirty="0">
                <a:solidFill>
                  <a:srgbClr val="639EF4"/>
                </a:solidFill>
              </a:rPr>
              <a:t> </a:t>
            </a:r>
            <a:r>
              <a:rPr lang="en-US" altLang="zh-CN" sz="2800" b="1" dirty="0">
                <a:solidFill>
                  <a:srgbClr val="639EF4"/>
                </a:solidFill>
              </a:rPr>
              <a:t>[</a:t>
            </a:r>
            <a:r>
              <a:rPr lang="zh-CN" altLang="en-US" sz="2800" b="1" dirty="0">
                <a:solidFill>
                  <a:srgbClr val="639EF4"/>
                </a:solidFill>
              </a:rPr>
              <a:t>填空</a:t>
            </a:r>
            <a:r>
              <a:rPr lang="en-US" altLang="zh-CN" sz="2800" b="1" dirty="0">
                <a:solidFill>
                  <a:srgbClr val="639EF4"/>
                </a:solidFill>
              </a:rPr>
              <a:t>1]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dirty="0"/>
              <a:t>？</a:t>
            </a:r>
            <a:br>
              <a:rPr lang="en-US" altLang="zh-CN" sz="2800" dirty="0"/>
            </a:br>
            <a:endParaRPr 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Rectangle: Rounded Corners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Rectangle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noAutofit/>
          </a:bodyPr>
          <a:lstStyle/>
          <a:p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kumimoji="1" lang="en-US" sz="1200" b="0" i="0" u="none" strike="noStrike" cap="none" normalizeH="0" baseline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Rectangle 14" hidden="1"/>
          <p:cNvSpPr/>
          <p:nvPr>
            <p:custDataLst>
              <p:tags r:id="rId4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Box 19" hidden="1"/>
          <p:cNvSpPr txBox="1"/>
          <p:nvPr>
            <p:custDataLst>
              <p:tags r:id="rId5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1" name="TextBox 20" hidden="1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此处添加答案解析</a:t>
            </a:r>
            <a:endParaRPr 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Group 18" hidden="1"/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6" name="RemarkBack" hidden="1"/>
            <p:cNvSpPr/>
            <p:nvPr>
              <p:custDataLst>
                <p:tags r:id="rId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Block" hidden="1"/>
            <p:cNvSpPr/>
            <p:nvPr>
              <p:custDataLst>
                <p:tags r:id="rId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markTitleText" hidden="1"/>
            <p:cNvSpPr txBox="1"/>
            <p:nvPr>
              <p:custDataLst>
                <p:tags r:id="rId1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2" name="Group 1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Picture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76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单精度浮点数：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&gt;&gt; realmin</a:t>
            </a:r>
            <a:r>
              <a:rPr lang="en-US" altLang="zh-CN" dirty="0"/>
              <a:t> ('single')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pt-BR" altLang="zh-CN" dirty="0"/>
              <a:t>ans = 1.1755e-038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pt-BR" altLang="zh-CN" dirty="0"/>
              <a:t>&gt;&gt; realmax('single')</a:t>
            </a:r>
            <a:br>
              <a:rPr lang="pt-BR" altLang="zh-CN" dirty="0"/>
            </a:br>
            <a:r>
              <a:rPr lang="zh-CN" altLang="pt-BR" dirty="0"/>
              <a:t>　　</a:t>
            </a:r>
            <a:r>
              <a:rPr lang="en-US" altLang="zh-CN" err="1"/>
              <a:t>ans</a:t>
            </a:r>
            <a:r>
              <a:rPr lang="en-US" altLang="zh-CN" dirty="0"/>
              <a:t> = 3.4028e+038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双精度浮点数：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err="1"/>
              <a:t>&gt;&gt; n = realmin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fr-FR" altLang="zh-CN" dirty="0"/>
              <a:t>n = 2.2251e-</a:t>
            </a:r>
            <a:r>
              <a:rPr lang="en-US" altLang="zh-CN" dirty="0"/>
              <a:t>308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&gt;&gt; realmax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err="1"/>
              <a:t>ans</a:t>
            </a:r>
            <a:r>
              <a:rPr lang="en-US" altLang="zh-CN"/>
              <a:t> = 1.7977e+308 </a:t>
            </a:r>
            <a:endParaRPr lang="en-US" altLang="zh-CN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57171" y="613792"/>
                <a:ext cx="8115300" cy="5486400"/>
              </a:xfrm>
            </p:spPr>
            <p:txBody>
              <a:bodyPr/>
              <a:lstStyle/>
              <a:p>
                <a:r>
                  <a:rPr lang="zh-CN" altLang="en-US" sz="2000" b="1" dirty="0"/>
                  <a:t>求解思路：</a:t>
                </a:r>
                <a:br>
                  <a:rPr lang="en-US" altLang="zh-CN" sz="2000" dirty="0"/>
                </a:br>
                <a:r>
                  <a:rPr lang="en-US" altLang="zh-CN" sz="2000" dirty="0"/>
                  <a:t>1</a:t>
                </a:r>
                <a:r>
                  <a:rPr lang="zh-CN" altLang="en-US" sz="2000" dirty="0"/>
                  <a:t>、单位一致性换算；</a:t>
                </a:r>
                <a:br>
                  <a:rPr lang="en-US" altLang="zh-CN" sz="2000" dirty="0"/>
                </a:br>
                <a:r>
                  <a:rPr lang="en-US" altLang="zh-CN" sz="2000" dirty="0"/>
                  <a:t>	</a:t>
                </a:r>
                <a:r>
                  <a:rPr lang="zh-CN" altLang="en-US" sz="2000" dirty="0"/>
                  <a:t>米</a:t>
                </a:r>
                <a:r>
                  <a:rPr lang="en-US" altLang="zh-CN" sz="2000" dirty="0"/>
                  <a:t>= </a:t>
                </a:r>
                <a:r>
                  <a:rPr lang="zh-CN" altLang="en-US" sz="2000" dirty="0"/>
                  <a:t>米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厘米*厘米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英寸*英寸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英尺*英尺</a:t>
                </a:r>
                <a:br>
                  <a:rPr lang="en-US" altLang="zh-CN" sz="2000" dirty="0"/>
                </a:br>
                <a:r>
                  <a:rPr lang="en-US" altLang="zh-CN" sz="2000" dirty="0"/>
                  <a:t>2</a:t>
                </a:r>
                <a:r>
                  <a:rPr lang="zh-CN" altLang="en-US" sz="2000" dirty="0"/>
                  <a:t>、写出距离计算公式，求解</a:t>
                </a:r>
                <a:r>
                  <a:rPr lang="en-US" altLang="zh-CN" sz="2000" dirty="0"/>
                  <a:t>u</a:t>
                </a:r>
                <a:br>
                  <a:rPr lang="en-US" altLang="zh-CN" sz="2000" dirty="0"/>
                </a:b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br>
                  <a:rPr lang="en-US" altLang="zh-CN" sz="2000" dirty="0"/>
                </a:br>
                <a:r>
                  <a:rPr lang="en-US" altLang="zh-CN" sz="2000" dirty="0"/>
                  <a:t>3</a:t>
                </a:r>
                <a:r>
                  <a:rPr lang="zh-CN" altLang="en-US" sz="2000" dirty="0"/>
                  <a:t>、求解过程</a:t>
                </a:r>
                <a:br>
                  <a:rPr lang="en-US" altLang="zh-CN" sz="2000" dirty="0"/>
                </a:br>
                <a:endParaRPr lang="zh-CN" altLang="en-US" sz="20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171" y="613792"/>
                <a:ext cx="8115300" cy="5486400"/>
              </a:xfrm>
              <a:blipFill rotWithShape="1">
                <a:blip r:embed="rId1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58665" y="4993853"/>
            <a:ext cx="91440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719" y="3140968"/>
            <a:ext cx="4248472" cy="25545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%% </a:t>
            </a:r>
            <a:r>
              <a:rPr lang="zh-CN" altLang="en-US" sz="2000" dirty="0"/>
              <a:t>单位换算</a:t>
            </a:r>
            <a:endParaRPr lang="zh-CN" altLang="en-US" sz="2000" dirty="0"/>
          </a:p>
          <a:p>
            <a:r>
              <a:rPr lang="en-US" altLang="zh-CN" sz="2000" dirty="0" err="1"/>
              <a:t>cmPerInch</a:t>
            </a:r>
            <a:r>
              <a:rPr lang="en-US" altLang="zh-CN" sz="2000" dirty="0"/>
              <a:t> = 2.54;   % 1</a:t>
            </a:r>
            <a:r>
              <a:rPr lang="zh-CN" altLang="en-US" sz="2000" dirty="0"/>
              <a:t>英寸</a:t>
            </a:r>
            <a:r>
              <a:rPr lang="en-US" altLang="zh-CN" sz="2000" dirty="0"/>
              <a:t>=2.54cm</a:t>
            </a:r>
            <a:endParaRPr lang="en-US" altLang="zh-CN" sz="2000" dirty="0"/>
          </a:p>
          <a:p>
            <a:r>
              <a:rPr lang="en-US" altLang="zh-CN" sz="2000" dirty="0" err="1"/>
              <a:t>inchesPerFt</a:t>
            </a:r>
            <a:r>
              <a:rPr lang="en-US" altLang="zh-CN" sz="2000" dirty="0"/>
              <a:t> = 12;</a:t>
            </a:r>
            <a:endParaRPr lang="en-US" altLang="zh-CN" sz="2000" dirty="0"/>
          </a:p>
          <a:p>
            <a:r>
              <a:rPr lang="en-US" altLang="zh-CN" sz="2000" dirty="0" err="1"/>
              <a:t>metersPerCm</a:t>
            </a:r>
            <a:r>
              <a:rPr lang="en-US" altLang="zh-CN" sz="2000" dirty="0"/>
              <a:t> = 1/100;</a:t>
            </a:r>
            <a:endParaRPr lang="en-US" altLang="zh-CN" sz="2000" dirty="0"/>
          </a:p>
          <a:p>
            <a:r>
              <a:rPr lang="en-US" altLang="zh-CN" sz="2000" dirty="0" err="1"/>
              <a:t>metersPerFt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metersPerCm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cmPerInch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inchesPerFt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 err="1"/>
              <a:t>startFt</a:t>
            </a:r>
            <a:r>
              <a:rPr lang="en-US" altLang="zh-CN" sz="2000" dirty="0"/>
              <a:t> = 25000;   % </a:t>
            </a:r>
            <a:r>
              <a:rPr lang="zh-CN" altLang="en-US" sz="2000" dirty="0"/>
              <a:t>初始位置</a:t>
            </a:r>
            <a:endParaRPr lang="zh-CN" altLang="en-US" sz="2000" dirty="0"/>
          </a:p>
          <a:p>
            <a:r>
              <a:rPr lang="en-US" altLang="zh-CN" sz="2000" dirty="0" err="1"/>
              <a:t>startM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startFt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metersPerFt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716016" y="3212976"/>
            <a:ext cx="4248472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%% </a:t>
            </a:r>
            <a:r>
              <a:rPr lang="zh-CN" altLang="en-US" dirty="0"/>
              <a:t>使用距离加速度公式求解</a:t>
            </a:r>
            <a:endParaRPr lang="zh-CN" altLang="en-US" dirty="0"/>
          </a:p>
          <a:p>
            <a:r>
              <a:rPr lang="en-US" altLang="zh-CN" dirty="0"/>
              <a:t>g = 9.8;       %</a:t>
            </a:r>
            <a:r>
              <a:rPr lang="zh-CN" altLang="en-US" dirty="0"/>
              <a:t>重力加速度</a:t>
            </a:r>
            <a:endParaRPr lang="zh-CN" altLang="en-US" dirty="0"/>
          </a:p>
          <a:p>
            <a:r>
              <a:rPr lang="en-US" altLang="zh-CN" dirty="0"/>
              <a:t>top = 100*1000;  % </a:t>
            </a:r>
            <a:r>
              <a:rPr lang="zh-CN" altLang="en-US" dirty="0"/>
              <a:t>千米</a:t>
            </a:r>
            <a:endParaRPr lang="zh-CN" altLang="en-US" dirty="0"/>
          </a:p>
          <a:p>
            <a:r>
              <a:rPr lang="en-US" altLang="zh-CN" dirty="0"/>
              <a:t>s = top-</a:t>
            </a:r>
            <a:r>
              <a:rPr lang="en-US" altLang="zh-CN" dirty="0" err="1"/>
              <a:t>startM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err="1"/>
              <a:t>intialV</a:t>
            </a:r>
            <a:r>
              <a:rPr lang="en-US" altLang="zh-CN" dirty="0"/>
              <a:t> = (2*g*s)^0.5     %</a:t>
            </a:r>
            <a:r>
              <a:rPr lang="zh-CN" altLang="en-US" dirty="0"/>
              <a:t>最终结果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33400"/>
            <a:ext cx="8115300" cy="1959496"/>
          </a:xfrm>
        </p:spPr>
        <p:txBody>
          <a:bodyPr/>
          <a:lstStyle/>
          <a:p>
            <a:r>
              <a:rPr lang="zh-CN" altLang="en-US" b="1" dirty="0"/>
              <a:t>实例分析</a:t>
            </a:r>
            <a:r>
              <a:rPr lang="en-US" altLang="zh-CN" b="1" dirty="0"/>
              <a:t>-</a:t>
            </a:r>
            <a:r>
              <a:rPr lang="zh-CN" altLang="en-US" b="1" dirty="0"/>
              <a:t>贷款问题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、年利率</a:t>
            </a:r>
            <a:r>
              <a:rPr lang="en-US" altLang="zh-CN" dirty="0"/>
              <a:t>6%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月利率</a:t>
            </a:r>
            <a:r>
              <a:rPr lang="en-US" altLang="zh-CN" dirty="0"/>
              <a:t>0.5%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、贷款</a:t>
            </a:r>
            <a:r>
              <a:rPr lang="en-US" altLang="zh-CN" dirty="0"/>
              <a:t>12</a:t>
            </a:r>
            <a:r>
              <a:rPr lang="zh-CN" altLang="en-US" dirty="0"/>
              <a:t>万元，</a:t>
            </a:r>
            <a:r>
              <a:rPr lang="en-US" altLang="zh-CN" dirty="0"/>
              <a:t>1</a:t>
            </a:r>
            <a:r>
              <a:rPr lang="zh-CN" altLang="en-US" dirty="0"/>
              <a:t>年还清，</a:t>
            </a:r>
            <a:r>
              <a:rPr lang="en-US" altLang="zh-CN" dirty="0"/>
              <a:t>12</a:t>
            </a:r>
            <a:r>
              <a:rPr lang="zh-CN" altLang="en-US" dirty="0"/>
              <a:t>期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、利息：</a:t>
            </a:r>
            <a:r>
              <a:rPr lang="en-US" altLang="zh-CN" dirty="0"/>
              <a:t>12</a:t>
            </a:r>
            <a:r>
              <a:rPr lang="zh-CN" altLang="en-US" dirty="0"/>
              <a:t>万元</a:t>
            </a:r>
            <a:r>
              <a:rPr lang="en-US" altLang="zh-CN" dirty="0"/>
              <a:t>*6%=0.72</a:t>
            </a:r>
            <a:r>
              <a:rPr lang="zh-CN" altLang="en-US" dirty="0"/>
              <a:t>万元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7864" y="191683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559954" y="2492896"/>
            <a:ext cx="8115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还款方式：</a:t>
            </a:r>
            <a:r>
              <a:rPr lang="en-US" altLang="zh-CN" dirty="0"/>
              <a:t>1</a:t>
            </a:r>
            <a:r>
              <a:rPr lang="zh-CN" altLang="en-US" dirty="0"/>
              <a:t>、等额本金；</a:t>
            </a:r>
            <a:r>
              <a:rPr lang="en-US" altLang="zh-CN" dirty="0"/>
              <a:t>2</a:t>
            </a:r>
            <a:r>
              <a:rPr lang="zh-CN" altLang="en-US" dirty="0"/>
              <a:t>、等额本息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 bwMode="auto">
          <a:xfrm>
            <a:off x="323528" y="2996952"/>
            <a:ext cx="4383632" cy="271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一、等额本金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、本金：</a:t>
            </a:r>
            <a:r>
              <a:rPr lang="en-US" altLang="zh-CN" sz="2000" dirty="0"/>
              <a:t>12</a:t>
            </a:r>
            <a:r>
              <a:rPr lang="zh-CN" altLang="en-US" sz="2000" dirty="0"/>
              <a:t>万元</a:t>
            </a:r>
            <a:r>
              <a:rPr lang="en-US" altLang="zh-CN" sz="2000" dirty="0"/>
              <a:t>/12</a:t>
            </a:r>
            <a:r>
              <a:rPr lang="zh-CN" altLang="en-US" sz="2000" dirty="0"/>
              <a:t>月</a:t>
            </a:r>
            <a:r>
              <a:rPr lang="en-US" altLang="zh-CN" sz="2000" dirty="0"/>
              <a:t>=1</a:t>
            </a:r>
            <a:r>
              <a:rPr lang="zh-CN" altLang="en-US" sz="2000" dirty="0"/>
              <a:t>万元</a:t>
            </a:r>
            <a:r>
              <a:rPr lang="en-US" altLang="zh-CN" sz="2000" dirty="0"/>
              <a:t>/</a:t>
            </a:r>
            <a:r>
              <a:rPr lang="zh-CN" altLang="en-US" sz="2000" dirty="0"/>
              <a:t>月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、利息：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-12</a:t>
            </a:r>
            <a:r>
              <a:rPr lang="zh-CN" altLang="en-US" sz="2000" dirty="0"/>
              <a:t>万元*</a:t>
            </a:r>
            <a:r>
              <a:rPr lang="en-US" altLang="zh-CN" sz="2000" dirty="0"/>
              <a:t>0.5%=600</a:t>
            </a:r>
            <a:r>
              <a:rPr lang="zh-CN" altLang="en-US" sz="2000" dirty="0"/>
              <a:t>元</a:t>
            </a:r>
            <a:endParaRPr lang="en-US" altLang="zh-CN" sz="2000" dirty="0"/>
          </a:p>
          <a:p>
            <a:r>
              <a:rPr lang="en-US" altLang="zh-CN" sz="2000" dirty="0"/>
              <a:t>	   2</a:t>
            </a:r>
            <a:r>
              <a:rPr lang="zh-CN" altLang="en-US" sz="2000" dirty="0"/>
              <a:t>月</a:t>
            </a:r>
            <a:r>
              <a:rPr lang="en-US" altLang="zh-CN" sz="2000" dirty="0"/>
              <a:t>-11</a:t>
            </a:r>
            <a:r>
              <a:rPr lang="zh-CN" altLang="en-US" sz="2000" dirty="0"/>
              <a:t>万元*</a:t>
            </a:r>
            <a:r>
              <a:rPr lang="en-US" altLang="zh-CN" sz="2000" dirty="0"/>
              <a:t>0.5%=550</a:t>
            </a:r>
            <a:r>
              <a:rPr lang="zh-CN" altLang="en-US" sz="2000" dirty="0"/>
              <a:t>元</a:t>
            </a:r>
            <a:endParaRPr lang="en-US" altLang="zh-CN" sz="2000" dirty="0"/>
          </a:p>
          <a:p>
            <a:r>
              <a:rPr lang="en-US" altLang="zh-CN" sz="2000" dirty="0"/>
              <a:t>                  ……</a:t>
            </a:r>
            <a:endParaRPr lang="en-US" altLang="zh-CN" sz="2000" dirty="0"/>
          </a:p>
          <a:p>
            <a:r>
              <a:rPr lang="en-US" altLang="zh-CN" sz="2000" dirty="0"/>
              <a:t>	   12</a:t>
            </a:r>
            <a:r>
              <a:rPr lang="zh-CN" altLang="en-US" sz="2000" dirty="0"/>
              <a:t>月：</a:t>
            </a:r>
            <a:r>
              <a:rPr lang="en-US" altLang="zh-CN" sz="2000" dirty="0"/>
              <a:t>1</a:t>
            </a:r>
            <a:r>
              <a:rPr lang="zh-CN" altLang="en-US" sz="2000" dirty="0"/>
              <a:t>万元*</a:t>
            </a:r>
            <a:r>
              <a:rPr lang="en-US" altLang="zh-CN" sz="2000" dirty="0"/>
              <a:t>0.5%=50</a:t>
            </a:r>
            <a:r>
              <a:rPr lang="zh-CN" altLang="en-US" sz="2000" dirty="0"/>
              <a:t>元</a:t>
            </a:r>
            <a:endParaRPr lang="en-US" altLang="zh-CN" sz="2000" dirty="0"/>
          </a:p>
          <a:p>
            <a:r>
              <a:rPr lang="zh-CN" altLang="en-US" sz="2000" dirty="0"/>
              <a:t>总结：</a:t>
            </a:r>
            <a:r>
              <a:rPr lang="en-US" altLang="zh-CN" sz="2000" dirty="0"/>
              <a:t>600+550+……+50=3900</a:t>
            </a:r>
            <a:r>
              <a:rPr lang="zh-CN" altLang="en-US" sz="2000" dirty="0"/>
              <a:t>元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二、等额本息</a:t>
            </a:r>
            <a:br>
              <a:rPr lang="en-US" altLang="zh-CN" sz="2000" dirty="0"/>
            </a:br>
            <a:r>
              <a:rPr lang="zh-CN" altLang="en-US" sz="2000" dirty="0"/>
              <a:t>设贷款总额为</a:t>
            </a:r>
            <a:r>
              <a:rPr lang="en-US" altLang="zh-CN" sz="2000" dirty="0"/>
              <a:t>A</a:t>
            </a:r>
            <a:r>
              <a:rPr lang="zh-CN" altLang="en-US" sz="2000" dirty="0"/>
              <a:t>，银行月利率为</a:t>
            </a:r>
            <a:r>
              <a:rPr lang="en-US" altLang="zh-CN" sz="2000" dirty="0"/>
              <a:t>β</a:t>
            </a:r>
            <a:r>
              <a:rPr lang="zh-CN" altLang="en-US" sz="2000" dirty="0"/>
              <a:t>，总期数为</a:t>
            </a:r>
            <a:r>
              <a:rPr lang="en-US" altLang="zh-CN" sz="2000" dirty="0"/>
              <a:t>m</a:t>
            </a:r>
            <a:r>
              <a:rPr lang="zh-CN" altLang="en-US" sz="2000" dirty="0"/>
              <a:t>（个月），月还款额设为</a:t>
            </a:r>
            <a:r>
              <a:rPr lang="en-US" altLang="zh-CN" sz="2000" dirty="0"/>
              <a:t>X</a:t>
            </a:r>
            <a:r>
              <a:rPr lang="zh-CN" altLang="en-US" sz="2000" dirty="0"/>
              <a:t>，则各个月所欠银行贷款为：</a:t>
            </a:r>
            <a:br>
              <a:rPr lang="zh-CN" altLang="en-US" sz="2000" dirty="0"/>
            </a:br>
            <a:r>
              <a:rPr lang="zh-CN" altLang="en-US" sz="2000" dirty="0"/>
              <a:t>第一个月</a:t>
            </a:r>
            <a:r>
              <a:rPr lang="en-US" altLang="zh-CN" sz="2000" dirty="0"/>
              <a:t>A(1+β)-X</a:t>
            </a:r>
            <a:br>
              <a:rPr lang="en-US" altLang="zh-CN" sz="2000" dirty="0"/>
            </a:br>
            <a:r>
              <a:rPr lang="zh-CN" altLang="en-US" sz="2000" dirty="0"/>
              <a:t>第二个月</a:t>
            </a:r>
            <a:r>
              <a:rPr lang="en-US" altLang="zh-CN" sz="2000" dirty="0"/>
              <a:t>(A(1+β)-X)(1+β)-X=A(1+β)^2-X[1+(1+β)]</a:t>
            </a:r>
            <a:br>
              <a:rPr lang="en-US" altLang="zh-CN" sz="2000" dirty="0"/>
            </a:br>
            <a:r>
              <a:rPr lang="zh-CN" altLang="en-US" sz="2000" dirty="0"/>
              <a:t>第三个月</a:t>
            </a:r>
            <a:r>
              <a:rPr lang="en-US" altLang="zh-CN" sz="2000" dirty="0"/>
              <a:t>((A(1+β)-X)(1+β)-X)(1+β)-X =A(1+β)^3-X[1+(1+β)+(1+β)^2] …</a:t>
            </a:r>
            <a:br>
              <a:rPr lang="en-US" altLang="zh-CN" sz="2000" dirty="0"/>
            </a:br>
            <a:r>
              <a:rPr lang="zh-CN" altLang="en-US" sz="2000" dirty="0"/>
              <a:t>由此可得第</a:t>
            </a:r>
            <a:r>
              <a:rPr lang="en-US" altLang="zh-CN" sz="2000" dirty="0"/>
              <a:t>n</a:t>
            </a:r>
            <a:r>
              <a:rPr lang="zh-CN" altLang="en-US" sz="2000" dirty="0"/>
              <a:t>个月后所欠银行贷款为 </a:t>
            </a:r>
            <a:r>
              <a:rPr lang="en-US" altLang="zh-CN" sz="2000" dirty="0"/>
              <a:t>A(1+β)^n –X[1+(1+β)+(1+β)^2+…+(1+β)^(n-1)]= A(1+β)^n –X[(1+β)^n - 1]/β</a:t>
            </a:r>
            <a:br>
              <a:rPr lang="en-US" altLang="zh-CN" sz="2000" dirty="0"/>
            </a:br>
            <a:r>
              <a:rPr lang="zh-CN" altLang="en-US" sz="2000" dirty="0"/>
              <a:t>由于还款总期数为</a:t>
            </a:r>
            <a:r>
              <a:rPr lang="en-US" altLang="zh-CN" sz="2000" dirty="0"/>
              <a:t>m</a:t>
            </a:r>
            <a:r>
              <a:rPr lang="zh-CN" altLang="en-US" sz="2000" dirty="0"/>
              <a:t>，也即第</a:t>
            </a:r>
            <a:r>
              <a:rPr lang="en-US" altLang="zh-CN" sz="2000" dirty="0"/>
              <a:t>m</a:t>
            </a:r>
            <a:r>
              <a:rPr lang="zh-CN" altLang="en-US" sz="2000" dirty="0"/>
              <a:t>月刚好还完银行所有贷款，</a:t>
            </a:r>
            <a:br>
              <a:rPr lang="zh-CN" altLang="en-US" sz="2000" dirty="0"/>
            </a:br>
            <a:r>
              <a:rPr lang="zh-CN" altLang="en-US" sz="2000" dirty="0"/>
              <a:t>因此有 </a:t>
            </a:r>
            <a:r>
              <a:rPr lang="en-US" altLang="zh-CN" sz="2000" dirty="0"/>
              <a:t>A(1+β)^m –X[(1+β)^m - 1]/β=0</a:t>
            </a:r>
            <a:br>
              <a:rPr lang="en-US" altLang="zh-CN" sz="2000" dirty="0"/>
            </a:br>
            <a:r>
              <a:rPr lang="zh-CN" altLang="en-US" sz="2000" dirty="0"/>
              <a:t>由此求得 </a:t>
            </a:r>
            <a:r>
              <a:rPr lang="en-US" altLang="zh-CN" sz="2000" dirty="0"/>
              <a:t>X = Aβ(1+β)^m /[(1+β)^m - 1]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贷款实例</a:t>
            </a:r>
            <a:r>
              <a:rPr lang="en-US" altLang="zh-CN" dirty="0"/>
              <a:t>-</a:t>
            </a:r>
            <a:r>
              <a:rPr lang="zh-CN" altLang="en-US" dirty="0"/>
              <a:t>等额本息：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、年利率</a:t>
            </a:r>
            <a:r>
              <a:rPr lang="en-US" altLang="zh-CN" dirty="0"/>
              <a:t>6%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月利率</a:t>
            </a:r>
            <a:r>
              <a:rPr lang="en-US" altLang="zh-CN" dirty="0"/>
              <a:t>0.5%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、贷款</a:t>
            </a:r>
            <a:r>
              <a:rPr lang="en-US" altLang="zh-CN" dirty="0"/>
              <a:t>12</a:t>
            </a:r>
            <a:r>
              <a:rPr lang="zh-CN" altLang="en-US" dirty="0"/>
              <a:t>万元，</a:t>
            </a:r>
            <a:r>
              <a:rPr lang="en-US" altLang="zh-CN" dirty="0"/>
              <a:t>1</a:t>
            </a:r>
            <a:r>
              <a:rPr lang="zh-CN" altLang="en-US" dirty="0"/>
              <a:t>年还清，</a:t>
            </a:r>
            <a:r>
              <a:rPr lang="en-US" altLang="zh-CN" dirty="0"/>
              <a:t>12</a:t>
            </a:r>
            <a:r>
              <a:rPr lang="zh-CN" altLang="en-US" dirty="0"/>
              <a:t>期</a:t>
            </a:r>
            <a:br>
              <a:rPr lang="en-US" altLang="zh-CN" dirty="0"/>
            </a:br>
            <a:r>
              <a:rPr lang="zh-CN" altLang="en-US" dirty="0"/>
              <a:t>月还款额应位：</a:t>
            </a:r>
            <a:r>
              <a:rPr lang="en-US" altLang="zh-CN" dirty="0"/>
              <a:t>X = Aβ(1+β)^m /[(1+β)^m - 1]=12</a:t>
            </a:r>
            <a:r>
              <a:rPr lang="zh-CN" altLang="en-US" dirty="0"/>
              <a:t>*</a:t>
            </a:r>
            <a:r>
              <a:rPr lang="en-US" altLang="zh-CN" dirty="0"/>
              <a:t>0.5%</a:t>
            </a:r>
            <a:r>
              <a:rPr lang="zh-CN" altLang="en-US" dirty="0"/>
              <a:t>（</a:t>
            </a:r>
            <a:r>
              <a:rPr lang="en-US" altLang="zh-CN" dirty="0"/>
              <a:t>1+0.5%</a:t>
            </a:r>
            <a:r>
              <a:rPr lang="zh-CN" altLang="en-US" dirty="0"/>
              <a:t>）</a:t>
            </a:r>
            <a:r>
              <a:rPr lang="en-US" altLang="zh-CN" dirty="0"/>
              <a:t>^12/[(1+0.5%)^12-1]=1.0328</a:t>
            </a:r>
            <a:r>
              <a:rPr lang="zh-CN" altLang="en-US" dirty="0"/>
              <a:t>万元</a:t>
            </a:r>
            <a:br>
              <a:rPr lang="zh-CN" altLang="en-US" dirty="0"/>
            </a:br>
            <a:r>
              <a:rPr lang="zh-CN" altLang="en-US" dirty="0"/>
              <a:t>利息总额：</a:t>
            </a:r>
            <a:r>
              <a:rPr lang="en-US" altLang="zh-CN" dirty="0"/>
              <a:t>0.0328*12=3935.66</a:t>
            </a:r>
            <a:r>
              <a:rPr lang="zh-CN" altLang="en-US" dirty="0"/>
              <a:t>元</a:t>
            </a:r>
            <a:br>
              <a:rPr lang="zh-CN" altLang="en-US" dirty="0"/>
            </a:br>
            <a:r>
              <a:rPr lang="zh-CN" altLang="en-US" dirty="0"/>
              <a:t>利息：</a:t>
            </a:r>
            <a:r>
              <a:rPr lang="en-US" altLang="zh-CN" dirty="0"/>
              <a:t>1</a:t>
            </a:r>
            <a:r>
              <a:rPr lang="zh-CN" altLang="en-US" dirty="0"/>
              <a:t>月：</a:t>
            </a:r>
            <a:r>
              <a:rPr lang="en-US" altLang="zh-CN" dirty="0"/>
              <a:t>12</a:t>
            </a:r>
            <a:r>
              <a:rPr lang="zh-CN" altLang="en-US" dirty="0"/>
              <a:t>万元</a:t>
            </a:r>
            <a:r>
              <a:rPr lang="en-US" altLang="zh-CN" dirty="0"/>
              <a:t>*0.5%=600</a:t>
            </a:r>
            <a:r>
              <a:rPr lang="zh-CN" altLang="en-US" dirty="0"/>
              <a:t>元；</a:t>
            </a:r>
            <a:br>
              <a:rPr lang="zh-CN" altLang="en-US" dirty="0"/>
            </a:br>
            <a:r>
              <a:rPr lang="en-US" altLang="zh-CN" dirty="0"/>
              <a:t>	2</a:t>
            </a:r>
            <a:r>
              <a:rPr lang="zh-CN" altLang="en-US" dirty="0"/>
              <a:t>月：（</a:t>
            </a:r>
            <a:r>
              <a:rPr lang="en-US" altLang="zh-CN" dirty="0"/>
              <a:t>120000-10328+600</a:t>
            </a:r>
            <a:r>
              <a:rPr lang="zh-CN" altLang="en-US" dirty="0"/>
              <a:t>）</a:t>
            </a:r>
            <a:r>
              <a:rPr lang="en-US" altLang="zh-CN" dirty="0"/>
              <a:t>*0.5%=551.36</a:t>
            </a:r>
            <a:r>
              <a:rPr lang="zh-CN" altLang="en-US" dirty="0"/>
              <a:t>元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dirty="0"/>
              <a:t>3</a:t>
            </a:r>
            <a:r>
              <a:rPr lang="zh-CN" altLang="en-US" dirty="0"/>
              <a:t>月：（</a:t>
            </a:r>
            <a:r>
              <a:rPr lang="en-US" altLang="zh-CN" dirty="0">
                <a:sym typeface="+mn-ea"/>
              </a:rPr>
              <a:t>120000-10328*2+600+551.36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*0.5%=502.48</a:t>
            </a:r>
            <a:r>
              <a:rPr lang="zh-CN" altLang="en-US" dirty="0">
                <a:sym typeface="+mn-ea"/>
              </a:rPr>
              <a:t>元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	……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，用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MATLAB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编写代码求解下面的问题：</a:t>
            </a:r>
            <a:br>
              <a:rPr lang="zh-CN" altLang="en-US" dirty="0"/>
            </a:br>
            <a:r>
              <a:rPr lang="zh-CN" altLang="en-US" dirty="0"/>
              <a:t>１、给定三角形的两条边，ａ＝</a:t>
            </a:r>
            <a:r>
              <a:rPr lang="en-US" altLang="zh-CN" dirty="0"/>
              <a:t>4.5, b=6,</a:t>
            </a:r>
            <a:r>
              <a:rPr lang="zh-CN" altLang="en-US" dirty="0"/>
              <a:t>这两条边的夹角为</a:t>
            </a:r>
            <a:r>
              <a:rPr lang="en-US" altLang="zh-CN" dirty="0"/>
              <a:t>35</a:t>
            </a:r>
            <a:r>
              <a:rPr lang="zh-CN" altLang="en-US" dirty="0"/>
              <a:t>度，计算第三条边的长度和三角形的面积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、你想买一套</a:t>
            </a:r>
            <a:r>
              <a:rPr lang="en-US" altLang="zh-CN" dirty="0"/>
              <a:t>300</a:t>
            </a:r>
            <a:r>
              <a:rPr lang="zh-CN" altLang="en-US" dirty="0"/>
              <a:t>万元的房子，首付</a:t>
            </a:r>
            <a:r>
              <a:rPr lang="en-US" altLang="zh-CN" dirty="0"/>
              <a:t>40%</a:t>
            </a:r>
            <a:r>
              <a:rPr lang="zh-CN" altLang="en-US" dirty="0"/>
              <a:t>，当前的复利率是</a:t>
            </a:r>
            <a:r>
              <a:rPr lang="en-US" altLang="zh-CN" dirty="0"/>
              <a:t>4.5%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）若选择等额本金方式还款。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1</a:t>
            </a:r>
            <a:r>
              <a:rPr lang="zh-CN" altLang="en-US" dirty="0"/>
              <a:t>）贷</a:t>
            </a:r>
            <a:r>
              <a:rPr lang="en-US" altLang="zh-CN" dirty="0"/>
              <a:t>30</a:t>
            </a:r>
            <a:r>
              <a:rPr lang="zh-CN" altLang="en-US" dirty="0"/>
              <a:t>年，每月的还款额是多少？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2</a:t>
            </a:r>
            <a:r>
              <a:rPr lang="zh-CN" altLang="en-US" dirty="0"/>
              <a:t>）贷款期间，总共付了多少利息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）若选择等额本息方式还款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1</a:t>
            </a:r>
            <a:r>
              <a:rPr lang="zh-CN" altLang="en-US" dirty="0"/>
              <a:t>）贷</a:t>
            </a:r>
            <a:r>
              <a:rPr lang="en-US" altLang="zh-CN" dirty="0"/>
              <a:t>30</a:t>
            </a:r>
            <a:r>
              <a:rPr lang="zh-CN" altLang="en-US" dirty="0"/>
              <a:t>年，每月的还款额是多少？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2</a:t>
            </a:r>
            <a:r>
              <a:rPr lang="zh-CN" altLang="en-US" dirty="0"/>
              <a:t>）贷款期间，总共付了多少利息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p="http://schemas.openxmlformats.org/presentationml/2006/main">
  <p:tag name="RAINPROBLEM" val="ProblemWarni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15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Item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ProblemWarning"/>
</p:tagLst>
</file>

<file path=ppt/tags/tag28.xml><?xml version="1.0" encoding="utf-8"?>
<p:tagLst xmlns:p="http://schemas.openxmlformats.org/presentationml/2006/main">
  <p:tag name="RAINPROBLEM" val="MultipleChoice"/>
  <p:tag name="PROBLEMSCORE" val="1.0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Submit"/>
  <p:tag name="RAINPROBLEMTYPE" val="MultipleChoice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p="http://schemas.openxmlformats.org/presentationml/2006/main">
  <p:tag name="RAINPROBLEM" val="ProblemWarning"/>
</p:tagLst>
</file>

<file path=ppt/tags/tag42.xml><?xml version="1.0" encoding="utf-8"?>
<p:tagLst xmlns:p="http://schemas.openxmlformats.org/presentationml/2006/main">
  <p:tag name="RAINPROBLEM" val="MultipleChoice"/>
  <p:tag name="PROBLEMSCORE" val="1.0"/>
</p:tagLst>
</file>

<file path=ppt/tags/tag43.xml><?xml version="1.0" encoding="utf-8"?>
<p:tagLst xmlns:p="http://schemas.openxmlformats.org/presentationml/2006/main">
  <p:tag name="RAINPROBLEM" val="ProblemBody"/>
</p:tagLst>
</file>

<file path=ppt/tags/tag44.xml><?xml version="1.0" encoding="utf-8"?>
<p:tagLst xmlns:p="http://schemas.openxmlformats.org/presentationml/2006/main">
  <p:tag name="RAINPROBLEM" val="ProblemSubmit"/>
  <p:tag name="RAINPROBLEMTYPE" val="FillBlank"/>
</p:tagLst>
</file>

<file path=ppt/tags/tag45.xml><?xml version="1.0" encoding="utf-8"?>
<p:tagLst xmlns:p="http://schemas.openxmlformats.org/presentationml/2006/main">
  <p:tag name="PRODUCTVERSIONTIP3" val="PRODUCTVERSIONTIP3"/>
</p:tagLst>
</file>

<file path=ppt/tags/tag46.xml><?xml version="1.0" encoding="utf-8"?>
<p:tagLst xmlns:p="http://schemas.openxmlformats.org/presentationml/2006/main">
  <p:tag name="RAINPROBLEM" val="ProblemRemarkBoard"/>
</p:tagLst>
</file>

<file path=ppt/tags/tag47.xml><?xml version="1.0" encoding="utf-8"?>
<p:tagLst xmlns:p="http://schemas.openxmlformats.org/presentationml/2006/main">
  <p:tag name="PROBLEMREMARKTITLE" val="ProblemRemarkBoardTip"/>
</p:tagLst>
</file>

<file path=ppt/tags/tag48.xml><?xml version="1.0" encoding="utf-8"?>
<p:tagLst xmlns:p="http://schemas.openxmlformats.org/presentationml/2006/main">
  <p:tag name="RAINPROBLEM" val="ProblemRemark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" val="ProblemSetting"/>
  <p:tag name="RAINPROBLEMTYPE" val="FillBlank"/>
</p:tagLst>
</file>

<file path=ppt/tags/tag59.xml><?xml version="1.0" encoding="utf-8"?>
<p:tagLst xmlns:p="http://schemas.openxmlformats.org/presentationml/2006/main">
  <p:tag name="RAINPROBLEM" val="FillBlank"/>
  <p:tag name="PROBLEMBLANKKEYWORD" val="填空"/>
  <p:tag name="PROBLEMHASREMARK" val="False"/>
  <p:tag name="PROBLEMSCORE" val="1.0"/>
  <p:tag name="PROBLEMBLANK" val="[{&quot;Num&quot;:1,&quot;Score&quot;:1.0,&quot;Answers&quot;:[&quot;1.3456e+03&quot;,&quot;1345.6&quot;],&quot;CaseSensitive&quot;:false,&quot;FuzzyMatch&quot;:false}]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p="http://schemas.openxmlformats.org/presentationml/2006/main">
  <p:tag name="KSO_WM_SLIDE_MODEL_TYPE" val="numdgm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99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简单模板</Template>
  <TotalTime>0</TotalTime>
  <Words>17393</Words>
  <Application>WPS 演示</Application>
  <PresentationFormat>On-screen Show (4:3)</PresentationFormat>
  <Paragraphs>412</Paragraphs>
  <Slides>94</Slides>
  <Notes>3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94</vt:i4>
      </vt:variant>
    </vt:vector>
  </HeadingPairs>
  <TitlesOfParts>
    <vt:vector size="11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PowerPoint 演示文稿</vt:lpstr>
      <vt:lpstr>	                   1  数 据 类 型 </vt:lpstr>
      <vt:lpstr>1.1  整数 　　MATLAB R2019a支持8位、16位、32位和64位的有符号和无符号整数数据类型，如下表所示。</vt:lpstr>
      <vt:lpstr>整形数据存储结构</vt:lpstr>
      <vt:lpstr>　　例1  在整数运算中的数据溢出问题。 　　解  语法如下： 　　&gt;&gt; x=int8(100); 　　&gt;&gt; y=int8(90); 　　&gt;&gt; z=x+y 　　z = 　　     127 　　结果(190)溢出上限，因此输出结果为上限(127)。 　　&gt;&gt; x-3*y 　　ans = 　　     -27 　　3*y结果为(270)溢出上限，结果为127，继续计算(100-127)，得到最后结果 -27。  　　&gt;&gt; x-y-y-y 　　ans = 　　     -128 　　计算x-y-y-y时，从左到右进行计算，结果溢出下限，因此结果为-128。</vt:lpstr>
      <vt:lpstr>1.2  浮点数与精度函数 　　MATLAB的默认数据类型是双精度数值类型(double)。 　    在不同计算机系统上运行的MATLAB中，其单精度与双精度数据类型与取值范围会有所不同，这与硬件有关。具体的单精度和双精度数据类型的取值范围和精度，可以通过realmin()、realmax()、eps()函数进行查看。 　　(1)  realmin()函数。该函数返回MATLAB语言能够表示的最小的归一化正浮点数，任何小于该数的都不是规范的IEEE标准，都会发生溢出。  </vt:lpstr>
      <vt:lpstr>　 　(2)  realmax()函数。该函数返回MATLAB语言中能够表示的最大的归一化正浮点数，任何大于该数的数都不是规范的IEEE标准，都会发生溢出。 　　类似的函数还有intmax()和intmin()：intmax()表示返回指定的整数数据类型能表示的最大的正整数；intmin()表示返回指定的整数数据类型能表示的最小的整数。 </vt:lpstr>
      <vt:lpstr>　　例2  举例说明在MATLAB中单精度浮点数和双精度浮点数数据类型的取值范围和精度的规定。 　　解  (1) 函数： 　　&gt;&gt; intmax('int32') 　　ans = 2147483647 　　&gt;&gt; intmin('int32') 　　ans = -2147483648 </vt:lpstr>
      <vt:lpstr>　　(2) 单精度浮点数： 　　&gt;&gt; realmin ('single') 　　ans = 1.1755e-038 　　&gt;&gt; realmax('single') 　　ans = 3.4028e+038 　　(3) 双精度浮点数： 　　&gt;&gt; n = realmin  　　n = 2.2251e-308 　　&gt;&gt; realmax 　　ans = 1.7977e+308 </vt:lpstr>
      <vt:lpstr>　eps()函数 　　MATLAB中还存在一个用双精度表示的浮点相对误差限eps，定义为1与大于1的最小数之间的步进距离，用eps获得。 　　(1)  eps：返回从1.0到下一个最大的双精度数的距离，eps = 2^(-52)。例如： 　　&gt;&gt; eps 　　ans = 　　    　2.2204e-016 　　(2) eps(‘double’)：等同于eps或eps(1.0)。例如： 　　&gt;&gt; eps(‘double’) 　　ans = 　　     　2.2204e-016</vt:lpstr>
      <vt:lpstr>　　(3)  eps('single')：等同于eps(single(1.0))或single(2^-23)。例如： 　　&gt;&gt; eps('single') 　　ans = 　　     1.1921e-007 </vt:lpstr>
      <vt:lpstr>1.3 字符型         字符型数据通过单引号‘’表示，例如      	</vt:lpstr>
      <vt:lpstr>1.4 逻辑型        逻辑型数据往往产生于关系运算，表示关系运算的结果。逻辑性数据只有两个值：true ， false。         可用logical（）函数将数值型数据转化为逻辑性，则所有非零数据对应true，零对应false。 </vt:lpstr>
      <vt:lpstr>1.5 复    数        我们把形如a+bi（a,b均为实数）的数称为复数，其中a称为实部，b称为虚部，i称为虚数单位。当虚部等于零时，这个复数可以视为实数；当z的虚部不等于零时，实部等于零时，常称z为纯虚数。 　　          i=j=sqrt(-1)，其值在工作间中都显示为0+1.0000i。 　　在MATLAB中，可以通过两种方法创建复数：一种是直接输入法；另一种是使用complex()函数。 </vt:lpstr>
      <vt:lpstr>　　1．直接输入法 　　直接输入法创建复数的示例如下： 　　&gt;&gt; c1=1-2i 　　c1 = 　　   　1.0000-2.0000i 　　&gt;&gt; c2=1+2j 　　c2 = 　　   	　1.0000 + 2.0000i  　　&gt;&gt; c3=sqrt(-2) 　　c3 = 　　        0 + 1.4142i </vt:lpstr>
      <vt:lpstr>　　注意：只有数字才可以与i 或者 j连接，因此在使用表达式时，要乘以i或j来获得虚部。如： 　　&gt;&gt; c4=5+sin(.5)*j 　　c4 = 　　   5.0000 + 0.4794i </vt:lpstr>
      <vt:lpstr>　　2．使用complex()函数 　　complex()函数的调用方法如下： 　　(1)  c = complex(a，b)。返回结果c为复数，其实部为a，虚部为b。输入参数a和b可以是标量，或者是维数、大小相同矩阵。    　&gt;&gt; c1=complex(1,2) 　　	c1 = 　　   	　　1.0000 + 2.0000i 　　&gt;&gt; c2=complex(1,-2) 　　	c2 = 　　   　　1.0000-2.0000i </vt:lpstr>
      <vt:lpstr>PowerPoint 演示文稿</vt:lpstr>
      <vt:lpstr>PowerPoint 演示文稿</vt:lpstr>
      <vt:lpstr>PowerPoint 演示文稿</vt:lpstr>
      <vt:lpstr>观看实操录屏视频</vt:lpstr>
      <vt:lpstr>PowerPoint 演示文稿</vt:lpstr>
      <vt:lpstr>PowerPoint 演示文稿</vt:lpstr>
      <vt:lpstr>PowerPoint 演示文稿</vt:lpstr>
      <vt:lpstr>　　1．矩阵  　　    MATLAB最基本的数据结构是复数矩阵，在命令窗口输入一个复数矩阵非常简单，例如下面的语句： 　　&gt;&gt; B=[1+9i,2+8i,3+7j; 4+6j 5+5i,6+4i; 7+3i,8+2j 1i] 　　可输入一个矩阵B，矩阵B的各行元素由分号分隔，而同行中不同列元素由逗号或空格分隔，回车后显示的结果如下： 　　B = 　　     	1.0000 + 9.0000i  2.0000 + 8.0000i  3.0000 + 7.0000i    	4.0000 + 6.0000i  5.0000 + 5.0000i  6.0000 + 4.0000i      	7.0000 + 3.0000i  8.0000 + 2.0000i      0 + 1.0000i  　　其中，元素 1+9i 表示复数项，实矩阵、向量或标量均可更容易地以这样的表述方法输入。如果赋值表达式末尾有分号，则其结构将不显示，否则将显示出全部结果。 </vt:lpstr>
      <vt:lpstr>　　2．多维数组  　　在MATLAB中数组、向量和矩阵的概念是经常混用的，事实上数组、向量和二维矩阵在本质上没有任何区别，都是以矩阵的形式保存的。MATLAB的数据结构只有矩阵一种形式(可细分为普通矩阵和稀疏矩阵)，但是数组与矩阵的某些运算方法是不同的。 　　3．字符串与字符串矩阵  　　MATLAB的字符串是由单引号括起来的。如可以使用下面命令赋值： 　　&gt;&gt; strA='This is a string.'  　　</vt:lpstr>
      <vt:lpstr>4 单元数组  (cell array) 4.1  生成单元数组 　 “单元(cell)”(也称为“细胞”矩阵或者“细胞”数组)是无类型矩阵，它们中的元素可以是任何类型。       单元数组用类似矩阵的标记方法，将复杂的数据结构纳入一个变量之下，与矩阵中的圆括号表示下标类似，单元数组由大括号表示下标。单元数组中的每一个元素称为“单元”。单元中的数据可以为任何数据类型，包括数值数组、字符、符号对象、其他单元数组和结构体。 　　可以通过两种方式创建一个单元数组：一是通过赋值语句直接创建；二是利用cell()函数先为单元数组分配一个内存空间，然后再给各个单元赋值。 </vt:lpstr>
      <vt:lpstr>　　1．直接生成单元数组 　　直接赋值法通过给每个单元逐个赋值来创建单元数组。单元数组用大括号表示，在赋值时需要将单元内容用大括号括起来。例如： 　　&gt;&gt; A={'中国','美国',100+200*i,[9, 8, 5; 67, 70, 102; 57, 18, 100; -200, 89, 78]} 　　A =  　　    '中国'    '美国'    [1.0000e+002 +2.0000e+002i]    [4 × 3 double] </vt:lpstr>
      <vt:lpstr>　　2．使用cell()函数生成单元数组 　　使用cell()函数创建单元数组的步骤为：首先用cell()函数创建一个空的单元数组，然后再为数组元素赋值。语法如下： 　　(1)  c = cell(n)：生成一个n × n元素的空矩阵数组，如果n不是标量，将发出错误信息。例如： 　　&gt;&gt; b=cell(2) 　　b =  　　    []    [] 　　    []    [] </vt:lpstr>
      <vt:lpstr>　　(2)  c = cell(m, n)、c = cell([m, n])：生成一个m × n元素的空矩阵数组，m、n必须是标量，否则将发出错误信息。例如： 　　&gt;&gt;B=cell(2,2) 　　B =  　　[]     [] 　　[]     [] 　　(3)  c = cell(m, n, p,...)、c = cell([m n p ...])：生成一个m × n × p元素的空矩阵数组，m、n、p必须是标量，否则将发出错误信息。 </vt:lpstr>
      <vt:lpstr>　　(4)  c = cell(size(A))：生成一个与矩阵A大小相同的空矩阵数组。例如： 　　A = 　　     1     2     3 　　     4     5     6 　　     4     2     1 　　&gt;&gt; c = cell(size(A)) 　　c =  　　    []    []    [] 　　    []    []    [] 　　    []    []    [] </vt:lpstr>
      <vt:lpstr>4.2  单元数组的赋值 　　生成了空矩阵单元数组后，可以使用“按单元索引法”或“按内容索引法”为单元数组的元素赋值，这两种方法是完全等效的。 　　1．按单元索引法 　　等号左边使用圆括号的是“按单元索引法”。例如： 　　&gt;&gt; b=cell(2) 　　b =  　　     []     [] 　　     []     [] 　　&gt;&gt; b(1,1)='OK' 　　??? Conversion to cell from char is not possible. </vt:lpstr>
      <vt:lpstr>　　该语句出错，等号左边用圆括号，等号右边赋值时将值用大括号括起来，表明大括号中的表达式是单元数组元素的内容，而不是普通的数组或字符串，应使用以下形式： 　　A(i,j)={x} 　　例如： 　　&gt;&gt; b(1,1)={'OK!'} 　　b =  　　    'OK!'    [] 　　       []       [] 　　&gt;&gt; b(2,2)={2+3i} 　　b =  　　    'OK!'                            [] 　　       []    [2.0000 + 3.0000i] </vt:lpstr>
      <vt:lpstr>　　2．按内容索引法 　　“按内容索引法”是把大括号写在等式左边，等式右边是要赋值的内容。“按内容索引法”应使用以下形式： 　　A{i, j}=x 　　例如： 　　	&gt;&gt; b{1,2}=‘China.’ 　　	b =  　　   		 ‘OK!’    ‘China.’           　　       	[]   	 [2.0000 + 3.0000i] 　　	&gt;&gt; b{2,1}=[1 2 3;2 3 4] 　　    b =  　　   		 ‘OK!’           ‘China.’           　		  [2x3 double]    [2.0000 + 3.0000i] </vt:lpstr>
      <vt:lpstr>4.3  单元数组的内容显示 　　1．“按单元索引”或“按内容索引” 　　使用圆括号的“按单元索引”和花括号的“按内容索引”对单元数组索引是不同的。在MATLAB单元数组索引中，圆括号用于标志单元、花括号用于按单元的寻址；当采用圆括号时表示的是该单元，而采用花括号时则表示的是该单元的内容。  　　&gt;&gt; b{2,2} 　　ans = 　　   2.0000 + 3.0000i 　　&gt;&gt;  b(2,2) 　　ans =  　　    [2.0000 + 3.0000i] </vt:lpstr>
      <vt:lpstr>　　使用花括号的“按内容索引”可以显示完整的单元内容，而使用圆括号的“按单元索引”有时不能显示完整的单元内容。例如： 　　&gt;&gt; b(2,:) 　　ans =  　　    [2x3 double]    [2.0000 + 3.0000i] 　　&gt;&gt; b{2,:} 　　ans = 　　     1     2     3 　　     2     3     4 　　ans = 　　     2.0000 + 3.0000i 　　在显示单元数组时，MATLAB有时只显示单元的大小和数据类型，而不显示每个单元的具体内容。若要显示单元数组的内容，可以用celldisp()函数。 </vt:lpstr>
      <vt:lpstr>　　2．celldisp()函数 　　celldisp()函数是一个强制显示命令，无论单元数组有多少单元，也不论每个单元有多少内容，都将全部显示出来。celldisp()函数用于显示单元数组的全部内容，有时候只需要显示单元数组的一个单元，可以用花括号对单元进行索引。 　　(1)  celldisp(C)：递归显示单元数组的内容。例如： 　　&gt;&gt; celldisp(b)  　　b{1,1} =  　　		OK!  　　b{2,1} =  　　      		 1     2     3 　　      		 2     3     4  　　b{1,2} =  　　		China.  　　b{2,2} =  　　       	2.0000 + 3.0000i</vt:lpstr>
      <vt:lpstr>　　(2)  celldisp(C, name)：使用字符串name作为名称显示单元数组的内容。例如： 　　&gt;&gt; celldisp(b,‘name1’)  　　name1{1,1} =  　　	      OK!  　　name1{2,1} =  　　             1     2     3                      2     3     4  　　name1{1,2} =  　　	      China.  　　name1{2,2} =  　　             2.0000 + 3.0000i </vt:lpstr>
      <vt:lpstr>　　3．单元数组的图形显示  　　除上面的单元数组查看方式外，MATLAB还支持以图形方式查看单元数组的内容。用这种方法可 　　以直观地看出单元数组的结构，但需要注意的是，cellplot()函数只能用于显示二维单元数组的内容。 　　例如： 　　&gt;&gt; cellplot(b) 　　图形显示单元数组b的内容如图2-6所示。 </vt:lpstr>
      <vt:lpstr>PowerPoint 演示文稿</vt:lpstr>
      <vt:lpstr>4.4  单元数组的内容获取 　　单元数组的内容的获取必须使用花括号的“按内容索引”对单元数组索引。例如将数组b的某单元内容赋值给x、y、z： 　　&gt;&gt; x=b{2,2} 　　x = 　　   2.0000 + 3.0000i 　　&gt;&gt; y=b{2,1} 　　y = 　　     1     2     3 　　     2     3     4 　　&gt;&gt; z=b{1,2} 　　z = 　　China. </vt:lpstr>
      <vt:lpstr>4.5  单元数组元素的删除  　　删除单元数组元素的方法很简单，只需将待删除的元素置为“空”。需要注意的是，在删除单元数组的元素时，采用的索引方式为一维下标，其格式为 　　A(cell_subscripts) = [ ] 　　如果操作的单元数组为多维数组，则其索引方式逐维进行，删除元素后，系统将该单元数组改变为一维单元数组，元素按照维数逐次排序。 </vt:lpstr>
      <vt:lpstr>4.6  单元数组的变维处理  　　改变数组的维数可以通过添加或删除数组元素完成。删除数组元素时，得到的单元数组为原数组中剩下元素排列而成为一维数组。添加数组元素时，自动添加该数组所对应的行和列，其他元素为空。 　　前面所述的对矩阵的变维处理同样也适用于对单元数组的变维处理。 　　另外，可以通过函数reshape()改变数组的形状。reshape()函数按照顺序将原单元数组的元素进行重新放置，得到新的单元数组元素个数与原数组相同。 </vt:lpstr>
      <vt:lpstr>　　例如： 　　&gt;&gt; A={[1 2 ;3 4],'I love you!';'世界和平',[90, 85, 55; 67, 70, 102; 57, 18, 100; -200, 89, 78]} 　　A =  　　      [2x2 double]    'I love you!' 　　    '世界和平'     [4x3 double]  　　&gt;&gt; a=reshape(A,1,4) 　　a =  　　    [2x2 double]    '世界和平'    'I love you!'    [4x3 double] </vt:lpstr>
      <vt:lpstr>5 结构体  5.1  结构体的生成 　　与单元数组类似，结构体也有两种生成方式：一种是直接输入；另一种是使用结构体生成函数struct()。 　　1．直接输入法生成结构型变量 　　通过直接输入结构体各元素值的方法可以创建一个结构体。输入的同时定义该元素的名称，并使用“.”将变量名与元素名连接。例如： 　　&gt;&gt; student.test=[99 75 96 87 67 69 87 86 92]; 　　&gt;&gt; student.name='Hu Jing'; 　　&gt;&gt; student.weight=78; 　　&gt;&gt; student.height=1.78; 　　&gt;&gt; student.num=2010214091; </vt:lpstr>
      <vt:lpstr>　　2．使用struct()函数生成结构型变量  　　Struct()函数的最基本的使用方式是 struct_name=struct('field1',V1,'field2',V2,...)，其中，fieldn 是各成员变量名，Vn为对应的各成员变量的内容。例如： 　　&gt;&gt; truct_array=struct('d',{{'北京','上海'}},'strengths',[40000 1000]) 　　truct_array =  　　            d: {'北京'  '上海'} 　　strengths: [40000 1000]  跟下面这句代码有什么不同？ &gt;&gt; truct_array=struct('d',{'北京','上海'},'strengths',[40000 1000])</vt:lpstr>
      <vt:lpstr>5.2  成员变量的操作 　　成员变量的操作包括添加、删除和调用。 　　1．在结构体变量中添加成员变量  　　如果需要向结构体中添加新的成员，可以直接输入该变量的名称并赋值。例如： 　　&gt;&gt; student(1).gender='Male';     %在student中添加gender和age这两项记录 　　&gt;&gt; student(1).age=25; 　　&gt;&gt; student(2).gender='Female'; 　　&gt;&gt; student(2).age=22; </vt:lpstr>
      <vt:lpstr>　　2．结构的查询 　　直接输入结构名称可进行结构的查询。例如： 　　&gt;&gt; student                          　　 %查询student的结构 　　student = 　　1×2 struct array with fields: 　　    test 　　    name 　　    weight 　　    height 　　    num 　　    gender 　　    age </vt:lpstr>
      <vt:lpstr>　　3．删除成员变量  　　在结构体变量中删除成员变量。在MATLAB 中可以使用函数rmfield()从结构体中删除成员变量。语法如下： 　　(1)  S=rmfield(S, ‘field’)：该命令将删除结构体S中的成员field，同时保留S原有的结构。  　　(2)  S=rmfield(S,fields)：使用该命令可以一次删除多个成员，其中 fields 为字符行变量或者单元型变量。例如： </vt:lpstr>
      <vt:lpstr>　　&gt;&gt; student=rmfield(student,'age'); 　　&gt;&gt; student 　　student =  　　1×2 struct array with fields: 　　    test 　　    name 　　    weight 　　    height 　　    num 　　    gender </vt:lpstr>
      <vt:lpstr>　　4．调用成员变量  　　在MATLAB中调用成员变量非常简单。结构体中的任何信息可以通过“结构体变量名.成员名”的方式调用。调出成员变量后，可以利用相关函数进行调用。例如： 　　&gt;&gt; student(1).test          %从结构体变量中取出相关信息 　　ans = 　　    99    75    96    87    67    69    87    86    92  　　&gt;&gt; student(1).test(9) 　　ans = 　　    92 </vt:lpstr>
      <vt:lpstr>　　5．getefield()和setfield()函数的使用  　　(1)  getefield()函数：取得当前存储在某个成员变量中的值。例如： 　　&gt;&gt; GETF=getfield(student(1),'name') 　　GETF = 　　Hu Jing </vt:lpstr>
      <vt:lpstr>　　(2)  setfield()函数：setfield(struct,‘field’,value)函数给某个成员变量field插入新的值value。例如： 　　&gt;&gt; student=setfield(student(1),‘name’,‘LiuFeng’) 　　student =  　　    test: [99 75 96 87 67 69 87 86 92] 　　    name: ‘LiuFeng’ 　　    weight: 78 　　    height: 1.7800 　　    num: 2.0102e+009 　　    gender: 'Male' </vt:lpstr>
      <vt:lpstr>MATLAB数据结构实操录屏</vt:lpstr>
      <vt:lpstr>PowerPoint 演示文稿</vt:lpstr>
      <vt:lpstr>		1.3  MATLAB的基本特性  1.3.1  数学运算 　　MATLAB用于数学计算的数学运算符如下表所示。 </vt:lpstr>
      <vt:lpstr>1.3.2  关系运算  　　MATLAB的关系运算符包括了所有常用的比较运算，如表1-2所示。两个数通常可以用六种关系来进行描述：小于(&lt;)、小于或等于(&lt; =)、大于(&gt;)、大于或等于(&gt; =)、等于(= =)和不等于(~ =)。 </vt:lpstr>
      <vt:lpstr>　　MATLAB的关系运算符可以用来比较两个维数相同的数组(矩阵)，或用来把一个数组中的每个元素与一个标量比较，结果都返回一个与原来数组同维数的数组。比较两个元素的大小时，如果关系式为“真”，则结果为1；如果关系式为“假”，则结果为0。例如关系式4+3&lt;=6(数学语言表示4与3的和小于等于6)，通过上面的叙述可知，此关系式的结果为0，标明关系式为假。 </vt:lpstr>
      <vt:lpstr>　　关系运算符的运算法则为： 　　(1) 当两个比较量是标量时，直接比较两数的大小。若关系成立，关系表达式为“真”，结果为1；否则为0。 　　(2) 当参与比较的两个量是维数相同的数组(矩阵)时，比较是对两数组(矩阵)相同位置的元素按标量关系运算规则逐个进行，并给出元素比较结果。最终的关系运算的结果是一个维数与原数组(矩阵)相同的数组(矩阵)，它的元素由0或1组成。 　　(3) 当参与比较的一个是标量，而另一个是数组(矩阵)时，则把标量与数组(矩阵)的每一个元素按标量关系运算规则逐个比较，并给出元素比较结果。最终的关系运算的结果是一个维数与原数组(矩阵)相同的数组(矩阵)，它的元素由0或1组成。 </vt:lpstr>
      <vt:lpstr>　　1．数组与一个标量比较 　　当一个数组与一个标量比较时，首先将标量扩展成与数组同维数的数组，然后进行逐元素比较，结果返回一个与原来数组同维数的数组。例如： 　　&gt;&gt; m=1:9 　　m = 　　     1     2     3     4     5     6     7     8     9 　　&gt;&gt; bj=m&gt;5 　　bj = 　　     0     0     0     0     0     1     1     1     1 　　从以上运行结果可以看到，在数组m中，凡是大于5的对应的结果都为“真”，返回1；其他为“假”，返回0。 </vt:lpstr>
      <vt:lpstr>　　2．数组(矩阵)间的比较 　　数组(矩阵)间的比较，也是对应元素逐个进行比较，结果返回一个与原来数组同维数的数组(矩阵)。例如： 　　&gt;&gt; n=9-m 　　n = 　　     8     7     6     5     4     3     2     1     0 　　&gt;&gt; tf=(m==n) 　　tf = 　　     0     0     0     0     0     0     0     0     0 </vt:lpstr>
      <vt:lpstr>　　    由上述可知，由于两个数组的对应元素都不相等，结果是返回一个全“假”的数组。 　　&gt;&gt; df=(m&gt;n) 　　df = 　　     0     0     0     0     1     1     1     1     1 　　满足条件的元素位置返回“真”，不满足条件的元素位置返回“假”。 　　注意：如果数组具有不同的大小，那么运行时将会产生错误。 </vt:lpstr>
      <vt:lpstr>　　3．关系表达式与数学运算表达式的混合运算 　　关系表达式可以与数学运算表达式进行混合运算。数组中满足条件的元素位置(即为“真”)返回1，为“假”返回0，然后进行运算。例如： 　　&gt;&gt; gh=n- (m&gt;4) 　　gh = 　　     8     7     6     5     3     2     1     0    -1 </vt:lpstr>
      <vt:lpstr>1.3.3  逻辑运算 　　在MATLAB中，有三类基本逻辑运算：“与”、“或”和“非”，包含&amp;、&amp;&amp;、|、|| 和~共五种，如表1-3所示。 </vt:lpstr>
      <vt:lpstr>　　逻辑运算的运算法则为： 　　(1) 在逻辑运算中，确认非零元素为真，用1表示；零元素为假，用0表示。当运算结果为真时，返回值为1；当运算结果为假时，返回值为0。 　　(2) “与”、“或”操作符号可以比较两个标量或者两个通解数组(或矩阵)。设参与逻辑运算的是a和b两个标量，那么当a、b全为非零时，a&amp;b的运算结果为1，否则为0；a、b中只要有一个非零，a|b的运算结果都为1。 　　(3) 若参与逻辑运算的一个是标量、一个是矩阵，那么运算将在标量与矩阵中的每个元素之间按标量规则逐个进行。最终运算结果是一个与矩阵同维的矩阵，其元素由1或0组成。 </vt:lpstr>
      <vt:lpstr>　　(4) 若参与逻辑运算的是两个同维矩阵，那么运算将对矩阵相同位置上的元素按标量规则逐个进行。最终运算结果是一个与原矩阵同维的矩阵，其元素由1或0组成。 　　(5) 逻辑“非”是一元操作符(或叫单目运算符)，也服从矩阵运算规则。但是，对于数组(矩阵)，逻辑“非”运算是针对于数组(矩阵)中每个元素的。同样，当逻辑为真时，返回值为1；当逻辑为假时，返回值为0。例如，当a是零时，~a运算结果为1；当a非零时，运算结果为0。 　　(6) 在算术、关系、逻辑运算中，算术运算优先级最高，逻辑运算优先级最低。 </vt:lpstr>
      <vt:lpstr>　　1．逻辑“与” 　　逻辑“与”，在数组之间进行逐元素的“与”操作。例如： 　　&gt;&gt; a=1:6 　　a = 　　     1     2     3     4     5     6 　　&gt;&gt; b=5-a 　　b = 　　     4     3     2     1     0    -1 　　&gt;&gt; m=(a&gt;2)&amp;(a&lt;5) 　　m = 　　     0     0     1     1     0     0 　　又如： 　　&gt;&gt; n=(a&lt;2)&amp;(a&gt;5) 　　n = 　　     0     0     0     0     0     0 </vt:lpstr>
      <vt:lpstr>　　2．逻辑“或” 　　逻辑“或”，在数组之间进行逐元素的“或”操作。例如： 　　&gt;&gt; b=5-a 　　b = 　　     4     3     2     1     0    -1 　　&gt;&gt; n=(b&gt;1)|(b&lt;0) 　　n = 　　     1     1     1     0     0     1    　　前三个数字满足第一个条件(b&gt;1)，输出1；最后一个数字满足第二个条件(b&lt;0)，输出1。 </vt:lpstr>
      <vt:lpstr>　　3．逻辑“非” 　　逻辑“非”，即“NOT”，是个一元操作符，对运算对象取反。凡是“真”的，在该位置输出结果就为0，其他为1。例如：  　　&gt;&gt;  x= ~ (b&gt;2) 　　x = 　　     0     0     1     1     1     1 </vt:lpstr>
      <vt:lpstr>　　4．逻辑“异或” 　　逻辑“异或”，即“XOR”，是一个逻辑运算函数，对比较两个逻辑对象的值是否相同，若相同则结果为“假”，即为0，若不同则为“真”，即为1。例如：  	&gt;&gt; b =[ 4     3     2     1     0    -1]　　 	&gt;&gt;  x= xor (b&gt;2，b&lt;4) 　　x = 　　     1    0     1     1     1     1 </vt:lpstr>
      <vt:lpstr>逻辑运算规律</vt:lpstr>
      <vt:lpstr>1.2.4  标量关系表达式的避绕式操作 　　标量关系表达式的避绕式操作符(&amp;&amp;和||)只适用于标量关系表达式，“避绕式”(Short-Circuiting)是指MALTAB按顺序执行由这两个操作符连接的标量关系表达式，当执行到某一表达式时，就已经可以确定其结果，不再执行(绕过)后面的表达式，直接给出逻辑结果。例如： 　　&gt;&gt; a=0;b=pi; 　　&gt;&gt; a==0 || b~=1 　　ans = 　　     1 </vt:lpstr>
      <vt:lpstr>　　第一个表达式为“真”，于是就绕过后面的表达式不再执行，直接给出逻辑结果为“真”，输出1。 　　&gt;&gt; b==1&amp;&amp;a==0 　　ans = 　　     0 　　第一个表达式为“假”，于是就直接给出逻辑结果为“假”，输出0。 　　&gt;&gt; a==0||(1/a)&lt;1 　　ans = 　　     1 　　由于第一个表达式已经为“真”，整个操作结果必将为“真”，于是直接给出逻辑结果为“真”，输出1，绕过后面的表达式不再执行，否则将出现除数为0的警告。 </vt:lpstr>
      <vt:lpstr>1.2.5  运算符的优先级  　　MALTAB 中各运算符的优先级顺序如表1-4所示。MATLAB在执行运算时，首先执行具有较高优先级的运算，然后执行具有较低优先级的运算。如果两个运算的优先级相同，则按从左到右的顺序执行。 　　在运算的过程中，关系运算是在所有数学运算之后进行的，所以下面两个表达式是等价的，均产生结果1。 　　&gt;&gt; 6 + 3 &lt; 2 + 10 　　&gt;&gt; (6 + 3)&lt; (2 + 10) </vt:lpstr>
      <vt:lpstr>PowerPoint 演示文稿</vt:lpstr>
      <vt:lpstr>1.2.6  关系与逻辑函数  　　除了关系运算符和逻辑运算符外，MATLAB还提供了几个关系与逻辑函数。这些关系与逻辑函数及其功能如表1-5所示。 </vt:lpstr>
      <vt:lpstr>PowerPoint 演示文稿</vt:lpstr>
      <vt:lpstr>PowerPoint 演示文稿</vt:lpstr>
      <vt:lpstr>PowerPoint 演示文稿</vt:lpstr>
      <vt:lpstr>PowerPoint 演示文稿</vt:lpstr>
      <vt:lpstr>1.3.7  标点符号的使用 </vt:lpstr>
      <vt:lpstr>                              续行符号的使用 　　3个点组成的省略号(…)作为续行符号。在编写程序时，往往会遇到命令行很长或一行写不下的情况。为了阅读起来方便或使程序看起来更清晰，可以将程序分成多行分别书写，使用续行符号连接。例如： 　　&gt;&gt; x =5*6 ... 　　+8-5 　　x = 33 　　&gt;&gt; total= ... 　　   5*6+8-5 　　total = 33 </vt:lpstr>
      <vt:lpstr>　　使用续行符号可将两行命令连接为一行，但使用续行符号的位置要注意，否则将会出错。例如： 　　&gt;&gt; total=...5*6+8-5 　　???  　　    |Error: Incomplete or misformed expression or statement. 　　&gt;&gt; value1=10;value2=9; 　　&gt;&gt; total=value1+value...2 　　??? Undefined function or variable 'value'. 　　&gt;&gt; total=value1+value... 　　2 　　??? 2 　　    | 　　Error: Missing MATLAB operator. </vt:lpstr>
      <vt:lpstr>1.3.8  常用的操作命令和快捷键 　　 1．常用的操作命令 　　MATLAB常用的操作命令如表1-7所示。 </vt:lpstr>
      <vt:lpstr>　　2．常用的键盘操作和快捷键  　　MATLAB常用的键盘操作和快捷键，如表1-8所示。 </vt:lpstr>
      <vt:lpstr>课程小结 </vt:lpstr>
      <vt:lpstr>工程实例1——航天器发射问题         安萨里X奖设立于1996年，这是第一个为私人航空行为设立的奖项。获得该奖项的要求是：两周内，同一航天器将三人送到外太空两次。2004年，该奖项由Burt Rutan创立的公司Tier 1获得，他们的思路是：一艘装载着宇宙飞船1号的母舰起飞并登陆在常规的跑道，将航天器发射到25000英尺的高空，再进入外太空（100千米的高空）。在一个星期内，他们重复了一次，然后赢得了大奖（1000万美元）。 问题：假设航天器消耗所有的能源，以垂直速度u到达25000英尺，要使航天器到达外太空，u的值是多少？ 注：1英寸 = 2.54厘米； 1英尺 = 12 英寸，重力加速度为9.8 m/s2</vt:lpstr>
      <vt:lpstr> </vt:lpstr>
      <vt:lpstr>PowerPoint 演示文稿</vt:lpstr>
      <vt:lpstr> </vt:lpstr>
      <vt:lpstr>实例分析-贷款问题 1、年利率6% = 月利率0.5% 2、贷款12万元，1年还清，12期 3、利息：12万元*6%=0.72万元  </vt:lpstr>
      <vt:lpstr>二、等额本息 设贷款总额为A，银行月利率为β，总期数为m（个月），月还款额设为X，则各个月所欠银行贷款为： 第一个月A(1+β)-X 第二个月(A(1+β)-X)(1+β)-X=A(1+β)^2-X[1+(1+β)] 第三个月((A(1+β)-X)(1+β)-X)(1+β)-X =A(1+β)^3-X[1+(1+β)+(1+β)^2] … 由此可得第n个月后所欠银行贷款为 A(1+β)^n –X[1+(1+β)+(1+β)^2+…+(1+β)^(n-1)]= A(1+β)^n –X[(1+β)^n - 1]/β 由于还款总期数为m，也即第m月刚好还完银行所有贷款， 因此有 A(1+β)^m –X[(1+β)^m - 1]/β=0 由此求得 X = Aβ(1+β)^m /[(1+β)^m - 1] </vt:lpstr>
      <vt:lpstr>贷款实例-等额本息： 1、年利率6% = 月利率0.5% 2、贷款12万元，1年还清，12期 月还款额应位：X = Aβ(1+β)^m /[(1+β)^m - 1]=12*0.5%（1+0.5%）^12/[(1+0.5%)^12-1]=1.0328万元 利息总额：0.0328*12=3935.66元 利息：1月：12万元*0.5%=600元； 	2月：（120000-10328+600）*0.5%=551.36元             3月：（120000-10328*2+600+551.36）*0.5%=502.48元 	…… </vt:lpstr>
      <vt:lpstr>作业，用MATLAB编写代码求解下面的问题： １、给定三角形的两条边，ａ＝4.5, b=6,这两条边的夹角为35度，计算第三条边的长度和三角形的面积 2、你想买一套300万元的房子，首付40%，当前的复利率是4.5%。 （1）若选择等额本金方式还款。          1）贷30年，每月的还款额是多少？          2）贷款期间，总共付了多少利息 （2）若选择等额本息方式还款          1）贷30年，每月的还款额是多少？          2）贷款期间，总共付了多少利息 </vt:lpstr>
    </vt:vector>
  </TitlesOfParts>
  <Company>wp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</dc:creator>
  <cp:lastModifiedBy>寒光</cp:lastModifiedBy>
  <cp:revision>181</cp:revision>
  <dcterms:created xsi:type="dcterms:W3CDTF">2008-03-13T07:21:00Z</dcterms:created>
  <dcterms:modified xsi:type="dcterms:W3CDTF">2020-03-02T08:53:12Z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