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9" r:id="rId9"/>
    <p:sldId id="270" r:id="rId10"/>
    <p:sldId id="271" r:id="rId11"/>
    <p:sldId id="273" r:id="rId12"/>
    <p:sldId id="568" r:id="rId13"/>
    <p:sldId id="569" r:id="rId14"/>
    <p:sldId id="284" r:id="rId15"/>
    <p:sldId id="706" r:id="rId16"/>
    <p:sldId id="419" r:id="rId17"/>
    <p:sldId id="709" r:id="rId18"/>
    <p:sldId id="289" r:id="rId19"/>
    <p:sldId id="293" r:id="rId20"/>
    <p:sldId id="295" r:id="rId21"/>
    <p:sldId id="296" r:id="rId22"/>
    <p:sldId id="302" r:id="rId23"/>
    <p:sldId id="300" r:id="rId24"/>
    <p:sldId id="299" r:id="rId25"/>
    <p:sldId id="298" r:id="rId26"/>
    <p:sldId id="306" r:id="rId27"/>
    <p:sldId id="460" r:id="rId28"/>
    <p:sldId id="297" r:id="rId29"/>
    <p:sldId id="305" r:id="rId30"/>
    <p:sldId id="311" r:id="rId31"/>
    <p:sldId id="310" r:id="rId32"/>
    <p:sldId id="308" r:id="rId33"/>
    <p:sldId id="315" r:id="rId34"/>
    <p:sldId id="294" r:id="rId35"/>
    <p:sldId id="701" r:id="rId36"/>
    <p:sldId id="314" r:id="rId37"/>
    <p:sldId id="312" r:id="rId38"/>
    <p:sldId id="321" r:id="rId39"/>
    <p:sldId id="320" r:id="rId40"/>
    <p:sldId id="710" r:id="rId41"/>
    <p:sldId id="319" r:id="rId42"/>
    <p:sldId id="318" r:id="rId43"/>
    <p:sldId id="325" r:id="rId44"/>
    <p:sldId id="324" r:id="rId45"/>
    <p:sldId id="704" r:id="rId46"/>
    <p:sldId id="340" r:id="rId47"/>
    <p:sldId id="338" r:id="rId48"/>
    <p:sldId id="337" r:id="rId49"/>
    <p:sldId id="336" r:id="rId50"/>
    <p:sldId id="344" r:id="rId51"/>
    <p:sldId id="343" r:id="rId52"/>
    <p:sldId id="352" r:id="rId53"/>
    <p:sldId id="351" r:id="rId54"/>
    <p:sldId id="350" r:id="rId55"/>
    <p:sldId id="359" r:id="rId56"/>
    <p:sldId id="364" r:id="rId57"/>
    <p:sldId id="366" r:id="rId58"/>
    <p:sldId id="367" r:id="rId59"/>
    <p:sldId id="369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2" r:id="rId69"/>
    <p:sldId id="393" r:id="rId70"/>
    <p:sldId id="707" r:id="rId71"/>
    <p:sldId id="708" r:id="rId72"/>
    <p:sldId id="694" r:id="rId73"/>
    <p:sldId id="659" r:id="rId74"/>
  </p:sldIdLst>
  <p:sldSz cx="9144000" cy="6858000" type="screen4x3"/>
  <p:notesSz cx="6858000" cy="9144000"/>
  <p:custDataLst>
    <p:tags r:id="rId7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9" autoAdjust="0"/>
    <p:restoredTop sz="85450" autoAdjust="0"/>
  </p:normalViewPr>
  <p:slideViewPr>
    <p:cSldViewPr>
      <p:cViewPr varScale="1">
        <p:scale>
          <a:sx n="62" d="100"/>
          <a:sy n="62" d="100"/>
        </p:scale>
        <p:origin x="1128" y="52"/>
      </p:cViewPr>
      <p:guideLst>
        <p:guide orient="horz" pos="2122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3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60AFB2-AE48-478B-BF80-7842F8011A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C2F2C-C6B0-4B07-8212-2F1D1CC204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B4B31-D139-4856-8E24-A5C721A0419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8631C-F032-4D37-BF11-0F08BF51B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64959-561E-477B-A9BC-5438201979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386DB-E821-4BCC-838E-B34C7DDD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F88A-A8AF-4DE5-8A16-62ADAC7AE18F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9751B-EF7B-4E62-8B64-813B64C24D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9751B-EF7B-4E62-8B64-813B64C24D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中，生成向量</a:t>
            </a:r>
            <a:r>
              <a:rPr lang="en-US" altLang="zh-CN" dirty="0"/>
              <a:t>(</a:t>
            </a:r>
            <a:r>
              <a:rPr lang="zh-CN" altLang="en-US" dirty="0"/>
              <a:t>一维数组</a:t>
            </a:r>
            <a:r>
              <a:rPr lang="en-US" altLang="zh-CN" dirty="0"/>
              <a:t>)</a:t>
            </a:r>
            <a:r>
              <a:rPr lang="zh-CN" altLang="en-US" dirty="0"/>
              <a:t>最简单的方法就是在命令窗口中按一定格式直接输入。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9751B-EF7B-4E62-8B64-813B64C24D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除了上述的直接生成向量的办法，还要通过对已有向量进行变换的方法生成新的向量。</a:t>
            </a:r>
            <a:endParaRPr lang="en-US" altLang="zh-CN" dirty="0"/>
          </a:p>
          <a:p>
            <a:r>
              <a:rPr lang="zh-CN" altLang="en-US" dirty="0"/>
              <a:t>例如，行向量和列向量可以互相通过转置得到。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9751B-EF7B-4E62-8B64-813B64C24D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4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9751B-EF7B-4E62-8B64-813B64C24D9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5"/>
            <a:ext cx="22860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549275"/>
            <a:ext cx="67056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0" y="549275"/>
            <a:ext cx="9144000" cy="5638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153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/>
          </a:p>
        </p:txBody>
      </p:sp>
      <p:pic>
        <p:nvPicPr>
          <p:cNvPr id="1037" name="Picture 13" descr="GIF-395"/>
          <p:cNvPicPr>
            <a:picLocks noChangeAspect="1" noChangeArrowheads="1" noCrop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81000" y="457200"/>
            <a:ext cx="4572000" cy="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6" name="Picture 2" descr="https://ss3.bdstatic.com/70cFv8Sh_Q1YnxGkpoWK1HF6hhy/it/u=3133061272,3256470489&amp;fm=26&amp;gp=0.jpg">
            <a:extLst>
              <a:ext uri="{FF2B5EF4-FFF2-40B4-BE49-F238E27FC236}">
                <a16:creationId xmlns:a16="http://schemas.microsoft.com/office/drawing/2014/main" id="{9FD1335A-D622-4693-B4CB-C4686A45FB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5063"/>
            <a:ext cx="8980959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2" name="Picture 8" descr="https://ss2.bdstatic.com/70cFvnSh_Q1YnxGkpoWK1HF6hhy/it/u=356603069,4156078207&amp;fm=26&amp;gp=0.jpg">
            <a:extLst>
              <a:ext uri="{FF2B5EF4-FFF2-40B4-BE49-F238E27FC236}">
                <a16:creationId xmlns:a16="http://schemas.microsoft.com/office/drawing/2014/main" id="{362E8493-33F8-4552-90D2-50375C5572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4" b="20194"/>
          <a:stretch/>
        </p:blipFill>
        <p:spPr bwMode="auto">
          <a:xfrm>
            <a:off x="473637" y="61876"/>
            <a:ext cx="1562005" cy="3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ctr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46.xml"/><Relationship Id="rId4" Type="http://schemas.openxmlformats.org/officeDocument/2006/relationships/slide" Target="slide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2.tmp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12.tmp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12.tmp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331913" y="836613"/>
            <a:ext cx="66800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讲　向量、数组和矩阵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298524" y="2060848"/>
            <a:ext cx="4746812" cy="24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3" action="ppaction://hlinksldjump"/>
              </a:rPr>
              <a:t>1 </a:t>
            </a:r>
            <a:r>
              <a:rPr lang="zh-CN" altLang="en-US" b="1" dirty="0">
                <a:hlinkClick r:id="rId3" action="ppaction://hlinksldjump"/>
              </a:rPr>
              <a:t>向量、数组与矩阵的创建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hlinkClick r:id="rId4" action="ppaction://hlinksldjump"/>
              </a:rPr>
              <a:t>2 </a:t>
            </a:r>
            <a:r>
              <a:rPr lang="zh-CN" altLang="en-US" b="1" dirty="0">
                <a:hlinkClick r:id="rId4" action="ppaction://hlinksldjump"/>
              </a:rPr>
              <a:t>向量、数组和矩阵的寻址与赋值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hlinkClick r:id="rId5" action="ppaction://hlinksldjump"/>
              </a:rPr>
              <a:t>3 </a:t>
            </a:r>
            <a:r>
              <a:rPr lang="zh-CN" altLang="en-US" b="1" dirty="0">
                <a:hlinkClick r:id="rId5" action="ppaction://hlinksldjump"/>
              </a:rPr>
              <a:t>标准矩阵与特殊矩阵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hlinkClick r:id="rId6" action="ppaction://hlinksldjump"/>
              </a:rPr>
              <a:t>4 </a:t>
            </a:r>
            <a:r>
              <a:rPr lang="zh-CN" altLang="en-US" b="1" dirty="0">
                <a:hlinkClick r:id="rId6" action="ppaction://hlinksldjump"/>
              </a:rPr>
              <a:t>基本的四则运算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hlinkClick r:id="" action="ppaction://noaction"/>
              </a:rPr>
              <a:t>5 </a:t>
            </a:r>
            <a:r>
              <a:rPr lang="zh-CN" altLang="en-US" b="1" dirty="0">
                <a:hlinkClick r:id="" action="ppaction://noaction"/>
              </a:rPr>
              <a:t>向量、数组和矩阵的其他运算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019"/>
    </mc:Choice>
    <mc:Fallback xmlns="">
      <p:transition spd="slow" advTm="460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l-PL"/>
              <a:t>　　</a:t>
            </a:r>
            <a:r>
              <a:rPr lang="pl-PL" altLang="zh-CN"/>
              <a:t>&gt;&gt; y=x'</a:t>
            </a:r>
            <a:br>
              <a:rPr lang="pl-PL" altLang="zh-CN"/>
            </a:br>
            <a:r>
              <a:rPr lang="zh-CN" altLang="pl-PL"/>
              <a:t>　　</a:t>
            </a:r>
            <a:r>
              <a:rPr lang="pl-PL" altLang="zh-CN"/>
              <a:t>y =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1.0000 - 1.0000i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2.0000 - 2.0000i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3.0000 - 3.0000i</a:t>
            </a:r>
            <a:br>
              <a:rPr lang="pl-PL" altLang="zh-CN"/>
            </a:br>
            <a:r>
              <a:rPr lang="zh-CN" altLang="pl-PL"/>
              <a:t>　　</a:t>
            </a:r>
            <a:r>
              <a:rPr lang="pl-PL" altLang="zh-CN"/>
              <a:t>&gt;&gt; z=x.'</a:t>
            </a:r>
            <a:br>
              <a:rPr lang="pl-PL" altLang="zh-CN"/>
            </a:br>
            <a:r>
              <a:rPr lang="zh-CN" altLang="pl-PL"/>
              <a:t>　　</a:t>
            </a:r>
            <a:r>
              <a:rPr lang="pl-PL" altLang="zh-CN"/>
              <a:t>z =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1.0000 + 1.0000i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2.0000 + 2.0000i</a:t>
            </a:r>
            <a:br>
              <a:rPr lang="pl-PL" altLang="zh-CN"/>
            </a:br>
            <a:r>
              <a:rPr lang="zh-CN" altLang="pl-PL"/>
              <a:t>　　   </a:t>
            </a:r>
            <a:r>
              <a:rPr lang="pl-PL" altLang="zh-CN"/>
              <a:t>3.0000 + 3.0000i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2"/>
    </mc:Choice>
    <mc:Fallback xmlns="">
      <p:transition spd="slow" advTm="278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100" b="1" dirty="0"/>
              <a:t>　　</a:t>
            </a:r>
            <a:r>
              <a:rPr lang="en-US" altLang="zh-CN" sz="2100" b="1" dirty="0"/>
              <a:t>3</a:t>
            </a:r>
            <a:r>
              <a:rPr lang="zh-CN" altLang="en-US" sz="2100" b="1" dirty="0"/>
              <a:t>．适用于向量的常用函数</a:t>
            </a:r>
            <a:br>
              <a:rPr lang="zh-CN" altLang="en-US" sz="2100" b="1" dirty="0"/>
            </a:br>
            <a:r>
              <a:rPr lang="zh-CN" altLang="en-US" sz="2100" dirty="0"/>
              <a:t>　　适用于向量的常用函数有以下几种：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(1)  min(x)</a:t>
            </a:r>
            <a:r>
              <a:rPr lang="zh-CN" altLang="en-US" sz="2100" dirty="0"/>
              <a:t>、</a:t>
            </a:r>
            <a:r>
              <a:rPr lang="en-US" altLang="zh-CN" sz="2100" dirty="0"/>
              <a:t>max(x)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的元素的最小值、最大值。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(2)  mean(x)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的元素的平均值。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(3)  median(x)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的元素的中位数。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(4)  </a:t>
            </a:r>
            <a:r>
              <a:rPr lang="en-US" altLang="zh-CN" sz="2100" dirty="0" err="1"/>
              <a:t>std</a:t>
            </a:r>
            <a:r>
              <a:rPr lang="en-US" altLang="zh-CN" sz="2100" dirty="0"/>
              <a:t>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的元素的标准差。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(5)  diff(x)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的相邻元素的差。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(6)  sort(x)</a:t>
            </a:r>
            <a:r>
              <a:rPr lang="zh-CN" altLang="en-US" sz="2100" dirty="0"/>
              <a:t>：对向量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的元素进行排序</a:t>
            </a:r>
            <a:r>
              <a:rPr lang="en-US" altLang="zh-CN" sz="2100" dirty="0"/>
              <a:t>(Sorting)</a:t>
            </a:r>
            <a:r>
              <a:rPr lang="zh-CN" altLang="en-US" sz="2100" dirty="0"/>
              <a:t>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(7)  length(x)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的长度</a:t>
            </a:r>
            <a:r>
              <a:rPr lang="en-US" altLang="zh-CN" sz="2100" dirty="0"/>
              <a:t>(</a:t>
            </a:r>
            <a:r>
              <a:rPr lang="zh-CN" altLang="en-US" sz="2100" dirty="0"/>
              <a:t>元素个数</a:t>
            </a:r>
            <a:r>
              <a:rPr lang="en-US" altLang="zh-CN" sz="2100" dirty="0"/>
              <a:t>)</a:t>
            </a:r>
            <a:r>
              <a:rPr lang="zh-CN" altLang="en-US" sz="2100" dirty="0"/>
              <a:t>。 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(8)  sum(x)</a:t>
            </a:r>
            <a:r>
              <a:rPr lang="zh-CN" altLang="en-US" sz="2100" dirty="0"/>
              <a:t>、</a:t>
            </a:r>
            <a:r>
              <a:rPr lang="en-US" altLang="zh-CN" sz="2100" dirty="0"/>
              <a:t>prod(x)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的元素总和、总乘积。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(9)  </a:t>
            </a:r>
            <a:r>
              <a:rPr lang="en-US" altLang="zh-CN" sz="2100" dirty="0" err="1"/>
              <a:t>cumsum</a:t>
            </a:r>
            <a:r>
              <a:rPr lang="en-US" altLang="zh-CN" sz="2100" dirty="0"/>
              <a:t>(x)</a:t>
            </a:r>
            <a:r>
              <a:rPr lang="zh-CN" altLang="en-US" sz="2100" dirty="0"/>
              <a:t>、</a:t>
            </a:r>
            <a:r>
              <a:rPr lang="en-US" altLang="zh-CN" sz="2100" dirty="0" err="1"/>
              <a:t>cumprod</a:t>
            </a:r>
            <a:r>
              <a:rPr lang="en-US" altLang="zh-CN" sz="2100" dirty="0"/>
              <a:t>(x)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元素的累计总和、累计总乘积。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(10)  dot(x, y)</a:t>
            </a:r>
            <a:r>
              <a:rPr lang="zh-CN" altLang="en-US" sz="2100" dirty="0"/>
              <a:t>、</a:t>
            </a:r>
            <a:r>
              <a:rPr lang="en-US" altLang="zh-CN" sz="2100" dirty="0"/>
              <a:t>cross(x, y)</a:t>
            </a:r>
            <a:r>
              <a:rPr lang="zh-CN" altLang="en-US" sz="2100" dirty="0"/>
              <a:t>：向量</a:t>
            </a:r>
            <a:r>
              <a:rPr lang="en-US" altLang="zh-CN" sz="2100" dirty="0"/>
              <a:t>x</a:t>
            </a:r>
            <a:r>
              <a:rPr lang="zh-CN" altLang="en-US" sz="2100" dirty="0"/>
              <a:t>和</a:t>
            </a:r>
            <a:r>
              <a:rPr lang="en-US" altLang="zh-CN" sz="2100" dirty="0"/>
              <a:t>y</a:t>
            </a:r>
            <a:r>
              <a:rPr lang="zh-CN" altLang="en-US" sz="2100" dirty="0"/>
              <a:t>的内积、外积。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58"/>
    </mc:Choice>
    <mc:Fallback xmlns="">
      <p:transition spd="slow" advTm="347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533400"/>
            <a:ext cx="3226435" cy="5638800"/>
          </a:xfrm>
        </p:spPr>
        <p:txBody>
          <a:bodyPr/>
          <a:lstStyle/>
          <a:p>
            <a:r>
              <a:rPr lang="zh-CN" altLang="en-US" sz="1600" dirty="0"/>
              <a:t>clear all;clc;close all;</a:t>
            </a:r>
            <a:br>
              <a:rPr lang="zh-CN" altLang="en-US" sz="1600" dirty="0"/>
            </a:br>
            <a:r>
              <a:rPr lang="zh-CN" altLang="en-US" sz="1600" dirty="0"/>
              <a:t>A=[10 13 7 1 5 9 6 2 3]</a:t>
            </a:r>
            <a:br>
              <a:rPr lang="zh-CN" altLang="en-US" sz="1600" dirty="0"/>
            </a:br>
            <a:r>
              <a:rPr lang="zh-CN" altLang="en-US" sz="1600" dirty="0"/>
              <a:t>&gt;&gt; [B,k]=min(A)</a:t>
            </a:r>
            <a:br>
              <a:rPr lang="zh-CN" altLang="en-US" sz="1600" dirty="0"/>
            </a:br>
            <a:r>
              <a:rPr lang="zh-CN" altLang="en-US" sz="1600" dirty="0"/>
              <a:t>B =</a:t>
            </a:r>
            <a:br>
              <a:rPr lang="zh-CN" altLang="en-US" sz="1600" dirty="0"/>
            </a:br>
            <a:r>
              <a:rPr lang="zh-CN" altLang="en-US" sz="1600" dirty="0"/>
              <a:t>     1</a:t>
            </a:r>
            <a:br>
              <a:rPr lang="zh-CN" altLang="en-US" sz="1600" dirty="0"/>
            </a:br>
            <a:r>
              <a:rPr lang="zh-CN" altLang="en-US" sz="1600" dirty="0"/>
              <a:t>k =</a:t>
            </a:r>
            <a:br>
              <a:rPr lang="zh-CN" altLang="en-US" sz="1600" dirty="0"/>
            </a:br>
            <a:r>
              <a:rPr lang="zh-CN" altLang="en-US" sz="1600" dirty="0"/>
              <a:t>     4</a:t>
            </a:r>
            <a:br>
              <a:rPr lang="zh-CN" altLang="en-US" sz="1600" dirty="0"/>
            </a:br>
            <a:r>
              <a:rPr lang="zh-CN" altLang="en-US" sz="1600" dirty="0"/>
              <a:t>&gt;&gt; [B,k]=max(A)</a:t>
            </a:r>
            <a:br>
              <a:rPr lang="zh-CN" altLang="en-US" sz="1600" dirty="0"/>
            </a:br>
            <a:r>
              <a:rPr lang="zh-CN" altLang="en-US" sz="1600" dirty="0"/>
              <a:t>B =</a:t>
            </a:r>
            <a:br>
              <a:rPr lang="zh-CN" altLang="en-US" sz="1600" dirty="0"/>
            </a:br>
            <a:r>
              <a:rPr lang="zh-CN" altLang="en-US" sz="1600" dirty="0"/>
              <a:t>    13</a:t>
            </a:r>
            <a:br>
              <a:rPr lang="zh-CN" altLang="en-US" sz="1600" dirty="0"/>
            </a:br>
            <a:r>
              <a:rPr lang="zh-CN" altLang="en-US" sz="1600" dirty="0"/>
              <a:t>k =</a:t>
            </a:r>
            <a:br>
              <a:rPr lang="zh-CN" altLang="en-US" sz="1600" dirty="0"/>
            </a:br>
            <a:r>
              <a:rPr lang="zh-CN" altLang="en-US" sz="1600" dirty="0"/>
              <a:t>     2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&gt;&gt; B=mean(A)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B =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6.2222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&gt;&gt; B=median(A)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B =</a:t>
            </a:r>
            <a:br>
              <a:rPr lang="zh-CN" altLang="en-US" sz="1600" dirty="0"/>
            </a:br>
            <a:r>
              <a:rPr lang="zh-CN" altLang="en-US" sz="1600" dirty="0">
                <a:sym typeface="+mn-ea"/>
              </a:rPr>
              <a:t>     6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76420" y="609600"/>
            <a:ext cx="4337685" cy="563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&gt;&gt; B=std(A)</a:t>
            </a:r>
          </a:p>
          <a:p>
            <a:r>
              <a:rPr lang="zh-CN" altLang="en-US" sz="1600" dirty="0"/>
              <a:t>B =</a:t>
            </a:r>
          </a:p>
          <a:p>
            <a:r>
              <a:rPr lang="zh-CN" altLang="en-US" sz="1600" dirty="0"/>
              <a:t>3.9616</a:t>
            </a:r>
          </a:p>
          <a:p>
            <a:r>
              <a:rPr lang="zh-CN" altLang="en-US" sz="1600" dirty="0"/>
              <a:t>&gt;&gt; B=diff(A)</a:t>
            </a:r>
          </a:p>
          <a:p>
            <a:r>
              <a:rPr lang="zh-CN" altLang="en-US" sz="1600" dirty="0"/>
              <a:t>B =</a:t>
            </a:r>
          </a:p>
          <a:p>
            <a:r>
              <a:rPr lang="zh-CN" altLang="en-US" sz="1600" dirty="0"/>
              <a:t>3    -6    -6     4     4    -3    -4     1</a:t>
            </a:r>
          </a:p>
          <a:p>
            <a:r>
              <a:rPr lang="zh-CN" altLang="en-US" sz="1600" dirty="0"/>
              <a:t>&gt;&gt; [B,k]=sort(A)</a:t>
            </a:r>
          </a:p>
          <a:p>
            <a:r>
              <a:rPr lang="zh-CN" altLang="en-US" sz="1600" dirty="0"/>
              <a:t>B =</a:t>
            </a:r>
          </a:p>
          <a:p>
            <a:r>
              <a:rPr lang="zh-CN" altLang="en-US" sz="1600" dirty="0"/>
              <a:t>1     2     3     5     6     7     9    10    13</a:t>
            </a:r>
          </a:p>
          <a:p>
            <a:r>
              <a:rPr lang="zh-CN" altLang="en-US" sz="1600" dirty="0"/>
              <a:t>k =</a:t>
            </a:r>
          </a:p>
          <a:p>
            <a:r>
              <a:rPr lang="zh-CN" altLang="en-US" sz="1600" dirty="0"/>
              <a:t>4     8     9     5     7     3     6     1     2</a:t>
            </a:r>
          </a:p>
          <a:p>
            <a:r>
              <a:rPr lang="zh-CN" altLang="en-US" sz="1600" dirty="0"/>
              <a:t>&gt;&gt; length(A)</a:t>
            </a:r>
          </a:p>
          <a:p>
            <a:r>
              <a:rPr lang="zh-CN" altLang="en-US" sz="1600" dirty="0"/>
              <a:t>ans =</a:t>
            </a:r>
          </a:p>
          <a:p>
            <a:r>
              <a:rPr lang="zh-CN" altLang="en-US" sz="1600" dirty="0"/>
              <a:t>     9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2"/>
    </mc:Choice>
    <mc:Fallback xmlns="">
      <p:transition spd="slow" advTm="20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3626485" cy="5638800"/>
          </a:xfrm>
        </p:spPr>
        <p:txBody>
          <a:bodyPr/>
          <a:lstStyle/>
          <a:p>
            <a:r>
              <a:rPr lang="zh-CN" altLang="en-US" sz="2000">
                <a:sym typeface="+mn-ea"/>
              </a:rPr>
              <a:t>A=[10 13 7 1 5 9 6 2 3]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&gt;&gt; sum(A)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ans =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    56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&gt;&gt; prod(A)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ans =</a:t>
            </a:r>
            <a:br>
              <a:rPr lang="zh-CN" altLang="en-US" sz="2000"/>
            </a:br>
            <a:r>
              <a:rPr lang="zh-CN" altLang="en-US" sz="2000">
                <a:sym typeface="+mn-ea"/>
              </a:rPr>
              <a:t>     1474200</a:t>
            </a:r>
            <a:br>
              <a:rPr lang="zh-CN" altLang="en-US" sz="2000"/>
            </a:br>
            <a:r>
              <a:rPr lang="zh-CN" altLang="en-US" sz="2000"/>
              <a:t>&gt;&gt; cumsum(A)</a:t>
            </a:r>
            <a:br>
              <a:rPr lang="zh-CN" altLang="en-US" sz="2000"/>
            </a:br>
            <a:r>
              <a:rPr lang="zh-CN" altLang="en-US" sz="2000"/>
              <a:t>ans =</a:t>
            </a:r>
            <a:br>
              <a:rPr lang="zh-CN" altLang="en-US" sz="2000"/>
            </a:br>
            <a:r>
              <a:rPr lang="zh-CN" altLang="en-US" sz="2000"/>
              <a:t>10    23    30    31    36    45    51    53    56</a:t>
            </a:r>
            <a:br>
              <a:rPr lang="zh-CN" altLang="en-US" sz="2000"/>
            </a:br>
            <a:endParaRPr lang="zh-CN" altLang="en-US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93945" y="549275"/>
            <a:ext cx="3626485" cy="563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ym typeface="+mn-ea"/>
              </a:rPr>
              <a:t>&gt;&gt; cumprod(A)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ans =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1 至 6 列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10         130         910         910        4550       40950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7 至 9 列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245700      491400     1474200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&gt;&gt; dot(B,k)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ans =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   225</a:t>
            </a:r>
          </a:p>
          <a:p>
            <a:r>
              <a:rPr lang="en-US" altLang="zh-CN" sz="2000"/>
              <a:t>&gt;&gt;cross([1 2 3],[3,2,1])</a:t>
            </a:r>
          </a:p>
          <a:p>
            <a:r>
              <a:rPr lang="en-US" altLang="zh-CN" sz="2000"/>
              <a:t>ans=-4 8 -4</a:t>
            </a:r>
            <a:endParaRPr lang="zh-CN" altLang="en-US" sz="2000"/>
          </a:p>
          <a:p>
            <a:endParaRPr lang="zh-CN" altLang="en-US" sz="2000"/>
          </a:p>
          <a:p>
            <a:br>
              <a:rPr lang="zh-CN" altLang="en-US" sz="2000"/>
            </a:b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"/>
    </mc:Choice>
    <mc:Fallback xmlns="">
      <p:transition spd="slow" advTm="10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115300" cy="5975350"/>
          </a:xfrm>
        </p:spPr>
        <p:txBody>
          <a:bodyPr/>
          <a:lstStyle/>
          <a:p>
            <a:r>
              <a:rPr lang="en-US" altLang="zh-CN" b="1" dirty="0"/>
              <a:t>1.3  </a:t>
            </a:r>
            <a:r>
              <a:rPr lang="zh-CN" altLang="en-US" b="1" dirty="0"/>
              <a:t>矩阵的创建方法</a:t>
            </a:r>
            <a:br>
              <a:rPr lang="zh-CN" altLang="en-US" b="1" dirty="0"/>
            </a:br>
            <a:r>
              <a:rPr lang="zh-CN" altLang="en-US" dirty="0"/>
              <a:t>　　　在</a:t>
            </a:r>
            <a:r>
              <a:rPr lang="en-US" altLang="zh-CN" dirty="0"/>
              <a:t>MATLAB</a:t>
            </a:r>
            <a:r>
              <a:rPr lang="zh-CN" altLang="en-US" dirty="0"/>
              <a:t>中创建矩阵，同样遵循行向量和列向量的生成规则：</a:t>
            </a:r>
            <a:br>
              <a:rPr lang="zh-CN" altLang="en-US" dirty="0"/>
            </a:br>
            <a:r>
              <a:rPr lang="zh-CN" altLang="en-US" dirty="0"/>
              <a:t> 　　</a:t>
            </a:r>
            <a:r>
              <a:rPr lang="en-US" altLang="zh-CN" dirty="0"/>
              <a:t>(1) </a:t>
            </a:r>
            <a:r>
              <a:rPr lang="zh-CN" altLang="en-US" dirty="0"/>
              <a:t>矩阵元素必须在“</a:t>
            </a:r>
            <a:r>
              <a:rPr lang="en-US" altLang="zh-CN" dirty="0"/>
              <a:t>[]”</a:t>
            </a:r>
            <a:r>
              <a:rPr lang="zh-CN" altLang="en-US" dirty="0"/>
              <a:t>内；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矩阵的同行元素之间用空格或逗号</a:t>
            </a:r>
            <a:r>
              <a:rPr lang="en-US" altLang="zh-CN" dirty="0"/>
              <a:t>(,)</a:t>
            </a:r>
            <a:r>
              <a:rPr lang="zh-CN" altLang="en-US" dirty="0"/>
              <a:t>隔开；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矩阵的行与行之间用分号</a:t>
            </a:r>
            <a:r>
              <a:rPr lang="en-US" altLang="zh-CN" dirty="0"/>
              <a:t>(;)</a:t>
            </a:r>
            <a:r>
              <a:rPr lang="zh-CN" altLang="en-US" dirty="0"/>
              <a:t>或回车符隔开；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(4) </a:t>
            </a:r>
            <a:r>
              <a:rPr lang="zh-CN" altLang="en-US" dirty="0"/>
              <a:t>矩阵的元素既可以是数值、变量、表达式或函数，也可以是实数，甚至是复数。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(5) </a:t>
            </a:r>
            <a:r>
              <a:rPr lang="zh-CN" altLang="en-US" b="1" dirty="0">
                <a:solidFill>
                  <a:schemeClr val="accent6"/>
                </a:solidFill>
              </a:rPr>
              <a:t>矩阵的尺寸不必预先定义</a:t>
            </a:r>
            <a:r>
              <a:rPr lang="zh-CN" altLang="en-US" dirty="0"/>
              <a:t>。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CA011-FC7F-4B16-9034-71E4207969E0}"/>
              </a:ext>
            </a:extLst>
          </p:cNvPr>
          <p:cNvSpPr/>
          <p:nvPr/>
        </p:nvSpPr>
        <p:spPr bwMode="auto">
          <a:xfrm>
            <a:off x="899592" y="4941168"/>
            <a:ext cx="6552728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矩阵要求：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、矩阵元素类型必须一致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、矩阵每一个维度的尺寸必须相等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11"/>
    </mc:Choice>
    <mc:Fallback xmlns="">
      <p:transition spd="slow" advTm="463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590-1B92-4C6D-87BD-E89E31DE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49275"/>
            <a:ext cx="7848674" cy="56388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、直接输入法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、数列生成法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dirty="0" err="1"/>
              <a:t>matTwo</a:t>
            </a:r>
            <a:r>
              <a:rPr lang="en-US" dirty="0"/>
              <a:t> = [1:2:5;2:2:6];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、矩阵合成法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dirty="0"/>
              <a:t>mat1 = [1 3];</a:t>
            </a:r>
            <a:br>
              <a:rPr lang="en-US" dirty="0"/>
            </a:br>
            <a:r>
              <a:rPr lang="en-US" dirty="0"/>
              <a:t>	mat2 = [2 4];</a:t>
            </a:r>
            <a:br>
              <a:rPr lang="en-US" dirty="0"/>
            </a:br>
            <a:r>
              <a:rPr lang="en-US" dirty="0"/>
              <a:t>	</a:t>
            </a:r>
            <a:r>
              <a:rPr lang="fi-FI" dirty="0"/>
              <a:t>mat = [mat1 5;mat2 6]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、矩阵重构法</a:t>
            </a:r>
            <a:br>
              <a:rPr lang="en-US" altLang="zh-CN" dirty="0"/>
            </a:br>
            <a:r>
              <a:rPr lang="en-US" altLang="zh-CN" dirty="0"/>
              <a:t>	vec1 = 1:6</a:t>
            </a:r>
            <a:r>
              <a:rPr lang="zh-CN" altLang="en-US" dirty="0"/>
              <a:t>；</a:t>
            </a:r>
            <a:r>
              <a:rPr lang="en-US" altLang="zh-CN" dirty="0"/>
              <a:t>mat = reshape(vec1,2,3)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、函数生成法</a:t>
            </a:r>
            <a:r>
              <a:rPr lang="en-US" altLang="zh-CN" dirty="0"/>
              <a:t>(</a:t>
            </a:r>
            <a:r>
              <a:rPr lang="pt-BR" dirty="0"/>
              <a:t>zeros,ones, eye,rand,randn,diag,triu,tril)</a:t>
            </a: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、文件载入法（</a:t>
            </a:r>
            <a:r>
              <a:rPr lang="en-US" altLang="zh-CN" dirty="0"/>
              <a:t>load, </a:t>
            </a:r>
            <a:r>
              <a:rPr lang="en-US" altLang="zh-CN" dirty="0" err="1"/>
              <a:t>xlsread</a:t>
            </a:r>
            <a:r>
              <a:rPr lang="en-US" altLang="zh-CN" dirty="0"/>
              <a:t>, </a:t>
            </a:r>
            <a:r>
              <a:rPr lang="en-US" altLang="zh-CN" dirty="0" err="1"/>
              <a:t>csvread</a:t>
            </a:r>
            <a:r>
              <a:rPr lang="en-US" altLang="zh-CN" dirty="0"/>
              <a:t>, …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43B2-F984-4BDC-AD98-75306F7897B8}"/>
              </a:ext>
            </a:extLst>
          </p:cNvPr>
          <p:cNvSpPr txBox="1"/>
          <p:nvPr/>
        </p:nvSpPr>
        <p:spPr>
          <a:xfrm>
            <a:off x="6012160" y="1508591"/>
            <a:ext cx="208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matTwo</a:t>
            </a:r>
            <a:r>
              <a:rPr lang="en-US" dirty="0"/>
              <a:t> =</a:t>
            </a:r>
          </a:p>
          <a:p>
            <a:r>
              <a:rPr lang="en-US" dirty="0"/>
              <a:t>     1     3     5</a:t>
            </a:r>
          </a:p>
          <a:p>
            <a:r>
              <a:rPr lang="en-US" dirty="0"/>
              <a:t>     2     4     6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6397BB-73E6-4ECC-839F-CC1553F3CBEA}"/>
              </a:ext>
            </a:extLst>
          </p:cNvPr>
          <p:cNvSpPr/>
          <p:nvPr/>
        </p:nvSpPr>
        <p:spPr bwMode="auto">
          <a:xfrm>
            <a:off x="4908933" y="1628798"/>
            <a:ext cx="720080" cy="3600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D2B90B-AC73-48EE-BC31-F43D9A714B54}"/>
              </a:ext>
            </a:extLst>
          </p:cNvPr>
          <p:cNvSpPr/>
          <p:nvPr/>
        </p:nvSpPr>
        <p:spPr bwMode="auto">
          <a:xfrm rot="19677861">
            <a:off x="4299737" y="2821139"/>
            <a:ext cx="158417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97BC97-F40F-41FC-9E13-E2E5D1A21A19}"/>
              </a:ext>
            </a:extLst>
          </p:cNvPr>
          <p:cNvSpPr/>
          <p:nvPr/>
        </p:nvSpPr>
        <p:spPr bwMode="auto">
          <a:xfrm rot="17719081">
            <a:off x="5168260" y="3518329"/>
            <a:ext cx="158417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36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4BAC24-6BE7-47BC-AD64-294EECEB3F18}"/>
              </a:ext>
            </a:extLst>
          </p:cNvPr>
          <p:cNvSpPr/>
          <p:nvPr/>
        </p:nvSpPr>
        <p:spPr bwMode="auto">
          <a:xfrm>
            <a:off x="280684" y="464700"/>
            <a:ext cx="4032250" cy="2896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84" y="332656"/>
            <a:ext cx="8115300" cy="5638800"/>
          </a:xfrm>
        </p:spPr>
        <p:txBody>
          <a:bodyPr/>
          <a:lstStyle/>
          <a:p>
            <a:br>
              <a:rPr lang="zh-CN" altLang="pt-BR" dirty="0"/>
            </a:br>
            <a:r>
              <a:rPr lang="zh-CN" altLang="pt-BR" dirty="0"/>
              <a:t>　　</a:t>
            </a:r>
            <a:endParaRPr lang="en-US" altLang="zh-CN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5646895"/>
            <a:ext cx="9144000" cy="4572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A475A-7240-4C2C-B398-EE7E167BCC97}"/>
              </a:ext>
            </a:extLst>
          </p:cNvPr>
          <p:cNvSpPr txBox="1"/>
          <p:nvPr/>
        </p:nvSpPr>
        <p:spPr>
          <a:xfrm>
            <a:off x="280684" y="620093"/>
            <a:ext cx="432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diag</a:t>
            </a:r>
            <a:r>
              <a:rPr lang="en-US" altLang="zh-CN" dirty="0"/>
              <a:t>(A)</a:t>
            </a:r>
            <a:r>
              <a:rPr lang="zh-CN" altLang="en-US" dirty="0"/>
              <a:t>：抽取矩阵</a:t>
            </a:r>
            <a:r>
              <a:rPr lang="en-US" altLang="zh-CN" dirty="0"/>
              <a:t>A</a:t>
            </a:r>
            <a:r>
              <a:rPr lang="zh-CN" altLang="en-US" dirty="0"/>
              <a:t>的主对角线元素。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9E2BB-0355-43E2-AA34-0B5A4CBF184D}"/>
              </a:ext>
            </a:extLst>
          </p:cNvPr>
          <p:cNvSpPr txBox="1"/>
          <p:nvPr/>
        </p:nvSpPr>
        <p:spPr>
          <a:xfrm>
            <a:off x="280684" y="1628205"/>
            <a:ext cx="2016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800" dirty="0"/>
              <a:t>&gt;&gt; A =[1 4 7 10; 2 5 8 11;3 6 9 12]</a:t>
            </a:r>
            <a:br>
              <a:rPr lang="pt-BR" altLang="zh-CN" sz="1800" dirty="0"/>
            </a:br>
            <a:r>
              <a:rPr lang="zh-CN" altLang="pt-BR" sz="1800" dirty="0"/>
              <a:t>　　 </a:t>
            </a:r>
            <a:r>
              <a:rPr lang="pt-BR" altLang="zh-CN" sz="1800" dirty="0"/>
              <a:t>A =</a:t>
            </a:r>
            <a:br>
              <a:rPr lang="pt-BR" altLang="zh-CN" sz="1800" dirty="0"/>
            </a:br>
            <a:r>
              <a:rPr lang="zh-CN" altLang="pt-BR" sz="1800" dirty="0"/>
              <a:t>　　</a:t>
            </a:r>
            <a:r>
              <a:rPr lang="pt-BR" altLang="zh-CN" sz="1800" dirty="0"/>
              <a:t>1     4     7    10</a:t>
            </a:r>
            <a:br>
              <a:rPr lang="pt-BR" altLang="zh-CN" sz="1800" dirty="0"/>
            </a:br>
            <a:r>
              <a:rPr lang="zh-CN" altLang="pt-BR" sz="1800" dirty="0"/>
              <a:t>　　</a:t>
            </a:r>
            <a:r>
              <a:rPr lang="pt-BR" altLang="zh-CN" sz="1800" dirty="0"/>
              <a:t>2     5     8    11</a:t>
            </a:r>
            <a:br>
              <a:rPr lang="pt-BR" altLang="zh-CN" sz="1800" dirty="0"/>
            </a:br>
            <a:r>
              <a:rPr lang="zh-CN" altLang="pt-BR" sz="1800" dirty="0"/>
              <a:t>　　</a:t>
            </a:r>
            <a:r>
              <a:rPr lang="pt-BR" altLang="zh-CN" sz="1800" dirty="0"/>
              <a:t>3     6     9    12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2958F-30D6-4238-8368-A0A21DCCD8FA}"/>
              </a:ext>
            </a:extLst>
          </p:cNvPr>
          <p:cNvSpPr txBox="1"/>
          <p:nvPr/>
        </p:nvSpPr>
        <p:spPr>
          <a:xfrm>
            <a:off x="2944782" y="1628205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800" dirty="0"/>
              <a:t>&gt;&gt; diag(A)</a:t>
            </a:r>
            <a:br>
              <a:rPr lang="pt-BR" altLang="zh-CN" sz="1800" dirty="0"/>
            </a:br>
            <a:r>
              <a:rPr lang="pt-BR" altLang="zh-CN" sz="1800" dirty="0"/>
              <a:t>ans =</a:t>
            </a:r>
            <a:r>
              <a:rPr lang="zh-CN" altLang="pt-BR" sz="1800" dirty="0"/>
              <a:t>　　     </a:t>
            </a:r>
            <a:r>
              <a:rPr lang="pt-BR" altLang="zh-CN" sz="1800" dirty="0"/>
              <a:t>1</a:t>
            </a:r>
            <a:r>
              <a:rPr lang="zh-CN" altLang="pt-BR" sz="1800" dirty="0"/>
              <a:t>　　 </a:t>
            </a:r>
            <a:endParaRPr lang="en-US" altLang="zh-CN" sz="1800" dirty="0"/>
          </a:p>
          <a:p>
            <a:r>
              <a:rPr lang="pt-BR" altLang="zh-CN" sz="1800" dirty="0"/>
              <a:t>5</a:t>
            </a:r>
            <a:endParaRPr lang="en-US" altLang="zh-CN" sz="1800" dirty="0"/>
          </a:p>
          <a:p>
            <a:r>
              <a:rPr lang="pt-BR" altLang="zh-CN" sz="1800" dirty="0"/>
              <a:t>9</a:t>
            </a:r>
            <a:endParaRPr lang="en-US" sz="1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2DB8A5-F0D0-45E7-8033-26C327B53CB5}"/>
              </a:ext>
            </a:extLst>
          </p:cNvPr>
          <p:cNvSpPr/>
          <p:nvPr/>
        </p:nvSpPr>
        <p:spPr bwMode="auto">
          <a:xfrm>
            <a:off x="2296710" y="2274536"/>
            <a:ext cx="539750" cy="2897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41C84E-7E99-416F-8425-72838B841BF2}"/>
              </a:ext>
            </a:extLst>
          </p:cNvPr>
          <p:cNvSpPr/>
          <p:nvPr/>
        </p:nvSpPr>
        <p:spPr bwMode="auto">
          <a:xfrm>
            <a:off x="4709288" y="480575"/>
            <a:ext cx="4093542" cy="2896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err="1"/>
              <a:t>tril</a:t>
            </a:r>
            <a:r>
              <a:rPr lang="en-US" altLang="zh-CN" dirty="0"/>
              <a:t>(A)</a:t>
            </a:r>
            <a:r>
              <a:rPr lang="zh-CN" altLang="en-US" dirty="0"/>
              <a:t>：抽取矩阵</a:t>
            </a:r>
            <a:r>
              <a:rPr lang="en-US" altLang="zh-CN" dirty="0"/>
              <a:t>A</a:t>
            </a:r>
            <a:r>
              <a:rPr lang="zh-CN" altLang="en-US" dirty="0"/>
              <a:t>的主下三角元素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448E9-B638-4EA6-B90E-23130C187C42}"/>
              </a:ext>
            </a:extLst>
          </p:cNvPr>
          <p:cNvSpPr txBox="1"/>
          <p:nvPr/>
        </p:nvSpPr>
        <p:spPr>
          <a:xfrm>
            <a:off x="4710975" y="1535744"/>
            <a:ext cx="3574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&gt;&gt; tril(A)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ans =</a:t>
            </a:r>
            <a:br>
              <a:rPr lang="pt-BR" altLang="zh-CN" dirty="0"/>
            </a:br>
            <a:r>
              <a:rPr lang="zh-CN" altLang="pt-BR" dirty="0"/>
              <a:t>　　       </a:t>
            </a:r>
            <a:r>
              <a:rPr lang="pt-BR" altLang="zh-CN" dirty="0"/>
              <a:t>1     0     0     0</a:t>
            </a:r>
            <a:br>
              <a:rPr lang="pt-BR" altLang="zh-CN" dirty="0"/>
            </a:br>
            <a:r>
              <a:rPr lang="zh-CN" altLang="pt-BR" dirty="0"/>
              <a:t>　　       </a:t>
            </a:r>
            <a:r>
              <a:rPr lang="pt-BR" altLang="zh-CN" dirty="0"/>
              <a:t>2     5     0     0</a:t>
            </a:r>
            <a:br>
              <a:rPr lang="pt-BR" altLang="zh-CN" dirty="0"/>
            </a:br>
            <a:r>
              <a:rPr lang="zh-CN" altLang="pt-BR" dirty="0"/>
              <a:t>　　       </a:t>
            </a:r>
            <a:r>
              <a:rPr lang="pt-BR" altLang="zh-CN" dirty="0"/>
              <a:t>3     6     9     0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D1A3A-0CB3-4116-9FE4-FF7E214A495C}"/>
              </a:ext>
            </a:extLst>
          </p:cNvPr>
          <p:cNvSpPr/>
          <p:nvPr/>
        </p:nvSpPr>
        <p:spPr bwMode="auto">
          <a:xfrm>
            <a:off x="229884" y="3648927"/>
            <a:ext cx="4032250" cy="29688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err="1"/>
              <a:t>triu</a:t>
            </a:r>
            <a:r>
              <a:rPr lang="en-US" altLang="zh-CN" dirty="0"/>
              <a:t>(A)</a:t>
            </a:r>
            <a:r>
              <a:rPr lang="zh-CN" altLang="en-US" dirty="0"/>
              <a:t>：抽取矩阵</a:t>
            </a:r>
            <a:r>
              <a:rPr lang="en-US" altLang="zh-CN" dirty="0"/>
              <a:t>A</a:t>
            </a:r>
            <a:r>
              <a:rPr lang="zh-CN" altLang="en-US" dirty="0"/>
              <a:t>的主上三角元素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97D87-A046-46BE-BD3C-C4876829FDFD}"/>
              </a:ext>
            </a:extLst>
          </p:cNvPr>
          <p:cNvSpPr txBox="1"/>
          <p:nvPr/>
        </p:nvSpPr>
        <p:spPr>
          <a:xfrm>
            <a:off x="568518" y="4508525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&gt;&gt; triu(A)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ans =</a:t>
            </a:r>
            <a:br>
              <a:rPr lang="pt-BR" altLang="zh-CN" dirty="0"/>
            </a:br>
            <a:r>
              <a:rPr lang="zh-CN" altLang="pt-BR" dirty="0"/>
              <a:t>　　       </a:t>
            </a:r>
            <a:r>
              <a:rPr lang="en-US" altLang="zh-CN" dirty="0"/>
              <a:t>1     4     7    10</a:t>
            </a:r>
            <a:br>
              <a:rPr lang="en-US" altLang="zh-CN" dirty="0"/>
            </a:br>
            <a:r>
              <a:rPr lang="zh-CN" altLang="en-US" dirty="0"/>
              <a:t>　　       </a:t>
            </a:r>
            <a:r>
              <a:rPr lang="en-US" altLang="zh-CN" dirty="0"/>
              <a:t>0     5     8    11</a:t>
            </a:r>
            <a:br>
              <a:rPr lang="en-US" altLang="zh-CN" dirty="0"/>
            </a:br>
            <a:r>
              <a:rPr lang="zh-CN" altLang="en-US" dirty="0"/>
              <a:t>　　       </a:t>
            </a:r>
            <a:r>
              <a:rPr lang="en-US" altLang="zh-CN" dirty="0"/>
              <a:t>0     0     9    12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62BD3-B973-4874-B8E8-3CD9637B2091}"/>
              </a:ext>
            </a:extLst>
          </p:cNvPr>
          <p:cNvSpPr/>
          <p:nvPr/>
        </p:nvSpPr>
        <p:spPr bwMode="auto">
          <a:xfrm>
            <a:off x="4535177" y="3486984"/>
            <a:ext cx="4320282" cy="330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pt-BR" altLang="zh-CN" dirty="0"/>
              <a:t>repmat(A,m,n)</a:t>
            </a:r>
            <a:r>
              <a:rPr lang="zh-CN" altLang="en-US" dirty="0"/>
              <a:t>或</a:t>
            </a:r>
            <a:r>
              <a:rPr lang="pt-BR" altLang="zh-CN" dirty="0"/>
              <a:t>repmat(A,[m n])</a:t>
            </a:r>
            <a:r>
              <a:rPr lang="zh-CN" altLang="pt-BR" dirty="0"/>
              <a:t>：用</a:t>
            </a:r>
            <a:r>
              <a:rPr lang="pt-BR" altLang="zh-CN" dirty="0"/>
              <a:t>A</a:t>
            </a:r>
            <a:r>
              <a:rPr lang="zh-CN" altLang="pt-BR" dirty="0"/>
              <a:t>的拷贝</a:t>
            </a:r>
            <a:r>
              <a:rPr lang="pt-BR" altLang="zh-CN" dirty="0"/>
              <a:t>m × n</a:t>
            </a:r>
            <a:r>
              <a:rPr lang="zh-CN" altLang="en-US" dirty="0"/>
              <a:t>份</a:t>
            </a:r>
            <a:r>
              <a:rPr lang="zh-CN" altLang="pt-BR" dirty="0"/>
              <a:t>的</a:t>
            </a:r>
            <a:r>
              <a:rPr lang="zh-CN" altLang="en-US" dirty="0"/>
              <a:t>重构一个</a:t>
            </a:r>
            <a:r>
              <a:rPr lang="zh-CN" altLang="pt-BR" dirty="0"/>
              <a:t>大矩阵</a:t>
            </a:r>
            <a:r>
              <a:rPr lang="pt-BR" altLang="zh-CN" dirty="0"/>
              <a:t>B</a:t>
            </a:r>
            <a:r>
              <a:rPr lang="zh-CN" altLang="pt-BR" dirty="0"/>
              <a:t>。</a:t>
            </a:r>
            <a:br>
              <a:rPr lang="zh-CN" altLang="pt-BR" dirty="0"/>
            </a:br>
            <a:r>
              <a:rPr lang="pt-BR" altLang="zh-CN" dirty="0"/>
              <a:t>&gt;&gt; &gt;&gt; B = repmat(A(1:2,1:2),2,3)</a:t>
            </a:r>
          </a:p>
          <a:p>
            <a:r>
              <a:rPr lang="pt-BR" altLang="zh-CN" dirty="0"/>
              <a:t>B =</a:t>
            </a:r>
          </a:p>
          <a:p>
            <a:r>
              <a:rPr lang="pt-BR" altLang="zh-CN" dirty="0"/>
              <a:t>     1     4     1     4     1     4</a:t>
            </a:r>
          </a:p>
          <a:p>
            <a:r>
              <a:rPr lang="pt-BR" altLang="zh-CN" dirty="0"/>
              <a:t>     2     5     2     5     2     5</a:t>
            </a:r>
          </a:p>
          <a:p>
            <a:r>
              <a:rPr lang="pt-BR" altLang="zh-CN" dirty="0"/>
              <a:t>     1     4     1     4     1     4</a:t>
            </a:r>
          </a:p>
          <a:p>
            <a:r>
              <a:rPr lang="pt-BR" altLang="zh-CN" dirty="0"/>
              <a:t>     2     5     2     5     2     5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9401-F833-4ED1-B709-AB9A82F4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DB9F-360F-497C-88D9-81AB935E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92D0-B224-4D07-A20D-CFC70424FE4B}"/>
              </a:ext>
            </a:extLst>
          </p:cNvPr>
          <p:cNvSpPr/>
          <p:nvPr/>
        </p:nvSpPr>
        <p:spPr bwMode="auto">
          <a:xfrm>
            <a:off x="467544" y="548680"/>
            <a:ext cx="410445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err="1"/>
              <a:t>flipud</a:t>
            </a:r>
            <a:r>
              <a:rPr lang="en-US" altLang="zh-CN" dirty="0"/>
              <a:t> (A)</a:t>
            </a:r>
            <a:r>
              <a:rPr lang="zh-CN" altLang="en-US" dirty="0"/>
              <a:t>：将</a:t>
            </a:r>
            <a:r>
              <a:rPr lang="en-US" altLang="zh-CN" dirty="0"/>
              <a:t>A</a:t>
            </a:r>
            <a:r>
              <a:rPr lang="zh-CN" altLang="en-US" dirty="0"/>
              <a:t>矩阵的元素按列进行上下反转。</a:t>
            </a:r>
            <a:br>
              <a:rPr lang="zh-CN" altLang="en-US" dirty="0"/>
            </a:br>
            <a:r>
              <a:rPr lang="en-US" altLang="zh-CN" dirty="0"/>
              <a:t>&gt;&gt; B = </a:t>
            </a:r>
            <a:r>
              <a:rPr lang="en-US" altLang="zh-CN" dirty="0" err="1"/>
              <a:t>flipud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B =</a:t>
            </a:r>
          </a:p>
          <a:p>
            <a:r>
              <a:rPr lang="en-US" altLang="zh-CN" dirty="0"/>
              <a:t>     3     6     9    12</a:t>
            </a:r>
          </a:p>
          <a:p>
            <a:r>
              <a:rPr lang="en-US" altLang="zh-CN" dirty="0"/>
              <a:t>     2     5     8    11</a:t>
            </a:r>
          </a:p>
          <a:p>
            <a:r>
              <a:rPr lang="en-US" altLang="zh-CN" dirty="0"/>
              <a:t>     1     4     7    10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2A704-E763-4725-8E6D-B995B7E2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40768"/>
            <a:ext cx="1411163" cy="9802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348D3-4709-4385-8044-88B79D2EC311}"/>
              </a:ext>
            </a:extLst>
          </p:cNvPr>
          <p:cNvSpPr/>
          <p:nvPr/>
        </p:nvSpPr>
        <p:spPr bwMode="auto">
          <a:xfrm>
            <a:off x="4676194" y="548680"/>
            <a:ext cx="410445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err="1"/>
              <a:t>fliplr</a:t>
            </a:r>
            <a:r>
              <a:rPr lang="en-US" altLang="zh-CN" dirty="0"/>
              <a:t> (A)</a:t>
            </a:r>
            <a:r>
              <a:rPr lang="zh-CN" altLang="en-US" dirty="0"/>
              <a:t>：将</a:t>
            </a:r>
            <a:r>
              <a:rPr lang="en-US" altLang="zh-CN" dirty="0"/>
              <a:t>A</a:t>
            </a:r>
            <a:r>
              <a:rPr lang="zh-CN" altLang="en-US" dirty="0"/>
              <a:t>矩阵的元素按列进行左右反转。</a:t>
            </a:r>
            <a:br>
              <a:rPr lang="zh-CN" altLang="en-US" dirty="0"/>
            </a:br>
            <a:r>
              <a:rPr lang="en-US" altLang="zh-CN" dirty="0"/>
              <a:t>&gt;&gt; B = </a:t>
            </a:r>
            <a:r>
              <a:rPr lang="en-US" altLang="zh-CN" dirty="0" err="1"/>
              <a:t>fliplr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B =</a:t>
            </a:r>
          </a:p>
          <a:p>
            <a:r>
              <a:rPr lang="en-US" altLang="zh-CN" dirty="0"/>
              <a:t>    10     7     4     1</a:t>
            </a:r>
          </a:p>
          <a:p>
            <a:r>
              <a:rPr lang="en-US" altLang="zh-CN" dirty="0"/>
              <a:t>    11     8     5     2</a:t>
            </a:r>
          </a:p>
          <a:p>
            <a:r>
              <a:rPr lang="en-US" altLang="zh-CN" dirty="0"/>
              <a:t>    12     9     6     3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20F5C-43BD-4D27-B3FF-B09726ED1FA9}"/>
              </a:ext>
            </a:extLst>
          </p:cNvPr>
          <p:cNvSpPr/>
          <p:nvPr/>
        </p:nvSpPr>
        <p:spPr bwMode="auto">
          <a:xfrm>
            <a:off x="539750" y="3573016"/>
            <a:ext cx="4104456" cy="3024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/>
              <a:t> rot90(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：将矩阵</a:t>
            </a:r>
            <a:r>
              <a:rPr lang="en-US" altLang="zh-CN" dirty="0"/>
              <a:t>A</a:t>
            </a:r>
            <a:r>
              <a:rPr lang="zh-CN" altLang="en-US" dirty="0"/>
              <a:t>的元素逆时针旋转</a:t>
            </a:r>
            <a:r>
              <a:rPr lang="en-US" altLang="zh-CN" dirty="0"/>
              <a:t>k × 90°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是一个整数。</a:t>
            </a:r>
            <a:br>
              <a:rPr lang="zh-CN" altLang="en-US" dirty="0"/>
            </a:br>
            <a:r>
              <a:rPr lang="en-US" altLang="zh-CN" dirty="0"/>
              <a:t>&gt;&gt; B = rot90(A,2)</a:t>
            </a:r>
          </a:p>
          <a:p>
            <a:r>
              <a:rPr lang="en-US" altLang="zh-CN" dirty="0"/>
              <a:t>B =</a:t>
            </a:r>
          </a:p>
          <a:p>
            <a:r>
              <a:rPr lang="en-US" altLang="zh-CN" dirty="0"/>
              <a:t>    12     9     6     3</a:t>
            </a:r>
          </a:p>
          <a:p>
            <a:r>
              <a:rPr lang="en-US" altLang="zh-CN" dirty="0"/>
              <a:t>    11     8     5     2</a:t>
            </a:r>
          </a:p>
          <a:p>
            <a:r>
              <a:rPr lang="en-US" altLang="zh-CN" dirty="0"/>
              <a:t>    10     7     4     1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4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	            2  </a:t>
            </a:r>
            <a:r>
              <a:rPr lang="zh-CN" altLang="en-US" sz="3200" b="1" dirty="0"/>
              <a:t>矩阵的寻址与赋值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b="1" dirty="0"/>
              <a:t>2.1  </a:t>
            </a:r>
            <a:r>
              <a:rPr lang="zh-CN" altLang="en-US" b="1" dirty="0"/>
              <a:t>向量的寻址与赋值</a:t>
            </a:r>
            <a:br>
              <a:rPr lang="zh-CN" altLang="en-US" b="1" dirty="0"/>
            </a:br>
            <a:r>
              <a:rPr lang="zh-CN" altLang="en-US" dirty="0"/>
              <a:t>　　向量中各元素可以用单下标来寻址。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 A(j)</a:t>
            </a:r>
            <a:r>
              <a:rPr lang="zh-CN" altLang="en-US" dirty="0"/>
              <a:t>：向量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个元素，首元素的索引值为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 vec1=10:5:60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vec1 =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10    15    20    25    30    35    40    45    50    55    60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vec1(3) 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ans</a:t>
            </a:r>
            <a:r>
              <a:rPr lang="en-US" altLang="zh-CN" dirty="0"/>
              <a:t> =   20 </a:t>
            </a:r>
            <a:br>
              <a:rPr lang="en-US" altLang="zh-CN" dirty="0"/>
            </a:br>
            <a:r>
              <a:rPr lang="en-US" altLang="zh-CN" dirty="0"/>
              <a:t>       vec1(3:5) = 1:3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fr-FR" altLang="zh-CN" dirty="0"/>
              <a:t>vec1 =</a:t>
            </a:r>
            <a:br>
              <a:rPr lang="fr-FR" altLang="zh-CN" dirty="0"/>
            </a:br>
            <a:r>
              <a:rPr lang="fr-FR" altLang="zh-CN" dirty="0"/>
              <a:t>	    10    15     1     2     3    35    40    45    50    55    60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72"/>
    </mc:Choice>
    <mc:Fallback xmlns="">
      <p:transition spd="slow" advTm="5807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115300" cy="2303463"/>
          </a:xfrm>
        </p:spPr>
        <p:txBody>
          <a:bodyPr/>
          <a:lstStyle/>
          <a:p>
            <a:r>
              <a:rPr lang="en-US" altLang="zh-CN" b="1" dirty="0"/>
              <a:t>2.2  </a:t>
            </a:r>
            <a:r>
              <a:rPr lang="zh-CN" altLang="en-US" b="1" dirty="0"/>
              <a:t>矩阵的寻址与赋值</a:t>
            </a:r>
            <a:r>
              <a:rPr lang="zh-CN" altLang="en-US" dirty="0"/>
              <a:t> </a:t>
            </a:r>
            <a:br>
              <a:rPr lang="en-US" altLang="zh-CN" b="1" dirty="0"/>
            </a:br>
            <a:r>
              <a:rPr lang="en-US" altLang="zh-CN" b="1" dirty="0"/>
              <a:t>  1  </a:t>
            </a:r>
            <a:r>
              <a:rPr lang="zh-CN" altLang="en-US" b="1" dirty="0"/>
              <a:t>矩阵</a:t>
            </a:r>
            <a:r>
              <a:rPr lang="en-US" altLang="zh-CN" b="1" dirty="0"/>
              <a:t>(</a:t>
            </a:r>
            <a:r>
              <a:rPr lang="zh-CN" altLang="en-US" b="1" dirty="0"/>
              <a:t>数组</a:t>
            </a:r>
            <a:r>
              <a:rPr lang="en-US" altLang="zh-CN" b="1" dirty="0"/>
              <a:t>)</a:t>
            </a:r>
            <a:r>
              <a:rPr lang="zh-CN" altLang="en-US" b="1" dirty="0"/>
              <a:t>的下标索引 </a:t>
            </a:r>
            <a:br>
              <a:rPr lang="zh-CN" altLang="en-US" b="1" dirty="0"/>
            </a:br>
            <a:r>
              <a:rPr lang="zh-CN" altLang="en-US" dirty="0"/>
              <a:t>　　对于二维数组，其下标可以是按列排序的单下标</a:t>
            </a:r>
            <a:r>
              <a:rPr lang="en-US" altLang="zh-CN" dirty="0"/>
              <a:t>A(k)</a:t>
            </a:r>
            <a:r>
              <a:rPr lang="zh-CN" altLang="en-US" dirty="0"/>
              <a:t>，如图</a:t>
            </a:r>
            <a:r>
              <a:rPr lang="en-US" altLang="zh-CN" dirty="0"/>
              <a:t>1</a:t>
            </a:r>
            <a:r>
              <a:rPr lang="zh-CN" altLang="en-US" dirty="0"/>
              <a:t>所示；也可以是按行、列顺序编号的双下标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，如图</a:t>
            </a:r>
            <a:r>
              <a:rPr lang="en-US" altLang="zh-CN" dirty="0"/>
              <a:t>2</a:t>
            </a:r>
            <a:r>
              <a:rPr lang="zh-CN" altLang="en-US" dirty="0"/>
              <a:t>所示。 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47343"/>
              </p:ext>
            </p:extLst>
          </p:nvPr>
        </p:nvGraphicFramePr>
        <p:xfrm>
          <a:off x="1692275" y="3255466"/>
          <a:ext cx="201612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Visio" r:id="rId3" imgW="1129030" imgH="1004570" progId="Visio.Drawing.11">
                  <p:embed/>
                </p:oleObj>
              </mc:Choice>
              <mc:Fallback>
                <p:oleObj name="Visio" r:id="rId3" imgW="1129030" imgH="10045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55466"/>
                        <a:ext cx="2016125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331913" y="5271591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 </a:t>
            </a:r>
            <a:r>
              <a:rPr lang="zh-CN" altLang="en-US" dirty="0"/>
              <a:t>单下标表示 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948340"/>
              </p:ext>
            </p:extLst>
          </p:nvPr>
        </p:nvGraphicFramePr>
        <p:xfrm>
          <a:off x="5795963" y="3333253"/>
          <a:ext cx="2195512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Visio" r:id="rId5" imgW="1287145" imgH="1004570" progId="Visio.Drawing.11">
                  <p:embed/>
                </p:oleObj>
              </mc:Choice>
              <mc:Fallback>
                <p:oleObj name="Visio" r:id="rId5" imgW="1287145" imgH="100457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253"/>
                        <a:ext cx="2195512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600700" y="5271591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 </a:t>
            </a:r>
            <a:r>
              <a:rPr lang="zh-CN" altLang="en-US" dirty="0"/>
              <a:t>双下标表示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12"/>
    </mc:Choice>
    <mc:Fallback xmlns="">
      <p:transition spd="slow" advTm="801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	1  </a:t>
            </a:r>
            <a:r>
              <a:rPr lang="zh-CN" altLang="en-US" sz="3600" b="1" dirty="0"/>
              <a:t>向量、数组与矩阵的创建</a:t>
            </a:r>
            <a:br>
              <a:rPr lang="zh-CN" altLang="en-US" sz="3600" b="1" dirty="0"/>
            </a:br>
            <a:r>
              <a:rPr lang="zh-CN" altLang="en-US" sz="3600" b="1" dirty="0"/>
              <a:t> </a:t>
            </a:r>
            <a:br>
              <a:rPr lang="zh-CN" altLang="en-US" sz="3600" b="1" dirty="0"/>
            </a:br>
            <a:r>
              <a:rPr lang="en-US" altLang="zh-CN" b="1" dirty="0"/>
              <a:t>1.1  </a:t>
            </a:r>
            <a:r>
              <a:rPr lang="zh-CN" altLang="en-US" b="1" dirty="0"/>
              <a:t>向量的创建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．简单向量的创建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zh-CN" altLang="en-US" dirty="0"/>
              <a:t>直接输入法构建向量：向量元素用“</a:t>
            </a:r>
            <a:r>
              <a:rPr lang="en-US" altLang="zh-CN" dirty="0"/>
              <a:t>[ ]”</a:t>
            </a:r>
            <a:r>
              <a:rPr lang="zh-CN" altLang="en-US" dirty="0"/>
              <a:t>括起来，元素之间用</a:t>
            </a:r>
            <a:r>
              <a:rPr lang="zh-CN" altLang="en-US" b="1" dirty="0">
                <a:solidFill>
                  <a:srgbClr val="FF0000"/>
                </a:solidFill>
              </a:rPr>
              <a:t>空格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逗号</a:t>
            </a:r>
            <a:r>
              <a:rPr lang="zh-CN" altLang="en-US" dirty="0"/>
              <a:t>或者</a:t>
            </a:r>
            <a:r>
              <a:rPr lang="zh-CN" altLang="en-US" b="1" dirty="0">
                <a:solidFill>
                  <a:srgbClr val="FF0000"/>
                </a:solidFill>
              </a:rPr>
              <a:t>分号</a:t>
            </a:r>
            <a:r>
              <a:rPr lang="zh-CN" altLang="en-US" dirty="0"/>
              <a:t>相隔。需要注意的是，用它们相隔生成的向量形式是不相同的。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用空格或逗号生成不同列的元素，即行向量。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9"/>
    </mc:Choice>
    <mc:Fallback xmlns="">
      <p:transition spd="slow" advTm="3504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115300" cy="1727200"/>
          </a:xfrm>
        </p:spPr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(</a:t>
            </a:r>
            <a:r>
              <a:rPr lang="en-US" altLang="zh-CN" b="1" dirty="0"/>
              <a:t>1) </a:t>
            </a:r>
            <a:r>
              <a:rPr lang="zh-CN" altLang="en-US" b="1" dirty="0"/>
              <a:t>使用双下标来进行矩阵的索引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在矩阵</a:t>
            </a:r>
            <a:r>
              <a:rPr lang="en-US" altLang="zh-CN" dirty="0"/>
              <a:t>A </a:t>
            </a:r>
            <a:r>
              <a:rPr lang="zh-CN" altLang="en-US" dirty="0"/>
              <a:t>中，位于第</a:t>
            </a:r>
            <a:r>
              <a:rPr lang="en-US" altLang="zh-CN" dirty="0" err="1"/>
              <a:t>i</a:t>
            </a:r>
            <a:r>
              <a:rPr lang="zh-CN" altLang="en-US" dirty="0"/>
              <a:t>行、第</a:t>
            </a:r>
            <a:r>
              <a:rPr lang="en-US" altLang="zh-CN" dirty="0"/>
              <a:t>j</a:t>
            </a:r>
            <a:r>
              <a:rPr lang="zh-CN" altLang="en-US" dirty="0"/>
              <a:t>列的元素可表示为 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即是此元素的下标</a:t>
            </a:r>
            <a:r>
              <a:rPr lang="en-US" altLang="zh-CN" dirty="0"/>
              <a:t>(Subscript)</a:t>
            </a:r>
            <a:r>
              <a:rPr lang="zh-CN" altLang="en-US" dirty="0"/>
              <a:t>或索引</a:t>
            </a:r>
            <a:r>
              <a:rPr lang="en-US" altLang="zh-CN" dirty="0"/>
              <a:t>(Index)</a:t>
            </a:r>
            <a:r>
              <a:rPr lang="zh-CN" altLang="en-US" dirty="0"/>
              <a:t>。例如：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23850" y="2084388"/>
            <a:ext cx="892810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zh-CN" sz="2200" dirty="0"/>
              <a:t>&gt;&gt; A=[4 10 1 6 2;8 2 9 4 7;7 5 7 1 5;0 3 4 5 4;23 13 13 0 3]</a:t>
            </a:r>
          </a:p>
          <a:p>
            <a:r>
              <a:rPr lang="zh-CN" altLang="pt-BR" sz="2200" dirty="0"/>
              <a:t>　　</a:t>
            </a:r>
            <a:r>
              <a:rPr lang="pt-BR" altLang="zh-CN" sz="2200" dirty="0"/>
              <a:t>A =</a:t>
            </a:r>
          </a:p>
          <a:p>
            <a:r>
              <a:rPr lang="zh-CN" altLang="pt-BR" sz="2200" dirty="0"/>
              <a:t>　　     </a:t>
            </a:r>
            <a:r>
              <a:rPr lang="pt-BR" altLang="zh-CN" sz="2200" dirty="0"/>
              <a:t>4    10     1     6     2</a:t>
            </a:r>
          </a:p>
          <a:p>
            <a:r>
              <a:rPr lang="zh-CN" altLang="pt-BR" sz="2200" dirty="0"/>
              <a:t>　　     </a:t>
            </a:r>
            <a:r>
              <a:rPr lang="pt-BR" altLang="zh-CN" sz="2200" dirty="0"/>
              <a:t>8     2     9     4     7</a:t>
            </a:r>
          </a:p>
          <a:p>
            <a:r>
              <a:rPr lang="zh-CN" altLang="pt-BR" sz="2200" dirty="0"/>
              <a:t>　　     </a:t>
            </a:r>
            <a:r>
              <a:rPr lang="pt-BR" altLang="zh-CN" sz="2200" dirty="0"/>
              <a:t>7     5     7     1     5</a:t>
            </a:r>
          </a:p>
          <a:p>
            <a:r>
              <a:rPr lang="zh-CN" altLang="pt-BR" sz="2200" dirty="0"/>
              <a:t>　　     </a:t>
            </a:r>
            <a:r>
              <a:rPr lang="pt-BR" altLang="zh-CN" sz="2200" dirty="0"/>
              <a:t>0     3     4     5     4</a:t>
            </a:r>
          </a:p>
          <a:p>
            <a:r>
              <a:rPr lang="zh-CN" altLang="pt-BR" sz="2200" dirty="0"/>
              <a:t>　　　</a:t>
            </a:r>
            <a:r>
              <a:rPr lang="pt-BR" altLang="zh-CN" sz="2200" dirty="0"/>
              <a:t>23    13    13     0     3</a:t>
            </a:r>
          </a:p>
          <a:p>
            <a:r>
              <a:rPr lang="zh-CN" altLang="pt-BR" sz="2200" dirty="0"/>
              <a:t>　　</a:t>
            </a:r>
            <a:r>
              <a:rPr lang="pt-BR" altLang="zh-CN" sz="2200" dirty="0"/>
              <a:t>&gt;&gt; A(2,2)</a:t>
            </a:r>
          </a:p>
          <a:p>
            <a:r>
              <a:rPr lang="zh-CN" altLang="pt-BR" sz="2200" dirty="0"/>
              <a:t>　　</a:t>
            </a:r>
            <a:r>
              <a:rPr lang="pt-BR" altLang="zh-CN" sz="2200" dirty="0"/>
              <a:t>ans = 2</a:t>
            </a:r>
          </a:p>
          <a:p>
            <a:r>
              <a:rPr lang="zh-CN" altLang="pt-BR" sz="2200" dirty="0"/>
              <a:t>　　</a:t>
            </a:r>
            <a:r>
              <a:rPr lang="en-US" altLang="zh-CN" sz="2200" dirty="0"/>
              <a:t>&gt;&gt; A(4:5,2:3)</a:t>
            </a:r>
            <a:r>
              <a:rPr lang="zh-CN" altLang="en-US" sz="2200" dirty="0"/>
              <a:t>：取出矩阵</a:t>
            </a:r>
            <a:r>
              <a:rPr lang="en-US" altLang="zh-CN" sz="2200" dirty="0"/>
              <a:t>A</a:t>
            </a:r>
            <a:r>
              <a:rPr lang="zh-CN" altLang="en-US" sz="2200" dirty="0"/>
              <a:t>的第</a:t>
            </a:r>
            <a:r>
              <a:rPr lang="en-US" altLang="zh-CN" sz="2200" dirty="0"/>
              <a:t>4</a:t>
            </a:r>
            <a:r>
              <a:rPr lang="zh-CN" altLang="en-US" sz="2200" dirty="0"/>
              <a:t>、</a:t>
            </a:r>
            <a:r>
              <a:rPr lang="en-US" altLang="zh-CN" sz="2200" dirty="0"/>
              <a:t>5</a:t>
            </a:r>
            <a:r>
              <a:rPr lang="zh-CN" altLang="en-US" sz="2200" dirty="0"/>
              <a:t>行与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3</a:t>
            </a:r>
            <a:r>
              <a:rPr lang="zh-CN" altLang="en-US" sz="2200" dirty="0"/>
              <a:t>列所形成的部分矩阵。</a:t>
            </a:r>
          </a:p>
          <a:p>
            <a:r>
              <a:rPr lang="zh-CN" altLang="en-US" sz="2200" dirty="0"/>
              <a:t>　　</a:t>
            </a:r>
            <a:r>
              <a:rPr lang="en-US" altLang="zh-CN" sz="2200" dirty="0" err="1"/>
              <a:t>ans</a:t>
            </a:r>
            <a:r>
              <a:rPr lang="en-US" altLang="zh-CN" sz="2200" dirty="0"/>
              <a:t> =</a:t>
            </a:r>
          </a:p>
          <a:p>
            <a:r>
              <a:rPr lang="zh-CN" altLang="en-US" sz="2200" dirty="0"/>
              <a:t>　　     </a:t>
            </a:r>
            <a:r>
              <a:rPr lang="en-US" altLang="zh-CN" sz="2200" dirty="0"/>
              <a:t>3     4</a:t>
            </a:r>
          </a:p>
          <a:p>
            <a:r>
              <a:rPr lang="zh-CN" altLang="en-US" sz="2200" dirty="0"/>
              <a:t>　　　</a:t>
            </a:r>
            <a:r>
              <a:rPr lang="en-US" altLang="zh-CN" sz="2200" dirty="0"/>
              <a:t>13    13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69"/>
    </mc:Choice>
    <mc:Fallback xmlns="">
      <p:transition spd="slow" advTm="616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(</a:t>
            </a:r>
            <a:r>
              <a:rPr lang="en-US" altLang="zh-CN" b="1" dirty="0"/>
              <a:t>2) </a:t>
            </a:r>
            <a:r>
              <a:rPr lang="zh-CN" altLang="en-US" b="1" dirty="0"/>
              <a:t>使用单下标进行矩阵的索引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用一维下标的方式可达到同样目的。对于某一个元素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，其对应的单下标表示为</a:t>
            </a:r>
            <a:r>
              <a:rPr lang="en-US" altLang="zh-CN" dirty="0"/>
              <a:t>A(k)</a:t>
            </a:r>
            <a:r>
              <a:rPr lang="zh-CN" altLang="en-US" dirty="0"/>
              <a:t>，其中</a:t>
            </a:r>
            <a:r>
              <a:rPr lang="en-US" altLang="zh-CN" dirty="0"/>
              <a:t>k = </a:t>
            </a:r>
            <a:r>
              <a:rPr lang="en-US" altLang="zh-CN" dirty="0" err="1"/>
              <a:t>i</a:t>
            </a:r>
            <a:r>
              <a:rPr lang="en-US" altLang="zh-CN" dirty="0"/>
              <a:t>+(j-1)*m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为矩阵</a:t>
            </a:r>
            <a:r>
              <a:rPr lang="en-US" altLang="zh-CN" dirty="0"/>
              <a:t>A</a:t>
            </a:r>
            <a:r>
              <a:rPr lang="zh-CN" altLang="en-US" dirty="0"/>
              <a:t>的行数。例如</a:t>
            </a:r>
            <a:r>
              <a:rPr lang="zh-CN" altLang="fr-FR" dirty="0"/>
              <a:t>：</a:t>
            </a:r>
            <a:br>
              <a:rPr lang="zh-CN" altLang="fr-FR" dirty="0"/>
            </a:br>
            <a:r>
              <a:rPr lang="zh-CN" altLang="fr-FR" dirty="0"/>
              <a:t>　　</a:t>
            </a:r>
            <a:r>
              <a:rPr lang="fr-FR" altLang="zh-CN" dirty="0"/>
              <a:t>&gt;&gt; A(7)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ans = 2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&gt;&gt; A(</a:t>
            </a:r>
            <a:r>
              <a:rPr lang="fr-FR" altLang="zh-CN" b="1" dirty="0">
                <a:solidFill>
                  <a:schemeClr val="accent2"/>
                </a:solidFill>
              </a:rPr>
              <a:t>[9 14; 10 15]</a:t>
            </a:r>
            <a:r>
              <a:rPr lang="fr-FR" altLang="zh-CN" dirty="0"/>
              <a:t>)  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ans =</a:t>
            </a:r>
            <a:br>
              <a:rPr lang="fr-FR" altLang="zh-CN" dirty="0"/>
            </a:br>
            <a:r>
              <a:rPr lang="zh-CN" altLang="fr-FR" dirty="0"/>
              <a:t>　　     </a:t>
            </a:r>
            <a:r>
              <a:rPr lang="pt-BR" altLang="zh-CN" dirty="0"/>
              <a:t>3     4</a:t>
            </a:r>
            <a:br>
              <a:rPr lang="pt-BR" altLang="zh-CN" dirty="0"/>
            </a:br>
            <a:r>
              <a:rPr lang="zh-CN" altLang="pt-BR" dirty="0"/>
              <a:t>　　    </a:t>
            </a:r>
            <a:r>
              <a:rPr lang="pt-BR" altLang="zh-CN" dirty="0"/>
              <a:t>13    13 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7F7BB-7662-45C2-885A-4BB345A06369}"/>
              </a:ext>
            </a:extLst>
          </p:cNvPr>
          <p:cNvGrpSpPr/>
          <p:nvPr/>
        </p:nvGrpSpPr>
        <p:grpSpPr>
          <a:xfrm>
            <a:off x="4541178" y="2852936"/>
            <a:ext cx="2781300" cy="1876425"/>
            <a:chOff x="4541178" y="2852936"/>
            <a:chExt cx="2781300" cy="18764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995744-4EA6-4254-A1E1-66856F3D6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1178" y="2852936"/>
              <a:ext cx="2781300" cy="1876425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B774D5-6C7B-41F6-93A7-935C24B2AF19}"/>
                </a:ext>
              </a:extLst>
            </p:cNvPr>
            <p:cNvSpPr/>
            <p:nvPr/>
          </p:nvSpPr>
          <p:spPr bwMode="auto">
            <a:xfrm>
              <a:off x="5364088" y="4077072"/>
              <a:ext cx="288032" cy="28803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4BAE41-21AF-4337-96C7-C6103BF2514B}"/>
                </a:ext>
              </a:extLst>
            </p:cNvPr>
            <p:cNvSpPr/>
            <p:nvPr/>
          </p:nvSpPr>
          <p:spPr bwMode="auto">
            <a:xfrm>
              <a:off x="5812557" y="4077072"/>
              <a:ext cx="316835" cy="28803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02A0FF-79AC-410E-81B2-F217A6C99AB6}"/>
                </a:ext>
              </a:extLst>
            </p:cNvPr>
            <p:cNvSpPr/>
            <p:nvPr/>
          </p:nvSpPr>
          <p:spPr bwMode="auto">
            <a:xfrm>
              <a:off x="5983357" y="4365104"/>
              <a:ext cx="316835" cy="28803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FF7CCC-C3AD-4551-B3EC-722BC8AC3B24}"/>
                </a:ext>
              </a:extLst>
            </p:cNvPr>
            <p:cNvSpPr/>
            <p:nvPr/>
          </p:nvSpPr>
          <p:spPr bwMode="auto">
            <a:xfrm>
              <a:off x="5436096" y="4403216"/>
              <a:ext cx="316835" cy="28803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36"/>
    </mc:Choice>
    <mc:Fallback xmlns="">
      <p:transition spd="slow" advTm="10113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（</a:t>
            </a:r>
            <a:r>
              <a:rPr lang="en-US" altLang="zh-CN" b="1" dirty="0"/>
              <a:t>3</a:t>
            </a:r>
            <a:r>
              <a:rPr lang="zh-CN" altLang="en-US" b="1" dirty="0"/>
              <a:t>）使用冒号表达式选择行、列或数组元素</a:t>
            </a:r>
            <a:br>
              <a:rPr lang="zh-CN" altLang="en-US" b="1" dirty="0"/>
            </a:br>
            <a:r>
              <a:rPr lang="zh-CN" altLang="en-US" dirty="0"/>
              <a:t>　    冒号表达式可以用来寻访、提取向量、数组或矩阵元素。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 1)  A(</a:t>
            </a:r>
            <a:r>
              <a:rPr lang="en-US" altLang="zh-CN" dirty="0" err="1"/>
              <a:t>i:j</a:t>
            </a:r>
            <a:r>
              <a:rPr lang="en-US" altLang="zh-CN" dirty="0"/>
              <a:t>)</a:t>
            </a:r>
            <a:r>
              <a:rPr lang="zh-CN" altLang="en-US" dirty="0"/>
              <a:t>：是寻访</a:t>
            </a:r>
            <a:r>
              <a:rPr lang="en-US" altLang="zh-CN" dirty="0"/>
              <a:t>A 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～</a:t>
            </a:r>
            <a:r>
              <a:rPr lang="en-US" altLang="zh-CN" dirty="0"/>
              <a:t>j</a:t>
            </a:r>
            <a:r>
              <a:rPr lang="zh-CN" altLang="en-US" dirty="0"/>
              <a:t>个元素，从</a:t>
            </a:r>
            <a:r>
              <a:rPr lang="en-US" altLang="zh-CN" dirty="0" err="1"/>
              <a:t>i</a:t>
            </a:r>
            <a:r>
              <a:rPr lang="zh-CN" altLang="en-US" dirty="0"/>
              <a:t>开始、以</a:t>
            </a:r>
            <a:r>
              <a:rPr lang="en-US" altLang="zh-CN" dirty="0"/>
              <a:t>1</a:t>
            </a:r>
            <a:r>
              <a:rPr lang="zh-CN" altLang="en-US" dirty="0"/>
              <a:t>作为增量，单下标寻访直到</a:t>
            </a:r>
            <a:r>
              <a:rPr lang="en-US" altLang="zh-CN" dirty="0"/>
              <a:t>j</a:t>
            </a:r>
            <a:r>
              <a:rPr lang="zh-CN" altLang="en-US" dirty="0"/>
              <a:t>。 </a:t>
            </a:r>
            <a:br>
              <a:rPr lang="en-US" altLang="zh-CN" dirty="0"/>
            </a:br>
            <a:r>
              <a:rPr lang="zh-CN" altLang="en-US" dirty="0"/>
              <a:t>　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vec1(1:5)  %</a:t>
            </a:r>
            <a:r>
              <a:rPr lang="zh-CN" altLang="en-US" dirty="0"/>
              <a:t>返回向量</a:t>
            </a:r>
            <a:r>
              <a:rPr lang="en-US" altLang="zh-CN" dirty="0"/>
              <a:t>vec1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5</a:t>
            </a:r>
            <a:r>
              <a:rPr lang="zh-CN" altLang="en-US" dirty="0"/>
              <a:t>个元素。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10    15    20    25    30</a:t>
            </a:r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/>
              <a:t>&gt;&gt;  A(1:7)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4     8     7     0    23    10     2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A(</a:t>
            </a:r>
            <a:r>
              <a:rPr lang="en-US" altLang="zh-CN" dirty="0" err="1"/>
              <a:t>i:k:j</a:t>
            </a:r>
            <a:r>
              <a:rPr lang="en-US" altLang="zh-CN" dirty="0"/>
              <a:t>)</a:t>
            </a:r>
            <a:r>
              <a:rPr lang="zh-CN" altLang="en-US" dirty="0"/>
              <a:t>：从</a:t>
            </a:r>
            <a:r>
              <a:rPr lang="en-US" altLang="zh-CN" dirty="0" err="1"/>
              <a:t>i</a:t>
            </a:r>
            <a:r>
              <a:rPr lang="zh-CN" altLang="en-US" dirty="0"/>
              <a:t>开始寻访，以</a:t>
            </a:r>
            <a:r>
              <a:rPr lang="en-US" altLang="zh-CN" dirty="0"/>
              <a:t>k</a:t>
            </a:r>
            <a:r>
              <a:rPr lang="zh-CN" altLang="en-US" dirty="0"/>
              <a:t>作为增量，直到</a:t>
            </a:r>
            <a:r>
              <a:rPr lang="en-US" altLang="zh-CN" dirty="0"/>
              <a:t>j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5"/>
    </mc:Choice>
    <mc:Fallback xmlns="">
      <p:transition spd="slow" advTm="3377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b="1" dirty="0"/>
              <a:t> 2) </a:t>
            </a:r>
            <a:r>
              <a:rPr lang="zh-CN" altLang="en-US" b="1" dirty="0"/>
              <a:t>使用冒号可取出一整列或一整行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,:)</a:t>
            </a:r>
            <a:r>
              <a:rPr lang="zh-CN" altLang="en-US" dirty="0"/>
              <a:t>：是寻访</a:t>
            </a:r>
            <a:r>
              <a:rPr lang="en-US" altLang="zh-CN" dirty="0"/>
              <a:t>A 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行。例如：</a:t>
            </a:r>
            <a:br>
              <a:rPr lang="zh-CN" altLang="en-US" dirty="0"/>
            </a:br>
            <a:r>
              <a:rPr lang="zh-CN" altLang="en-US" dirty="0"/>
              <a:t>　　	</a:t>
            </a:r>
            <a:r>
              <a:rPr lang="en-US" altLang="zh-CN" dirty="0"/>
              <a:t>&gt;&gt; A(3,:)</a:t>
            </a:r>
            <a:br>
              <a:rPr lang="en-US" altLang="zh-CN" dirty="0"/>
            </a:br>
            <a:r>
              <a:rPr lang="zh-CN" altLang="en-US" dirty="0"/>
              <a:t>　　	</a:t>
            </a:r>
            <a:r>
              <a:rPr lang="en-US" altLang="zh-CN" dirty="0" err="1"/>
              <a:t>ans</a:t>
            </a:r>
            <a:r>
              <a:rPr lang="en-US" altLang="zh-CN" dirty="0"/>
              <a:t> = 7     5     7     1     5</a:t>
            </a:r>
            <a:br>
              <a:rPr lang="en-US" altLang="zh-CN" dirty="0"/>
            </a:br>
            <a:r>
              <a:rPr lang="zh-CN" altLang="en-US" dirty="0"/>
              <a:t>　　	</a:t>
            </a:r>
            <a:r>
              <a:rPr lang="en-US" altLang="zh-CN" dirty="0"/>
              <a:t>A(:,j)</a:t>
            </a:r>
            <a:r>
              <a:rPr lang="zh-CN" altLang="en-US" dirty="0"/>
              <a:t>：是寻访</a:t>
            </a:r>
            <a:r>
              <a:rPr lang="en-US" altLang="zh-CN" dirty="0"/>
              <a:t>A 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列。例如：</a:t>
            </a:r>
            <a:br>
              <a:rPr lang="zh-CN" altLang="en-US" dirty="0"/>
            </a:br>
            <a:r>
              <a:rPr lang="zh-CN" altLang="en-US" dirty="0"/>
              <a:t>　　	</a:t>
            </a:r>
            <a:r>
              <a:rPr lang="en-US" altLang="zh-CN" dirty="0"/>
              <a:t>&gt;&gt; A(:, 5)</a:t>
            </a:r>
            <a:r>
              <a:rPr lang="zh-CN" altLang="en-US" dirty="0"/>
              <a:t>：取出矩阵 </a:t>
            </a:r>
            <a:r>
              <a:rPr lang="en-US" altLang="zh-CN" dirty="0"/>
              <a:t>A </a:t>
            </a:r>
            <a:r>
              <a:rPr lang="zh-CN" altLang="en-US" dirty="0"/>
              <a:t>的第</a:t>
            </a:r>
            <a:r>
              <a:rPr lang="en-US" altLang="zh-CN" dirty="0"/>
              <a:t>5</a:t>
            </a:r>
            <a:r>
              <a:rPr lang="zh-CN" altLang="en-US" dirty="0"/>
              <a:t>列。 </a:t>
            </a:r>
            <a:br>
              <a:rPr lang="zh-CN" altLang="en-US" dirty="0"/>
            </a:br>
            <a:r>
              <a:rPr lang="zh-CN" altLang="en-US" dirty="0"/>
              <a:t>　　		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			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zh-CN" altLang="en-US" dirty="0"/>
              <a:t>　　     			</a:t>
            </a:r>
            <a:r>
              <a:rPr lang="en-US" altLang="zh-CN" dirty="0"/>
              <a:t>7</a:t>
            </a:r>
            <a:br>
              <a:rPr lang="en-US" altLang="zh-CN" dirty="0"/>
            </a:br>
            <a:r>
              <a:rPr lang="zh-CN" altLang="en-US" dirty="0"/>
              <a:t>　　    			 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zh-CN" altLang="en-US" dirty="0"/>
              <a:t>　　     			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zh-CN" altLang="en-US" dirty="0"/>
              <a:t>　　     			</a:t>
            </a:r>
            <a:r>
              <a:rPr lang="en-US" altLang="zh-CN" dirty="0"/>
              <a:t>3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8"/>
    </mc:Choice>
    <mc:Fallback xmlns="">
      <p:transition spd="slow" advTm="413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3)  A(:)</a:t>
            </a:r>
            <a:r>
              <a:rPr lang="zh-CN" altLang="en-US" dirty="0"/>
              <a:t>：依次提取矩阵</a:t>
            </a:r>
            <a:r>
              <a:rPr lang="en-US" altLang="zh-CN" dirty="0"/>
              <a:t>A</a:t>
            </a:r>
            <a:r>
              <a:rPr lang="zh-CN" altLang="en-US" dirty="0"/>
              <a:t>的每一列，按单下标次序将</a:t>
            </a:r>
            <a:r>
              <a:rPr lang="en-US" altLang="zh-CN" dirty="0"/>
              <a:t>A</a:t>
            </a:r>
            <a:r>
              <a:rPr lang="zh-CN" altLang="en-US" dirty="0"/>
              <a:t>拉伸为一个列向量，即把</a:t>
            </a:r>
            <a:r>
              <a:rPr lang="en-US" altLang="zh-CN" dirty="0"/>
              <a:t>A</a:t>
            </a:r>
            <a:r>
              <a:rPr lang="zh-CN" altLang="en-US" dirty="0"/>
              <a:t>的所有元素视为单一列。不论原数组</a:t>
            </a:r>
            <a:r>
              <a:rPr lang="en-US" altLang="zh-CN" dirty="0"/>
              <a:t>A</a:t>
            </a:r>
            <a:r>
              <a:rPr lang="zh-CN" altLang="en-US" dirty="0"/>
              <a:t>是多少维的，</a:t>
            </a:r>
            <a:r>
              <a:rPr lang="en-US" altLang="zh-CN" dirty="0"/>
              <a:t>A(:)</a:t>
            </a:r>
            <a:r>
              <a:rPr lang="zh-CN" altLang="en-US" dirty="0"/>
              <a:t>将返回一个列向量。例如：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A(:)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8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7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en-US" altLang="zh-CN" dirty="0"/>
              <a:t>	 4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230F73-2D00-4ED7-83A9-19A023B1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708920"/>
            <a:ext cx="2905125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2"/>
    </mc:Choice>
    <mc:Fallback xmlns="">
      <p:transition spd="slow" advTm="2442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 4) </a:t>
            </a:r>
            <a:r>
              <a:rPr lang="zh-CN" altLang="en-US" dirty="0"/>
              <a:t>取矩阵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i1</a:t>
            </a:r>
            <a:r>
              <a:rPr lang="zh-CN" altLang="en-US" dirty="0"/>
              <a:t>～</a:t>
            </a:r>
            <a:r>
              <a:rPr lang="en-US" altLang="zh-CN" dirty="0"/>
              <a:t>i2</a:t>
            </a:r>
            <a:r>
              <a:rPr lang="zh-CN" altLang="en-US" dirty="0"/>
              <a:t>行、第</a:t>
            </a:r>
            <a:r>
              <a:rPr lang="en-US" altLang="zh-CN" dirty="0"/>
              <a:t>j1</a:t>
            </a:r>
            <a:r>
              <a:rPr lang="zh-CN" altLang="en-US" dirty="0"/>
              <a:t>～</a:t>
            </a:r>
            <a:r>
              <a:rPr lang="en-US" altLang="zh-CN" dirty="0"/>
              <a:t>j2</a:t>
            </a:r>
            <a:r>
              <a:rPr lang="zh-CN" altLang="en-US" dirty="0"/>
              <a:t>列构成新矩阵：</a:t>
            </a:r>
            <a:r>
              <a:rPr lang="en-US" altLang="zh-CN" dirty="0"/>
              <a:t>A(i1:i2, j1:j2)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A(2:3,1:3)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8     2     9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7     5     7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A(:,:)</a:t>
            </a:r>
            <a:r>
              <a:rPr lang="zh-CN" altLang="en-US" dirty="0"/>
              <a:t>相当于二维数组，等同于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例如：</a:t>
            </a:r>
            <a:r>
              <a:rPr lang="en-US" altLang="zh-CN" dirty="0"/>
              <a:t>A(:,1)</a:t>
            </a:r>
            <a:r>
              <a:rPr lang="zh-CN" altLang="en-US" dirty="0"/>
              <a:t>将提取</a:t>
            </a:r>
            <a:r>
              <a:rPr lang="en-US" altLang="zh-CN" dirty="0"/>
              <a:t>A</a:t>
            </a:r>
            <a:r>
              <a:rPr lang="zh-CN" altLang="en-US" dirty="0"/>
              <a:t>矩阵的第</a:t>
            </a:r>
            <a:r>
              <a:rPr lang="en-US" altLang="zh-CN" dirty="0"/>
              <a:t>1</a:t>
            </a:r>
            <a:r>
              <a:rPr lang="zh-CN" altLang="en-US" dirty="0"/>
              <a:t>列，而</a:t>
            </a:r>
            <a:r>
              <a:rPr lang="en-US" altLang="zh-CN" dirty="0"/>
              <a:t>A(1:2,1:2:5)</a:t>
            </a:r>
            <a:r>
              <a:rPr lang="zh-CN" altLang="en-US" dirty="0"/>
              <a:t>将提取</a:t>
            </a:r>
            <a:r>
              <a:rPr lang="en-US" altLang="zh-CN" dirty="0"/>
              <a:t>A</a:t>
            </a:r>
            <a:r>
              <a:rPr lang="zh-CN" altLang="en-US" dirty="0"/>
              <a:t>的前</a:t>
            </a:r>
            <a:r>
              <a:rPr lang="en-US" altLang="zh-CN" dirty="0"/>
              <a:t>2</a:t>
            </a:r>
            <a:r>
              <a:rPr lang="zh-CN" altLang="en-US" dirty="0"/>
              <a:t>行与</a:t>
            </a:r>
            <a:r>
              <a:rPr lang="en-US" altLang="zh-CN" dirty="0"/>
              <a:t>1,3,5</a:t>
            </a:r>
            <a:r>
              <a:rPr lang="zh-CN" altLang="en-US" dirty="0"/>
              <a:t>列组成的子矩阵</a:t>
            </a:r>
            <a:r>
              <a:rPr lang="en-US" altLang="zh-CN" dirty="0"/>
              <a:t>(</a:t>
            </a:r>
            <a:r>
              <a:rPr lang="zh-CN" altLang="en-US" dirty="0"/>
              <a:t>起始值</a:t>
            </a:r>
            <a:r>
              <a:rPr lang="en-US" altLang="zh-CN" dirty="0"/>
              <a:t>s1=1</a:t>
            </a:r>
            <a:r>
              <a:rPr lang="zh-CN" altLang="en-US" dirty="0"/>
              <a:t>、步距</a:t>
            </a:r>
            <a:r>
              <a:rPr lang="en-US" altLang="zh-CN" dirty="0"/>
              <a:t>s2=2</a:t>
            </a:r>
            <a:r>
              <a:rPr lang="zh-CN" altLang="en-US" dirty="0"/>
              <a:t>、终止值</a:t>
            </a:r>
            <a:r>
              <a:rPr lang="en-US" altLang="zh-CN" dirty="0"/>
              <a:t>s3=5)</a:t>
            </a:r>
            <a:r>
              <a:rPr lang="zh-CN" altLang="en-US" dirty="0"/>
              <a:t>。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DE2F5-159E-4551-AB76-7E0D396E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268760"/>
            <a:ext cx="2905125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3"/>
    </mc:Choice>
    <mc:Fallback xmlns="">
      <p:transition spd="slow" advTm="197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</a:t>
            </a:r>
            <a:r>
              <a:rPr lang="en-US" altLang="zh-CN"/>
              <a:t>&gt;&gt;  A(:,1)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4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8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7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0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23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&gt;&gt; A(1:2,1:2:5)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4     1     2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8     9     7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82F3-6182-4DD7-92CA-C060D104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60848"/>
            <a:ext cx="2905125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7"/>
    </mc:Choice>
    <mc:Fallback xmlns="">
      <p:transition spd="slow" advTm="763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dirty="0"/>
              <a:t>　　</a:t>
            </a:r>
            <a:r>
              <a:rPr lang="fr-FR" altLang="zh-CN" dirty="0"/>
              <a:t>5)  A(k: -i: j)</a:t>
            </a:r>
            <a:r>
              <a:rPr lang="zh-CN" altLang="fr-FR" dirty="0"/>
              <a:t>是指按逆序返回</a:t>
            </a:r>
            <a:r>
              <a:rPr lang="fr-FR" altLang="zh-CN" dirty="0"/>
              <a:t>A</a:t>
            </a:r>
            <a:r>
              <a:rPr lang="zh-CN" altLang="fr-FR" dirty="0"/>
              <a:t>的各元素值。例如：以逆序提取矩阵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i1</a:t>
            </a:r>
            <a:r>
              <a:rPr lang="zh-CN" altLang="en-US" dirty="0"/>
              <a:t>～</a:t>
            </a:r>
            <a:r>
              <a:rPr lang="en-US" altLang="zh-CN" dirty="0"/>
              <a:t>i2</a:t>
            </a:r>
            <a:r>
              <a:rPr lang="zh-CN" altLang="en-US" dirty="0"/>
              <a:t>行，构成新矩阵：</a:t>
            </a:r>
            <a:r>
              <a:rPr lang="en-US" altLang="zh-CN" dirty="0"/>
              <a:t>A(i2:</a:t>
            </a:r>
            <a:r>
              <a:rPr lang="fr-FR" altLang="zh-CN" dirty="0"/>
              <a:t> -</a:t>
            </a:r>
            <a:r>
              <a:rPr lang="en-US" altLang="zh-CN" dirty="0"/>
              <a:t>1:i1</a:t>
            </a:r>
            <a:r>
              <a:rPr lang="zh-CN" altLang="en-US" dirty="0"/>
              <a:t>，</a:t>
            </a:r>
            <a:r>
              <a:rPr lang="en-US" altLang="zh-CN" dirty="0"/>
              <a:t>:)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 A(3: -1:2,1:3)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7     5     7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8     2     9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A(3:-1:2,:)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7     5     7     1     5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8     2     9     4     7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87"/>
    </mc:Choice>
    <mc:Fallback xmlns="">
      <p:transition spd="slow" advTm="6668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BR" sz="2300" b="1" dirty="0"/>
              <a:t>　　</a:t>
            </a:r>
            <a:r>
              <a:rPr lang="zh-CN" altLang="en-US" sz="2300" b="1" dirty="0"/>
              <a:t>（</a:t>
            </a:r>
            <a:r>
              <a:rPr lang="en-US" altLang="zh-CN" sz="2300" b="1" dirty="0"/>
              <a:t>4</a:t>
            </a:r>
            <a:r>
              <a:rPr lang="zh-CN" altLang="en-US" sz="2300" b="1" dirty="0"/>
              <a:t>）使用</a:t>
            </a:r>
            <a:r>
              <a:rPr lang="en-US" altLang="zh-CN" sz="2300" b="1" dirty="0"/>
              <a:t>end</a:t>
            </a:r>
            <a:r>
              <a:rPr lang="zh-CN" altLang="en-US" sz="2300" b="1" dirty="0"/>
              <a:t>关键字</a:t>
            </a:r>
            <a:br>
              <a:rPr lang="zh-CN" altLang="en-US" sz="2300" b="1" dirty="0"/>
            </a:br>
            <a:r>
              <a:rPr lang="zh-CN" altLang="en-US" sz="2300" dirty="0"/>
              <a:t>　　关键字</a:t>
            </a:r>
            <a:r>
              <a:rPr lang="en-US" altLang="zh-CN" sz="2300" dirty="0"/>
              <a:t>end</a:t>
            </a:r>
            <a:r>
              <a:rPr lang="zh-CN" altLang="en-US" sz="2300" dirty="0"/>
              <a:t>表示数组的最后一个元素，代表某一维度的最大值，在矩阵元素提取时还可以使用</a:t>
            </a:r>
            <a:r>
              <a:rPr lang="en-US" altLang="zh-CN" sz="2300" dirty="0"/>
              <a:t>end</a:t>
            </a:r>
            <a:r>
              <a:rPr lang="zh-CN" altLang="en-US" sz="2300" dirty="0"/>
              <a:t>这个关键字。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A(:, end)</a:t>
            </a:r>
            <a:r>
              <a:rPr lang="zh-CN" altLang="en-US" sz="2300" dirty="0"/>
              <a:t>：矩阵</a:t>
            </a:r>
            <a:r>
              <a:rPr lang="en-US" altLang="zh-CN" sz="2300" dirty="0"/>
              <a:t>A</a:t>
            </a:r>
            <a:r>
              <a:rPr lang="zh-CN" altLang="en-US" sz="2300" dirty="0"/>
              <a:t>的最后一列。例如：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B=[1 2 3;4 5 6]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B =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1     2     3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4     5     6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B(:, end)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 err="1"/>
              <a:t>ans</a:t>
            </a:r>
            <a:r>
              <a:rPr lang="en-US" altLang="zh-CN" sz="2300" dirty="0"/>
              <a:t> =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3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29"/>
    </mc:Choice>
    <mc:Fallback xmlns="">
      <p:transition spd="slow" advTm="5202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300" dirty="0"/>
              <a:t>　　</a:t>
            </a:r>
            <a:r>
              <a:rPr lang="en-US" altLang="zh-CN" sz="2300" dirty="0"/>
              <a:t>B(</a:t>
            </a:r>
            <a:r>
              <a:rPr lang="en-US" altLang="zh-CN" sz="2300" dirty="0" err="1"/>
              <a:t>i:end</a:t>
            </a:r>
            <a:r>
              <a:rPr lang="en-US" altLang="zh-CN" sz="2300" dirty="0"/>
              <a:t>,:)</a:t>
            </a:r>
            <a:r>
              <a:rPr lang="zh-CN" altLang="en-US" sz="2300" dirty="0"/>
              <a:t>将提取</a:t>
            </a:r>
            <a:r>
              <a:rPr lang="en-US" altLang="zh-CN" sz="2300" dirty="0"/>
              <a:t>B</a:t>
            </a:r>
            <a:r>
              <a:rPr lang="zh-CN" altLang="en-US" sz="2300" dirty="0"/>
              <a:t>的第</a:t>
            </a:r>
            <a:r>
              <a:rPr lang="en-US" altLang="zh-CN" sz="2300" dirty="0" err="1"/>
              <a:t>i</a:t>
            </a:r>
            <a:r>
              <a:rPr lang="zh-CN" altLang="en-US" sz="2300" dirty="0"/>
              <a:t>行到最后一行的所有列构成的子矩阵。例如寻访向量</a:t>
            </a:r>
            <a:r>
              <a:rPr lang="en-US" altLang="zh-CN" sz="2300" dirty="0"/>
              <a:t>vec1</a:t>
            </a:r>
            <a:r>
              <a:rPr lang="zh-CN" altLang="en-US" sz="2300" dirty="0"/>
              <a:t>的除前</a:t>
            </a:r>
            <a:r>
              <a:rPr lang="en-US" altLang="zh-CN" sz="2300" dirty="0"/>
              <a:t>4</a:t>
            </a:r>
            <a:r>
              <a:rPr lang="zh-CN" altLang="en-US" sz="2300" dirty="0"/>
              <a:t>个之外的所有元素，即从第</a:t>
            </a:r>
            <a:r>
              <a:rPr lang="en-US" altLang="zh-CN" sz="2300" dirty="0"/>
              <a:t>5</a:t>
            </a:r>
            <a:r>
              <a:rPr lang="zh-CN" altLang="en-US" sz="2300" dirty="0"/>
              <a:t>个元素开始到最后：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fr-FR" altLang="zh-CN" sz="2300" dirty="0"/>
              <a:t>&gt;&gt; vec1(5:end)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ans =</a:t>
            </a:r>
            <a:br>
              <a:rPr lang="fr-FR" altLang="zh-CN" sz="2300" dirty="0"/>
            </a:br>
            <a:r>
              <a:rPr lang="zh-CN" altLang="fr-FR" sz="2300" dirty="0"/>
              <a:t>　　    </a:t>
            </a:r>
            <a:r>
              <a:rPr lang="fr-FR" altLang="zh-CN" sz="2300" dirty="0"/>
              <a:t>30    35    40    45    50    55    60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&gt;&gt;  A(2:end,:)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ans =</a:t>
            </a:r>
            <a:br>
              <a:rPr lang="fr-FR" altLang="zh-CN" sz="2300" dirty="0"/>
            </a:br>
            <a:r>
              <a:rPr lang="zh-CN" altLang="fr-FR" sz="2300" dirty="0"/>
              <a:t>　　     </a:t>
            </a:r>
            <a:r>
              <a:rPr lang="fr-FR" altLang="zh-CN" sz="2300" dirty="0"/>
              <a:t>8     2     9     4     7</a:t>
            </a:r>
            <a:br>
              <a:rPr lang="fr-FR" altLang="zh-CN" sz="2300" dirty="0"/>
            </a:br>
            <a:r>
              <a:rPr lang="zh-CN" altLang="fr-FR" sz="2300" dirty="0"/>
              <a:t>　　     </a:t>
            </a:r>
            <a:r>
              <a:rPr lang="fr-FR" altLang="zh-CN" sz="2300" dirty="0"/>
              <a:t>7     5     7     1     5</a:t>
            </a:r>
            <a:br>
              <a:rPr lang="fr-FR" altLang="zh-CN" sz="2300" dirty="0"/>
            </a:br>
            <a:r>
              <a:rPr lang="zh-CN" altLang="fr-FR" sz="2300" dirty="0"/>
              <a:t>　　     </a:t>
            </a:r>
            <a:r>
              <a:rPr lang="fr-FR" altLang="zh-CN" sz="2300" dirty="0"/>
              <a:t>0     3     4     5     4</a:t>
            </a:r>
            <a:br>
              <a:rPr lang="fr-FR" altLang="zh-CN" sz="2300" dirty="0"/>
            </a:br>
            <a:r>
              <a:rPr lang="zh-CN" altLang="fr-FR" sz="2300" dirty="0"/>
              <a:t>　　    </a:t>
            </a:r>
            <a:r>
              <a:rPr lang="fr-FR" altLang="zh-CN" sz="2300" dirty="0"/>
              <a:t>23    13   13   0   </a:t>
            </a:r>
            <a:r>
              <a:rPr lang="zh-CN" altLang="fr-FR" sz="2300" dirty="0"/>
              <a:t> </a:t>
            </a:r>
            <a:r>
              <a:rPr lang="fr-FR" altLang="zh-CN" sz="2300" dirty="0"/>
              <a:t>3 </a:t>
            </a:r>
            <a:endParaRPr lang="en-US" altLang="zh-CN" sz="2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50"/>
    </mc:Choice>
    <mc:Fallback xmlns="">
      <p:transition spd="slow" advTm="313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669925"/>
            <a:ext cx="5976937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(2) </a:t>
            </a:r>
            <a:r>
              <a:rPr lang="zh-CN" altLang="en-US" sz="2000" dirty="0"/>
              <a:t>用分号生成不同行的元素，即列向量。例如</a:t>
            </a:r>
            <a:r>
              <a:rPr lang="zh-CN" altLang="pt-BR" sz="2000" dirty="0"/>
              <a:t>：</a:t>
            </a:r>
            <a:br>
              <a:rPr lang="zh-CN" altLang="pt-BR" sz="2000" dirty="0"/>
            </a:br>
            <a:r>
              <a:rPr lang="pt-BR" altLang="zh-CN" sz="2000" dirty="0"/>
              <a:t>&gt;&gt; a1=[15;21;27;93;101];</a:t>
            </a:r>
            <a:br>
              <a:rPr lang="pt-BR" altLang="zh-CN" sz="2000" dirty="0"/>
            </a:br>
            <a:r>
              <a:rPr lang="pt-BR" altLang="zh-CN" sz="2000" dirty="0"/>
              <a:t>&gt;&gt; a1</a:t>
            </a:r>
            <a:br>
              <a:rPr lang="pt-BR" altLang="zh-CN" sz="2000" dirty="0"/>
            </a:br>
            <a:r>
              <a:rPr lang="pt-BR" altLang="zh-CN" sz="2000" dirty="0"/>
              <a:t>a1 =</a:t>
            </a:r>
            <a:br>
              <a:rPr lang="pt-BR" altLang="zh-CN" sz="2000" dirty="0"/>
            </a:br>
            <a:r>
              <a:rPr lang="pt-BR" altLang="zh-CN" sz="2000" dirty="0"/>
              <a:t>    15</a:t>
            </a:r>
            <a:br>
              <a:rPr lang="pt-BR" altLang="zh-CN" sz="2000" dirty="0"/>
            </a:br>
            <a:r>
              <a:rPr lang="pt-BR" altLang="zh-CN" sz="2000" dirty="0"/>
              <a:t>    21</a:t>
            </a:r>
            <a:br>
              <a:rPr lang="pt-BR" altLang="zh-CN" sz="2000" dirty="0"/>
            </a:br>
            <a:r>
              <a:rPr lang="pt-BR" altLang="zh-CN" sz="2000" dirty="0"/>
              <a:t>    27</a:t>
            </a:r>
            <a:br>
              <a:rPr lang="pt-BR" altLang="zh-CN" sz="2000" dirty="0"/>
            </a:br>
            <a:r>
              <a:rPr lang="pt-BR" altLang="zh-CN" sz="2000" dirty="0"/>
              <a:t>    93</a:t>
            </a:r>
            <a:br>
              <a:rPr lang="pt-BR" altLang="zh-CN" sz="2000" dirty="0"/>
            </a:br>
            <a:r>
              <a:rPr lang="pt-BR" altLang="zh-CN" sz="2000" dirty="0"/>
              <a:t>   101</a:t>
            </a:r>
            <a:br>
              <a:rPr lang="pt-BR" altLang="zh-CN" sz="2000" dirty="0"/>
            </a:br>
            <a:r>
              <a:rPr lang="pt-BR" altLang="zh-CN" sz="2000" dirty="0"/>
              <a:t>&gt;&gt;  a2=[15,21,27,93,101];</a:t>
            </a:r>
            <a:br>
              <a:rPr lang="pt-BR" altLang="zh-CN" sz="2000" dirty="0"/>
            </a:br>
            <a:r>
              <a:rPr lang="pt-BR" altLang="zh-CN" sz="2000" dirty="0"/>
              <a:t>&gt;&gt;  a2</a:t>
            </a:r>
            <a:br>
              <a:rPr lang="pt-BR" altLang="zh-CN" sz="2000" dirty="0"/>
            </a:br>
            <a:r>
              <a:rPr lang="pt-BR" altLang="zh-CN" sz="2000" dirty="0"/>
              <a:t>a2 =</a:t>
            </a:r>
            <a:br>
              <a:rPr lang="pt-BR" altLang="zh-CN" sz="2000" dirty="0"/>
            </a:br>
            <a:r>
              <a:rPr lang="pt-BR" altLang="zh-CN" sz="2000" dirty="0"/>
              <a:t>    15    21    27    93   101</a:t>
            </a:r>
            <a:br>
              <a:rPr lang="pt-BR" altLang="zh-CN" sz="2000" dirty="0"/>
            </a:br>
            <a:r>
              <a:rPr lang="pt-BR" altLang="zh-CN" sz="2000" dirty="0"/>
              <a:t>&gt;&gt; a3=[1 2 3 4]</a:t>
            </a:r>
            <a:br>
              <a:rPr lang="en-US" altLang="zh-CN" sz="2000" dirty="0"/>
            </a:br>
            <a:r>
              <a:rPr lang="en-US" altLang="zh-CN" sz="2000" dirty="0"/>
              <a:t>a3 =</a:t>
            </a:r>
            <a:br>
              <a:rPr lang="en-US" altLang="zh-CN" sz="2000" dirty="0"/>
            </a:br>
            <a:r>
              <a:rPr lang="en-US" altLang="zh-CN" sz="2000" dirty="0"/>
              <a:t>     1     2     3     4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66"/>
    </mc:Choice>
    <mc:Fallback xmlns="">
      <p:transition spd="slow" advTm="2516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（</a:t>
            </a:r>
            <a:r>
              <a:rPr lang="en-US" altLang="zh-CN" b="1" dirty="0"/>
              <a:t>5</a:t>
            </a:r>
            <a:r>
              <a:rPr lang="zh-CN" altLang="en-US" b="1" dirty="0"/>
              <a:t>）矩阵元素的删除</a:t>
            </a:r>
            <a:br>
              <a:rPr lang="zh-CN" altLang="en-US" b="1" dirty="0"/>
            </a:br>
            <a:r>
              <a:rPr lang="zh-CN" altLang="en-US" dirty="0"/>
              <a:t>　　可以直接删除矩阵的某一整个列或行，具体方法如下：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 A(2, :) = []</a:t>
            </a:r>
            <a:r>
              <a:rPr lang="zh-CN" altLang="en-US" dirty="0"/>
              <a:t>：删除</a:t>
            </a:r>
            <a:r>
              <a:rPr lang="en-US" altLang="zh-CN" dirty="0"/>
              <a:t>A</a:t>
            </a:r>
            <a:r>
              <a:rPr lang="zh-CN" altLang="en-US" dirty="0"/>
              <a:t>矩阵的第</a:t>
            </a:r>
            <a:r>
              <a:rPr lang="en-US" altLang="zh-CN" dirty="0"/>
              <a:t>2</a:t>
            </a:r>
            <a:r>
              <a:rPr lang="zh-CN" altLang="en-US" dirty="0"/>
              <a:t>行。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 A(:, [2 4 5]) = []</a:t>
            </a:r>
            <a:r>
              <a:rPr lang="zh-CN" altLang="en-US" dirty="0"/>
              <a:t>：删除 </a:t>
            </a:r>
            <a:r>
              <a:rPr lang="en-US" altLang="zh-CN" dirty="0"/>
              <a:t>A </a:t>
            </a:r>
            <a:r>
              <a:rPr lang="zh-CN" altLang="en-US" dirty="0"/>
              <a:t>矩阵的第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列。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删除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i1</a:t>
            </a:r>
            <a:r>
              <a:rPr lang="zh-CN" altLang="en-US" dirty="0"/>
              <a:t>～</a:t>
            </a:r>
            <a:r>
              <a:rPr lang="en-US" altLang="zh-CN" dirty="0"/>
              <a:t>i2</a:t>
            </a:r>
            <a:r>
              <a:rPr lang="zh-CN" altLang="en-US" dirty="0"/>
              <a:t>行，构成新矩阵</a:t>
            </a:r>
            <a:r>
              <a:rPr lang="en-US" altLang="zh-CN" dirty="0"/>
              <a:t>:A(i1:i2, :)=[ ]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(4) </a:t>
            </a:r>
            <a:r>
              <a:rPr lang="zh-CN" altLang="en-US" dirty="0"/>
              <a:t>删除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j1</a:t>
            </a:r>
            <a:r>
              <a:rPr lang="zh-CN" altLang="en-US" dirty="0"/>
              <a:t>～</a:t>
            </a:r>
            <a:r>
              <a:rPr lang="en-US" altLang="zh-CN" dirty="0"/>
              <a:t>j2</a:t>
            </a:r>
            <a:r>
              <a:rPr lang="zh-CN" altLang="en-US" dirty="0"/>
              <a:t>列，构成新矩阵</a:t>
            </a:r>
            <a:r>
              <a:rPr lang="en-US" altLang="zh-CN" dirty="0"/>
              <a:t>:A(:, j1:j2)=[ ]</a:t>
            </a:r>
            <a:r>
              <a:rPr lang="zh-CN" altLang="en-US" dirty="0"/>
              <a:t>。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31"/>
    </mc:Choice>
    <mc:Fallback xmlns="">
      <p:transition spd="slow" advTm="5673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矩阵元素的赋值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．全元素赋值方式</a:t>
            </a:r>
            <a:br>
              <a:rPr lang="zh-CN" altLang="en-US" b="1" dirty="0"/>
            </a:br>
            <a:r>
              <a:rPr lang="zh-CN" altLang="en-US" dirty="0"/>
              <a:t>　　    对矩阵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中所有元素进行赋值。</a:t>
            </a:r>
            <a:br>
              <a:rPr lang="zh-CN" altLang="en-US" dirty="0"/>
            </a:br>
            <a:r>
              <a:rPr lang="zh-CN" altLang="en-US" b="1" dirty="0"/>
              <a:t>　　例</a:t>
            </a:r>
            <a:r>
              <a:rPr lang="en-US" altLang="zh-CN" dirty="0"/>
              <a:t>  </a:t>
            </a:r>
            <a:r>
              <a:rPr lang="zh-CN" altLang="en-US" dirty="0"/>
              <a:t>创建一个</a:t>
            </a:r>
            <a:r>
              <a:rPr lang="en-US" altLang="zh-CN" dirty="0"/>
              <a:t>(2*4)</a:t>
            </a:r>
            <a:r>
              <a:rPr lang="zh-CN" altLang="en-US" dirty="0"/>
              <a:t>的全零数组，然后从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8</a:t>
            </a:r>
            <a:r>
              <a:rPr lang="zh-CN" altLang="en-US" dirty="0"/>
              <a:t>给其赋值。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b="1" dirty="0"/>
              <a:t>解</a:t>
            </a: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创建一个</a:t>
            </a:r>
            <a:r>
              <a:rPr lang="en-US" altLang="zh-CN" dirty="0"/>
              <a:t>(2*4)</a:t>
            </a:r>
            <a:r>
              <a:rPr lang="zh-CN" altLang="en-US" dirty="0"/>
              <a:t>的全零数组。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pt-BR" altLang="zh-CN" dirty="0"/>
              <a:t>&gt;&gt; A=zeros(2,4)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A =</a:t>
            </a:r>
            <a:br>
              <a:rPr lang="pt-BR" altLang="zh-CN" dirty="0"/>
            </a:br>
            <a:r>
              <a:rPr lang="zh-CN" altLang="pt-BR" dirty="0"/>
              <a:t>　　     </a:t>
            </a:r>
            <a:r>
              <a:rPr lang="pt-BR" altLang="zh-CN" dirty="0"/>
              <a:t>0     0     0     0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zh-CN" altLang="pt-BR" dirty="0"/>
              <a:t>     </a:t>
            </a:r>
            <a:r>
              <a:rPr lang="en-US" altLang="zh-CN" dirty="0"/>
              <a:t>0     0     0     0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4589348" y="3284984"/>
            <a:ext cx="4299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　　</a:t>
            </a:r>
            <a:r>
              <a:rPr lang="en-US" altLang="zh-CN" dirty="0">
                <a:sym typeface="+mn-ea"/>
              </a:rPr>
              <a:t>(2) </a:t>
            </a:r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～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给其赋值。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　　</a:t>
            </a:r>
            <a:r>
              <a:rPr lang="en-US" altLang="zh-CN" dirty="0">
                <a:sym typeface="+mn-ea"/>
              </a:rPr>
              <a:t>&gt;&gt; A(:)=1:8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　　</a:t>
            </a:r>
            <a:r>
              <a:rPr lang="en-US" altLang="zh-CN" dirty="0">
                <a:sym typeface="+mn-ea"/>
              </a:rPr>
              <a:t>A =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　　     </a:t>
            </a:r>
            <a:r>
              <a:rPr lang="en-US" altLang="zh-CN" dirty="0">
                <a:sym typeface="+mn-ea"/>
              </a:rPr>
              <a:t>1     3     5     7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　　     </a:t>
            </a:r>
            <a:r>
              <a:rPr lang="en-US" altLang="zh-CN" dirty="0">
                <a:sym typeface="+mn-ea"/>
              </a:rPr>
              <a:t>2     4     6     8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71"/>
    </mc:Choice>
    <mc:Fallback xmlns="">
      <p:transition spd="slow" advTm="4567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300" b="1" dirty="0"/>
              <a:t>　　</a:t>
            </a:r>
            <a:r>
              <a:rPr lang="en-US" altLang="zh-CN" sz="2300" b="1" dirty="0"/>
              <a:t>2</a:t>
            </a:r>
            <a:r>
              <a:rPr lang="zh-CN" altLang="en-US" sz="2300" b="1" dirty="0"/>
              <a:t>．单下标方式赋值</a:t>
            </a:r>
            <a:br>
              <a:rPr lang="zh-CN" altLang="en-US" sz="2300" b="1" dirty="0"/>
            </a:br>
            <a:r>
              <a:rPr lang="zh-CN" altLang="en-US" sz="2300" dirty="0"/>
              <a:t>　　</a:t>
            </a:r>
            <a:r>
              <a:rPr lang="zh-CN" altLang="en-US" sz="2300" b="1" dirty="0"/>
              <a:t>例</a:t>
            </a:r>
            <a:r>
              <a:rPr lang="en-US" altLang="zh-CN" sz="2300" dirty="0"/>
              <a:t>  </a:t>
            </a:r>
            <a:r>
              <a:rPr lang="zh-CN" altLang="en-US" sz="2300" dirty="0"/>
              <a:t>将上例中下标为</a:t>
            </a:r>
            <a:r>
              <a:rPr lang="en-US" altLang="zh-CN" sz="2300" dirty="0"/>
              <a:t>2</a:t>
            </a:r>
            <a:r>
              <a:rPr lang="zh-CN" altLang="en-US" sz="2300" dirty="0"/>
              <a:t>、</a:t>
            </a:r>
            <a:r>
              <a:rPr lang="en-US" altLang="zh-CN" sz="2300" dirty="0"/>
              <a:t>3</a:t>
            </a:r>
            <a:r>
              <a:rPr lang="zh-CN" altLang="en-US" sz="2300" dirty="0"/>
              <a:t>、</a:t>
            </a:r>
            <a:r>
              <a:rPr lang="en-US" altLang="zh-CN" sz="2300" dirty="0"/>
              <a:t>5</a:t>
            </a:r>
            <a:r>
              <a:rPr lang="zh-CN" altLang="en-US" sz="2300" dirty="0"/>
              <a:t>的元素分别赋值为</a:t>
            </a:r>
            <a:r>
              <a:rPr lang="en-US" altLang="zh-CN" sz="2300" dirty="0"/>
              <a:t>10</a:t>
            </a:r>
            <a:r>
              <a:rPr lang="zh-CN" altLang="en-US" sz="2300" dirty="0"/>
              <a:t>、</a:t>
            </a:r>
            <a:r>
              <a:rPr lang="en-US" altLang="zh-CN" sz="2300" dirty="0"/>
              <a:t>20</a:t>
            </a:r>
            <a:r>
              <a:rPr lang="zh-CN" altLang="en-US" sz="2300" dirty="0"/>
              <a:t>、</a:t>
            </a:r>
            <a:r>
              <a:rPr lang="en-US" altLang="zh-CN" sz="2300" dirty="0"/>
              <a:t>30</a:t>
            </a:r>
            <a:r>
              <a:rPr lang="zh-CN" altLang="en-US" sz="2300" dirty="0"/>
              <a:t>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zh-CN" altLang="en-US" sz="2300" b="1" dirty="0"/>
              <a:t>解</a:t>
            </a:r>
            <a:r>
              <a:rPr lang="zh-CN" altLang="en-US" sz="2300" dirty="0"/>
              <a:t>  该例当然可以使用下标寻址的方式，逐个赋值，例如：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pt-BR" altLang="zh-CN" sz="2300" dirty="0"/>
              <a:t>&gt;&gt; A(2)=10</a:t>
            </a:r>
            <a:br>
              <a:rPr lang="pt-BR" altLang="zh-CN" sz="2300" dirty="0"/>
            </a:br>
            <a:r>
              <a:rPr lang="zh-CN" altLang="pt-BR" sz="2300" dirty="0"/>
              <a:t>　　</a:t>
            </a:r>
            <a:r>
              <a:rPr lang="pt-BR" altLang="zh-CN" sz="2300" dirty="0"/>
              <a:t>A =</a:t>
            </a:r>
            <a:br>
              <a:rPr lang="pt-BR" altLang="zh-CN" sz="2300" dirty="0"/>
            </a:br>
            <a:r>
              <a:rPr lang="zh-CN" altLang="pt-BR" sz="2300" dirty="0"/>
              <a:t>　　     </a:t>
            </a:r>
            <a:r>
              <a:rPr lang="pt-BR" altLang="zh-CN" sz="2300" dirty="0"/>
              <a:t>1     3     5     7</a:t>
            </a:r>
            <a:br>
              <a:rPr lang="pt-BR" altLang="zh-CN" sz="2300" dirty="0"/>
            </a:br>
            <a:r>
              <a:rPr lang="zh-CN" altLang="pt-BR" sz="2300" dirty="0"/>
              <a:t>　　    </a:t>
            </a:r>
            <a:r>
              <a:rPr lang="pt-BR" altLang="zh-CN" sz="2300" dirty="0"/>
              <a:t>10     4     6     8</a:t>
            </a:r>
            <a:br>
              <a:rPr lang="pt-BR" altLang="zh-CN" sz="2300" dirty="0"/>
            </a:br>
            <a:r>
              <a:rPr lang="zh-CN" altLang="pt-BR" sz="2300" dirty="0"/>
              <a:t>　</a:t>
            </a:r>
            <a:endParaRPr lang="en-US" altLang="zh-CN" sz="23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AF14F-7903-45C3-ADA8-D248D36FDA06}"/>
              </a:ext>
            </a:extLst>
          </p:cNvPr>
          <p:cNvSpPr txBox="1"/>
          <p:nvPr/>
        </p:nvSpPr>
        <p:spPr>
          <a:xfrm>
            <a:off x="4397146" y="2564904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或 用矩阵下标进行索引赋值</a:t>
            </a:r>
            <a:r>
              <a:rPr lang="zh-CN" altLang="en-US" dirty="0"/>
              <a:t>　</a:t>
            </a:r>
            <a:endParaRPr lang="en-US" altLang="zh-CN" dirty="0"/>
          </a:p>
          <a:p>
            <a:r>
              <a:rPr lang="en-US" altLang="zh-CN" dirty="0"/>
              <a:t>&gt;&gt;A([2 3 5])=[10 20 30]; </a:t>
            </a:r>
            <a:br>
              <a:rPr lang="en-US" altLang="zh-CN" dirty="0"/>
            </a:br>
            <a:r>
              <a:rPr lang="pt-BR" altLang="zh-CN" dirty="0"/>
              <a:t>A =</a:t>
            </a:r>
          </a:p>
          <a:p>
            <a:r>
              <a:rPr lang="pt-BR" altLang="zh-CN" dirty="0"/>
              <a:t>     1    20    30     7</a:t>
            </a:r>
          </a:p>
          <a:p>
            <a:r>
              <a:rPr lang="pt-BR" altLang="zh-CN" dirty="0"/>
              <a:t>    10     4     6     8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2"/>
    </mc:Choice>
    <mc:Fallback xmlns="">
      <p:transition spd="slow" advTm="1603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．双下标方式赋值</a:t>
            </a:r>
            <a:br>
              <a:rPr lang="zh-CN" altLang="en-US" b="1" dirty="0"/>
            </a:br>
            <a:r>
              <a:rPr lang="zh-CN" altLang="en-US" dirty="0"/>
              <a:t>　　把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列元素全赋为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A(:,[2 3])=ones(2)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1     1     1     7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10     1     1     8</a:t>
            </a:r>
            <a:br>
              <a:rPr lang="en-US" altLang="zh-CN" dirty="0"/>
            </a:br>
            <a:r>
              <a:rPr lang="zh-CN" altLang="en-US" dirty="0"/>
              <a:t>　　或者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A(:,[2 3])=[1 1;1 1]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28"/>
    </mc:Choice>
    <mc:Fallback xmlns="">
      <p:transition spd="slow" advTm="6602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8730" y="1938783"/>
            <a:ext cx="1726319" cy="1171382"/>
          </a:xfrm>
        </p:spPr>
        <p:txBody>
          <a:bodyPr/>
          <a:lstStyle/>
          <a:p>
            <a:r>
              <a:rPr lang="zh-CN" altLang="en-US" b="1" dirty="0"/>
              <a:t>　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9688"/>
              </p:ext>
            </p:extLst>
          </p:nvPr>
        </p:nvGraphicFramePr>
        <p:xfrm>
          <a:off x="1350168" y="1916832"/>
          <a:ext cx="6443663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Visio" r:id="rId3" imgW="2920951" imgH="1492111" progId="Visio.Drawing.11">
                  <p:embed/>
                </p:oleObj>
              </mc:Choice>
              <mc:Fallback>
                <p:oleObj name="Visio" r:id="rId3" imgW="2920951" imgH="1492111" progId="Visio.Drawing.11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168" y="1916832"/>
                        <a:ext cx="6443663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799FF1-05C5-4BBB-AB13-BA019A7A29AA}"/>
              </a:ext>
            </a:extLst>
          </p:cNvPr>
          <p:cNvSpPr txBox="1"/>
          <p:nvPr/>
        </p:nvSpPr>
        <p:spPr>
          <a:xfrm>
            <a:off x="1907704" y="109282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下图中有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处</a:t>
            </a:r>
            <a:r>
              <a:rPr lang="zh-CN" altLang="en-US" dirty="0"/>
              <a:t>错误，请指出。</a:t>
            </a:r>
            <a:endParaRPr lang="en-US" dirty="0"/>
          </a:p>
        </p:txBody>
      </p:sp>
      <p:pic>
        <p:nvPicPr>
          <p:cNvPr id="102404" name="Picture 4" descr="https://ss1.bdstatic.com/70cFvXSh_Q1YnxGkpoWK1HF6hhy/it/u=1372555650,11718409&amp;fm=26&amp;gp=0.jpg">
            <a:extLst>
              <a:ext uri="{FF2B5EF4-FFF2-40B4-BE49-F238E27FC236}">
                <a16:creationId xmlns:a16="http://schemas.microsoft.com/office/drawing/2014/main" id="{C62A89F1-2841-4216-8653-916495A2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49" y="1204628"/>
            <a:ext cx="1726319" cy="13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83"/>
    </mc:Choice>
    <mc:Fallback xmlns="">
      <p:transition spd="slow" advTm="4318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2CE2A-0D65-4030-B816-C248F84EE1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问题：怎么创建任意数为底的等比数列？</a:t>
            </a:r>
            <a:endParaRPr lang="en-US" altLang="zh-CN" sz="2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例如：</a:t>
            </a:r>
            <a:r>
              <a:rPr lang="en-US" altLang="zh-CN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4, 3</a:t>
            </a:r>
            <a:r>
              <a:rPr lang="zh-CN" altLang="en-US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4^2,….,3*4^10</a:t>
            </a:r>
            <a:endParaRPr lang="en-US" sz="2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F27564-5577-46D5-BCC1-171A7A5FA88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372200" y="536111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8221D-85CE-41F1-93FB-DA93DE12AF2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kumimoji="1" lang="en-US" sz="1200" b="0" i="0" u="none" strike="noStrike" cap="none" normalizeH="0" baseline="0">
              <a:ln>
                <a:noFill/>
              </a:ln>
              <a:solidFill>
                <a:srgbClr val="F84F4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8F59D-F054-4AE9-9F24-EF7271C719E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69D6D-9392-4BB8-996B-83943F652AB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B09CB-5E6E-49A6-84C5-7626E425624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3*4.^linspace(0,10,11)</a:t>
            </a:r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6D80D-A9FC-4A43-95F8-009BBE95211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6339DEE0-7D95-4748-BF83-2EED13AB98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C48BF9BE-EECE-4FF7-9BE8-7EFA9E414C7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0BE2566A-215B-4CF6-8956-DB7EFD5A4ADB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D6008BE6-00D2-46E6-9CD7-64A84E0F4771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markBlock">
            <a:extLst>
              <a:ext uri="{FF2B5EF4-FFF2-40B4-BE49-F238E27FC236}">
                <a16:creationId xmlns:a16="http://schemas.microsoft.com/office/drawing/2014/main" id="{6AE3AB20-6517-4373-8CE4-E87767B33D47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markTitleText">
            <a:extLst>
              <a:ext uri="{FF2B5EF4-FFF2-40B4-BE49-F238E27FC236}">
                <a16:creationId xmlns:a16="http://schemas.microsoft.com/office/drawing/2014/main" id="{8DE83233-E121-4535-A047-80D6A8C4BE4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F35F1-8B43-480C-97EA-EBF25C9986E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02ACA8A-FAD0-4006-ADD2-386507D8EC9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6452BA1-E353-4AEA-8D58-C634D5098E1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BE3C338-D3C2-4171-90C5-E3A1F722275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1C254AF-0318-4FAB-BE50-D599A812795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6FA729-2DA9-4A79-AD0D-1C68F1379C9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67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	</a:t>
            </a:r>
            <a:r>
              <a:rPr lang="zh-CN" altLang="en-US" sz="3200" b="1" dirty="0"/>
              <a:t>　　</a:t>
            </a:r>
            <a:r>
              <a:rPr lang="en-US" altLang="zh-CN" sz="3200" b="1" dirty="0"/>
              <a:t>3  </a:t>
            </a:r>
            <a:r>
              <a:rPr lang="zh-CN" altLang="en-US" sz="3200" b="1" dirty="0"/>
              <a:t>标准矩阵与特殊矩阵</a:t>
            </a:r>
            <a:r>
              <a:rPr lang="zh-CN" altLang="en-US" dirty="0"/>
              <a:t> 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87973" y="1356678"/>
          <a:ext cx="8856662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8" name="文档" r:id="rId3" imgW="5351780" imgH="2115820" progId="Word.Document.8">
                  <p:embed/>
                </p:oleObj>
              </mc:Choice>
              <mc:Fallback>
                <p:oleObj name="文档" r:id="rId3" imgW="5351780" imgH="21158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3" y="1356678"/>
                        <a:ext cx="8856662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144081" y="2005345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44565" y="2398983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144081" y="2691768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160814" y="3950718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160814" y="4237593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/>
        </p:nvGraphicFramePr>
        <p:xfrm>
          <a:off x="285433" y="4499928"/>
          <a:ext cx="8872220" cy="156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文档" r:id="rId5" imgW="5370195" imgH="955675" progId="Word.Document.8">
                  <p:embed/>
                </p:oleObj>
              </mc:Choice>
              <mc:Fallback>
                <p:oleObj name="文档" r:id="rId5" imgW="5370195" imgH="9556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3" y="4499928"/>
                        <a:ext cx="8872220" cy="156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108270" y="4813320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36"/>
    </mc:Choice>
    <mc:Fallback xmlns="">
      <p:transition spd="slow" advTm="2233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300" b="1" dirty="0"/>
              <a:t>3.1  </a:t>
            </a:r>
            <a:r>
              <a:rPr lang="zh-CN" altLang="en-US" sz="2300" b="1" dirty="0"/>
              <a:t>标准矩阵</a:t>
            </a:r>
            <a:br>
              <a:rPr lang="zh-CN" altLang="en-US" sz="2300" b="1" dirty="0"/>
            </a:br>
            <a:r>
              <a:rPr lang="zh-CN" altLang="en-US" sz="2300" dirty="0"/>
              <a:t>　　由于标准矩阵具有通用性，</a:t>
            </a:r>
            <a:r>
              <a:rPr lang="en-US" altLang="zh-CN" sz="2300" dirty="0"/>
              <a:t>MATLAB</a:t>
            </a:r>
            <a:r>
              <a:rPr lang="zh-CN" altLang="en-US" sz="2300" dirty="0"/>
              <a:t>提供了一些专用矩阵函数来创建它们，标准矩阵一般包括全</a:t>
            </a:r>
            <a:r>
              <a:rPr lang="en-US" altLang="zh-CN" sz="2300" dirty="0"/>
              <a:t>1</a:t>
            </a:r>
            <a:r>
              <a:rPr lang="zh-CN" altLang="en-US" sz="2300" dirty="0"/>
              <a:t>矩阵、全</a:t>
            </a:r>
            <a:r>
              <a:rPr lang="en-US" altLang="zh-CN" sz="2300" dirty="0"/>
              <a:t>0</a:t>
            </a:r>
            <a:r>
              <a:rPr lang="zh-CN" altLang="en-US" sz="2300" dirty="0"/>
              <a:t>矩阵、单位矩阵、随机矩阵及对角矩阵等。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b="1" dirty="0"/>
              <a:t>1</a:t>
            </a:r>
            <a:r>
              <a:rPr lang="zh-CN" altLang="en-US" sz="2300" b="1" dirty="0"/>
              <a:t>．全</a:t>
            </a:r>
            <a:r>
              <a:rPr lang="en-US" altLang="zh-CN" sz="2300" b="1" dirty="0"/>
              <a:t>1</a:t>
            </a:r>
            <a:r>
              <a:rPr lang="zh-CN" altLang="en-US" sz="2300" b="1" dirty="0"/>
              <a:t>矩阵 </a:t>
            </a:r>
            <a:br>
              <a:rPr lang="zh-CN" altLang="en-US" sz="2300" b="1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ones()</a:t>
            </a:r>
            <a:r>
              <a:rPr lang="zh-CN" altLang="en-US" sz="2300" dirty="0"/>
              <a:t>函数：产生全为</a:t>
            </a:r>
            <a:r>
              <a:rPr lang="en-US" altLang="zh-CN" sz="2300" dirty="0"/>
              <a:t>1</a:t>
            </a:r>
            <a:r>
              <a:rPr lang="zh-CN" altLang="en-US" sz="2300" dirty="0"/>
              <a:t>的矩阵。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(1)  ones(n)</a:t>
            </a:r>
            <a:r>
              <a:rPr lang="zh-CN" altLang="en-US" sz="2300" dirty="0"/>
              <a:t>：产生</a:t>
            </a:r>
            <a:r>
              <a:rPr lang="en-US" altLang="zh-CN" sz="2300" dirty="0"/>
              <a:t>n × n</a:t>
            </a:r>
            <a:r>
              <a:rPr lang="zh-CN" altLang="en-US" sz="2300" dirty="0"/>
              <a:t>维的全</a:t>
            </a:r>
            <a:r>
              <a:rPr lang="en-US" altLang="zh-CN" sz="2300" dirty="0"/>
              <a:t>1</a:t>
            </a:r>
            <a:r>
              <a:rPr lang="zh-CN" altLang="en-US" sz="2300" dirty="0"/>
              <a:t>矩阵。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(2)  ones(</a:t>
            </a:r>
            <a:r>
              <a:rPr lang="en-US" altLang="zh-CN" sz="2300" dirty="0" err="1"/>
              <a:t>m,n</a:t>
            </a:r>
            <a:r>
              <a:rPr lang="en-US" altLang="zh-CN" sz="2300" dirty="0"/>
              <a:t>)</a:t>
            </a:r>
            <a:r>
              <a:rPr lang="zh-CN" altLang="en-US" sz="2300" dirty="0"/>
              <a:t>、</a:t>
            </a:r>
            <a:r>
              <a:rPr lang="en-US" altLang="zh-CN" sz="2300" dirty="0"/>
              <a:t>ones([m n])</a:t>
            </a:r>
            <a:r>
              <a:rPr lang="zh-CN" altLang="en-US" sz="2300" dirty="0"/>
              <a:t>：产生</a:t>
            </a:r>
            <a:r>
              <a:rPr lang="en-US" altLang="zh-CN" sz="2300" dirty="0"/>
              <a:t>m × n</a:t>
            </a:r>
            <a:r>
              <a:rPr lang="zh-CN" altLang="en-US" sz="2300" dirty="0"/>
              <a:t>维的全</a:t>
            </a:r>
            <a:r>
              <a:rPr lang="en-US" altLang="zh-CN" sz="2300" dirty="0"/>
              <a:t>1</a:t>
            </a:r>
            <a:r>
              <a:rPr lang="zh-CN" altLang="en-US" sz="2300" dirty="0"/>
              <a:t>矩阵。例如：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ones(2,3)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 err="1"/>
              <a:t>ans</a:t>
            </a:r>
            <a:r>
              <a:rPr lang="en-US" altLang="zh-CN" sz="2300" dirty="0"/>
              <a:t> =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1     1     1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1     1     1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92"/>
    </mc:Choice>
    <mc:Fallback xmlns="">
      <p:transition spd="slow" advTm="3399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　　</a:t>
            </a:r>
            <a:r>
              <a:rPr lang="en-US" altLang="zh-CN" b="1"/>
              <a:t>2</a:t>
            </a:r>
            <a:r>
              <a:rPr lang="zh-CN" altLang="en-US" b="1"/>
              <a:t>．全</a:t>
            </a:r>
            <a:r>
              <a:rPr lang="en-US" altLang="zh-CN" b="1"/>
              <a:t>0</a:t>
            </a:r>
            <a:r>
              <a:rPr lang="zh-CN" altLang="en-US" b="1"/>
              <a:t>矩阵</a:t>
            </a:r>
            <a:br>
              <a:rPr lang="zh-CN" altLang="en-US" b="1"/>
            </a:br>
            <a:r>
              <a:rPr lang="zh-CN" altLang="en-US"/>
              <a:t>　　</a:t>
            </a:r>
            <a:r>
              <a:rPr lang="en-US" altLang="zh-CN"/>
              <a:t>zeros()</a:t>
            </a:r>
            <a:r>
              <a:rPr lang="zh-CN" altLang="en-US"/>
              <a:t>函数：与</a:t>
            </a:r>
            <a:r>
              <a:rPr lang="en-US" altLang="zh-CN"/>
              <a:t>ones()</a:t>
            </a:r>
            <a:r>
              <a:rPr lang="zh-CN" altLang="en-US"/>
              <a:t>函数类似，产生全为</a:t>
            </a:r>
            <a:r>
              <a:rPr lang="en-US" altLang="zh-CN"/>
              <a:t>0</a:t>
            </a:r>
            <a:r>
              <a:rPr lang="zh-CN" altLang="en-US"/>
              <a:t>的矩阵。</a:t>
            </a:r>
            <a:br>
              <a:rPr lang="zh-CN" altLang="en-US"/>
            </a:br>
            <a:r>
              <a:rPr lang="zh-CN" altLang="en-US" b="1"/>
              <a:t>　　</a:t>
            </a:r>
            <a:r>
              <a:rPr lang="en-US" altLang="zh-CN" b="1"/>
              <a:t>3</a:t>
            </a:r>
            <a:r>
              <a:rPr lang="zh-CN" altLang="en-US" b="1"/>
              <a:t>．随机矩阵</a:t>
            </a:r>
            <a:br>
              <a:rPr lang="zh-CN" altLang="en-US" b="1"/>
            </a:br>
            <a:r>
              <a:rPr lang="zh-CN" altLang="en-US"/>
              <a:t>　　</a:t>
            </a:r>
            <a:r>
              <a:rPr lang="en-US" altLang="zh-CN"/>
              <a:t>(1) rand()</a:t>
            </a:r>
            <a:r>
              <a:rPr lang="zh-CN" altLang="en-US"/>
              <a:t>函数：产生在</a:t>
            </a:r>
            <a:r>
              <a:rPr lang="en-US" altLang="zh-CN"/>
              <a:t>(0,1)</a:t>
            </a:r>
            <a:r>
              <a:rPr lang="zh-CN" altLang="en-US"/>
              <a:t>区间均匀分布的随机矩阵。例如：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&gt;&gt; rand(2,3)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0.9058    0.9134    0.0975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0.1270    0.6324    0.2785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4"/>
    </mc:Choice>
    <mc:Fallback xmlns="">
      <p:transition spd="slow" advTm="2328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</a:t>
            </a:r>
            <a:r>
              <a:rPr lang="en-US" altLang="zh-CN"/>
              <a:t>(2)  randn()</a:t>
            </a:r>
            <a:r>
              <a:rPr lang="zh-CN" altLang="en-US"/>
              <a:t>函数：产生均值为</a:t>
            </a:r>
            <a:r>
              <a:rPr lang="en-US" altLang="zh-CN"/>
              <a:t>0</a:t>
            </a:r>
            <a:r>
              <a:rPr lang="zh-CN" altLang="en-US"/>
              <a:t>，方差为</a:t>
            </a:r>
            <a:r>
              <a:rPr lang="en-US" altLang="zh-CN"/>
              <a:t>1</a:t>
            </a:r>
            <a:r>
              <a:rPr lang="zh-CN" altLang="en-US"/>
              <a:t>的标准正态分布随机矩阵。例如：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&gt;&gt; randn()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0.3426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&gt;&gt; randn(2,3)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3.5784   -1.3499    0.7254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2.7694    3.0349   -0.0631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65" y="1628140"/>
            <a:ext cx="2743200" cy="929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30" y="3057525"/>
            <a:ext cx="3220085" cy="206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5"/>
    </mc:Choice>
    <mc:Fallback xmlns="">
      <p:transition spd="slow" advTm="359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300" b="1" dirty="0"/>
              <a:t>　　</a:t>
            </a:r>
            <a:r>
              <a:rPr lang="en-US" altLang="zh-CN" sz="2300" b="1" dirty="0"/>
              <a:t>2</a:t>
            </a:r>
            <a:r>
              <a:rPr lang="zh-CN" altLang="en-US" sz="2300" b="1" dirty="0"/>
              <a:t>．冒号表达式创建等差数组</a:t>
            </a:r>
            <a:br>
              <a:rPr lang="zh-CN" altLang="en-US" sz="2300" b="1" dirty="0"/>
            </a:br>
            <a:r>
              <a:rPr lang="zh-CN" altLang="en-US" sz="2300" dirty="0"/>
              <a:t>　　语法：　</a:t>
            </a:r>
            <a:r>
              <a:rPr lang="zh-CN" altLang="en-US" sz="2300" dirty="0">
                <a:sym typeface="Wingdings 2" panose="05020102010507070707" pitchFamily="18" charset="2"/>
              </a:rPr>
              <a:t></a:t>
            </a:r>
            <a:r>
              <a:rPr lang="zh-CN" altLang="en-US" sz="2300" dirty="0"/>
              <a:t>  </a:t>
            </a:r>
            <a:r>
              <a:rPr lang="en-US" altLang="zh-CN" sz="2300" dirty="0"/>
              <a:t>a=</a:t>
            </a:r>
            <a:r>
              <a:rPr lang="en-US" altLang="zh-CN" sz="2300" dirty="0" err="1"/>
              <a:t>i:k:j</a:t>
            </a:r>
            <a:br>
              <a:rPr lang="en-US" altLang="zh-CN" sz="2300" dirty="0"/>
            </a:br>
            <a:r>
              <a:rPr lang="zh-CN" altLang="en-US" sz="2300" dirty="0"/>
              <a:t>　　这一语句可以生成一个行向量，其中，</a:t>
            </a:r>
            <a:r>
              <a:rPr lang="en-US" altLang="zh-CN" sz="2300" b="1" dirty="0" err="1">
                <a:solidFill>
                  <a:srgbClr val="FF0000"/>
                </a:solidFill>
              </a:rPr>
              <a:t>i</a:t>
            </a:r>
            <a:r>
              <a:rPr lang="zh-CN" altLang="en-US" sz="2300" b="1" dirty="0">
                <a:solidFill>
                  <a:srgbClr val="FF0000"/>
                </a:solidFill>
              </a:rPr>
              <a:t>为向量的起始值，</a:t>
            </a:r>
            <a:r>
              <a:rPr lang="en-US" altLang="zh-CN" sz="2300" b="1" dirty="0">
                <a:solidFill>
                  <a:srgbClr val="FF0000"/>
                </a:solidFill>
              </a:rPr>
              <a:t>k</a:t>
            </a:r>
            <a:r>
              <a:rPr lang="zh-CN" altLang="en-US" sz="2300" b="1" dirty="0">
                <a:solidFill>
                  <a:srgbClr val="FF0000"/>
                </a:solidFill>
              </a:rPr>
              <a:t>为增量步距，而</a:t>
            </a:r>
            <a:r>
              <a:rPr lang="en-US" altLang="zh-CN" sz="2300" b="1" dirty="0">
                <a:solidFill>
                  <a:srgbClr val="FF0000"/>
                </a:solidFill>
              </a:rPr>
              <a:t>j</a:t>
            </a:r>
            <a:r>
              <a:rPr lang="zh-CN" altLang="en-US" sz="2300" b="1" dirty="0">
                <a:solidFill>
                  <a:srgbClr val="FF0000"/>
                </a:solidFill>
              </a:rPr>
              <a:t>为向量的终止值</a:t>
            </a:r>
            <a:r>
              <a:rPr lang="zh-CN" altLang="en-US" sz="2300" dirty="0"/>
              <a:t>。</a:t>
            </a:r>
            <a:br>
              <a:rPr lang="en-US" altLang="zh-CN" sz="2300" dirty="0"/>
            </a:br>
            <a:r>
              <a:rPr lang="en-US" altLang="zh-CN" sz="2300" dirty="0"/>
              <a:t>        </a:t>
            </a:r>
            <a:r>
              <a:rPr lang="zh-CN" altLang="en-US" sz="2300" dirty="0"/>
              <a:t>生成的向量为：</a:t>
            </a:r>
            <a:br>
              <a:rPr lang="en-US" altLang="zh-CN" sz="2300" dirty="0"/>
            </a:br>
            <a:r>
              <a:rPr lang="en-US" altLang="zh-CN" sz="2300" b="1" dirty="0">
                <a:solidFill>
                  <a:srgbClr val="FF0000"/>
                </a:solidFill>
              </a:rPr>
              <a:t>       </a:t>
            </a:r>
            <a:r>
              <a:rPr lang="en-US" altLang="zh-CN" sz="2300" b="1" dirty="0">
                <a:solidFill>
                  <a:schemeClr val="accent2"/>
                </a:solidFill>
              </a:rPr>
              <a:t>[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</a:t>
            </a:r>
            <a:r>
              <a:rPr lang="en-US" altLang="zh-CN" sz="2300" b="1" dirty="0">
                <a:solidFill>
                  <a:schemeClr val="accent2"/>
                </a:solidFill>
              </a:rPr>
              <a:t> 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i+k</a:t>
            </a:r>
            <a:r>
              <a:rPr lang="en-US" altLang="zh-CN" sz="2300" b="1" dirty="0">
                <a:solidFill>
                  <a:schemeClr val="accent2"/>
                </a:solidFill>
              </a:rPr>
              <a:t>*1 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i+k</a:t>
            </a:r>
            <a:r>
              <a:rPr lang="en-US" altLang="zh-CN" sz="2300" b="1" dirty="0">
                <a:solidFill>
                  <a:schemeClr val="accent2"/>
                </a:solidFill>
              </a:rPr>
              <a:t>*2 … 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i+k</a:t>
            </a:r>
            <a:r>
              <a:rPr lang="en-US" altLang="zh-CN" sz="2300" b="1" dirty="0">
                <a:solidFill>
                  <a:schemeClr val="accent2"/>
                </a:solidFill>
              </a:rPr>
              <a:t>*n] ,  </a:t>
            </a:r>
            <a:r>
              <a:rPr lang="zh-CN" altLang="en-US" sz="2300" b="1" dirty="0">
                <a:solidFill>
                  <a:schemeClr val="accent2"/>
                </a:solidFill>
              </a:rPr>
              <a:t>其中</a:t>
            </a:r>
            <a:r>
              <a:rPr lang="en-US" altLang="zh-CN" sz="2300" b="1" dirty="0">
                <a:solidFill>
                  <a:schemeClr val="accent2"/>
                </a:solidFill>
              </a:rPr>
              <a:t> 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i+k</a:t>
            </a:r>
            <a:r>
              <a:rPr lang="en-US" altLang="zh-CN" sz="2300" b="1" dirty="0">
                <a:solidFill>
                  <a:schemeClr val="accent2"/>
                </a:solidFill>
              </a:rPr>
              <a:t>*n&lt;=j&lt;</a:t>
            </a:r>
            <a:r>
              <a:rPr lang="en-US" altLang="zh-CN" sz="2300" b="1" dirty="0" err="1">
                <a:solidFill>
                  <a:schemeClr val="accent2"/>
                </a:solidFill>
              </a:rPr>
              <a:t>i+k</a:t>
            </a:r>
            <a:r>
              <a:rPr lang="zh-CN" altLang="en-US" sz="2300" b="1" dirty="0">
                <a:solidFill>
                  <a:schemeClr val="accent2"/>
                </a:solidFill>
              </a:rPr>
              <a:t>*（</a:t>
            </a:r>
            <a:r>
              <a:rPr lang="en-US" altLang="zh-CN" sz="2300" b="1" dirty="0">
                <a:solidFill>
                  <a:schemeClr val="accent2"/>
                </a:solidFill>
              </a:rPr>
              <a:t>n+1</a:t>
            </a:r>
            <a:r>
              <a:rPr lang="zh-CN" altLang="en-US" sz="2300" b="1" dirty="0">
                <a:solidFill>
                  <a:schemeClr val="accent2"/>
                </a:solidFill>
              </a:rPr>
              <a:t>）</a:t>
            </a:r>
            <a:br>
              <a:rPr lang="en-US" altLang="zh-CN" sz="2300" b="1" dirty="0">
                <a:solidFill>
                  <a:srgbClr val="FF0000"/>
                </a:solidFill>
              </a:rPr>
            </a:br>
            <a:r>
              <a:rPr lang="en-US" altLang="zh-CN" sz="2300" b="1" dirty="0">
                <a:solidFill>
                  <a:srgbClr val="FF0000"/>
                </a:solidFill>
              </a:rPr>
              <a:t>     </a:t>
            </a:r>
            <a:r>
              <a:rPr lang="zh-CN" altLang="en-US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dirty="0">
                <a:sym typeface="Wingdings 2" panose="05020102010507070707" pitchFamily="18" charset="2"/>
              </a:rPr>
              <a:t> </a:t>
            </a:r>
            <a:r>
              <a:rPr lang="zh-CN" altLang="en-US" sz="2300" dirty="0"/>
              <a:t>当</a:t>
            </a:r>
            <a:r>
              <a:rPr lang="en-US" altLang="zh-CN" sz="2300" dirty="0"/>
              <a:t>k == 0</a:t>
            </a:r>
            <a:r>
              <a:rPr lang="zh-CN" altLang="en-US" sz="2300" dirty="0"/>
              <a:t>、</a:t>
            </a:r>
            <a:r>
              <a:rPr lang="en-US" altLang="zh-CN" sz="2300" dirty="0"/>
              <a:t>k &gt;0</a:t>
            </a:r>
            <a:r>
              <a:rPr lang="zh-CN" altLang="en-US" sz="2300" dirty="0"/>
              <a:t>且</a:t>
            </a:r>
            <a:r>
              <a:rPr lang="en-US" altLang="zh-CN" sz="2300" dirty="0" err="1"/>
              <a:t>i</a:t>
            </a:r>
            <a:r>
              <a:rPr lang="en-US" altLang="zh-CN" sz="2300" dirty="0"/>
              <a:t>&gt;j</a:t>
            </a:r>
            <a:r>
              <a:rPr lang="zh-CN" altLang="en-US" sz="2300" dirty="0"/>
              <a:t>或</a:t>
            </a:r>
            <a:r>
              <a:rPr lang="en-US" altLang="zh-CN" sz="2300" dirty="0"/>
              <a:t>k&lt;0</a:t>
            </a:r>
            <a:r>
              <a:rPr lang="zh-CN" altLang="en-US" sz="2300" dirty="0"/>
              <a:t>且</a:t>
            </a:r>
            <a:r>
              <a:rPr lang="en-US" altLang="zh-CN" sz="2300" dirty="0" err="1"/>
              <a:t>i</a:t>
            </a:r>
            <a:r>
              <a:rPr lang="en-US" altLang="zh-CN" sz="2300" dirty="0"/>
              <a:t>&lt;j</a:t>
            </a:r>
            <a:r>
              <a:rPr lang="zh-CN" altLang="en-US" sz="2300" dirty="0"/>
              <a:t>时，</a:t>
            </a:r>
            <a:r>
              <a:rPr lang="zh-CN" altLang="en-US" sz="2300" b="1" dirty="0">
                <a:solidFill>
                  <a:schemeClr val="accent6"/>
                </a:solidFill>
              </a:rPr>
              <a:t>返回一个空向量</a:t>
            </a:r>
            <a:r>
              <a:rPr lang="zh-CN" altLang="en-US" sz="2300" dirty="0"/>
              <a:t>。</a:t>
            </a:r>
            <a:br>
              <a:rPr lang="en-US" altLang="zh-CN" sz="2300" dirty="0"/>
            </a:br>
            <a:r>
              <a:rPr lang="en-US" altLang="zh-CN" sz="2300" dirty="0"/>
              <a:t>      </a:t>
            </a:r>
            <a:r>
              <a:rPr lang="zh-CN" altLang="en-US" sz="2300" dirty="0">
                <a:sym typeface="Wingdings 2" panose="05020102010507070707" pitchFamily="18" charset="2"/>
              </a:rPr>
              <a:t> 语句可以简写为</a:t>
            </a:r>
            <a:r>
              <a:rPr lang="en-US" altLang="zh-CN" sz="2300" dirty="0">
                <a:sym typeface="Wingdings 2" panose="05020102010507070707" pitchFamily="18" charset="2"/>
              </a:rPr>
              <a:t>a = i:j</a:t>
            </a:r>
            <a:r>
              <a:rPr lang="zh-CN" altLang="en-US" sz="2300" dirty="0">
                <a:sym typeface="Wingdings 2" panose="05020102010507070707" pitchFamily="18" charset="2"/>
              </a:rPr>
              <a:t>，此时</a:t>
            </a:r>
            <a:r>
              <a:rPr lang="en-US" altLang="zh-CN" sz="2300" b="1" dirty="0">
                <a:solidFill>
                  <a:schemeClr val="accent6"/>
                </a:solidFill>
                <a:sym typeface="Wingdings 2" panose="05020102010507070707" pitchFamily="18" charset="2"/>
              </a:rPr>
              <a:t>j</a:t>
            </a:r>
            <a:r>
              <a:rPr lang="zh-CN" altLang="en-US" sz="2300" b="1" dirty="0">
                <a:solidFill>
                  <a:schemeClr val="accent6"/>
                </a:solidFill>
                <a:sym typeface="Wingdings 2" panose="05020102010507070707" pitchFamily="18" charset="2"/>
              </a:rPr>
              <a:t>的缺省值为</a:t>
            </a:r>
            <a:r>
              <a:rPr lang="en-US" altLang="zh-CN" sz="2300" b="1" dirty="0">
                <a:solidFill>
                  <a:schemeClr val="accent6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300" dirty="0"/>
              <a:t>	</a:t>
            </a:r>
            <a:br>
              <a:rPr lang="en-US" altLang="zh-CN" sz="2300" dirty="0"/>
            </a:br>
            <a:r>
              <a:rPr lang="zh-CN" altLang="en-US" sz="2300" dirty="0"/>
              <a:t>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 vec1=10:5:60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vec1 =</a:t>
            </a:r>
            <a:br>
              <a:rPr lang="en-US" altLang="zh-CN" sz="2300" dirty="0"/>
            </a:br>
            <a:r>
              <a:rPr lang="zh-CN" altLang="en-US" sz="2300" dirty="0"/>
              <a:t>　　    </a:t>
            </a:r>
            <a:r>
              <a:rPr lang="en-US" altLang="zh-CN" sz="2300" dirty="0"/>
              <a:t>10    15    20    25    30    35    40    45    50    55    60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58"/>
    </mc:Choice>
    <mc:Fallback xmlns="">
      <p:transition spd="slow" advTm="1147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7ACC-E075-435B-9698-A8525E23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）随机整数序列的生成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9C752-0C26-4416-958F-1F0EA356153D}"/>
              </a:ext>
            </a:extLst>
          </p:cNvPr>
          <p:cNvSpPr/>
          <p:nvPr/>
        </p:nvSpPr>
        <p:spPr bwMode="auto">
          <a:xfrm>
            <a:off x="89940" y="1214713"/>
            <a:ext cx="2783757" cy="4829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方法一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</a:t>
            </a:r>
            <a:r>
              <a:rPr lang="en-US" altLang="zh-CN" dirty="0"/>
              <a:t>(size1,size2)</a:t>
            </a:r>
            <a:r>
              <a:rPr lang="zh-CN" altLang="en-US" dirty="0"/>
              <a:t>产生的随机数进行取整</a:t>
            </a:r>
            <a:r>
              <a:rPr lang="en-US" altLang="zh-CN" dirty="0"/>
              <a:t>- </a:t>
            </a:r>
            <a:r>
              <a:rPr lang="en-US" altLang="zh-CN" dirty="0" err="1"/>
              <a:t>fix,floor</a:t>
            </a:r>
            <a:r>
              <a:rPr lang="en-US" altLang="zh-CN" dirty="0"/>
              <a:t>, ceil, round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例如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产生</a:t>
            </a:r>
            <a:r>
              <a:rPr lang="en-US" altLang="zh-CN" dirty="0"/>
              <a:t>-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5~5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之间随机分布的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个整数：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/>
              <a:t>&gt;&gt;round(rand(1,5)* 10-5,0)</a:t>
            </a:r>
          </a:p>
          <a:p>
            <a:r>
              <a:rPr lang="fr-FR" dirty="0"/>
              <a:t>ans =</a:t>
            </a:r>
          </a:p>
          <a:p>
            <a:r>
              <a:rPr lang="fr-FR" dirty="0"/>
              <a:t>     0    -4    -3     4    -3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F88EA-7389-493B-BC06-23D5A51577A8}"/>
              </a:ext>
            </a:extLst>
          </p:cNvPr>
          <p:cNvSpPr/>
          <p:nvPr/>
        </p:nvSpPr>
        <p:spPr bwMode="auto">
          <a:xfrm>
            <a:off x="3008906" y="1196752"/>
            <a:ext cx="2898624" cy="4829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b="1" dirty="0">
                <a:solidFill>
                  <a:schemeClr val="accent6"/>
                </a:solidFill>
              </a:rPr>
              <a:t>二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unidrnd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n,size1,size2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）生成随机整数矩阵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r>
              <a:rPr lang="fr-FR" dirty="0"/>
              <a:t>&gt;&gt; </a:t>
            </a:r>
            <a:r>
              <a:rPr lang="fr-FR" dirty="0" err="1"/>
              <a:t>unidrnd</a:t>
            </a:r>
            <a:r>
              <a:rPr lang="fr-FR" dirty="0"/>
              <a:t>(11,1,5)-6</a:t>
            </a:r>
          </a:p>
          <a:p>
            <a:r>
              <a:rPr lang="fr-FR" dirty="0"/>
              <a:t>ans =</a:t>
            </a:r>
          </a:p>
          <a:p>
            <a:r>
              <a:rPr lang="fr-FR" dirty="0"/>
              <a:t>    -4     5    -5     3     3</a:t>
            </a: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B24F3-28A4-4F9D-BEC1-50DE5AC3F413}"/>
              </a:ext>
            </a:extLst>
          </p:cNvPr>
          <p:cNvSpPr/>
          <p:nvPr/>
        </p:nvSpPr>
        <p:spPr bwMode="auto">
          <a:xfrm>
            <a:off x="6021983" y="1196752"/>
            <a:ext cx="2898624" cy="4829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方法三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dirty="0" err="1"/>
              <a:t>randperm</a:t>
            </a:r>
            <a:r>
              <a:rPr lang="en-US" altLang="zh-CN" dirty="0"/>
              <a:t>(</a:t>
            </a:r>
            <a:r>
              <a:rPr lang="en-US" altLang="zh-CN" dirty="0" err="1"/>
              <a:t>N,k</a:t>
            </a:r>
            <a:r>
              <a:rPr lang="en-US" altLang="zh-CN" dirty="0"/>
              <a:t>)</a:t>
            </a:r>
            <a:r>
              <a:rPr lang="zh-CN" altLang="en-US" dirty="0"/>
              <a:t>生成不大于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个不重复的随机整数向量</a:t>
            </a:r>
            <a:endParaRPr lang="en-US" altLang="zh-CN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fr-FR" dirty="0"/>
              <a:t>&gt;&gt; </a:t>
            </a:r>
            <a:r>
              <a:rPr lang="fr-FR" dirty="0" err="1"/>
              <a:t>randperm</a:t>
            </a:r>
            <a:r>
              <a:rPr lang="fr-FR" dirty="0"/>
              <a:t>(11,5)-6</a:t>
            </a:r>
          </a:p>
          <a:p>
            <a:r>
              <a:rPr lang="fr-FR" dirty="0"/>
              <a:t>ans =</a:t>
            </a:r>
          </a:p>
          <a:p>
            <a:r>
              <a:rPr lang="fr-FR" dirty="0"/>
              <a:t>     5     1    -3    -2     4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25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98488"/>
            <a:ext cx="8115300" cy="5638800"/>
          </a:xfrm>
        </p:spPr>
        <p:txBody>
          <a:bodyPr/>
          <a:lstStyle/>
          <a:p>
            <a:r>
              <a:rPr lang="zh-CN" altLang="en-US" sz="2300" b="1" dirty="0"/>
              <a:t>　　</a:t>
            </a:r>
            <a:r>
              <a:rPr lang="en-US" altLang="zh-CN" sz="2300" b="1" dirty="0"/>
              <a:t>4</a:t>
            </a:r>
            <a:r>
              <a:rPr lang="zh-CN" altLang="en-US" sz="2300" b="1" dirty="0"/>
              <a:t>．单位矩阵</a:t>
            </a:r>
            <a:br>
              <a:rPr lang="zh-CN" altLang="en-US" sz="2300" b="1" dirty="0"/>
            </a:br>
            <a:r>
              <a:rPr lang="zh-CN" altLang="en-US" sz="2300" dirty="0"/>
              <a:t>　　对角元素为</a:t>
            </a:r>
            <a:r>
              <a:rPr lang="en-US" altLang="zh-CN" sz="2300" dirty="0"/>
              <a:t>1</a:t>
            </a:r>
            <a:r>
              <a:rPr lang="zh-CN" altLang="en-US" sz="2300" dirty="0"/>
              <a:t>，其余元素为零的</a:t>
            </a:r>
            <a:r>
              <a:rPr lang="en-US" altLang="zh-CN" sz="2300" dirty="0"/>
              <a:t>n</a:t>
            </a:r>
            <a:r>
              <a:rPr lang="zh-CN" altLang="en-US" sz="2300" dirty="0"/>
              <a:t>阶方阵称为</a:t>
            </a:r>
            <a:r>
              <a:rPr lang="en-US" altLang="zh-CN" sz="2300" dirty="0"/>
              <a:t>n</a:t>
            </a:r>
            <a:r>
              <a:rPr lang="zh-CN" altLang="en-US" sz="2300" dirty="0"/>
              <a:t>阶单位矩阵，记为</a:t>
            </a:r>
            <a:r>
              <a:rPr lang="en-US" altLang="zh-CN" sz="2300" dirty="0"/>
              <a:t>In</a:t>
            </a:r>
            <a:r>
              <a:rPr lang="zh-CN" altLang="en-US" sz="2300" dirty="0"/>
              <a:t>或简写为</a:t>
            </a:r>
            <a:r>
              <a:rPr lang="en-US" altLang="zh-CN" sz="2300" dirty="0"/>
              <a:t>I</a:t>
            </a:r>
            <a:r>
              <a:rPr lang="zh-CN" altLang="en-US" sz="2300" dirty="0"/>
              <a:t>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eye()</a:t>
            </a:r>
            <a:r>
              <a:rPr lang="zh-CN" altLang="en-US" sz="2300" dirty="0"/>
              <a:t>函数：产生单位矩阵。使用为</a:t>
            </a:r>
            <a:r>
              <a:rPr lang="en-US" altLang="zh-CN" sz="2300" dirty="0"/>
              <a:t>eye(</a:t>
            </a:r>
            <a:r>
              <a:rPr lang="en-US" altLang="zh-CN" sz="2300" dirty="0" err="1"/>
              <a:t>m,n</a:t>
            </a:r>
            <a:r>
              <a:rPr lang="en-US" altLang="zh-CN" sz="2300" dirty="0"/>
              <a:t>)</a:t>
            </a:r>
            <a:r>
              <a:rPr lang="zh-CN" altLang="en-US" sz="2300" dirty="0"/>
              <a:t>或</a:t>
            </a:r>
            <a:r>
              <a:rPr lang="en-US" altLang="zh-CN" sz="2300" dirty="0"/>
              <a:t>eye(n)</a:t>
            </a:r>
            <a:r>
              <a:rPr lang="zh-CN" altLang="en-US" sz="2300" dirty="0"/>
              <a:t>。例如：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I5= eye(5)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 err="1"/>
              <a:t>ans</a:t>
            </a:r>
            <a:r>
              <a:rPr lang="en-US" altLang="zh-CN" sz="2300" dirty="0"/>
              <a:t> =</a:t>
            </a:r>
            <a:br>
              <a:rPr lang="en-US" altLang="zh-CN" sz="2300" dirty="0"/>
            </a:br>
            <a:r>
              <a:rPr lang="zh-CN" altLang="en-US" sz="2300" dirty="0"/>
              <a:t>　　      </a:t>
            </a:r>
            <a:r>
              <a:rPr lang="en-US" altLang="zh-CN" sz="2300" dirty="0"/>
              <a:t>1     0     0     0     0</a:t>
            </a:r>
            <a:br>
              <a:rPr lang="en-US" altLang="zh-CN" sz="2300" dirty="0"/>
            </a:br>
            <a:r>
              <a:rPr lang="zh-CN" altLang="en-US" sz="2300" dirty="0"/>
              <a:t>　　      </a:t>
            </a:r>
            <a:r>
              <a:rPr lang="en-US" altLang="zh-CN" sz="2300" dirty="0"/>
              <a:t>0     1     0     0     0</a:t>
            </a:r>
            <a:br>
              <a:rPr lang="en-US" altLang="zh-CN" sz="2300" dirty="0"/>
            </a:br>
            <a:r>
              <a:rPr lang="zh-CN" altLang="en-US" sz="2300" dirty="0"/>
              <a:t>　　      </a:t>
            </a:r>
            <a:r>
              <a:rPr lang="en-US" altLang="zh-CN" sz="2300" dirty="0"/>
              <a:t>0     0     1     0     0</a:t>
            </a:r>
            <a:br>
              <a:rPr lang="en-US" altLang="zh-CN" sz="2300" dirty="0"/>
            </a:br>
            <a:r>
              <a:rPr lang="zh-CN" altLang="en-US" sz="2300" dirty="0"/>
              <a:t>　　      </a:t>
            </a:r>
            <a:r>
              <a:rPr lang="en-US" altLang="zh-CN" sz="2300" dirty="0"/>
              <a:t>0     0     0     1     0</a:t>
            </a:r>
            <a:br>
              <a:rPr lang="en-US" altLang="zh-CN" sz="2300" dirty="0"/>
            </a:br>
            <a:r>
              <a:rPr lang="zh-CN" altLang="en-US" sz="2300" dirty="0"/>
              <a:t>　　      </a:t>
            </a:r>
            <a:r>
              <a:rPr lang="en-US" altLang="zh-CN" sz="2300" dirty="0"/>
              <a:t>0     0     0     0     1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86"/>
    </mc:Choice>
    <mc:Fallback xmlns="">
      <p:transition spd="slow" advTm="475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　　</a:t>
            </a:r>
            <a:r>
              <a:rPr lang="en-US" altLang="zh-CN" b="1"/>
              <a:t>5</a:t>
            </a:r>
            <a:r>
              <a:rPr lang="zh-CN" altLang="en-US" b="1"/>
              <a:t>．对角矩阵</a:t>
            </a:r>
            <a:br>
              <a:rPr lang="zh-CN" altLang="en-US" b="1"/>
            </a:br>
            <a:r>
              <a:rPr lang="zh-CN" altLang="en-US"/>
              <a:t>　　</a:t>
            </a:r>
            <a:r>
              <a:rPr lang="en-US" altLang="zh-CN"/>
              <a:t>diag()</a:t>
            </a:r>
            <a:r>
              <a:rPr lang="zh-CN" altLang="en-US"/>
              <a:t>函数：产生对角矩阵。例如</a:t>
            </a:r>
            <a:r>
              <a:rPr lang="zh-CN" altLang="nl-NL"/>
              <a:t>：</a:t>
            </a:r>
            <a:br>
              <a:rPr lang="zh-CN" altLang="nl-NL"/>
            </a:br>
            <a:r>
              <a:rPr lang="zh-CN" altLang="nl-NL"/>
              <a:t>　　	</a:t>
            </a:r>
            <a:r>
              <a:rPr lang="nl-NL" altLang="zh-CN"/>
              <a:t>X = diag(v,k) </a:t>
            </a:r>
            <a:br>
              <a:rPr lang="nl-NL" altLang="zh-CN"/>
            </a:br>
            <a:r>
              <a:rPr lang="zh-CN" altLang="nl-NL"/>
              <a:t>　　</a:t>
            </a:r>
            <a:r>
              <a:rPr lang="zh-CN" altLang="en-US"/>
              <a:t>当</a:t>
            </a:r>
            <a:r>
              <a:rPr lang="en-US" altLang="zh-CN"/>
              <a:t>v</a:t>
            </a:r>
            <a:r>
              <a:rPr lang="zh-CN" altLang="en-US"/>
              <a:t>是一个</a:t>
            </a:r>
            <a:r>
              <a:rPr lang="en-US" altLang="zh-CN"/>
              <a:t>n</a:t>
            </a:r>
            <a:r>
              <a:rPr lang="zh-CN" altLang="en-US"/>
              <a:t>元素的向量时，返回</a:t>
            </a:r>
            <a:r>
              <a:rPr lang="en-US" altLang="zh-CN"/>
              <a:t>n+abs(k)</a:t>
            </a:r>
            <a:r>
              <a:rPr lang="zh-CN" altLang="en-US"/>
              <a:t>阶的</a:t>
            </a:r>
            <a:r>
              <a:rPr lang="en-US" altLang="zh-CN"/>
              <a:t>X</a:t>
            </a:r>
            <a:r>
              <a:rPr lang="zh-CN" altLang="en-US"/>
              <a:t>方阵，</a:t>
            </a:r>
            <a:r>
              <a:rPr lang="en-US" altLang="zh-CN"/>
              <a:t>v</a:t>
            </a:r>
            <a:r>
              <a:rPr lang="zh-CN" altLang="en-US"/>
              <a:t>的元素排列在与主对角线平行的第</a:t>
            </a:r>
            <a:r>
              <a:rPr lang="en-US" altLang="zh-CN"/>
              <a:t>k</a:t>
            </a:r>
            <a:r>
              <a:rPr lang="zh-CN" altLang="en-US"/>
              <a:t>个元素的对角线上，如图所示。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715545" y="2882900"/>
          <a:ext cx="3455987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Visio" r:id="rId3" imgW="1918970" imgH="1704340" progId="Visio.Drawing.11">
                  <p:embed/>
                </p:oleObj>
              </mc:Choice>
              <mc:Fallback>
                <p:oleObj name="Visio" r:id="rId3" imgW="1918970" imgH="17043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545" y="2882900"/>
                        <a:ext cx="3455987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43"/>
    </mc:Choice>
    <mc:Fallback xmlns="">
      <p:transition spd="slow" advTm="1994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300"/>
              <a:t>　　当</a:t>
            </a:r>
            <a:r>
              <a:rPr lang="en-US" altLang="zh-CN" sz="2300"/>
              <a:t>k = 0</a:t>
            </a:r>
            <a:r>
              <a:rPr lang="zh-CN" altLang="en-US" sz="2300"/>
              <a:t>时，各元素出现在主对角线上。</a:t>
            </a:r>
            <a:br>
              <a:rPr lang="zh-CN" altLang="en-US" sz="2300"/>
            </a:br>
            <a:r>
              <a:rPr lang="zh-CN" altLang="en-US" sz="2300"/>
              <a:t>　　当</a:t>
            </a:r>
            <a:r>
              <a:rPr lang="en-US" altLang="zh-CN" sz="2300"/>
              <a:t>k &gt; 0</a:t>
            </a:r>
            <a:r>
              <a:rPr lang="zh-CN" altLang="en-US" sz="2300"/>
              <a:t>时，各元素位于对角线上方。</a:t>
            </a:r>
            <a:br>
              <a:rPr lang="zh-CN" altLang="en-US" sz="2300"/>
            </a:br>
            <a:r>
              <a:rPr lang="zh-CN" altLang="en-US" sz="2300"/>
              <a:t>　　当</a:t>
            </a:r>
            <a:r>
              <a:rPr lang="en-US" altLang="zh-CN" sz="2300"/>
              <a:t>k &lt; 0</a:t>
            </a:r>
            <a:r>
              <a:rPr lang="zh-CN" altLang="en-US" sz="2300"/>
              <a:t>时，各元素位于对角线下方。</a:t>
            </a:r>
            <a:br>
              <a:rPr lang="zh-CN" altLang="en-US" sz="2300"/>
            </a:br>
            <a:r>
              <a:rPr lang="zh-CN" altLang="en-US" sz="2300"/>
              <a:t>　　例如：</a:t>
            </a:r>
            <a:br>
              <a:rPr lang="zh-CN" altLang="en-US" sz="2300"/>
            </a:br>
            <a:r>
              <a:rPr lang="zh-CN" altLang="en-US" sz="2300"/>
              <a:t>　　</a:t>
            </a:r>
            <a:r>
              <a:rPr lang="en-US" altLang="zh-CN" sz="2300"/>
              <a:t>&gt;&gt;v=[1 2 4 7 9]</a:t>
            </a:r>
            <a:r>
              <a:rPr lang="zh-CN" altLang="en-US" sz="2300"/>
              <a:t>；</a:t>
            </a:r>
            <a:br>
              <a:rPr lang="zh-CN" altLang="en-US" sz="2300"/>
            </a:br>
            <a:r>
              <a:rPr lang="zh-CN" altLang="en-US" sz="2300"/>
              <a:t>　　</a:t>
            </a:r>
            <a:r>
              <a:rPr lang="en-US" altLang="zh-CN" sz="2300"/>
              <a:t>&gt;&gt; X = diag(v,0)</a:t>
            </a:r>
            <a:br>
              <a:rPr lang="en-US" altLang="zh-CN" sz="2300"/>
            </a:br>
            <a:r>
              <a:rPr lang="zh-CN" altLang="en-US" sz="2300"/>
              <a:t>　　</a:t>
            </a:r>
            <a:r>
              <a:rPr lang="en-US" altLang="zh-CN" sz="2300"/>
              <a:t>X =</a:t>
            </a:r>
            <a:br>
              <a:rPr lang="en-US" altLang="zh-CN" sz="2300"/>
            </a:br>
            <a:r>
              <a:rPr lang="zh-CN" altLang="en-US" sz="2300"/>
              <a:t>　　     </a:t>
            </a:r>
            <a:r>
              <a:rPr lang="en-US" altLang="zh-CN" sz="2300"/>
              <a:t>1     0     0     0     0</a:t>
            </a:r>
            <a:br>
              <a:rPr lang="en-US" altLang="zh-CN" sz="2300"/>
            </a:br>
            <a:r>
              <a:rPr lang="zh-CN" altLang="en-US" sz="2300"/>
              <a:t>　　     </a:t>
            </a:r>
            <a:r>
              <a:rPr lang="en-US" altLang="zh-CN" sz="2300"/>
              <a:t>0     2     0     0     0</a:t>
            </a:r>
            <a:br>
              <a:rPr lang="en-US" altLang="zh-CN" sz="2300"/>
            </a:br>
            <a:r>
              <a:rPr lang="zh-CN" altLang="en-US" sz="2300"/>
              <a:t>　　     </a:t>
            </a:r>
            <a:r>
              <a:rPr lang="en-US" altLang="zh-CN" sz="2300"/>
              <a:t>0     0     4     0     0</a:t>
            </a:r>
            <a:br>
              <a:rPr lang="en-US" altLang="zh-CN" sz="2300"/>
            </a:br>
            <a:r>
              <a:rPr lang="zh-CN" altLang="en-US" sz="2300"/>
              <a:t>　　     </a:t>
            </a:r>
            <a:r>
              <a:rPr lang="en-US" altLang="zh-CN" sz="2300"/>
              <a:t>0     0     0     7     0</a:t>
            </a:r>
            <a:br>
              <a:rPr lang="en-US" altLang="zh-CN" sz="2300"/>
            </a:br>
            <a:r>
              <a:rPr lang="zh-CN" altLang="en-US" sz="2300"/>
              <a:t>　　     </a:t>
            </a:r>
            <a:r>
              <a:rPr lang="en-US" altLang="zh-CN" sz="2300"/>
              <a:t>0     0     0     0     9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5"/>
    </mc:Choice>
    <mc:Fallback xmlns="">
      <p:transition spd="slow" advTm="2063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</a:t>
            </a:r>
            <a:r>
              <a:rPr lang="pt-BR" altLang="zh-CN"/>
              <a:t>&gt;&gt; X = diag(v, -2)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X =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0     0     0     0     0     0     0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0     0     0     0     0     0     0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1     0     0     0     0     0     0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0     2     0     0     0     0     0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0     0     4     0     0     0     0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0     0     0     7     0     0     0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0     0     0     0     9     0     0</a:t>
            </a: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61"/>
    </mc:Choice>
    <mc:Fallback xmlns="">
      <p:transition spd="slow" advTm="2586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99E997-ADEC-4E5F-B744-071B3E9973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4998"/>
            <a:ext cx="7315200" cy="57463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现有矩阵：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[17    24     1     8    15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23     5     7    14    16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4     6    13    20    22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10    12    19    21     3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11    18    25     2     9]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请给出对以上矩阵进行寻址的结果，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A(2,3)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 A(12)=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A([1,3])=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;A(1:3)=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A(1:5,5)=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;A(:,5)=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A(23:end)=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;A(4:5,2:3)=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A([9 10;14 15])=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2C08D-6C40-4504-98A8-A99E0E8BE9C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372225" y="544483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AA403-02B1-483C-82F7-F167392722E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kumimoji="1" lang="en-US" sz="1200" b="0" i="0" u="none" strike="noStrike" cap="none" normalizeH="0" baseline="0">
              <a:ln>
                <a:noFill/>
              </a:ln>
              <a:solidFill>
                <a:srgbClr val="F84F4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E055B-FE04-4E6A-A1E2-34BDFB6B37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E73743-65D2-44CC-B5EE-9FA080F8706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A114C7A-0FBD-4E5C-9AF2-DA584EF7477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CA7CDCA-5DAE-4151-8327-6B50F768FEC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EAF158D-B89E-43D6-ACA2-4ACDDF7F22C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2C95782-9B50-4437-AA9B-9435F559D6A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9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BA43E5-BAEA-4B57-891A-EAF3EEC6A987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72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		      4  </a:t>
            </a:r>
            <a:r>
              <a:rPr lang="zh-CN" altLang="en-US" sz="3200" b="1" dirty="0"/>
              <a:t>基本的四则运算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　向量、数组的四则运算法则总结如表</a:t>
            </a:r>
            <a:r>
              <a:rPr lang="en-US" altLang="zh-CN" dirty="0"/>
              <a:t>1</a:t>
            </a:r>
            <a:r>
              <a:rPr lang="zh-CN" altLang="en-US" dirty="0"/>
              <a:t>所示，而矩阵的四则算术运算有些与此不同。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9604"/>
              </p:ext>
            </p:extLst>
          </p:nvPr>
        </p:nvGraphicFramePr>
        <p:xfrm>
          <a:off x="-119063" y="2055813"/>
          <a:ext cx="9163051" cy="459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3" name="Document" r:id="rId3" imgW="5367600" imgH="2697120" progId="Word.Document.8">
                  <p:embed/>
                </p:oleObj>
              </mc:Choice>
              <mc:Fallback>
                <p:oleObj name="Document" r:id="rId3" imgW="5367600" imgH="2697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9063" y="2055813"/>
                        <a:ext cx="9163051" cy="459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</a:t>
            </a:r>
            <a:r>
              <a:rPr lang="en-US" altLang="zh-CN" b="1" dirty="0"/>
              <a:t>4.1  </a:t>
            </a:r>
            <a:r>
              <a:rPr lang="zh-CN" altLang="en-US" b="1" dirty="0"/>
              <a:t>向量、数组与数的四则运算 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．向量与数的加法</a:t>
            </a:r>
            <a:r>
              <a:rPr lang="en-US" altLang="zh-CN" b="1" dirty="0"/>
              <a:t>(</a:t>
            </a:r>
            <a:r>
              <a:rPr lang="zh-CN" altLang="en-US" b="1" dirty="0"/>
              <a:t>减法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zh-CN" altLang="en-US" dirty="0"/>
              <a:t>　　对向量中的每个元素与数进行加法</a:t>
            </a:r>
            <a:r>
              <a:rPr lang="en-US" altLang="zh-CN" dirty="0"/>
              <a:t>(</a:t>
            </a:r>
            <a:r>
              <a:rPr lang="zh-CN" altLang="en-US" dirty="0"/>
              <a:t>减法</a:t>
            </a:r>
            <a:r>
              <a:rPr lang="en-US" altLang="zh-CN" dirty="0"/>
              <a:t>)</a:t>
            </a:r>
            <a:r>
              <a:rPr lang="zh-CN" altLang="en-US" dirty="0"/>
              <a:t>运算。例如：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v1=80: -9:10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v1 =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80    71    62    53    44    35    26    17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v1+101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</a:t>
            </a:r>
            <a:r>
              <a:rPr lang="en-US" altLang="zh-CN" dirty="0"/>
              <a:t>181   172   163   154   145   136   127   118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．向量与数的乘法</a:t>
            </a:r>
            <a:r>
              <a:rPr lang="en-US" altLang="zh-CN" b="1" dirty="0"/>
              <a:t>(</a:t>
            </a:r>
            <a:r>
              <a:rPr lang="zh-CN" altLang="en-US" b="1" dirty="0"/>
              <a:t>除法</a:t>
            </a:r>
            <a:r>
              <a:rPr lang="en-US" altLang="zh-CN" b="1" dirty="0"/>
              <a:t>) </a:t>
            </a:r>
            <a:br>
              <a:rPr lang="en-US" altLang="zh-CN" b="1" dirty="0"/>
            </a:br>
            <a:r>
              <a:rPr lang="zh-CN" altLang="en-US" dirty="0"/>
              <a:t>　　对向量中的每个元素与数进行乘法</a:t>
            </a:r>
            <a:r>
              <a:rPr lang="en-US" altLang="zh-CN" dirty="0"/>
              <a:t>(</a:t>
            </a:r>
            <a:r>
              <a:rPr lang="zh-CN" altLang="en-US" dirty="0"/>
              <a:t>除法</a:t>
            </a:r>
            <a:r>
              <a:rPr lang="en-US" altLang="zh-CN" dirty="0"/>
              <a:t>)</a:t>
            </a:r>
            <a:r>
              <a:rPr lang="zh-CN" altLang="en-US" dirty="0"/>
              <a:t>运算。 例如：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v1*2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</a:t>
            </a:r>
            <a:r>
              <a:rPr lang="en-US" altLang="zh-CN" dirty="0"/>
              <a:t>160   142   124   106    88    70    52    34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D87483-4910-438B-89BD-1167C13A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58858"/>
            <a:ext cx="52292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4025"/>
            <a:ext cx="8115300" cy="5638800"/>
          </a:xfrm>
        </p:spPr>
        <p:txBody>
          <a:bodyPr/>
          <a:lstStyle/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．数组与数之间的四则运算</a:t>
            </a:r>
            <a:br>
              <a:rPr lang="zh-CN" altLang="en-US" sz="2000" b="1" dirty="0"/>
            </a:br>
            <a:r>
              <a:rPr lang="zh-CN" altLang="en-US" sz="2000" b="1" dirty="0"/>
              <a:t>        </a:t>
            </a:r>
            <a:r>
              <a:rPr lang="zh-CN" altLang="en-US" sz="2000" dirty="0"/>
              <a:t>数组与数之间的运算</a:t>
            </a:r>
            <a:r>
              <a:rPr lang="en-US" altLang="zh-CN" sz="2000" dirty="0"/>
              <a:t>(</a:t>
            </a:r>
            <a:r>
              <a:rPr lang="zh-CN" altLang="en-US" sz="2000" dirty="0"/>
              <a:t>或叫标量、数组运算</a:t>
            </a:r>
            <a:r>
              <a:rPr lang="en-US" altLang="zh-CN" sz="2000" dirty="0"/>
              <a:t>)</a:t>
            </a:r>
            <a:r>
              <a:rPr lang="zh-CN" altLang="en-US" sz="2000" dirty="0"/>
              <a:t>，与向量运算规则相同，即数组的每个元素分别与数进行运算。例如</a:t>
            </a:r>
            <a:r>
              <a:rPr lang="zh-CN" altLang="pt-BR" sz="2000" dirty="0"/>
              <a:t>：</a:t>
            </a:r>
            <a:br>
              <a:rPr lang="zh-CN" altLang="pt-BR" sz="2000" dirty="0"/>
            </a:br>
            <a:r>
              <a:rPr lang="zh-CN" altLang="pt-BR" sz="2000" dirty="0"/>
              <a:t>　　  </a:t>
            </a:r>
            <a:r>
              <a:rPr lang="pt-BR" altLang="zh-CN" sz="2000" dirty="0"/>
              <a:t>&gt;&gt; s=[1 2 3;8 5 2]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s =</a:t>
            </a:r>
            <a:br>
              <a:rPr lang="pt-BR" altLang="zh-CN" sz="2000" dirty="0"/>
            </a:br>
            <a:r>
              <a:rPr lang="zh-CN" altLang="pt-BR" sz="2000" dirty="0"/>
              <a:t>　　        </a:t>
            </a:r>
            <a:r>
              <a:rPr lang="pt-BR" altLang="zh-CN" sz="2000" dirty="0"/>
              <a:t>1     2     3</a:t>
            </a:r>
            <a:br>
              <a:rPr lang="pt-BR" altLang="zh-CN" sz="2000" dirty="0"/>
            </a:br>
            <a:r>
              <a:rPr lang="zh-CN" altLang="pt-BR" sz="2000" dirty="0"/>
              <a:t>　　        </a:t>
            </a:r>
            <a:r>
              <a:rPr lang="pt-BR" altLang="zh-CN" sz="2000" dirty="0"/>
              <a:t>8     5     2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S=s-2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S =</a:t>
            </a:r>
            <a:br>
              <a:rPr lang="pt-BR" altLang="zh-CN" sz="2000" dirty="0"/>
            </a:br>
            <a:r>
              <a:rPr lang="zh-CN" altLang="pt-BR" sz="2000" dirty="0"/>
              <a:t>　　        </a:t>
            </a:r>
            <a:r>
              <a:rPr lang="pt-BR" altLang="zh-CN" sz="2000" dirty="0"/>
              <a:t>-1     0     1</a:t>
            </a:r>
            <a:br>
              <a:rPr lang="pt-BR" altLang="zh-CN" sz="2000" dirty="0"/>
            </a:br>
            <a:r>
              <a:rPr lang="zh-CN" altLang="pt-BR" sz="2000" dirty="0"/>
              <a:t>　　        </a:t>
            </a:r>
            <a:r>
              <a:rPr lang="pt-BR" altLang="zh-CN" sz="2000" dirty="0"/>
              <a:t>6      3     0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H=2*s/3+1</a:t>
            </a:r>
            <a:br>
              <a:rPr lang="pt-BR" altLang="zh-CN" sz="2000" dirty="0"/>
            </a:br>
            <a:r>
              <a:rPr lang="zh-CN" altLang="pt-BR" sz="2000" dirty="0"/>
              <a:t>　　   </a:t>
            </a:r>
            <a:r>
              <a:rPr lang="en-US" altLang="zh-CN" sz="2000" dirty="0"/>
              <a:t>H =</a:t>
            </a:r>
            <a:br>
              <a:rPr lang="en-US" altLang="zh-CN" sz="2000" dirty="0"/>
            </a:br>
            <a:r>
              <a:rPr lang="zh-CN" altLang="en-US" sz="2000" dirty="0"/>
              <a:t>　　      </a:t>
            </a:r>
            <a:r>
              <a:rPr lang="en-US" altLang="zh-CN" sz="2000" dirty="0"/>
              <a:t>1.6667    2.3333    3.0000</a:t>
            </a:r>
            <a:br>
              <a:rPr lang="en-US" altLang="zh-CN" sz="2000" dirty="0"/>
            </a:br>
            <a:r>
              <a:rPr lang="zh-CN" altLang="en-US" sz="2000" dirty="0"/>
              <a:t>　　      </a:t>
            </a:r>
            <a:r>
              <a:rPr lang="en-US" altLang="zh-CN" sz="2000" dirty="0"/>
              <a:t>6.3333    4.3333    2.3333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</a:t>
            </a:r>
            <a:r>
              <a:rPr lang="en-US" altLang="zh-CN" b="1" dirty="0" err="1"/>
              <a:t>linspace</a:t>
            </a:r>
            <a:r>
              <a:rPr lang="en-US" altLang="zh-CN" b="1" dirty="0"/>
              <a:t>()</a:t>
            </a:r>
            <a:r>
              <a:rPr lang="zh-CN" altLang="en-US" b="1" dirty="0"/>
              <a:t>函数与等差数组的创建</a:t>
            </a:r>
            <a:br>
              <a:rPr lang="zh-CN" altLang="en-US" dirty="0"/>
            </a:br>
            <a:r>
              <a:rPr lang="zh-CN" altLang="en-US" dirty="0"/>
              <a:t>　   </a:t>
            </a:r>
            <a:r>
              <a:rPr lang="en-US" altLang="zh-CN" dirty="0"/>
              <a:t> y = </a:t>
            </a:r>
            <a:r>
              <a:rPr lang="en-US" altLang="zh-CN" dirty="0" err="1"/>
              <a:t>linspace</a:t>
            </a:r>
            <a:r>
              <a:rPr lang="en-US" altLang="zh-CN" dirty="0"/>
              <a:t>(a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n)</a:t>
            </a:r>
            <a:r>
              <a:rPr lang="zh-CN" altLang="en-US" dirty="0"/>
              <a:t>。在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之间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b)</a:t>
            </a:r>
            <a:r>
              <a:rPr lang="zh-CN" altLang="en-US" dirty="0"/>
              <a:t>生成</a:t>
            </a:r>
            <a:r>
              <a:rPr lang="en-US" altLang="zh-CN" dirty="0"/>
              <a:t>n</a:t>
            </a:r>
            <a:r>
              <a:rPr lang="zh-CN" altLang="en-US" dirty="0"/>
              <a:t>点线性间隔分布的行向量</a:t>
            </a:r>
            <a:r>
              <a:rPr lang="en-US" altLang="zh-CN" dirty="0"/>
              <a:t>y</a:t>
            </a:r>
            <a:r>
              <a:rPr lang="zh-CN" altLang="en-US" dirty="0"/>
              <a:t>，即向量</a:t>
            </a:r>
            <a:r>
              <a:rPr lang="en-US" altLang="zh-CN" dirty="0"/>
              <a:t>y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个元素。如果</a:t>
            </a:r>
            <a:r>
              <a:rPr lang="pt-BR" altLang="zh-CN" dirty="0"/>
              <a:t>n</a:t>
            </a:r>
            <a:r>
              <a:rPr lang="zh-CN" altLang="pt-BR" dirty="0"/>
              <a:t>小于</a:t>
            </a:r>
            <a:r>
              <a:rPr lang="pt-BR" altLang="zh-CN" dirty="0"/>
              <a:t>2</a:t>
            </a:r>
            <a:r>
              <a:rPr lang="zh-CN" altLang="pt-BR" dirty="0"/>
              <a:t>，</a:t>
            </a:r>
            <a:r>
              <a:rPr lang="pt-BR" altLang="zh-CN" dirty="0"/>
              <a:t>linspace</a:t>
            </a:r>
            <a:r>
              <a:rPr lang="zh-CN" altLang="en-US" dirty="0"/>
              <a:t>返回</a:t>
            </a:r>
            <a:r>
              <a:rPr lang="pt-BR" altLang="zh-CN" dirty="0"/>
              <a:t>b</a:t>
            </a:r>
            <a:r>
              <a:rPr lang="zh-CN" altLang="en-US" dirty="0"/>
              <a:t>。  </a:t>
            </a:r>
            <a:r>
              <a:rPr lang="zh-CN" altLang="en-US" dirty="0">
                <a:solidFill>
                  <a:schemeClr val="accent2"/>
                </a:solidFill>
              </a:rPr>
              <a:t>若</a:t>
            </a:r>
            <a:r>
              <a:rPr lang="en-US" altLang="zh-CN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忽略，则默认值位</a:t>
            </a:r>
            <a:r>
              <a:rPr lang="en-US" altLang="zh-CN" dirty="0">
                <a:solidFill>
                  <a:schemeClr val="accent2"/>
                </a:solidFill>
              </a:rPr>
              <a:t>100</a:t>
            </a:r>
            <a:r>
              <a:rPr lang="zh-CN" altLang="en-US" dirty="0">
                <a:solidFill>
                  <a:schemeClr val="accent2"/>
                </a:solidFill>
              </a:rPr>
              <a:t>个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既 </a:t>
            </a:r>
            <a:r>
              <a:rPr lang="en-US" altLang="zh-CN" dirty="0"/>
              <a:t>y=</a:t>
            </a:r>
            <a:r>
              <a:rPr lang="en-US" altLang="zh-CN" dirty="0" err="1"/>
              <a:t>linspace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与</a:t>
            </a:r>
            <a:r>
              <a:rPr lang="en-US" altLang="zh-CN" dirty="0"/>
              <a:t>y=</a:t>
            </a:r>
            <a:r>
              <a:rPr lang="en-US" altLang="zh-CN" dirty="0" err="1"/>
              <a:t>linspace</a:t>
            </a:r>
            <a:r>
              <a:rPr lang="en-US" altLang="zh-CN" dirty="0"/>
              <a:t>(a,b,100)</a:t>
            </a:r>
            <a:r>
              <a:rPr lang="zh-CN" altLang="en-US" dirty="0"/>
              <a:t>等效。</a:t>
            </a:r>
            <a:br>
              <a:rPr lang="en-US" altLang="zh-CN" dirty="0"/>
            </a:br>
            <a:r>
              <a:rPr lang="en-US" altLang="zh-CN" dirty="0"/>
              <a:t>   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86250" y="2971867"/>
                <a:ext cx="3371499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50" y="2971867"/>
                <a:ext cx="3371499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88BB9E-483F-4C88-8DF5-BEE841438108}"/>
              </a:ext>
            </a:extLst>
          </p:cNvPr>
          <p:cNvSpPr/>
          <p:nvPr/>
        </p:nvSpPr>
        <p:spPr bwMode="auto">
          <a:xfrm>
            <a:off x="539750" y="4293095"/>
            <a:ext cx="8280722" cy="11521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>
                <a:solidFill>
                  <a:schemeClr val="accent2"/>
                </a:solidFill>
              </a:rPr>
              <a:t>问：求</a:t>
            </a:r>
            <a:r>
              <a:rPr lang="en-US" altLang="zh-CN" dirty="0">
                <a:solidFill>
                  <a:schemeClr val="accent2"/>
                </a:solidFill>
              </a:rPr>
              <a:t>10~60</a:t>
            </a:r>
            <a:r>
              <a:rPr lang="zh-CN" altLang="en-US" dirty="0">
                <a:solidFill>
                  <a:schemeClr val="accent2"/>
                </a:solidFill>
              </a:rPr>
              <a:t>之间差值为</a:t>
            </a:r>
            <a:r>
              <a:rPr lang="en-US" altLang="zh-CN" dirty="0">
                <a:solidFill>
                  <a:schemeClr val="accent2"/>
                </a:solidFill>
              </a:rPr>
              <a:t>5</a:t>
            </a:r>
            <a:r>
              <a:rPr lang="zh-CN" altLang="en-US" dirty="0">
                <a:solidFill>
                  <a:schemeClr val="accent2"/>
                </a:solidFill>
              </a:rPr>
              <a:t>的等差数列，应该用哪条语句：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A.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linspace</a:t>
            </a:r>
            <a:r>
              <a:rPr lang="en-US" altLang="zh-CN" dirty="0">
                <a:solidFill>
                  <a:schemeClr val="accent2"/>
                </a:solidFill>
              </a:rPr>
              <a:t>(10, 60,10)              B. </a:t>
            </a:r>
            <a:r>
              <a:rPr lang="en-US" altLang="zh-CN" dirty="0" err="1">
                <a:solidFill>
                  <a:schemeClr val="accent2"/>
                </a:solidFill>
              </a:rPr>
              <a:t>linspace</a:t>
            </a:r>
            <a:r>
              <a:rPr lang="en-US" altLang="zh-CN" dirty="0">
                <a:solidFill>
                  <a:schemeClr val="accent2"/>
                </a:solidFill>
              </a:rPr>
              <a:t>(10,60,11)</a:t>
            </a:r>
            <a:endParaRPr lang="fr-FR" altLang="zh-CN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95"/>
    </mc:Choice>
    <mc:Fallback xmlns="">
      <p:transition spd="slow" advTm="64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4.2  </a:t>
            </a:r>
            <a:r>
              <a:rPr lang="zh-CN" altLang="en-US" b="1" dirty="0"/>
              <a:t>向量、数组之间的四则运算 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zh-CN" altLang="en-US" dirty="0"/>
              <a:t>向量中的每个元素与另一个向量中相对应的元素进行四则运算，</a:t>
            </a:r>
            <a:r>
              <a:rPr lang="zh-CN" altLang="en-US" b="1" dirty="0">
                <a:solidFill>
                  <a:schemeClr val="accent2"/>
                </a:solidFill>
              </a:rPr>
              <a:t>两个向量的长度必须相同</a:t>
            </a:r>
            <a:r>
              <a:rPr lang="zh-CN" altLang="en-US" dirty="0"/>
              <a:t>。例如</a:t>
            </a:r>
            <a:r>
              <a:rPr lang="zh-CN" altLang="es-ES" dirty="0"/>
              <a:t>：</a:t>
            </a:r>
            <a:br>
              <a:rPr lang="zh-CN" altLang="es-ES" dirty="0"/>
            </a:br>
            <a:r>
              <a:rPr lang="zh-CN" altLang="es-ES" dirty="0"/>
              <a:t>　　</a:t>
            </a:r>
            <a:r>
              <a:rPr lang="es-ES" altLang="zh-CN" dirty="0"/>
              <a:t>&gt;&gt; ve1=linspace(200,500,7)</a:t>
            </a:r>
            <a:br>
              <a:rPr lang="es-ES" altLang="zh-CN" dirty="0"/>
            </a:br>
            <a:r>
              <a:rPr lang="zh-CN" altLang="es-ES" dirty="0"/>
              <a:t>　　</a:t>
            </a:r>
            <a:r>
              <a:rPr lang="es-ES" altLang="zh-CN" dirty="0"/>
              <a:t>ve1 =</a:t>
            </a:r>
            <a:br>
              <a:rPr lang="es-ES" altLang="zh-CN" dirty="0"/>
            </a:br>
            <a:r>
              <a:rPr lang="zh-CN" altLang="es-ES" dirty="0"/>
              <a:t>　　   </a:t>
            </a:r>
            <a:r>
              <a:rPr lang="es-ES" altLang="zh-CN" dirty="0"/>
              <a:t>200   250   300   350   400   450   500</a:t>
            </a:r>
            <a:br>
              <a:rPr lang="es-ES" altLang="zh-CN" dirty="0"/>
            </a:br>
            <a:r>
              <a:rPr lang="zh-CN" altLang="es-ES" dirty="0"/>
              <a:t>　　</a:t>
            </a:r>
            <a:r>
              <a:rPr lang="es-ES" altLang="zh-CN" dirty="0"/>
              <a:t>&gt;&gt; ve2=linspace(90,60,7)</a:t>
            </a:r>
            <a:br>
              <a:rPr lang="es-ES" altLang="zh-CN" dirty="0"/>
            </a:br>
            <a:r>
              <a:rPr lang="zh-CN" altLang="es-ES" dirty="0"/>
              <a:t>　　</a:t>
            </a:r>
            <a:r>
              <a:rPr lang="es-ES" altLang="zh-CN" dirty="0"/>
              <a:t>ve2 =</a:t>
            </a:r>
            <a:br>
              <a:rPr lang="es-ES" altLang="zh-CN" dirty="0"/>
            </a:br>
            <a:r>
              <a:rPr lang="zh-CN" altLang="es-ES" dirty="0"/>
              <a:t>　　    </a:t>
            </a:r>
            <a:r>
              <a:rPr lang="es-ES" altLang="zh-CN" dirty="0"/>
              <a:t>90    85    80    75    70    65    60</a:t>
            </a:r>
            <a:br>
              <a:rPr lang="es-ES" altLang="zh-CN" dirty="0"/>
            </a:br>
            <a:r>
              <a:rPr lang="zh-CN" altLang="es-ES" dirty="0"/>
              <a:t>　　</a:t>
            </a:r>
            <a:r>
              <a:rPr lang="es-ES" altLang="zh-CN" dirty="0"/>
              <a:t>&gt;&gt; ve3=ve1+ve2 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sz="2200" dirty="0"/>
              <a:t>　　</a:t>
            </a:r>
            <a:r>
              <a:rPr lang="es-ES" altLang="zh-CN" sz="2200" dirty="0"/>
              <a:t>ve3 =</a:t>
            </a:r>
            <a:br>
              <a:rPr lang="es-ES" altLang="zh-CN" sz="2200" dirty="0"/>
            </a:br>
            <a:r>
              <a:rPr lang="zh-CN" altLang="es-ES" sz="2200" dirty="0"/>
              <a:t>　　       </a:t>
            </a:r>
            <a:r>
              <a:rPr lang="es-ES" altLang="zh-CN" sz="2200" dirty="0"/>
              <a:t>290   335   380   425   470   515   560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s-ES" altLang="zh-CN" sz="2200" dirty="0"/>
              <a:t>&gt;&gt; ve4=ve1</a:t>
            </a:r>
            <a:r>
              <a:rPr lang="es-ES" altLang="zh-CN" sz="2200" b="1" dirty="0">
                <a:solidFill>
                  <a:srgbClr val="FF0000"/>
                </a:solidFill>
              </a:rPr>
              <a:t>.*</a:t>
            </a:r>
            <a:r>
              <a:rPr lang="es-ES" altLang="zh-CN" sz="2200" dirty="0"/>
              <a:t>ve2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s-ES" altLang="zh-CN" sz="2200" dirty="0"/>
              <a:t>ve4 =</a:t>
            </a:r>
            <a:br>
              <a:rPr lang="es-ES" altLang="zh-CN" sz="2200" dirty="0"/>
            </a:br>
            <a:r>
              <a:rPr lang="zh-CN" altLang="es-ES" sz="2200" dirty="0"/>
              <a:t>　　     </a:t>
            </a:r>
            <a:r>
              <a:rPr lang="es-ES" altLang="zh-CN" sz="2200" dirty="0"/>
              <a:t>18000     21250     24000     26250     28000     29250     30000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s-ES" altLang="zh-CN" sz="2200" dirty="0"/>
              <a:t>&gt;&gt; ve5=ve1</a:t>
            </a:r>
            <a:r>
              <a:rPr lang="es-ES" altLang="zh-CN" sz="2200" b="1" dirty="0">
                <a:solidFill>
                  <a:srgbClr val="FF0000"/>
                </a:solidFill>
              </a:rPr>
              <a:t>./</a:t>
            </a:r>
            <a:r>
              <a:rPr lang="es-ES" altLang="zh-CN" sz="2200" dirty="0"/>
              <a:t>ve2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s-ES" altLang="zh-CN" sz="2200" dirty="0"/>
              <a:t>ve5 =</a:t>
            </a:r>
            <a:br>
              <a:rPr lang="es-ES" altLang="zh-CN" sz="2200" dirty="0"/>
            </a:br>
            <a:r>
              <a:rPr lang="zh-CN" altLang="es-ES" sz="2200" dirty="0"/>
              <a:t>　　    </a:t>
            </a:r>
            <a:r>
              <a:rPr lang="es-ES" altLang="zh-CN" sz="2200" dirty="0"/>
              <a:t>2.2222    2.9412    3.7500    4.6667    5.7143    6.9231    8.3333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s-ES" altLang="zh-CN" sz="2200" dirty="0"/>
              <a:t>&gt;&gt; ve6=ve1</a:t>
            </a:r>
            <a:r>
              <a:rPr lang="es-ES" altLang="zh-CN" sz="2200" b="1" dirty="0">
                <a:solidFill>
                  <a:srgbClr val="FF0000"/>
                </a:solidFill>
              </a:rPr>
              <a:t>.\</a:t>
            </a:r>
            <a:r>
              <a:rPr lang="es-ES" altLang="zh-CN" sz="2200" dirty="0"/>
              <a:t>ve2</a:t>
            </a:r>
            <a:br>
              <a:rPr lang="es-ES" altLang="zh-CN" sz="2200" dirty="0"/>
            </a:br>
            <a:r>
              <a:rPr lang="zh-CN" altLang="es-ES" sz="2200" dirty="0"/>
              <a:t>　　</a:t>
            </a:r>
            <a:r>
              <a:rPr lang="en-US" altLang="zh-CN" sz="2200" dirty="0"/>
              <a:t>ve6 =</a:t>
            </a:r>
            <a:br>
              <a:rPr lang="en-US" altLang="zh-CN" sz="2200" dirty="0"/>
            </a:br>
            <a:r>
              <a:rPr lang="zh-CN" altLang="en-US" sz="2200" dirty="0"/>
              <a:t>　　    </a:t>
            </a:r>
            <a:r>
              <a:rPr lang="en-US" altLang="zh-CN" sz="2200" dirty="0"/>
              <a:t>0.4500    0.3400    0.2667    0.2143    0.1750    0.1444    0.1200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4.3  </a:t>
            </a:r>
            <a:r>
              <a:rPr lang="zh-CN" altLang="en-US" b="1" dirty="0"/>
              <a:t>矩阵的乘法</a:t>
            </a:r>
            <a:br>
              <a:rPr lang="zh-CN" altLang="en-US" dirty="0"/>
            </a:br>
            <a:r>
              <a:rPr lang="zh-CN" altLang="en-US" dirty="0"/>
              <a:t>　　假定有两个矩阵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，若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m × n</a:t>
            </a:r>
            <a:r>
              <a:rPr lang="zh-CN" altLang="en-US" dirty="0"/>
              <a:t>矩阵，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p × q</a:t>
            </a:r>
            <a:r>
              <a:rPr lang="zh-CN" altLang="en-US" dirty="0"/>
              <a:t>矩阵。当</a:t>
            </a:r>
            <a:r>
              <a:rPr lang="en-US" altLang="zh-CN" dirty="0"/>
              <a:t>n=p</a:t>
            </a:r>
            <a:r>
              <a:rPr lang="zh-CN" altLang="en-US" dirty="0"/>
              <a:t>时，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n × q</a:t>
            </a:r>
            <a:r>
              <a:rPr lang="zh-CN" altLang="en-US" dirty="0"/>
              <a:t>矩阵，则两个矩阵可以相乘，即后面矩阵</a:t>
            </a:r>
            <a:r>
              <a:rPr lang="en-US" altLang="zh-CN" dirty="0"/>
              <a:t>B</a:t>
            </a:r>
            <a:r>
              <a:rPr lang="zh-CN" altLang="en-US" dirty="0"/>
              <a:t>的行数必须与前面矩阵</a:t>
            </a:r>
            <a:r>
              <a:rPr lang="en-US" altLang="zh-CN" dirty="0"/>
              <a:t>A</a:t>
            </a:r>
            <a:r>
              <a:rPr lang="zh-CN" altLang="en-US" dirty="0"/>
              <a:t>的列数相同，二者可以进行乘法运算，否则是错误的。结果矩阵</a:t>
            </a:r>
            <a:r>
              <a:rPr lang="en-US" altLang="zh-CN" dirty="0"/>
              <a:t>C=A × B</a:t>
            </a:r>
            <a:r>
              <a:rPr lang="zh-CN" altLang="en-US" dirty="0"/>
              <a:t>为</a:t>
            </a:r>
            <a:r>
              <a:rPr lang="en-US" altLang="zh-CN" dirty="0"/>
              <a:t>m × q</a:t>
            </a:r>
            <a:r>
              <a:rPr lang="zh-CN" altLang="en-US" dirty="0"/>
              <a:t>矩阵。</a:t>
            </a:r>
            <a:br>
              <a:rPr lang="zh-CN" altLang="en-US" dirty="0"/>
            </a:br>
            <a:r>
              <a:rPr lang="zh-CN" altLang="en-US" dirty="0"/>
              <a:t>　　矩阵乘法不可逆，在</a:t>
            </a:r>
            <a:r>
              <a:rPr lang="en-US" altLang="zh-CN" dirty="0"/>
              <a:t>MATLAB</a:t>
            </a:r>
            <a:r>
              <a:rPr lang="zh-CN" altLang="en-US" dirty="0"/>
              <a:t>中，矩阵乘法由</a:t>
            </a:r>
            <a:r>
              <a:rPr lang="en-US" altLang="zh-CN" dirty="0"/>
              <a:t>(*)</a:t>
            </a:r>
            <a:r>
              <a:rPr lang="zh-CN" altLang="en-US" dirty="0"/>
              <a:t>实现。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根据线性代数知识，矩阵乘法规则为：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</a:t>
            </a:r>
            <a:br>
              <a:rPr lang="en-US" altLang="zh-CN" dirty="0"/>
            </a:b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A=[1  2  3;  4  5  6]; B=[1  2 ; 3  4;5  6];  C=A × B</a:t>
            </a:r>
            <a:r>
              <a:rPr lang="zh-CN" altLang="en-US" dirty="0"/>
              <a:t>，结果为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37579" y="3717032"/>
          <a:ext cx="8719641" cy="129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9" name="Equation" r:id="rId3" imgW="114300000" imgH="17068800" progId="Equation.DSMT4">
                  <p:embed/>
                </p:oleObj>
              </mc:Choice>
              <mc:Fallback>
                <p:oleObj name="Equation" r:id="rId3" imgW="1143000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9" y="3717032"/>
                        <a:ext cx="8719641" cy="1296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96" name="Picture 20" descr="C:\Users\hp\AppData\Local\Temp\ksohtml\wps8F57.tm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46192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</a:t>
            </a:r>
            <a:r>
              <a:rPr lang="en-US" altLang="zh-CN"/>
              <a:t>1) </a:t>
            </a:r>
            <a:r>
              <a:rPr lang="zh-CN" altLang="en-US"/>
              <a:t>标量与矩阵相乘</a:t>
            </a:r>
            <a:br>
              <a:rPr lang="zh-CN" altLang="en-US"/>
            </a:br>
            <a:r>
              <a:rPr lang="zh-CN" altLang="en-US"/>
              <a:t>　　与数组一样，标量与矩阵相乘，即把标量与每个元素相乘。</a:t>
            </a:r>
            <a:br>
              <a:rPr lang="zh-CN" altLang="en-US"/>
            </a:br>
            <a:r>
              <a:rPr lang="zh-CN" altLang="en-US"/>
              <a:t>　　上例中，如果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是标量，则</a:t>
            </a:r>
            <a:r>
              <a:rPr lang="en-US" altLang="zh-CN"/>
              <a:t>A × B</a:t>
            </a:r>
            <a:r>
              <a:rPr lang="zh-CN" altLang="en-US"/>
              <a:t>返回标量</a:t>
            </a:r>
            <a:r>
              <a:rPr lang="en-US" altLang="zh-CN"/>
              <a:t>A(</a:t>
            </a:r>
            <a:r>
              <a:rPr lang="zh-CN" altLang="en-US"/>
              <a:t>或</a:t>
            </a:r>
            <a:r>
              <a:rPr lang="en-US" altLang="zh-CN"/>
              <a:t>B)</a:t>
            </a:r>
            <a:r>
              <a:rPr lang="zh-CN" altLang="en-US"/>
              <a:t>乘上矩阵</a:t>
            </a:r>
            <a:r>
              <a:rPr lang="en-US" altLang="zh-CN"/>
              <a:t>B(</a:t>
            </a:r>
            <a:r>
              <a:rPr lang="zh-CN" altLang="en-US"/>
              <a:t>或</a:t>
            </a:r>
            <a:r>
              <a:rPr lang="en-US" altLang="zh-CN"/>
              <a:t>A)</a:t>
            </a:r>
            <a:r>
              <a:rPr lang="zh-CN" altLang="en-US"/>
              <a:t>的每一个元素所得的矩阵。例如：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&gt;&gt; 6*A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ans =</a:t>
            </a:r>
            <a:br>
              <a:rPr lang="en-US" altLang="zh-CN"/>
            </a:br>
            <a:r>
              <a:rPr lang="zh-CN" altLang="en-US"/>
              <a:t>　　     </a:t>
            </a:r>
            <a:r>
              <a:rPr lang="en-US" altLang="zh-CN"/>
              <a:t>6    12</a:t>
            </a:r>
            <a:br>
              <a:rPr lang="en-US" altLang="zh-CN"/>
            </a:br>
            <a:r>
              <a:rPr lang="zh-CN" altLang="en-US"/>
              <a:t>　　    </a:t>
            </a:r>
            <a:r>
              <a:rPr lang="en-US" altLang="zh-CN"/>
              <a:t>18    24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100" dirty="0"/>
              <a:t>　　</a:t>
            </a:r>
            <a:r>
              <a:rPr lang="en-US" altLang="zh-CN" sz="2100" dirty="0"/>
              <a:t>2) </a:t>
            </a:r>
            <a:r>
              <a:rPr lang="zh-CN" altLang="en-US" sz="2100" dirty="0"/>
              <a:t>矩阵之间的乘法</a:t>
            </a:r>
            <a:br>
              <a:rPr lang="zh-CN" altLang="en-US" sz="2100" dirty="0"/>
            </a:br>
            <a:r>
              <a:rPr lang="zh-CN" altLang="en-US" sz="2100" dirty="0"/>
              <a:t>　　矩阵之间的乘法与数组的点乘法不同，主要区别如下：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br>
              <a:rPr lang="en-US" altLang="zh-CN" sz="2100" dirty="0"/>
            </a:br>
            <a:r>
              <a:rPr lang="en-US" altLang="zh-CN" sz="2100" dirty="0"/>
              <a:t>        &gt;&gt;  A=[1 1 1;2 2 2;3 3 3]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A =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1     1     1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2     2     2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3     3     3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&gt;&gt; B=[1 2 3;4 5 6;7 8 9]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B =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1     2     3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4     5     6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7     8     9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8F305C-FE25-4988-AC79-2ECF6D36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56793"/>
            <a:ext cx="2161576" cy="496855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6B9643-889F-490A-A5D9-914056FF82DA}"/>
              </a:ext>
            </a:extLst>
          </p:cNvPr>
          <p:cNvSpPr/>
          <p:nvPr/>
        </p:nvSpPr>
        <p:spPr bwMode="auto">
          <a:xfrm>
            <a:off x="4067944" y="3429000"/>
            <a:ext cx="936104" cy="6480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049EB1-F8B8-4C41-9690-73B2FA99190D}"/>
              </a:ext>
            </a:extLst>
          </p:cNvPr>
          <p:cNvSpPr/>
          <p:nvPr/>
        </p:nvSpPr>
        <p:spPr bwMode="auto">
          <a:xfrm>
            <a:off x="4067944" y="3429000"/>
            <a:ext cx="4968552" cy="3429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115300" cy="5638800"/>
          </a:xfrm>
        </p:spPr>
        <p:txBody>
          <a:bodyPr/>
          <a:lstStyle/>
          <a:p>
            <a:r>
              <a:rPr lang="en-US" altLang="zh-CN" sz="2000" b="1" dirty="0"/>
              <a:t>4.4  </a:t>
            </a:r>
            <a:r>
              <a:rPr lang="zh-CN" altLang="en-US" sz="2000" b="1" dirty="0"/>
              <a:t>矩阵的除法</a:t>
            </a:r>
            <a:br>
              <a:rPr lang="zh-CN" altLang="en-US" sz="2000" b="1" dirty="0"/>
            </a:br>
            <a:r>
              <a:rPr lang="zh-CN" altLang="en-US" sz="2000" dirty="0"/>
              <a:t>　　在</a:t>
            </a:r>
            <a:r>
              <a:rPr lang="en-US" altLang="zh-CN" sz="2000" dirty="0"/>
              <a:t>MATLAB</a:t>
            </a:r>
            <a:r>
              <a:rPr lang="zh-CN" altLang="en-US" sz="2000" dirty="0"/>
              <a:t>中，有两种矩阵除法符号，即左除“＼”和右除“／”。如果</a:t>
            </a:r>
            <a:r>
              <a:rPr lang="en-US" altLang="zh-CN" sz="2000" dirty="0"/>
              <a:t>A</a:t>
            </a:r>
            <a:r>
              <a:rPr lang="zh-CN" altLang="en-US" sz="2000" dirty="0"/>
              <a:t>矩阵</a:t>
            </a:r>
            <a:r>
              <a:rPr lang="zh-CN" altLang="en-US" sz="2000" dirty="0">
                <a:solidFill>
                  <a:srgbClr val="FF0000"/>
                </a:solidFill>
              </a:rPr>
              <a:t>是非奇异方阵</a:t>
            </a:r>
            <a:r>
              <a:rPr lang="zh-CN" altLang="en-US" sz="2000" dirty="0"/>
              <a:t>，则</a:t>
            </a:r>
            <a:r>
              <a:rPr lang="en-US" altLang="zh-CN" sz="2000" dirty="0"/>
              <a:t>A\B</a:t>
            </a:r>
            <a:r>
              <a:rPr lang="zh-CN" altLang="en-US" sz="2000" dirty="0"/>
              <a:t>和</a:t>
            </a:r>
            <a:r>
              <a:rPr lang="en-US" altLang="zh-CN" sz="2000" dirty="0"/>
              <a:t>B/A</a:t>
            </a:r>
            <a:r>
              <a:rPr lang="zh-CN" altLang="en-US" sz="2000" dirty="0"/>
              <a:t>运算可以实现：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(1)  A\B</a:t>
            </a:r>
            <a:r>
              <a:rPr lang="zh-CN" altLang="en-US" sz="2000" dirty="0"/>
              <a:t>：等效于</a:t>
            </a:r>
            <a:r>
              <a:rPr lang="en-US" altLang="zh-CN" sz="2000" dirty="0"/>
              <a:t>A</a:t>
            </a:r>
            <a:r>
              <a:rPr lang="zh-CN" altLang="en-US" sz="2000" dirty="0"/>
              <a:t>的逆左乘</a:t>
            </a:r>
            <a:r>
              <a:rPr lang="en-US" altLang="zh-CN" sz="2000" dirty="0"/>
              <a:t>B</a:t>
            </a:r>
            <a:r>
              <a:rPr lang="zh-CN" altLang="en-US" sz="2000" dirty="0"/>
              <a:t>矩阵，也就是</a:t>
            </a:r>
            <a:r>
              <a:rPr lang="en-US" altLang="zh-CN" sz="2000" dirty="0"/>
              <a:t>A\B = </a:t>
            </a:r>
            <a:r>
              <a:rPr lang="en-US" altLang="zh-CN" sz="2000" dirty="0" err="1"/>
              <a:t>inv</a:t>
            </a:r>
            <a:r>
              <a:rPr lang="en-US" altLang="zh-CN" sz="2000" dirty="0"/>
              <a:t>(A)*B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(2)  B/A</a:t>
            </a:r>
            <a:r>
              <a:rPr lang="zh-CN" altLang="en-US" sz="2000" dirty="0"/>
              <a:t>：等效于</a:t>
            </a:r>
            <a:r>
              <a:rPr lang="en-US" altLang="zh-CN" sz="2000" dirty="0"/>
              <a:t>A</a:t>
            </a:r>
            <a:r>
              <a:rPr lang="zh-CN" altLang="en-US" sz="2000" dirty="0"/>
              <a:t>矩阵的逆右乘</a:t>
            </a:r>
            <a:r>
              <a:rPr lang="en-US" altLang="zh-CN" sz="2000" dirty="0"/>
              <a:t>B</a:t>
            </a:r>
            <a:r>
              <a:rPr lang="zh-CN" altLang="en-US" sz="2000" dirty="0"/>
              <a:t>矩阵，也就是</a:t>
            </a:r>
            <a:r>
              <a:rPr lang="en-US" altLang="zh-CN" sz="2000" dirty="0"/>
              <a:t>B/A = B*</a:t>
            </a:r>
            <a:r>
              <a:rPr lang="en-US" altLang="zh-CN" sz="2000" dirty="0" err="1"/>
              <a:t>inv</a:t>
            </a:r>
            <a:r>
              <a:rPr lang="en-US" altLang="zh-CN" sz="2000" dirty="0"/>
              <a:t>(A)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zh-CN" altLang="en-US" sz="2000" dirty="0"/>
              <a:t>　　对于矩阵来说，左除和右除表示两种不同的除数矩阵和被除数矩阵的关系，一般</a:t>
            </a:r>
            <a:r>
              <a:rPr lang="en-US" altLang="zh-CN" sz="2000" dirty="0"/>
              <a:t>A\B≠B/A</a:t>
            </a:r>
            <a:r>
              <a:rPr lang="zh-CN" altLang="en-US" sz="2000" dirty="0"/>
              <a:t>。但对于含有标量的运算，两种除法运算的结果相同。 </a:t>
            </a:r>
            <a:br>
              <a:rPr lang="en-US" altLang="zh-CN" sz="2000" dirty="0"/>
            </a:br>
            <a:r>
              <a:rPr lang="zh-CN" altLang="en-US" sz="2000" dirty="0"/>
              <a:t>　通常：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x=A\B</a:t>
            </a:r>
            <a:r>
              <a:rPr lang="zh-CN" altLang="en-US" sz="2000" dirty="0"/>
              <a:t>就是</a:t>
            </a:r>
            <a:r>
              <a:rPr lang="en-US" altLang="zh-CN" sz="2000" dirty="0"/>
              <a:t>A*x=B</a:t>
            </a:r>
            <a:r>
              <a:rPr lang="zh-CN" altLang="en-US" sz="2000" dirty="0"/>
              <a:t>的解；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pt-BR" altLang="zh-CN" sz="2000" dirty="0"/>
              <a:t>x=B/A</a:t>
            </a:r>
            <a:r>
              <a:rPr lang="zh-CN" altLang="pt-BR" sz="2000" dirty="0"/>
              <a:t>就是</a:t>
            </a:r>
            <a:r>
              <a:rPr lang="pt-BR" altLang="zh-CN" sz="2000" dirty="0"/>
              <a:t>x*A=B</a:t>
            </a:r>
            <a:r>
              <a:rPr lang="zh-CN" altLang="pt-BR" sz="2000" dirty="0"/>
              <a:t>的解。 </a:t>
            </a:r>
            <a:endParaRPr lang="zh-CN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B2472-C6D7-4908-A263-C9ADD0AD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456023"/>
            <a:ext cx="2984029" cy="1122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95FFB9-8D74-4485-B846-5596F6FC9F76}"/>
                  </a:ext>
                </a:extLst>
              </p:cNvPr>
              <p:cNvSpPr/>
              <p:nvPr/>
            </p:nvSpPr>
            <p:spPr>
              <a:xfrm>
                <a:off x="5186059" y="4707082"/>
                <a:ext cx="1303947" cy="614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95FFB9-8D74-4485-B846-5596F6FC9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59" y="4707082"/>
                <a:ext cx="1303947" cy="614848"/>
              </a:xfrm>
              <a:prstGeom prst="rect">
                <a:avLst/>
              </a:prstGeom>
              <a:blipFill>
                <a:blip r:embed="rId3"/>
                <a:stretch>
                  <a:fillRect r="-6075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184A48-47AF-4822-9745-4B0AF6850FC0}"/>
                  </a:ext>
                </a:extLst>
              </p:cNvPr>
              <p:cNvSpPr/>
              <p:nvPr/>
            </p:nvSpPr>
            <p:spPr>
              <a:xfrm>
                <a:off x="6490006" y="4783673"/>
                <a:ext cx="1764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184A48-47AF-4822-9745-4B0AF6850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06" y="4783673"/>
                <a:ext cx="176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32FC68-EE22-41F1-925F-7BCDE350D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5488450"/>
            <a:ext cx="4610844" cy="1139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81E91F-E52B-4B90-8BD8-9135F275FF52}"/>
              </a:ext>
            </a:extLst>
          </p:cNvPr>
          <p:cNvGrpSpPr/>
          <p:nvPr/>
        </p:nvGrpSpPr>
        <p:grpSpPr>
          <a:xfrm>
            <a:off x="158304" y="5143500"/>
            <a:ext cx="3672210" cy="1597868"/>
            <a:chOff x="158304" y="5143500"/>
            <a:chExt cx="3672210" cy="15978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979010-8BDA-4CCD-B3FE-8D10F3D00CD2}"/>
                </a:ext>
              </a:extLst>
            </p:cNvPr>
            <p:cNvSpPr/>
            <p:nvPr/>
          </p:nvSpPr>
          <p:spPr bwMode="auto">
            <a:xfrm>
              <a:off x="158304" y="5143500"/>
              <a:ext cx="3672210" cy="15978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3403F5-B035-4482-89AA-845C59A8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4053" y="5261064"/>
              <a:ext cx="2228850" cy="1400175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E73A67D-9907-468A-9BDA-3B00203CBA09}"/>
                </a:ext>
              </a:extLst>
            </p:cNvPr>
            <p:cNvSpPr/>
            <p:nvPr/>
          </p:nvSpPr>
          <p:spPr bwMode="auto">
            <a:xfrm>
              <a:off x="421035" y="5609210"/>
              <a:ext cx="884303" cy="6281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0F25D7-6532-48DD-9057-42C512F8E062}"/>
                </a:ext>
              </a:extLst>
            </p:cNvPr>
            <p:cNvSpPr txBox="1"/>
            <p:nvPr/>
          </p:nvSpPr>
          <p:spPr>
            <a:xfrm>
              <a:off x="539552" y="5680382"/>
              <a:ext cx="503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例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	5  </a:t>
            </a:r>
            <a:r>
              <a:rPr lang="zh-CN" altLang="en-US" sz="3200" b="1" dirty="0"/>
              <a:t>向量、数组和矩阵的其他运算</a:t>
            </a:r>
            <a:r>
              <a:rPr lang="zh-CN" altLang="en-US" dirty="0"/>
              <a:t> 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5.1  </a:t>
            </a:r>
            <a:r>
              <a:rPr lang="zh-CN" altLang="en-US" b="1" dirty="0"/>
              <a:t>乘方、开方运算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．向量、数组的乘方运算与</a:t>
            </a:r>
            <a:r>
              <a:rPr lang="en-US" altLang="zh-CN" b="1" dirty="0"/>
              <a:t>power()</a:t>
            </a:r>
            <a:r>
              <a:rPr lang="zh-CN" altLang="en-US" b="1" dirty="0"/>
              <a:t>函数</a:t>
            </a:r>
            <a:br>
              <a:rPr lang="zh-CN" altLang="en-US" b="1" dirty="0"/>
            </a:br>
            <a:r>
              <a:rPr lang="zh-CN" altLang="en-US" dirty="0"/>
              <a:t>　　符号</a:t>
            </a:r>
            <a:r>
              <a:rPr lang="en-US" altLang="zh-CN" dirty="0"/>
              <a:t>(.^)</a:t>
            </a:r>
            <a:r>
              <a:rPr lang="zh-CN" altLang="en-US" dirty="0"/>
              <a:t>或</a:t>
            </a:r>
            <a:r>
              <a:rPr lang="en-US" altLang="zh-CN" dirty="0"/>
              <a:t>power()</a:t>
            </a:r>
            <a:r>
              <a:rPr lang="zh-CN" altLang="en-US" dirty="0"/>
              <a:t>函数是数组用来执行元素对元素的乘方运算的，当乘方指数是一个标量时，该标量对数组的所有元素进行取乘方操作。数组乘方运算的语法如下：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c = </a:t>
            </a:r>
            <a:r>
              <a:rPr lang="en-US" altLang="zh-CN" dirty="0" err="1"/>
              <a:t>a.^k</a:t>
            </a:r>
            <a:r>
              <a:rPr lang="zh-CN" altLang="en-US" dirty="0"/>
              <a:t>或 </a:t>
            </a:r>
            <a:r>
              <a:rPr lang="en-US" altLang="zh-CN" dirty="0"/>
              <a:t>c = power(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：计算</a:t>
            </a:r>
            <a:r>
              <a:rPr lang="en-US" altLang="zh-CN" dirty="0"/>
              <a:t>c=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k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是实数。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5A50E-4405-4D8E-8983-964DC0758DBA}"/>
              </a:ext>
            </a:extLst>
          </p:cNvPr>
          <p:cNvSpPr/>
          <p:nvPr/>
        </p:nvSpPr>
        <p:spPr bwMode="auto">
          <a:xfrm>
            <a:off x="1115616" y="5085184"/>
            <a:ext cx="66247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思考：开方运算怎么表示？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2054"/>
            <a:ext cx="8115300" cy="5638800"/>
          </a:xfrm>
        </p:spPr>
        <p:txBody>
          <a:bodyPr/>
          <a:lstStyle/>
          <a:p>
            <a:r>
              <a:rPr lang="zh-CN" altLang="en-US" sz="2000" dirty="0"/>
              <a:t>　　例如</a:t>
            </a:r>
            <a:r>
              <a:rPr lang="zh-CN" altLang="fr-FR" sz="2000" dirty="0"/>
              <a:t>：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g=[1 2 3;4 5 6]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g.^2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1     4     9</a:t>
            </a:r>
            <a:br>
              <a:rPr lang="fr-FR" altLang="zh-CN" sz="2000" dirty="0"/>
            </a:br>
            <a:r>
              <a:rPr lang="zh-CN" altLang="fr-FR" sz="2000" dirty="0"/>
              <a:t>　　    </a:t>
            </a:r>
            <a:r>
              <a:rPr lang="fr-FR" altLang="zh-CN" sz="2000" dirty="0"/>
              <a:t>16    25    36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g.^-2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</a:t>
            </a:r>
            <a:r>
              <a:rPr lang="fr-FR" altLang="zh-CN" sz="2000" dirty="0"/>
              <a:t>1.0000    0.2500    0.1111</a:t>
            </a:r>
            <a:br>
              <a:rPr lang="fr-FR" altLang="zh-CN" sz="2000" dirty="0"/>
            </a:br>
            <a:r>
              <a:rPr lang="zh-CN" altLang="fr-FR" sz="2000" dirty="0"/>
              <a:t>　　    </a:t>
            </a:r>
            <a:r>
              <a:rPr lang="fr-FR" altLang="zh-CN" sz="2000" dirty="0"/>
              <a:t>0.0625    0.0400    0.0278 </a:t>
            </a:r>
            <a:endParaRPr lang="en-US" altLang="zh-CN" sz="2000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b="1" dirty="0"/>
              <a:t>　　</a:t>
            </a:r>
            <a:r>
              <a:rPr lang="fr-FR" altLang="zh-CN" b="1" dirty="0"/>
              <a:t>2</a:t>
            </a:r>
            <a:r>
              <a:rPr lang="zh-CN" altLang="fr-FR" b="1" dirty="0"/>
              <a:t>．矩阵的乘方与</a:t>
            </a:r>
            <a:r>
              <a:rPr lang="fr-FR" altLang="zh-CN" b="1" dirty="0"/>
              <a:t>mpower()</a:t>
            </a:r>
            <a:r>
              <a:rPr lang="zh-CN" altLang="fr-FR" b="1" dirty="0"/>
              <a:t>函数 </a:t>
            </a:r>
            <a:br>
              <a:rPr lang="zh-CN" altLang="fr-FR" b="1" dirty="0"/>
            </a:br>
            <a:r>
              <a:rPr lang="zh-CN" altLang="fr-FR" dirty="0"/>
              <a:t>　　与数组的指数运算不同，一个矩阵的乘方运算可以表示成</a:t>
            </a:r>
            <a:r>
              <a:rPr lang="fr-FR" altLang="zh-CN" dirty="0"/>
              <a:t>A^P</a:t>
            </a:r>
            <a:r>
              <a:rPr lang="zh-CN" altLang="fr-FR" dirty="0"/>
              <a:t>，即</a:t>
            </a:r>
            <a:r>
              <a:rPr lang="fr-FR" altLang="zh-CN" dirty="0"/>
              <a:t>A</a:t>
            </a:r>
            <a:r>
              <a:rPr lang="zh-CN" altLang="fr-FR" dirty="0"/>
              <a:t>自乘</a:t>
            </a:r>
            <a:r>
              <a:rPr lang="fr-FR" altLang="zh-CN" dirty="0"/>
              <a:t>P</a:t>
            </a:r>
            <a:r>
              <a:rPr lang="zh-CN" altLang="fr-FR" dirty="0"/>
              <a:t>次。要求</a:t>
            </a:r>
            <a:r>
              <a:rPr lang="en-US" altLang="zh-CN" dirty="0"/>
              <a:t>A</a:t>
            </a:r>
            <a:r>
              <a:rPr lang="zh-CN" altLang="en-US" dirty="0"/>
              <a:t>必须为方阵，</a:t>
            </a:r>
            <a:r>
              <a:rPr lang="en-US" altLang="zh-CN" dirty="0"/>
              <a:t>P</a:t>
            </a:r>
            <a:r>
              <a:rPr lang="zh-CN" altLang="en-US" dirty="0"/>
              <a:t>为标量。语法如下：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C=A^P</a:t>
            </a:r>
            <a:r>
              <a:rPr lang="zh-CN" altLang="en-US" dirty="0"/>
              <a:t>或</a:t>
            </a:r>
            <a:r>
              <a:rPr lang="en-US" altLang="zh-CN" dirty="0"/>
              <a:t>C=</a:t>
            </a:r>
            <a:r>
              <a:rPr lang="en-US" altLang="zh-CN" dirty="0" err="1"/>
              <a:t>mpower</a:t>
            </a:r>
            <a:r>
              <a:rPr lang="en-US" altLang="zh-CN" dirty="0"/>
              <a:t>(A,P)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299695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　　</a:t>
            </a:r>
            <a:r>
              <a:rPr lang="pt-BR" altLang="zh-CN" dirty="0"/>
              <a:t>&gt;&gt; A =[1    2    3</a:t>
            </a:r>
            <a:br>
              <a:rPr lang="pt-BR" altLang="zh-CN" dirty="0"/>
            </a:br>
            <a:r>
              <a:rPr lang="zh-CN" altLang="pt-BR" dirty="0"/>
              <a:t>　　      </a:t>
            </a:r>
            <a:r>
              <a:rPr lang="pt-BR" altLang="zh-CN" dirty="0"/>
              <a:t>4    0    6</a:t>
            </a:r>
            <a:br>
              <a:rPr lang="pt-BR" altLang="zh-CN" dirty="0"/>
            </a:br>
            <a:r>
              <a:rPr lang="zh-CN" altLang="pt-BR" dirty="0"/>
              <a:t>　　      </a:t>
            </a:r>
            <a:r>
              <a:rPr lang="pt-BR" altLang="zh-CN" dirty="0"/>
              <a:t>7    8    9];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&gt;&gt; A^2  %</a:t>
            </a:r>
            <a:r>
              <a:rPr lang="zh-CN" altLang="pt-BR" dirty="0"/>
              <a:t>等于</a:t>
            </a:r>
            <a:r>
              <a:rPr lang="pt-BR" altLang="zh-CN" dirty="0"/>
              <a:t>A*A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    </a:t>
            </a:r>
            <a:r>
              <a:rPr lang="en-US" altLang="zh-CN" dirty="0"/>
              <a:t>30    26    42</a:t>
            </a:r>
            <a:br>
              <a:rPr lang="en-US" altLang="zh-CN" dirty="0"/>
            </a:br>
            <a:r>
              <a:rPr lang="zh-CN" altLang="en-US" dirty="0"/>
              <a:t>　　         </a:t>
            </a:r>
            <a:r>
              <a:rPr lang="en-US" altLang="zh-CN" dirty="0"/>
              <a:t>46    56    66</a:t>
            </a:r>
            <a:br>
              <a:rPr lang="en-US" altLang="zh-CN" dirty="0"/>
            </a:br>
            <a:r>
              <a:rPr lang="zh-CN" altLang="en-US" dirty="0"/>
              <a:t>　　        </a:t>
            </a:r>
            <a:r>
              <a:rPr lang="en-US" altLang="zh-CN" dirty="0"/>
              <a:t>102    86   150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fr-FR" altLang="zh-CN" dirty="0"/>
              <a:t>&gt;&gt; vec2=linspace (10,60,11)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vec2 =</a:t>
            </a:r>
            <a:br>
              <a:rPr lang="fr-FR" altLang="zh-CN" dirty="0"/>
            </a:br>
            <a:r>
              <a:rPr lang="zh-CN" altLang="fr-FR" dirty="0"/>
              <a:t>　　    </a:t>
            </a:r>
            <a:r>
              <a:rPr lang="fr-FR" altLang="zh-CN" dirty="0"/>
              <a:t>10    15    20    25    30    35    40    45    50    55    60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&gt;&gt; vec3=linspace (10,60,10)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vec3 =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fr-FR" altLang="zh-CN" dirty="0"/>
              <a:t>10.0000   15.5556   21.1111   26.6667   32.2222   37.7778   43.3333   48.8889    54.4444    60.0000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3"/>
    </mc:Choice>
    <mc:Fallback xmlns="">
      <p:transition spd="slow" advTm="19523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80722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zh-CN" sz="2000" b="1" dirty="0"/>
              <a:t>5.</a:t>
            </a:r>
            <a:r>
              <a:rPr lang="en-US" altLang="zh-CN" sz="2000" b="1" dirty="0"/>
              <a:t>2</a:t>
            </a:r>
            <a:r>
              <a:rPr lang="pt-BR" altLang="zh-CN" sz="2000" b="1" dirty="0"/>
              <a:t>  </a:t>
            </a:r>
            <a:r>
              <a:rPr lang="zh-CN" altLang="pt-BR" sz="2000" b="1" dirty="0"/>
              <a:t>求极小值与极大值</a:t>
            </a:r>
            <a:br>
              <a:rPr lang="zh-CN" altLang="pt-BR" sz="2000" b="1" dirty="0"/>
            </a:br>
            <a:r>
              <a:rPr lang="zh-CN" altLang="pt-BR" sz="2000" b="1" dirty="0"/>
              <a:t>　　</a:t>
            </a:r>
            <a:r>
              <a:rPr lang="pt-BR" altLang="zh-CN" sz="2000" b="1" dirty="0"/>
              <a:t>1</a:t>
            </a:r>
            <a:r>
              <a:rPr lang="zh-CN" altLang="pt-BR" sz="2000" b="1" dirty="0"/>
              <a:t>．</a:t>
            </a:r>
            <a:r>
              <a:rPr lang="pt-BR" altLang="zh-CN" sz="2000" b="1" dirty="0"/>
              <a:t>min()</a:t>
            </a:r>
            <a:r>
              <a:rPr lang="zh-CN" altLang="pt-BR" sz="2000" b="1" dirty="0"/>
              <a:t>函数</a:t>
            </a:r>
            <a:br>
              <a:rPr lang="zh-CN" altLang="pt-BR" sz="2000" b="1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min()</a:t>
            </a:r>
            <a:r>
              <a:rPr lang="zh-CN" altLang="pt-BR" sz="2000" dirty="0"/>
              <a:t>函数用于求极小值，其用法如下：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(1) </a:t>
            </a:r>
            <a:r>
              <a:rPr lang="en-US" altLang="zh-CN" sz="2000" dirty="0"/>
              <a:t> </a:t>
            </a:r>
            <a:r>
              <a:rPr lang="pt-BR" altLang="zh-CN" sz="2000" dirty="0"/>
              <a:t>C = min(A)</a:t>
            </a:r>
            <a:r>
              <a:rPr lang="zh-CN" altLang="pt-BR" sz="2000" dirty="0"/>
              <a:t>：返回数组</a:t>
            </a:r>
            <a:r>
              <a:rPr lang="pt-BR" altLang="zh-CN" sz="2000" dirty="0"/>
              <a:t>A</a:t>
            </a:r>
            <a:r>
              <a:rPr lang="zh-CN" altLang="pt-BR" sz="2000" dirty="0"/>
              <a:t>中的不同维度的最小元素。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zh-CN" altLang="en-US" sz="2000" dirty="0">
                <a:sym typeface="Wingdings 2" panose="05020102010507070707" pitchFamily="18" charset="2"/>
              </a:rPr>
              <a:t></a:t>
            </a:r>
            <a:r>
              <a:rPr lang="zh-CN" altLang="en-US" sz="2000" dirty="0"/>
              <a:t> 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是一个向量，返回</a:t>
            </a:r>
            <a:r>
              <a:rPr lang="en-US" altLang="zh-CN" sz="2000" dirty="0"/>
              <a:t>A</a:t>
            </a:r>
            <a:r>
              <a:rPr lang="zh-CN" altLang="en-US" sz="2000" dirty="0"/>
              <a:t>中的最小元素。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zh-CN" altLang="en-US" sz="2000" dirty="0">
                <a:sym typeface="Wingdings 2" panose="05020102010507070707" pitchFamily="18" charset="2"/>
              </a:rPr>
              <a:t></a:t>
            </a:r>
            <a:r>
              <a:rPr lang="zh-CN" altLang="en-US" sz="2000" dirty="0"/>
              <a:t> 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是一个矩阵</a:t>
            </a:r>
            <a:r>
              <a:rPr lang="en-US" altLang="zh-CN" sz="2000" dirty="0"/>
              <a:t>(</a:t>
            </a:r>
            <a:r>
              <a:rPr lang="zh-CN" altLang="en-US" sz="2000" dirty="0"/>
              <a:t>数组</a:t>
            </a:r>
            <a:r>
              <a:rPr lang="en-US" altLang="zh-CN" sz="2000" dirty="0"/>
              <a:t>)</a:t>
            </a:r>
            <a:r>
              <a:rPr lang="zh-CN" altLang="en-US" sz="2000" dirty="0"/>
              <a:t>，按</a:t>
            </a:r>
            <a:r>
              <a:rPr lang="zh-CN" altLang="en-US" sz="2000" b="1" dirty="0"/>
              <a:t>列</a:t>
            </a:r>
            <a:r>
              <a:rPr lang="zh-CN" altLang="en-US" sz="2000" dirty="0"/>
              <a:t>返回该列向量中的最小元素。 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(2)  C = min(A,B)</a:t>
            </a:r>
            <a:r>
              <a:rPr lang="zh-CN" altLang="en-US" sz="2000" dirty="0"/>
              <a:t>：返回数组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中的相同维度的最小元素，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的维数必须相同。</a:t>
            </a:r>
            <a:br>
              <a:rPr lang="en-US" altLang="zh-CN" sz="2000" dirty="0"/>
            </a:br>
            <a:r>
              <a:rPr lang="en-US" altLang="zh-CN" sz="2000" dirty="0"/>
              <a:t>       (3)  C = min(A,[],dim)</a:t>
            </a:r>
            <a:r>
              <a:rPr lang="zh-CN" altLang="en-US" sz="2000" dirty="0"/>
              <a:t>：返回数组</a:t>
            </a:r>
            <a:r>
              <a:rPr lang="en-US" altLang="zh-CN" sz="2000" dirty="0"/>
              <a:t>A</a:t>
            </a:r>
            <a:r>
              <a:rPr lang="zh-CN" altLang="en-US" sz="2000" dirty="0"/>
              <a:t>中</a:t>
            </a:r>
            <a:r>
              <a:rPr lang="en-US" altLang="zh-CN" sz="2000" dirty="0"/>
              <a:t>dim</a:t>
            </a:r>
            <a:r>
              <a:rPr lang="zh-CN" altLang="en-US" sz="2000" dirty="0"/>
              <a:t>指定的维数</a:t>
            </a:r>
            <a:r>
              <a:rPr lang="en-US" altLang="zh-CN" sz="2000" dirty="0"/>
              <a:t>(</a:t>
            </a:r>
            <a:r>
              <a:rPr lang="zh-CN" altLang="en-US" sz="2000" dirty="0"/>
              <a:t>列</a:t>
            </a:r>
            <a:r>
              <a:rPr lang="en-US" altLang="zh-CN" sz="2000" dirty="0"/>
              <a:t>)</a:t>
            </a:r>
            <a:r>
              <a:rPr lang="zh-CN" altLang="en-US" sz="2000" dirty="0"/>
              <a:t>中的最小元素。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zh-CN" altLang="en-US" sz="2000" dirty="0">
                <a:sym typeface="Wingdings 2" panose="05020102010507070707" pitchFamily="18" charset="2"/>
              </a:rPr>
              <a:t></a:t>
            </a:r>
            <a:r>
              <a:rPr lang="zh-CN" altLang="en-US" sz="2000" dirty="0"/>
              <a:t>  </a:t>
            </a:r>
            <a:r>
              <a:rPr lang="en-US" altLang="zh-CN" sz="2000" dirty="0"/>
              <a:t>dim=1</a:t>
            </a:r>
            <a:r>
              <a:rPr lang="zh-CN" altLang="en-US" sz="2000" dirty="0"/>
              <a:t>，生成行向量，每个元素为按列返回该列向量中的最小元素。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zh-CN" altLang="en-US" sz="2000" dirty="0">
                <a:sym typeface="Wingdings 2" panose="05020102010507070707" pitchFamily="18" charset="2"/>
              </a:rPr>
              <a:t></a:t>
            </a:r>
            <a:r>
              <a:rPr lang="zh-CN" altLang="en-US" sz="2000" dirty="0"/>
              <a:t>  </a:t>
            </a:r>
            <a:r>
              <a:rPr lang="en-US" altLang="zh-CN" sz="2000" dirty="0"/>
              <a:t>dim=2</a:t>
            </a:r>
            <a:r>
              <a:rPr lang="zh-CN" altLang="en-US" sz="2000" dirty="0"/>
              <a:t>，生成列向量，每个元素为按行返回该行向量中的最小元素。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(4)  [C,I] = min(...)</a:t>
            </a:r>
            <a:r>
              <a:rPr lang="zh-CN" altLang="en-US" sz="2000" dirty="0"/>
              <a:t>：</a:t>
            </a:r>
            <a:r>
              <a:rPr lang="en-US" altLang="zh-CN" sz="2000" dirty="0"/>
              <a:t>C</a:t>
            </a:r>
            <a:r>
              <a:rPr lang="zh-CN" altLang="en-US" sz="2000" dirty="0"/>
              <a:t>中是返回的最小元素值，</a:t>
            </a:r>
            <a:r>
              <a:rPr lang="en-US" altLang="zh-CN" sz="2000" dirty="0"/>
              <a:t>I</a:t>
            </a:r>
            <a:r>
              <a:rPr lang="zh-CN" altLang="en-US" sz="2000" dirty="0"/>
              <a:t>向量是返回的最小元素的位置号。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　　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．</a:t>
            </a:r>
            <a:r>
              <a:rPr lang="en-US" altLang="zh-CN" sz="2000" b="1" dirty="0"/>
              <a:t>m</a:t>
            </a:r>
            <a:r>
              <a:rPr lang="es-ES" altLang="zh-CN" sz="2000" b="1" dirty="0"/>
              <a:t>ax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br>
              <a:rPr lang="zh-CN" altLang="en-US" sz="2000" b="1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m</a:t>
            </a:r>
            <a:r>
              <a:rPr lang="es-ES" altLang="zh-CN" sz="2000" dirty="0"/>
              <a:t>ax</a:t>
            </a:r>
            <a:r>
              <a:rPr lang="en-US" altLang="zh-CN" sz="2000" dirty="0"/>
              <a:t>()</a:t>
            </a:r>
            <a:r>
              <a:rPr lang="zh-CN" altLang="en-US" sz="2000" dirty="0"/>
              <a:t>函数用于求极大值，用法与</a:t>
            </a:r>
            <a:r>
              <a:rPr lang="en-US" altLang="zh-CN" sz="2000" dirty="0"/>
              <a:t>min()</a:t>
            </a:r>
            <a:r>
              <a:rPr lang="zh-CN" altLang="en-US" sz="2000" dirty="0"/>
              <a:t>函数相同。</a:t>
            </a:r>
            <a:br>
              <a:rPr lang="zh-CN" altLang="en-US" sz="2000" dirty="0"/>
            </a:br>
            <a:r>
              <a:rPr lang="zh-CN" altLang="en-US" sz="2000" dirty="0"/>
              <a:t>　　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B=[1 2 3 0;2 2 2 1;3 0 5 8]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1     2     3     0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2     2     2     1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3     0     5     8   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min(B,[],1)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1     0     2     0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min(B,[],2)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0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92150"/>
            <a:ext cx="5472112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/>
              <a:t>&gt;&gt; [C,I] = min(B)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C = 1     0     2     0</a:t>
            </a:r>
            <a:br>
              <a:rPr lang="en-US" altLang="zh-CN" sz="2000" dirty="0"/>
            </a:br>
            <a:r>
              <a:rPr lang="zh-CN" altLang="en-US" sz="2000" dirty="0"/>
              <a:t>　　 </a:t>
            </a:r>
            <a:r>
              <a:rPr lang="en-US" altLang="zh-CN" sz="2000" dirty="0"/>
              <a:t>I = 1     3     2     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[C,I] = min(B,[],2)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C =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I =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4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4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[C,I] = max(B)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C = 3     2     5     8</a:t>
            </a:r>
            <a:br>
              <a:rPr lang="en-US" altLang="zh-CN" sz="2000" dirty="0"/>
            </a:br>
            <a:r>
              <a:rPr lang="zh-CN" altLang="en-US" sz="2000" dirty="0"/>
              <a:t>　　 </a:t>
            </a:r>
            <a:r>
              <a:rPr lang="en-US" altLang="zh-CN" sz="2000" dirty="0"/>
              <a:t>I = 3     1     3     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5.3  mean()</a:t>
            </a:r>
            <a:r>
              <a:rPr lang="zh-CN" altLang="en-US" b="1" dirty="0"/>
              <a:t>函数求平均值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mean()</a:t>
            </a:r>
            <a:r>
              <a:rPr lang="zh-CN" altLang="en-US" dirty="0"/>
              <a:t>函数用于求平均值，其用法如下：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 C = mean(A)</a:t>
            </a:r>
            <a:r>
              <a:rPr lang="zh-CN" altLang="en-US" dirty="0"/>
              <a:t>：返回数组</a:t>
            </a:r>
            <a:r>
              <a:rPr lang="en-US" altLang="zh-CN" dirty="0"/>
              <a:t>A</a:t>
            </a:r>
            <a:r>
              <a:rPr lang="zh-CN" altLang="en-US" dirty="0"/>
              <a:t>中的不同维度的平均值。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如果</a:t>
            </a:r>
            <a:r>
              <a:rPr lang="en-US" altLang="zh-CN" dirty="0"/>
              <a:t>A</a:t>
            </a:r>
            <a:r>
              <a:rPr lang="zh-CN" altLang="en-US" dirty="0"/>
              <a:t>是一个向量，返回</a:t>
            </a:r>
            <a:r>
              <a:rPr lang="en-US" altLang="zh-CN" dirty="0"/>
              <a:t>A</a:t>
            </a:r>
            <a:r>
              <a:rPr lang="zh-CN" altLang="en-US" dirty="0"/>
              <a:t>中所有元素的平均值。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如果</a:t>
            </a:r>
            <a:r>
              <a:rPr lang="en-US" altLang="zh-CN" dirty="0"/>
              <a:t>A</a:t>
            </a:r>
            <a:r>
              <a:rPr lang="zh-CN" altLang="en-US" dirty="0"/>
              <a:t>是一个矩阵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，按列返回该列向量中所有元素的平均值。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 C = mean(</a:t>
            </a:r>
            <a:r>
              <a:rPr lang="en-US" altLang="zh-CN" dirty="0" err="1"/>
              <a:t>A,dim</a:t>
            </a:r>
            <a:r>
              <a:rPr lang="en-US" altLang="zh-CN" dirty="0"/>
              <a:t>)</a:t>
            </a:r>
            <a:r>
              <a:rPr lang="zh-CN" altLang="en-US" dirty="0"/>
              <a:t>：根据</a:t>
            </a:r>
            <a:r>
              <a:rPr lang="en-US" altLang="zh-CN" dirty="0"/>
              <a:t>dim</a:t>
            </a:r>
            <a:r>
              <a:rPr lang="zh-CN" altLang="en-US" dirty="0"/>
              <a:t>指定的维数，返回数组</a:t>
            </a:r>
            <a:r>
              <a:rPr lang="en-US" altLang="zh-CN" dirty="0"/>
              <a:t>A</a:t>
            </a:r>
            <a:r>
              <a:rPr lang="zh-CN" altLang="en-US" dirty="0"/>
              <a:t>中所有元素的平均值。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 </a:t>
            </a:r>
            <a:r>
              <a:rPr lang="en-US" altLang="zh-CN" dirty="0"/>
              <a:t>dim=1</a:t>
            </a:r>
            <a:r>
              <a:rPr lang="zh-CN" altLang="en-US" dirty="0"/>
              <a:t>，按列求平均值，生成行向量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 </a:t>
            </a:r>
            <a:r>
              <a:rPr lang="en-US" altLang="zh-CN" dirty="0"/>
              <a:t>dim=2</a:t>
            </a:r>
            <a:r>
              <a:rPr lang="zh-CN" altLang="en-US" dirty="0"/>
              <a:t>，按行求平均值，生成列向量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pt-BR" dirty="0"/>
              <a:t>例如： 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49275"/>
            <a:ext cx="4752975" cy="5638800"/>
          </a:xfrm>
        </p:spPr>
        <p:txBody>
          <a:bodyPr/>
          <a:lstStyle/>
          <a:p>
            <a:r>
              <a:rPr lang="zh-CN" altLang="pt-BR" sz="2000" dirty="0"/>
              <a:t>　　</a:t>
            </a:r>
            <a:r>
              <a:rPr lang="pt-BR" altLang="zh-CN" sz="2000" dirty="0"/>
              <a:t>&gt;&gt; h=[1 1 1;2 2 2;3 3 3]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h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1     1     1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2     2     2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3     3     3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mean(h,1)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zh-CN" altLang="pt-BR" sz="2000" dirty="0"/>
              <a:t>     </a:t>
            </a:r>
            <a:r>
              <a:rPr lang="en-US" altLang="zh-CN" sz="2000" dirty="0"/>
              <a:t>2     2     2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en-US" altLang="zh-CN" sz="2000" dirty="0"/>
              <a:t>&gt;&gt; mean(h,2)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zh-CN" altLang="en-US" sz="2000" dirty="0"/>
              <a:t>     </a:t>
            </a:r>
            <a:r>
              <a:rPr lang="en-US" altLang="zh-CN" sz="2000" dirty="0"/>
              <a:t>1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zh-CN" altLang="en-US" sz="2000" dirty="0"/>
              <a:t>     </a:t>
            </a:r>
            <a:r>
              <a:rPr lang="en-US" altLang="zh-CN" sz="2000" dirty="0"/>
              <a:t>2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zh-CN" altLang="en-US" sz="2000" dirty="0"/>
              <a:t>     </a:t>
            </a:r>
            <a:r>
              <a:rPr lang="en-US" altLang="zh-CN" sz="2000" dirty="0"/>
              <a:t>3 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5.4  </a:t>
            </a:r>
            <a:r>
              <a:rPr lang="zh-CN" altLang="en-US" b="1" dirty="0"/>
              <a:t>求和</a:t>
            </a:r>
            <a:br>
              <a:rPr lang="fr-FR" altLang="zh-CN" b="1" dirty="0"/>
            </a:br>
            <a:r>
              <a:rPr lang="zh-CN" altLang="fr-FR" dirty="0"/>
              <a:t>　　</a:t>
            </a:r>
            <a:r>
              <a:rPr lang="fr-FR" altLang="zh-CN" dirty="0"/>
              <a:t>sum()</a:t>
            </a:r>
            <a:r>
              <a:rPr lang="zh-CN" altLang="fr-FR" dirty="0"/>
              <a:t>函数用于求和，其</a:t>
            </a:r>
            <a:r>
              <a:rPr lang="zh-CN" altLang="pt-BR" dirty="0"/>
              <a:t>语法如下</a:t>
            </a:r>
            <a:r>
              <a:rPr lang="zh-CN" altLang="fr-FR" dirty="0"/>
              <a:t>：</a:t>
            </a:r>
            <a:br>
              <a:rPr lang="zh-CN" altLang="fr-FR" dirty="0"/>
            </a:br>
            <a:r>
              <a:rPr lang="zh-CN" altLang="fr-FR" dirty="0"/>
              <a:t>　　</a:t>
            </a:r>
            <a:r>
              <a:rPr lang="fr-FR" altLang="zh-CN" dirty="0"/>
              <a:t>(1)  C = sum(A)</a:t>
            </a:r>
            <a:r>
              <a:rPr lang="zh-CN" altLang="fr-FR" dirty="0"/>
              <a:t>：返回数组</a:t>
            </a:r>
            <a:r>
              <a:rPr lang="fr-FR" altLang="zh-CN" dirty="0"/>
              <a:t>A</a:t>
            </a:r>
            <a:r>
              <a:rPr lang="zh-CN" altLang="fr-FR" dirty="0"/>
              <a:t>中的不同维度</a:t>
            </a:r>
            <a:r>
              <a:rPr lang="zh-CN" altLang="pt-BR" dirty="0"/>
              <a:t>元素的和。</a:t>
            </a:r>
            <a:br>
              <a:rPr lang="zh-CN" altLang="fr-FR" dirty="0"/>
            </a:br>
            <a:r>
              <a:rPr lang="zh-CN" altLang="fr-FR" dirty="0"/>
              <a:t>　　</a:t>
            </a:r>
            <a:r>
              <a:rPr lang="zh-CN" altLang="pt-BR" dirty="0">
                <a:sym typeface="Wingdings 2" panose="05020102010507070707" pitchFamily="18" charset="2"/>
              </a:rPr>
              <a:t></a:t>
            </a:r>
            <a:r>
              <a:rPr lang="zh-CN" altLang="pt-BR" dirty="0"/>
              <a:t> 如果</a:t>
            </a:r>
            <a:r>
              <a:rPr lang="fr-FR" altLang="zh-CN" dirty="0"/>
              <a:t>A</a:t>
            </a:r>
            <a:r>
              <a:rPr lang="zh-CN" altLang="pt-BR" dirty="0"/>
              <a:t>是一个向量</a:t>
            </a:r>
            <a:r>
              <a:rPr lang="zh-CN" altLang="fr-FR" dirty="0"/>
              <a:t>，则</a:t>
            </a:r>
            <a:r>
              <a:rPr lang="zh-CN" altLang="pt-BR" dirty="0"/>
              <a:t>返回向量</a:t>
            </a:r>
            <a:r>
              <a:rPr lang="fr-FR" altLang="zh-CN" dirty="0"/>
              <a:t>A</a:t>
            </a:r>
            <a:r>
              <a:rPr lang="zh-CN" altLang="fr-FR" dirty="0"/>
              <a:t>中所有</a:t>
            </a:r>
            <a:r>
              <a:rPr lang="zh-CN" altLang="pt-BR" dirty="0"/>
              <a:t>元素的和</a:t>
            </a:r>
            <a:r>
              <a:rPr lang="fr-FR" altLang="zh-CN" dirty="0"/>
              <a:t>B</a:t>
            </a:r>
            <a:r>
              <a:rPr lang="zh-CN" altLang="pt-BR" dirty="0"/>
              <a:t>。</a:t>
            </a:r>
            <a:br>
              <a:rPr lang="zh-CN" altLang="fr-FR" dirty="0"/>
            </a:br>
            <a:r>
              <a:rPr lang="zh-CN" altLang="fr-FR" dirty="0"/>
              <a:t>　　</a:t>
            </a:r>
            <a:r>
              <a:rPr lang="zh-CN" altLang="pt-BR" dirty="0">
                <a:sym typeface="Wingdings 2" panose="05020102010507070707" pitchFamily="18" charset="2"/>
              </a:rPr>
              <a:t></a:t>
            </a:r>
            <a:r>
              <a:rPr lang="zh-CN" altLang="pt-BR" dirty="0"/>
              <a:t> 如果</a:t>
            </a:r>
            <a:r>
              <a:rPr lang="pt-BR" altLang="zh-CN" dirty="0"/>
              <a:t>A</a:t>
            </a:r>
            <a:r>
              <a:rPr lang="zh-CN" altLang="pt-BR" dirty="0"/>
              <a:t>是一个矩阵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pt-BR" dirty="0"/>
              <a:t>，</a:t>
            </a:r>
            <a:r>
              <a:rPr lang="zh-CN" altLang="en-US" dirty="0"/>
              <a:t>按</a:t>
            </a:r>
            <a:r>
              <a:rPr lang="zh-CN" altLang="en-US" b="1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返回该列向量中所有元素的和</a:t>
            </a:r>
            <a:r>
              <a:rPr lang="pt-BR" altLang="zh-CN" dirty="0"/>
              <a:t>B</a:t>
            </a:r>
            <a:r>
              <a:rPr lang="zh-CN" altLang="pt-BR" dirty="0"/>
              <a:t>。</a:t>
            </a:r>
            <a:r>
              <a:rPr lang="pt-BR" altLang="zh-CN" dirty="0"/>
              <a:t>B</a:t>
            </a:r>
            <a:r>
              <a:rPr lang="zh-CN" altLang="pt-BR" dirty="0"/>
              <a:t>是一个行向量，元素是</a:t>
            </a:r>
            <a:r>
              <a:rPr lang="pt-BR" altLang="zh-CN" dirty="0"/>
              <a:t>A</a:t>
            </a:r>
            <a:r>
              <a:rPr lang="zh-CN" altLang="pt-BR" dirty="0"/>
              <a:t>的列元素的和。 </a:t>
            </a:r>
            <a:endParaRPr lang="zh-CN" alt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BR"/>
              <a:t>　　例如：</a:t>
            </a:r>
            <a:br>
              <a:rPr lang="zh-CN" altLang="pt-BR"/>
            </a:br>
            <a:r>
              <a:rPr lang="zh-CN" altLang="pt-BR"/>
              <a:t>　　</a:t>
            </a:r>
            <a:r>
              <a:rPr lang="pt-BR" altLang="zh-CN"/>
              <a:t>&gt;&gt; a=[1 2 3 4];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&gt;&gt;  B = sum(a) 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B = 10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&gt;&gt; b=[1 2 3 4;1 2 3 4 ]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b =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1     2     3     4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1     2     3     4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&gt;&gt; sum(b)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ans = 2     4     6     8</a:t>
            </a:r>
            <a:br>
              <a:rPr lang="pt-BR" altLang="zh-CN"/>
            </a:br>
            <a:r>
              <a:rPr lang="zh-CN" altLang="pt-BR"/>
              <a:t>　　          </a:t>
            </a:r>
            <a:r>
              <a:rPr lang="pt-BR" altLang="zh-CN"/>
              <a:t>9 </a:t>
            </a:r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pt-BR" sz="2000" dirty="0"/>
              <a:t>　　</a:t>
            </a:r>
            <a:r>
              <a:rPr lang="pt-BR" altLang="zh-CN" sz="2000" dirty="0"/>
              <a:t>(2) B = sum(A,dim)</a:t>
            </a:r>
            <a:r>
              <a:rPr lang="zh-CN" altLang="pt-BR" sz="2000" dirty="0"/>
              <a:t>：按标量</a:t>
            </a:r>
            <a:r>
              <a:rPr lang="pt-BR" altLang="zh-CN" sz="2000" dirty="0"/>
              <a:t>dim</a:t>
            </a:r>
            <a:r>
              <a:rPr lang="zh-CN" altLang="pt-BR" sz="2000" dirty="0"/>
              <a:t>指定的维数，返回数组</a:t>
            </a:r>
            <a:r>
              <a:rPr lang="pt-BR" altLang="zh-CN" sz="2000" dirty="0"/>
              <a:t>A</a:t>
            </a:r>
            <a:r>
              <a:rPr lang="zh-CN" altLang="pt-BR" sz="2000" dirty="0"/>
              <a:t>中所有的元素的和</a:t>
            </a:r>
            <a:r>
              <a:rPr lang="pt-BR" altLang="zh-CN" sz="2000" dirty="0"/>
              <a:t>B</a:t>
            </a:r>
            <a:r>
              <a:rPr lang="zh-CN" altLang="pt-BR" sz="2000" dirty="0"/>
              <a:t>。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zh-CN" altLang="pt-BR" sz="2000" dirty="0">
                <a:sym typeface="Wingdings 2" panose="05020102010507070707" pitchFamily="18" charset="2"/>
              </a:rPr>
              <a:t></a:t>
            </a:r>
            <a:r>
              <a:rPr lang="zh-CN" altLang="pt-BR" sz="2000" dirty="0"/>
              <a:t>  </a:t>
            </a:r>
            <a:r>
              <a:rPr lang="pt-BR" altLang="zh-CN" sz="2000" dirty="0"/>
              <a:t>dim=1</a:t>
            </a:r>
            <a:r>
              <a:rPr lang="zh-CN" altLang="pt-BR" sz="2000" dirty="0"/>
              <a:t>：按列求和，即</a:t>
            </a:r>
            <a:r>
              <a:rPr lang="pt-BR" altLang="zh-CN" sz="2000" dirty="0"/>
              <a:t>sum(A,1)</a:t>
            </a:r>
            <a:r>
              <a:rPr lang="zh-CN" altLang="pt-BR" sz="2000" dirty="0"/>
              <a:t>沿列累加，生成行向量</a:t>
            </a:r>
            <a:r>
              <a:rPr lang="pt-BR" altLang="zh-CN" sz="2000" dirty="0"/>
              <a:t>C</a:t>
            </a:r>
            <a:r>
              <a:rPr lang="zh-CN" altLang="pt-BR" sz="2000" dirty="0"/>
              <a:t>。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zh-CN" altLang="pt-BR" sz="2000" dirty="0">
                <a:sym typeface="Wingdings 2" panose="05020102010507070707" pitchFamily="18" charset="2"/>
              </a:rPr>
              <a:t></a:t>
            </a:r>
            <a:r>
              <a:rPr lang="zh-CN" altLang="pt-BR" sz="2000" dirty="0"/>
              <a:t>  </a:t>
            </a:r>
            <a:r>
              <a:rPr lang="pt-BR" altLang="zh-CN" sz="2000" dirty="0"/>
              <a:t>dim=2</a:t>
            </a:r>
            <a:r>
              <a:rPr lang="zh-CN" altLang="pt-BR" sz="2000" dirty="0"/>
              <a:t>：按行求和，即</a:t>
            </a:r>
            <a:r>
              <a:rPr lang="pt-BR" altLang="zh-CN" sz="2000" dirty="0"/>
              <a:t>sum(A,2)</a:t>
            </a:r>
            <a:r>
              <a:rPr lang="zh-CN" altLang="pt-BR" sz="2000" dirty="0"/>
              <a:t>沿行累加，生成列向量</a:t>
            </a:r>
            <a:r>
              <a:rPr lang="pt-BR" altLang="zh-CN" sz="2000" dirty="0"/>
              <a:t>C</a:t>
            </a:r>
            <a:r>
              <a:rPr lang="zh-CN" altLang="pt-BR" sz="2000" dirty="0"/>
              <a:t>。</a:t>
            </a:r>
            <a:br>
              <a:rPr lang="zh-CN" altLang="pt-BR" sz="2000" dirty="0"/>
            </a:br>
            <a:r>
              <a:rPr lang="zh-CN" altLang="pt-BR" sz="2000" dirty="0"/>
              <a:t>　　例如：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A = [1 2 3; 4 5 6]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A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1     2     3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4     5     6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sum(A,1)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ans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5     7     9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sum(A,2)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ans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6</a:t>
            </a:r>
            <a:br>
              <a:rPr lang="pt-BR" altLang="zh-CN" sz="2000" dirty="0"/>
            </a:br>
            <a:r>
              <a:rPr lang="zh-CN" altLang="pt-BR" sz="2000" dirty="0"/>
              <a:t>　　    </a:t>
            </a:r>
            <a:r>
              <a:rPr lang="pt-BR" altLang="zh-CN" sz="2000" dirty="0"/>
              <a:t>15</a:t>
            </a:r>
            <a:br>
              <a:rPr lang="pt-BR" altLang="zh-CN" sz="2000" dirty="0"/>
            </a:br>
            <a:r>
              <a:rPr lang="zh-CN" altLang="pt-BR" sz="2000" dirty="0"/>
              <a:t>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5.5  </a:t>
            </a:r>
            <a:r>
              <a:rPr lang="zh-CN" altLang="en-US" b="1" dirty="0"/>
              <a:t>求积</a:t>
            </a:r>
            <a:br>
              <a:rPr lang="en-US" altLang="zh-CN" b="1" dirty="0"/>
            </a:br>
            <a:r>
              <a:rPr lang="zh-CN" altLang="en-US" dirty="0"/>
              <a:t>　　</a:t>
            </a:r>
            <a:r>
              <a:rPr lang="en-US" altLang="zh-CN" dirty="0"/>
              <a:t>prod()</a:t>
            </a:r>
            <a:r>
              <a:rPr lang="zh-CN" altLang="en-US" dirty="0"/>
              <a:t>函数用于求积，其语法如下：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 B = prod(A)</a:t>
            </a:r>
            <a:r>
              <a:rPr lang="zh-CN" altLang="en-US" dirty="0"/>
              <a:t>：</a:t>
            </a:r>
            <a:r>
              <a:rPr lang="zh-CN" altLang="pt-BR" dirty="0"/>
              <a:t>返回数组</a:t>
            </a:r>
            <a:r>
              <a:rPr lang="en-US" altLang="zh-CN" dirty="0"/>
              <a:t>A</a:t>
            </a:r>
            <a:r>
              <a:rPr lang="zh-CN" altLang="pt-BR" dirty="0"/>
              <a:t>的元素的积</a:t>
            </a:r>
            <a:r>
              <a:rPr lang="en-US" altLang="zh-CN" dirty="0"/>
              <a:t>B</a:t>
            </a:r>
            <a:r>
              <a:rPr lang="zh-CN" altLang="pt-BR" dirty="0"/>
              <a:t>。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如果</a:t>
            </a:r>
            <a:r>
              <a:rPr lang="en-US" altLang="zh-CN" dirty="0"/>
              <a:t>A</a:t>
            </a:r>
            <a:r>
              <a:rPr lang="zh-CN" altLang="en-US" dirty="0"/>
              <a:t>是一个向量，返回</a:t>
            </a:r>
            <a:r>
              <a:rPr lang="en-US" altLang="zh-CN" dirty="0"/>
              <a:t>A</a:t>
            </a:r>
            <a:r>
              <a:rPr lang="zh-CN" altLang="en-US" dirty="0"/>
              <a:t>中所有元素的积。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如果</a:t>
            </a:r>
            <a:r>
              <a:rPr lang="en-US" altLang="zh-CN" dirty="0"/>
              <a:t>A</a:t>
            </a:r>
            <a:r>
              <a:rPr lang="zh-CN" altLang="en-US" dirty="0"/>
              <a:t>是一个矩阵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pt-BR" dirty="0"/>
              <a:t>则按列求积，</a:t>
            </a:r>
            <a:r>
              <a:rPr lang="pt-BR" altLang="zh-CN" dirty="0"/>
              <a:t>B</a:t>
            </a:r>
            <a:r>
              <a:rPr lang="zh-CN" altLang="pt-BR" dirty="0"/>
              <a:t>是一个行向量。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pt-BR" altLang="zh-CN" dirty="0"/>
              <a:t>(2) </a:t>
            </a:r>
            <a:r>
              <a:rPr lang="en-US" altLang="zh-CN" dirty="0"/>
              <a:t> </a:t>
            </a:r>
            <a:r>
              <a:rPr lang="pt-BR" altLang="zh-CN" dirty="0"/>
              <a:t>B = prod(A,dim)</a:t>
            </a:r>
            <a:r>
              <a:rPr lang="zh-CN" altLang="pt-BR" dirty="0"/>
              <a:t>：返回数组</a:t>
            </a:r>
            <a:r>
              <a:rPr lang="pt-BR" altLang="zh-CN" dirty="0"/>
              <a:t>A</a:t>
            </a:r>
            <a:r>
              <a:rPr lang="zh-CN" altLang="pt-BR" dirty="0"/>
              <a:t>的元素的积</a:t>
            </a:r>
            <a:r>
              <a:rPr lang="pt-BR" altLang="zh-CN" dirty="0"/>
              <a:t>B</a:t>
            </a:r>
            <a:r>
              <a:rPr lang="zh-CN" altLang="pt-BR" dirty="0"/>
              <a:t>。标量</a:t>
            </a:r>
            <a:r>
              <a:rPr lang="pt-BR" altLang="zh-CN" dirty="0"/>
              <a:t>dim</a:t>
            </a:r>
            <a:r>
              <a:rPr lang="zh-CN" altLang="pt-BR" dirty="0"/>
              <a:t>指定累积的方向。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</a:t>
            </a:r>
            <a:r>
              <a:rPr lang="zh-CN" altLang="pt-BR" dirty="0"/>
              <a:t> </a:t>
            </a:r>
            <a:r>
              <a:rPr lang="pt-BR" altLang="zh-CN" dirty="0"/>
              <a:t>dim=1</a:t>
            </a:r>
            <a:r>
              <a:rPr lang="zh-CN" altLang="pt-BR" dirty="0"/>
              <a:t>，即</a:t>
            </a:r>
            <a:r>
              <a:rPr lang="pt-BR" altLang="zh-CN" dirty="0"/>
              <a:t>prod (A,1)</a:t>
            </a:r>
            <a:r>
              <a:rPr lang="zh-CN" altLang="pt-BR" dirty="0"/>
              <a:t>按列求积，生成行向量</a:t>
            </a:r>
            <a:r>
              <a:rPr lang="pt-BR" altLang="zh-CN" dirty="0"/>
              <a:t>C</a:t>
            </a:r>
            <a:r>
              <a:rPr lang="zh-CN" altLang="pt-BR" dirty="0"/>
              <a:t>。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zh-CN" altLang="en-US" dirty="0">
                <a:sym typeface="Wingdings 2" panose="05020102010507070707" pitchFamily="18" charset="2"/>
              </a:rPr>
              <a:t></a:t>
            </a:r>
            <a:r>
              <a:rPr lang="zh-CN" altLang="en-US" dirty="0"/>
              <a:t> </a:t>
            </a:r>
            <a:r>
              <a:rPr lang="zh-CN" altLang="pt-BR" dirty="0"/>
              <a:t> </a:t>
            </a:r>
            <a:r>
              <a:rPr lang="pt-BR" altLang="zh-CN" dirty="0"/>
              <a:t>dim=2</a:t>
            </a:r>
            <a:r>
              <a:rPr lang="zh-CN" altLang="pt-BR" dirty="0"/>
              <a:t>，</a:t>
            </a:r>
            <a:r>
              <a:rPr lang="zh-CN" altLang="en-US" dirty="0"/>
              <a:t>即</a:t>
            </a:r>
            <a:r>
              <a:rPr lang="pt-BR" altLang="zh-CN" dirty="0"/>
              <a:t>prod (A,2)</a:t>
            </a:r>
            <a:r>
              <a:rPr lang="zh-CN" altLang="en-US" dirty="0"/>
              <a:t>按行求积</a:t>
            </a:r>
            <a:r>
              <a:rPr lang="zh-CN" altLang="pt-BR" dirty="0"/>
              <a:t>，</a:t>
            </a:r>
            <a:r>
              <a:rPr lang="zh-CN" altLang="en-US" dirty="0"/>
              <a:t>生成列向量</a:t>
            </a:r>
            <a:r>
              <a:rPr lang="pt-BR" altLang="zh-CN" dirty="0"/>
              <a:t>C</a:t>
            </a:r>
            <a:r>
              <a:rPr lang="zh-CN" altLang="en-US" dirty="0"/>
              <a:t>。 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20713"/>
            <a:ext cx="4248150" cy="5638800"/>
          </a:xfrm>
        </p:spPr>
        <p:txBody>
          <a:bodyPr/>
          <a:lstStyle/>
          <a:p>
            <a:r>
              <a:rPr lang="zh-CN" altLang="pt-BR" sz="2000" dirty="0"/>
              <a:t>　　例如</a:t>
            </a:r>
            <a:r>
              <a:rPr lang="zh-CN" altLang="it-IT" sz="2000" dirty="0"/>
              <a:t>：</a:t>
            </a:r>
            <a:br>
              <a:rPr lang="zh-CN" altLang="it-IT" sz="2000" dirty="0"/>
            </a:br>
            <a:r>
              <a:rPr lang="zh-CN" altLang="it-IT" sz="2000" dirty="0"/>
              <a:t>　　</a:t>
            </a:r>
            <a:r>
              <a:rPr lang="it-IT" altLang="zh-CN" sz="2000" dirty="0"/>
              <a:t>&gt;&gt; M = magic(3)</a:t>
            </a:r>
            <a:br>
              <a:rPr lang="it-IT" altLang="zh-CN" sz="2000" dirty="0"/>
            </a:br>
            <a:r>
              <a:rPr lang="zh-CN" altLang="it-IT" sz="2000" dirty="0"/>
              <a:t>　　</a:t>
            </a:r>
            <a:r>
              <a:rPr lang="it-IT" altLang="zh-CN" sz="2000" dirty="0"/>
              <a:t>M =</a:t>
            </a:r>
            <a:br>
              <a:rPr lang="it-IT" altLang="zh-CN" sz="2000" dirty="0"/>
            </a:br>
            <a:r>
              <a:rPr lang="zh-CN" altLang="it-IT" sz="2000" dirty="0"/>
              <a:t>　　        </a:t>
            </a:r>
            <a:r>
              <a:rPr lang="fr-FR" altLang="zh-CN" sz="2000" dirty="0"/>
              <a:t>8     1     6</a:t>
            </a:r>
            <a:br>
              <a:rPr lang="fr-FR" altLang="zh-CN" sz="2000" dirty="0"/>
            </a:br>
            <a:r>
              <a:rPr lang="zh-CN" altLang="fr-FR" sz="2000" dirty="0"/>
              <a:t>　　        </a:t>
            </a:r>
            <a:r>
              <a:rPr lang="fr-FR" altLang="zh-CN" sz="2000" dirty="0"/>
              <a:t>3     5     7</a:t>
            </a:r>
            <a:br>
              <a:rPr lang="fr-FR" altLang="zh-CN" sz="2000" dirty="0"/>
            </a:br>
            <a:r>
              <a:rPr lang="zh-CN" altLang="fr-FR" sz="2000" dirty="0"/>
              <a:t>　　        </a:t>
            </a:r>
            <a:r>
              <a:rPr lang="fr-FR" altLang="zh-CN" sz="2000" dirty="0"/>
              <a:t>4     9     2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prod(M)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</a:t>
            </a:r>
            <a:r>
              <a:rPr lang="fr-FR" altLang="zh-CN" sz="2000" dirty="0"/>
              <a:t>96    45    84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prod(M,2)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  </a:t>
            </a:r>
            <a:r>
              <a:rPr lang="fr-FR" altLang="zh-CN" sz="2000" dirty="0"/>
              <a:t>48</a:t>
            </a:r>
            <a:br>
              <a:rPr lang="fr-FR" altLang="zh-CN" sz="2000" dirty="0"/>
            </a:br>
            <a:r>
              <a:rPr lang="zh-CN" altLang="fr-FR" sz="2000" dirty="0"/>
              <a:t>　　      </a:t>
            </a:r>
            <a:r>
              <a:rPr lang="fr-FR" altLang="zh-CN" sz="2000" dirty="0"/>
              <a:t>105</a:t>
            </a:r>
            <a:br>
              <a:rPr lang="fr-FR" altLang="zh-CN" sz="2000" dirty="0"/>
            </a:br>
            <a:r>
              <a:rPr lang="zh-CN" altLang="fr-FR" sz="2000" dirty="0"/>
              <a:t>　　       </a:t>
            </a:r>
            <a:r>
              <a:rPr lang="fr-FR" altLang="zh-CN" sz="2000" dirty="0"/>
              <a:t>72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BR" b="1" dirty="0"/>
              <a:t>　　</a:t>
            </a:r>
            <a:r>
              <a:rPr lang="pt-BR" altLang="zh-CN" b="1" dirty="0"/>
              <a:t>4</a:t>
            </a:r>
            <a:r>
              <a:rPr lang="zh-CN" altLang="pt-BR" b="1" dirty="0"/>
              <a:t>．等比数组的创建</a:t>
            </a:r>
            <a:br>
              <a:rPr lang="zh-CN" altLang="pt-BR" b="1" dirty="0"/>
            </a:br>
            <a:r>
              <a:rPr lang="zh-CN" altLang="pt-BR" dirty="0"/>
              <a:t>　</a:t>
            </a:r>
            <a:r>
              <a:rPr lang="zh-CN" altLang="en-US" dirty="0"/>
              <a:t>　</a:t>
            </a:r>
            <a:r>
              <a:rPr lang="en-US" altLang="zh-CN" dirty="0"/>
              <a:t>(1) </a:t>
            </a:r>
            <a:r>
              <a:rPr lang="pt-BR" altLang="zh-CN" dirty="0"/>
              <a:t> X=logspace(a,b,n)</a:t>
            </a:r>
            <a:r>
              <a:rPr lang="zh-CN" altLang="pt-BR" dirty="0"/>
              <a:t>。</a:t>
            </a:r>
            <a:r>
              <a:rPr lang="zh-CN" altLang="en-US" dirty="0"/>
              <a:t>在</a:t>
            </a:r>
            <a:r>
              <a:rPr lang="en-US" altLang="zh-CN" dirty="0"/>
              <a:t>10</a:t>
            </a:r>
            <a:r>
              <a:rPr lang="en-US" altLang="zh-CN" baseline="30000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en-US" altLang="zh-CN" baseline="30000" dirty="0"/>
              <a:t>b</a:t>
            </a:r>
            <a:r>
              <a:rPr lang="zh-CN" altLang="en-US" dirty="0"/>
              <a:t>之间生成</a:t>
            </a:r>
            <a:r>
              <a:rPr lang="en-US" altLang="zh-CN" dirty="0"/>
              <a:t>n</a:t>
            </a:r>
            <a:r>
              <a:rPr lang="zh-CN" altLang="en-US" dirty="0"/>
              <a:t>个对数间隔等分数据的行向量。构成等比数列，数列的第一项</a:t>
            </a:r>
            <a:r>
              <a:rPr lang="en-US" altLang="zh-CN" dirty="0"/>
              <a:t>X(1)=10</a:t>
            </a:r>
            <a:r>
              <a:rPr lang="en-US" altLang="zh-CN" baseline="30000" dirty="0"/>
              <a:t>a</a:t>
            </a:r>
            <a:r>
              <a:rPr lang="zh-CN" altLang="en-US" dirty="0"/>
              <a:t>，最后一项</a:t>
            </a:r>
            <a:r>
              <a:rPr lang="en-US" altLang="zh-CN" dirty="0"/>
              <a:t>X(n)=10</a:t>
            </a:r>
            <a:r>
              <a:rPr lang="en-US" altLang="zh-CN" baseline="30000" dirty="0"/>
              <a:t>b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       (2) X=</a:t>
            </a:r>
            <a:r>
              <a:rPr lang="en-US" altLang="zh-CN" dirty="0" err="1"/>
              <a:t>logspace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。在</a:t>
            </a:r>
            <a:r>
              <a:rPr lang="en-US" altLang="zh-CN" dirty="0">
                <a:sym typeface="+mn-ea"/>
              </a:rPr>
              <a:t>10</a:t>
            </a:r>
            <a:r>
              <a:rPr lang="en-US" altLang="zh-CN" baseline="30000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10</a:t>
            </a:r>
            <a:r>
              <a:rPr lang="en-US" altLang="zh-CN" baseline="30000" dirty="0">
                <a:sym typeface="+mn-ea"/>
              </a:rPr>
              <a:t>b</a:t>
            </a:r>
            <a:r>
              <a:rPr lang="zh-CN" altLang="en-US" dirty="0"/>
              <a:t>之间生成</a:t>
            </a:r>
            <a:r>
              <a:rPr lang="en-US" altLang="zh-CN" b="1" dirty="0">
                <a:solidFill>
                  <a:schemeClr val="accent2"/>
                </a:solidFill>
              </a:rPr>
              <a:t>50</a:t>
            </a:r>
            <a:r>
              <a:rPr lang="zh-CN" altLang="en-US" b="1" dirty="0">
                <a:solidFill>
                  <a:schemeClr val="accent2"/>
                </a:solidFill>
              </a:rPr>
              <a:t>个</a:t>
            </a:r>
            <a:r>
              <a:rPr lang="zh-CN" altLang="en-US" dirty="0"/>
              <a:t>以对数间隔等分数据的行向量。构成等比数列，数列的第一项</a:t>
            </a:r>
            <a:r>
              <a:rPr lang="en-US" altLang="zh-CN" dirty="0"/>
              <a:t>X(1)=10</a:t>
            </a:r>
            <a:r>
              <a:rPr lang="en-US" altLang="zh-CN" baseline="30000" dirty="0"/>
              <a:t>a</a:t>
            </a:r>
            <a:r>
              <a:rPr lang="zh-CN" altLang="en-US" dirty="0"/>
              <a:t>，最后一项</a:t>
            </a:r>
            <a:r>
              <a:rPr lang="en-US" altLang="zh-CN" dirty="0"/>
              <a:t>X(50)=10</a:t>
            </a:r>
            <a:r>
              <a:rPr lang="en-US" altLang="zh-CN" baseline="30000" dirty="0"/>
              <a:t>b</a:t>
            </a:r>
            <a:r>
              <a:rPr lang="zh-CN" altLang="en-US" dirty="0"/>
              <a:t>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99792" y="4005064"/>
                <a:ext cx="3096344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005064"/>
                <a:ext cx="3096344" cy="6377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539750" y="5085184"/>
            <a:ext cx="8115300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思考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怎么用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MATLAB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创建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之间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个元素的等比数组？</a:t>
            </a:r>
            <a:endParaRPr lang="zh-CN" alt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81"/>
    </mc:Choice>
    <mc:Fallback xmlns="">
      <p:transition spd="slow" advTm="83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B69B05-07A4-4218-A7C6-204598A390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1015" y="944880"/>
            <a:ext cx="7315200" cy="480282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填入下列语句输出的解雇</a:t>
            </a:r>
            <a:endParaRPr lang="en-US" altLang="zh-CN" sz="2800" dirty="0"/>
          </a:p>
          <a:p>
            <a:r>
              <a:rPr lang="zh-CN" altLang="en-US" sz="2800" dirty="0"/>
              <a:t>clc</a:t>
            </a:r>
          </a:p>
          <a:p>
            <a:r>
              <a:rPr lang="zh-CN" altLang="en-US" sz="2800" dirty="0"/>
              <a:t>clear</a:t>
            </a:r>
          </a:p>
          <a:p>
            <a:r>
              <a:rPr lang="zh-CN" altLang="en-US" sz="2800" dirty="0"/>
              <a:t>A = [2 5 7 1 3 4];</a:t>
            </a:r>
          </a:p>
          <a:p>
            <a:r>
              <a:rPr lang="zh-CN" altLang="en-US" sz="2800" dirty="0"/>
              <a:t>odds = 1:2:length(A);</a:t>
            </a:r>
            <a:endParaRPr lang="en-US" altLang="zh-CN" sz="2800" dirty="0"/>
          </a:p>
          <a:p>
            <a:r>
              <a:rPr lang="zh-CN" altLang="en-US" sz="2800" dirty="0"/>
              <a:t>A(odds)</a:t>
            </a:r>
            <a:r>
              <a:rPr lang="en-US" altLang="zh-CN" sz="2800" dirty="0"/>
              <a:t>			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800" dirty="0"/>
              <a:t>B(odds) = A(2:2:end)    </a:t>
            </a:r>
            <a:r>
              <a:rPr lang="en-US" altLang="zh-CN" sz="2800" dirty="0"/>
              <a:t>	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800" dirty="0"/>
              <a:t>B(2:2:end) = 9</a:t>
            </a:r>
            <a:r>
              <a:rPr lang="en-US" altLang="zh-CN" sz="2800" dirty="0"/>
              <a:t>		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800" dirty="0"/>
              <a:t>small = A &lt;4 </a:t>
            </a:r>
            <a:r>
              <a:rPr lang="en-US" altLang="zh-CN" sz="2800" dirty="0"/>
              <a:t>		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800" dirty="0"/>
              <a:t>A(small) = A(small)+10 </a:t>
            </a:r>
            <a:r>
              <a:rPr lang="en-US" altLang="zh-CN" sz="2800" dirty="0"/>
              <a:t>	</a:t>
            </a:r>
            <a:r>
              <a:rPr lang="zh-CN" altLang="en-US" sz="2800" dirty="0"/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800" dirty="0"/>
              <a:t>A(A&lt;10) = A(A&lt;10) + 10</a:t>
            </a:r>
            <a:r>
              <a:rPr lang="en-US" altLang="zh-CN" sz="2800" dirty="0"/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686BC-3989-4334-A7D4-B86C3D04CF3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B8048-DD26-4830-8366-ED724635138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kumimoji="1" lang="en-US" sz="1200" b="0" i="0" u="none" strike="noStrike" cap="none" normalizeH="0" baseline="0">
              <a:ln>
                <a:noFill/>
              </a:ln>
              <a:solidFill>
                <a:srgbClr val="F84F4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F71267-1C57-456E-97CD-F54CBF79683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649F306D-FE72-4D21-9072-BBF49BB2C64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05A58B9-3969-43B7-8ACA-FE7A76FAA1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7707A632-30FE-4BD1-BC2C-800CE34CD24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DD480ED-0A30-42E7-A23E-F59548E6A63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A8DF737-C4A2-4E1B-909C-89BAE3A92EF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7637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789B-C607-4050-934A-601A3665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30537"/>
            <a:ext cx="8115300" cy="5638800"/>
          </a:xfrm>
        </p:spPr>
        <p:txBody>
          <a:bodyPr/>
          <a:lstStyle/>
          <a:p>
            <a:pPr algn="ctr"/>
            <a:r>
              <a:rPr lang="zh-CN" altLang="en-US" dirty="0"/>
              <a:t>课程小结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2FA8-5D76-43DD-B8C9-46639FE4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C8DA0-B972-497C-9265-72F64501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5" y="1124744"/>
            <a:ext cx="8629785" cy="56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1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344" y="440128"/>
            <a:ext cx="4089400" cy="5638800"/>
          </a:xfrm>
        </p:spPr>
        <p:txBody>
          <a:bodyPr/>
          <a:lstStyle/>
          <a:p>
            <a:r>
              <a:rPr lang="zh-CN" altLang="en-US" dirty="0"/>
              <a:t>练习：</a:t>
            </a:r>
            <a:br>
              <a:rPr lang="zh-CN" altLang="en-US" dirty="0"/>
            </a:br>
            <a:r>
              <a:rPr lang="en-US" altLang="zh-CN" sz="1800" dirty="0"/>
              <a:t>1</a:t>
            </a:r>
            <a:r>
              <a:rPr lang="zh-CN" altLang="en-US" sz="1800" dirty="0"/>
              <a:t>、生成全零矩阵</a:t>
            </a:r>
            <a:br>
              <a:rPr lang="zh-CN" altLang="en-US" sz="1800" dirty="0"/>
            </a:br>
            <a:r>
              <a:rPr lang="zh-CN" altLang="en-US" sz="1800" dirty="0"/>
              <a:t>z =</a:t>
            </a:r>
            <a:br>
              <a:rPr lang="zh-CN" altLang="en-US" sz="1800" dirty="0"/>
            </a:br>
            <a:r>
              <a:rPr lang="zh-CN" altLang="en-US" sz="1800" dirty="0"/>
              <a:t>     0     0</a:t>
            </a:r>
            <a:br>
              <a:rPr lang="zh-CN" altLang="en-US" sz="1800" dirty="0"/>
            </a:br>
            <a:r>
              <a:rPr lang="zh-CN" altLang="en-US" sz="1800" dirty="0"/>
              <a:t>     0     0</a:t>
            </a:r>
            <a:br>
              <a:rPr lang="zh-CN" altLang="en-US" sz="1800" dirty="0"/>
            </a:br>
            <a:r>
              <a:rPr lang="zh-CN" altLang="en-US" sz="1800" dirty="0"/>
              <a:t>     0     0</a:t>
            </a:r>
            <a:br>
              <a:rPr lang="zh-CN" altLang="en-US" sz="1800" dirty="0"/>
            </a:br>
            <a:r>
              <a:rPr lang="en-US" altLang="zh-CN" sz="1800" dirty="0"/>
              <a:t>2</a:t>
            </a:r>
            <a:r>
              <a:rPr lang="zh-CN" altLang="en-US" sz="1800" dirty="0"/>
              <a:t>、生成全</a:t>
            </a:r>
            <a:r>
              <a:rPr lang="en-US" altLang="zh-CN" sz="1800" dirty="0"/>
              <a:t>1</a:t>
            </a:r>
            <a:r>
              <a:rPr lang="zh-CN" altLang="en-US" sz="1800" dirty="0"/>
              <a:t>矩阵</a:t>
            </a:r>
            <a:br>
              <a:rPr lang="zh-CN" altLang="en-US" sz="1800" dirty="0"/>
            </a:br>
            <a:r>
              <a:rPr lang="zh-CN" altLang="en-US" sz="1800" dirty="0"/>
              <a:t>A =</a:t>
            </a:r>
            <a:br>
              <a:rPr lang="zh-CN" altLang="en-US" sz="1800" dirty="0"/>
            </a:br>
            <a:r>
              <a:rPr lang="zh-CN" altLang="en-US" sz="1800" dirty="0"/>
              <a:t>     1     1     1 </a:t>
            </a:r>
            <a:br>
              <a:rPr lang="zh-CN" altLang="en-US" sz="1800" dirty="0"/>
            </a:br>
            <a:r>
              <a:rPr lang="zh-CN" altLang="en-US" sz="1800" dirty="0"/>
              <a:t>     1     1     1</a:t>
            </a:r>
            <a:br>
              <a:rPr lang="zh-CN" altLang="en-US" sz="1800" dirty="0"/>
            </a:br>
            <a:r>
              <a:rPr lang="zh-CN" altLang="en-US" sz="1800" dirty="0"/>
              <a:t>     1     1     1</a:t>
            </a:r>
            <a:br>
              <a:rPr lang="zh-CN" altLang="en-US" sz="1800" dirty="0"/>
            </a:br>
            <a:r>
              <a:rPr lang="en-US" altLang="zh-CN" sz="1800" dirty="0"/>
              <a:t>3</a:t>
            </a:r>
            <a:r>
              <a:rPr lang="zh-CN" altLang="en-US" sz="1800" dirty="0"/>
              <a:t>、生成矩阵</a:t>
            </a:r>
            <a:br>
              <a:rPr lang="zh-CN" altLang="en-US" sz="1800" dirty="0"/>
            </a:br>
            <a:r>
              <a:rPr lang="en-US" altLang="zh-CN" sz="1800" dirty="0"/>
              <a:t>B</a:t>
            </a:r>
            <a:r>
              <a:rPr lang="zh-CN" altLang="en-US" sz="1800" dirty="0"/>
              <a:t>=</a:t>
            </a:r>
            <a:br>
              <a:rPr lang="zh-CN" altLang="en-US" sz="1800" dirty="0"/>
            </a:br>
            <a:r>
              <a:rPr lang="zh-CN" altLang="en-US" sz="1800" dirty="0"/>
              <a:t>     0     0     1     1     1</a:t>
            </a:r>
            <a:br>
              <a:rPr lang="zh-CN" altLang="en-US" sz="1800" dirty="0"/>
            </a:br>
            <a:r>
              <a:rPr lang="zh-CN" altLang="en-US" sz="1800" dirty="0"/>
              <a:t>     0     0     1     1     1</a:t>
            </a:r>
            <a:br>
              <a:rPr lang="zh-CN" altLang="en-US" sz="1800" dirty="0"/>
            </a:br>
            <a:r>
              <a:rPr lang="zh-CN" altLang="en-US" sz="1800" dirty="0"/>
              <a:t>     0     0     1     1     1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584450" y="549275"/>
            <a:ext cx="4089400" cy="563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4</a:t>
            </a:r>
            <a:r>
              <a:rPr lang="zh-CN" altLang="en-US" sz="1600" dirty="0"/>
              <a:t>、生成</a:t>
            </a:r>
            <a:r>
              <a:rPr lang="en-US" altLang="zh-CN" sz="1600" dirty="0"/>
              <a:t>C</a:t>
            </a:r>
            <a:r>
              <a:rPr lang="zh-CN" altLang="en-US" sz="1600" dirty="0"/>
              <a:t>矩阵</a:t>
            </a:r>
            <a:br>
              <a:rPr lang="zh-CN" altLang="en-US" sz="1600" dirty="0"/>
            </a:br>
            <a:r>
              <a:rPr lang="en-US" altLang="zh-CN" sz="1600" dirty="0"/>
              <a:t>C</a:t>
            </a:r>
            <a:r>
              <a:rPr lang="zh-CN" altLang="en-US" sz="1600" dirty="0"/>
              <a:t> =</a:t>
            </a:r>
          </a:p>
          <a:p>
            <a:r>
              <a:rPr lang="zh-CN" altLang="en-US" sz="1600" dirty="0"/>
              <a:t>     0     0     1</a:t>
            </a:r>
          </a:p>
          <a:p>
            <a:r>
              <a:rPr lang="zh-CN" altLang="en-US" sz="1600" dirty="0"/>
              <a:t>     0     1     1</a:t>
            </a:r>
          </a:p>
          <a:p>
            <a:r>
              <a:rPr lang="zh-CN" altLang="en-US" sz="1600" dirty="0"/>
              <a:t>     0     1     1</a:t>
            </a:r>
          </a:p>
          <a:p>
            <a:r>
              <a:rPr lang="zh-CN" altLang="en-US" sz="1600" dirty="0"/>
              <a:t>     0     1     1</a:t>
            </a:r>
          </a:p>
          <a:p>
            <a:r>
              <a:rPr lang="zh-CN" altLang="en-US" sz="1600" dirty="0"/>
              <a:t>     0     1     1</a:t>
            </a: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、获取</a:t>
            </a:r>
            <a:r>
              <a:rPr lang="en-US" altLang="zh-CN" sz="1600" dirty="0"/>
              <a:t>C</a:t>
            </a:r>
            <a:r>
              <a:rPr lang="zh-CN" altLang="en-US" sz="1600" dirty="0"/>
              <a:t>的对角向量</a:t>
            </a:r>
            <a:br>
              <a:rPr lang="zh-CN" altLang="en-US" sz="1600" dirty="0"/>
            </a:br>
            <a:r>
              <a:rPr lang="en-US" altLang="zh-CN" sz="1600" dirty="0"/>
              <a:t>D =</a:t>
            </a:r>
          </a:p>
          <a:p>
            <a:r>
              <a:rPr lang="en-US" altLang="zh-CN" sz="1600" dirty="0"/>
              <a:t>     0</a:t>
            </a:r>
          </a:p>
          <a:p>
            <a:r>
              <a:rPr lang="en-US" altLang="zh-CN" sz="1600" dirty="0"/>
              <a:t>     1</a:t>
            </a:r>
          </a:p>
          <a:p>
            <a:r>
              <a:rPr lang="en-US" altLang="zh-CN" sz="1600" dirty="0"/>
              <a:t>     1</a:t>
            </a:r>
            <a:br>
              <a:rPr lang="zh-CN" altLang="en-US" sz="1600" dirty="0"/>
            </a:br>
            <a:r>
              <a:rPr lang="en-US" altLang="zh-CN" sz="1600" dirty="0"/>
              <a:t>6</a:t>
            </a:r>
            <a:r>
              <a:rPr lang="zh-CN" altLang="en-US" sz="1600" dirty="0"/>
              <a:t>、利用</a:t>
            </a:r>
            <a:r>
              <a:rPr lang="en-US" altLang="zh-CN" sz="1600" dirty="0"/>
              <a:t>D</a:t>
            </a:r>
            <a:r>
              <a:rPr lang="zh-CN" altLang="en-US" sz="1600" dirty="0"/>
              <a:t>生成如下矩阵</a:t>
            </a:r>
            <a:br>
              <a:rPr lang="zh-CN" altLang="en-US" sz="1600" dirty="0"/>
            </a:br>
            <a:r>
              <a:rPr lang="zh-CN" altLang="en-US" sz="1600" dirty="0"/>
              <a:t>E </a:t>
            </a:r>
            <a:r>
              <a:rPr lang="en-US" altLang="zh-CN" sz="1600" dirty="0"/>
              <a:t>=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0     0     0     0</a:t>
            </a:r>
          </a:p>
          <a:p>
            <a:r>
              <a:rPr lang="zh-CN" altLang="en-US" sz="1600" dirty="0"/>
              <a:t>     0     0     1     0</a:t>
            </a:r>
          </a:p>
          <a:p>
            <a:r>
              <a:rPr lang="zh-CN" altLang="en-US" sz="1600" dirty="0"/>
              <a:t>     0     0     0     1</a:t>
            </a:r>
          </a:p>
          <a:p>
            <a:r>
              <a:rPr lang="zh-CN" altLang="en-US" sz="1600" dirty="0"/>
              <a:t>     0     0     0     0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227320" y="440128"/>
            <a:ext cx="2877820" cy="563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7</a:t>
            </a:r>
            <a:r>
              <a:rPr lang="zh-CN" altLang="en-US" sz="1600" dirty="0"/>
              <a:t>、生成</a:t>
            </a:r>
            <a:r>
              <a:rPr lang="en-US" altLang="zh-CN" sz="1600" dirty="0"/>
              <a:t>0-1</a:t>
            </a:r>
            <a:r>
              <a:rPr lang="zh-CN" altLang="en-US" sz="1600" dirty="0"/>
              <a:t>之间均匀分布的</a:t>
            </a:r>
            <a:r>
              <a:rPr lang="en-US" altLang="zh-CN" sz="1600" dirty="0"/>
              <a:t>6</a:t>
            </a:r>
            <a:r>
              <a:rPr lang="zh-CN" altLang="en-US" sz="1600" dirty="0"/>
              <a:t>个随机数组成的向量</a:t>
            </a:r>
            <a:br>
              <a:rPr lang="zh-CN" altLang="en-US" sz="1600" dirty="0"/>
            </a:br>
            <a:r>
              <a:rPr lang="zh-CN" altLang="en-US" sz="1600" dirty="0"/>
              <a:t>F =</a:t>
            </a:r>
          </a:p>
          <a:p>
            <a:r>
              <a:rPr lang="zh-CN" altLang="en-US" sz="1600" dirty="0"/>
              <a:t>    0.8147    0.9058    0.1270    0.9134    0.6324    0.0975</a:t>
            </a:r>
          </a:p>
          <a:p>
            <a:r>
              <a:rPr lang="en-US" altLang="zh-CN" sz="1600" dirty="0"/>
              <a:t>8</a:t>
            </a:r>
            <a:r>
              <a:rPr lang="zh-CN" altLang="en-US" sz="1600" dirty="0"/>
              <a:t>、生成</a:t>
            </a:r>
            <a:r>
              <a:rPr lang="en-US" altLang="zh-CN" sz="1600" dirty="0"/>
              <a:t>2-6</a:t>
            </a:r>
            <a:r>
              <a:rPr lang="zh-CN" altLang="en-US" sz="1600" dirty="0"/>
              <a:t>之间均匀分布的</a:t>
            </a:r>
            <a:r>
              <a:rPr lang="en-US" altLang="zh-CN" sz="1600" dirty="0"/>
              <a:t>4</a:t>
            </a:r>
            <a:r>
              <a:rPr lang="zh-CN" altLang="en-US" sz="1600" dirty="0"/>
              <a:t>个随机数组成的向量</a:t>
            </a:r>
            <a:br>
              <a:rPr lang="zh-CN" altLang="en-US" sz="1600" dirty="0"/>
            </a:br>
            <a:r>
              <a:rPr lang="zh-CN" altLang="en-US" sz="1600" dirty="0"/>
              <a:t>F =</a:t>
            </a:r>
          </a:p>
          <a:p>
            <a:r>
              <a:rPr lang="zh-CN" altLang="en-US" sz="1600" dirty="0"/>
              <a:t>    3.1140    4.1875    5.8300    5.8596</a:t>
            </a:r>
            <a:br>
              <a:rPr lang="zh-CN" altLang="en-US" sz="1600" dirty="0"/>
            </a:br>
            <a:r>
              <a:rPr lang="en-US" altLang="zh-CN" sz="1600" dirty="0"/>
              <a:t>9</a:t>
            </a:r>
            <a:r>
              <a:rPr lang="zh-CN" altLang="en-US" sz="1600" dirty="0"/>
              <a:t>、两个维数一致的矩阵，分别提取对应位置较大的元素和较小的元素，组成两个新矩阵。</a:t>
            </a:r>
            <a:br>
              <a:rPr lang="zh-CN" altLang="en-US" sz="1600" dirty="0"/>
            </a:br>
            <a:r>
              <a:rPr lang="zh-CN" altLang="en-US" sz="1600" dirty="0"/>
              <a:t>A =</a:t>
            </a:r>
          </a:p>
          <a:p>
            <a:r>
              <a:rPr lang="zh-CN" altLang="en-US" sz="1600" dirty="0"/>
              <a:t>     1     4     7</a:t>
            </a:r>
          </a:p>
          <a:p>
            <a:r>
              <a:rPr lang="zh-CN" altLang="en-US" sz="1600" dirty="0"/>
              <a:t>     2     5     8</a:t>
            </a:r>
          </a:p>
          <a:p>
            <a:r>
              <a:rPr lang="zh-CN" altLang="en-US" sz="1600" dirty="0"/>
              <a:t>     3     6     9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76256" y="4725144"/>
            <a:ext cx="1433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B =</a:t>
            </a:r>
          </a:p>
          <a:p>
            <a:r>
              <a:rPr lang="zh-CN" altLang="en-US" sz="1800" dirty="0"/>
              <a:t>     9     6     3</a:t>
            </a:r>
          </a:p>
          <a:p>
            <a:r>
              <a:rPr lang="zh-CN" altLang="en-US" sz="1800" dirty="0"/>
              <a:t>     8     5     2</a:t>
            </a:r>
          </a:p>
          <a:p>
            <a:r>
              <a:rPr lang="zh-CN" altLang="en-US" sz="1800" dirty="0"/>
              <a:t>     7     4     1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作业：</a:t>
            </a:r>
            <a:b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、编写代码构建向量</a:t>
            </a:r>
            <a:r>
              <a:rPr lang="en-US" altLang="zh-CN" sz="2000" dirty="0" err="1">
                <a:sym typeface="+mn-ea"/>
              </a:rPr>
              <a:t>randNum</a:t>
            </a:r>
            <a:r>
              <a:rPr lang="zh-CN" altLang="en-US" sz="2000" dirty="0">
                <a:sym typeface="+mn-ea"/>
              </a:rPr>
              <a:t>，包含</a:t>
            </a:r>
            <a:r>
              <a:rPr lang="en-US" altLang="zh-CN" sz="2000" dirty="0">
                <a:sym typeface="+mn-ea"/>
              </a:rPr>
              <a:t>10</a:t>
            </a:r>
            <a:r>
              <a:rPr lang="zh-CN" altLang="en-US" sz="2000" dirty="0">
                <a:sym typeface="+mn-ea"/>
              </a:rPr>
              <a:t>个</a:t>
            </a:r>
            <a:r>
              <a:rPr lang="en-US" altLang="zh-CN" sz="2000" dirty="0">
                <a:sym typeface="+mn-ea"/>
              </a:rPr>
              <a:t>1~12</a:t>
            </a:r>
            <a:r>
              <a:rPr lang="zh-CN" altLang="en-US" sz="2000" dirty="0">
                <a:sym typeface="+mn-ea"/>
              </a:rPr>
              <a:t>之间的随机数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随机数服从均匀分布</a:t>
            </a:r>
            <a:r>
              <a:rPr lang="en-US" altLang="zh-CN" sz="2000" dirty="0">
                <a:sym typeface="+mn-ea"/>
              </a:rPr>
              <a:t>)</a:t>
            </a:r>
            <a:br>
              <a:rPr lang="zh-CN" altLang="en-US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、假设已有两个相同长度的向量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，</a:t>
            </a:r>
            <a:br>
              <a:rPr lang="en-US" altLang="zh-CN" sz="2000" dirty="0"/>
            </a:br>
            <a:r>
              <a:rPr lang="en-US" altLang="zh-CN" sz="2000" dirty="0">
                <a:sym typeface="+mn-ea"/>
              </a:rPr>
              <a:t>A=round(rand(1,10)*10,0);</a:t>
            </a:r>
            <a:br>
              <a:rPr lang="en-US" altLang="zh-CN" sz="2000" dirty="0"/>
            </a:br>
            <a:r>
              <a:rPr lang="en-US" altLang="zh-CN" sz="2000" dirty="0">
                <a:sym typeface="+mn-ea"/>
              </a:rPr>
              <a:t>B=round(rand(1,10)*10,0);</a:t>
            </a:r>
            <a:br>
              <a:rPr lang="en-US" altLang="zh-CN" sz="2000" dirty="0"/>
            </a:br>
            <a:r>
              <a:rPr lang="zh-CN" altLang="en-US" sz="2000" dirty="0">
                <a:sym typeface="+mn-ea"/>
              </a:rPr>
              <a:t>要求不使用直接输入法，通过编写脚本实现创建新向量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，使其包含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的所有元素，格式为</a:t>
            </a:r>
            <a:r>
              <a:rPr lang="en-US" altLang="zh-CN" sz="2000" dirty="0">
                <a:sym typeface="+mn-ea"/>
              </a:rPr>
              <a:t>C=[A(1) B(1)  A(2) B(2)…A(end) B(end)]</a:t>
            </a:r>
            <a:r>
              <a:rPr lang="zh-CN" altLang="en-US" sz="2000" dirty="0">
                <a:sym typeface="+mn-ea"/>
              </a:rPr>
              <a:t>。</a:t>
            </a:r>
            <a:br>
              <a:rPr lang="zh-CN" altLang="en-US" sz="2000" dirty="0"/>
            </a:br>
            <a:br>
              <a:rPr lang="en-US" altLang="zh-CN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、用尽量简单的代码完成下题：</a:t>
            </a:r>
            <a:r>
              <a:rPr lang="zh-CN" altLang="en-US" sz="2000" dirty="0">
                <a:sym typeface="+mn-ea"/>
              </a:rPr>
              <a:t>已有数字向量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，计算该向量中所有正数的立方，并将结果保存在新的向量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中。如果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的元素是负值，则用</a:t>
            </a:r>
            <a:r>
              <a:rPr lang="en-US" altLang="zh-CN" sz="2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表示其立方。例如，</a:t>
            </a:r>
            <a:r>
              <a:rPr lang="en-US" altLang="zh-CN" sz="2000" dirty="0">
                <a:sym typeface="+mn-ea"/>
              </a:rPr>
              <a:t>A= [1 2 -1 5 6 7 -4 3]</a:t>
            </a:r>
            <a:r>
              <a:rPr lang="zh-CN" altLang="en-US" sz="2000" dirty="0">
                <a:sym typeface="+mn-ea"/>
              </a:rPr>
              <a:t>，则</a:t>
            </a:r>
            <a:r>
              <a:rPr lang="en-US" altLang="zh-CN" sz="2000" dirty="0">
                <a:sym typeface="+mn-ea"/>
              </a:rPr>
              <a:t>B= [1 8 0 125 216 343 0 27]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1.2  </a:t>
            </a:r>
            <a:r>
              <a:rPr lang="zh-CN" altLang="en-US" sz="2000" b="1" dirty="0"/>
              <a:t>向量的转置与操作</a:t>
            </a:r>
            <a:br>
              <a:rPr lang="zh-CN" altLang="en-US" sz="2000" b="1" dirty="0"/>
            </a:br>
            <a:r>
              <a:rPr lang="zh-CN" altLang="en-US" sz="2000" b="1" dirty="0"/>
              <a:t>　　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．普通转置</a:t>
            </a:r>
            <a:br>
              <a:rPr lang="zh-CN" altLang="en-US" sz="2000" b="1" dirty="0"/>
            </a:br>
            <a:r>
              <a:rPr lang="zh-CN" altLang="en-US" sz="2000" dirty="0"/>
              <a:t>　使用转置符号</a:t>
            </a:r>
            <a:r>
              <a:rPr lang="en-US" altLang="zh-CN" sz="2000" dirty="0"/>
              <a:t>(‘)</a:t>
            </a:r>
            <a:r>
              <a:rPr lang="zh-CN" altLang="en-US" sz="2000" dirty="0"/>
              <a:t>可以将行向量转成列向量，反之亦然，</a:t>
            </a:r>
            <a:r>
              <a:rPr lang="en-US" altLang="zh-CN" sz="2000" dirty="0"/>
              <a:t>b=a'</a:t>
            </a:r>
            <a:r>
              <a:rPr lang="zh-CN" altLang="en-US" sz="2000" dirty="0"/>
              <a:t>，即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的转置向量。例如：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f=1:4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f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1     2     3     4   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F=f '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F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3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4</a:t>
            </a:r>
            <a:br>
              <a:rPr lang="en-US" altLang="zh-CN" sz="2000" dirty="0"/>
            </a:br>
            <a:r>
              <a:rPr lang="zh-CN" altLang="en-US" sz="2000" dirty="0"/>
              <a:t>再次使用转置符号</a:t>
            </a:r>
            <a:r>
              <a:rPr lang="en-US" altLang="zh-CN" sz="2000" dirty="0"/>
              <a:t>(')</a:t>
            </a:r>
            <a:r>
              <a:rPr lang="zh-CN" altLang="en-US" sz="2000" dirty="0"/>
              <a:t>可将列向量转回成行向量。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51"/>
    </mc:Choice>
    <mc:Fallback xmlns="">
      <p:transition spd="slow" advTm="383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．点转置</a:t>
            </a:r>
            <a:br>
              <a:rPr lang="zh-CN" altLang="en-US" b="1" dirty="0"/>
            </a:br>
            <a:r>
              <a:rPr lang="zh-CN" altLang="en-US" dirty="0"/>
              <a:t>　    </a:t>
            </a:r>
            <a:r>
              <a:rPr lang="en-US" altLang="zh-CN" dirty="0"/>
              <a:t>MATLAB</a:t>
            </a:r>
            <a:r>
              <a:rPr lang="zh-CN" altLang="en-US" dirty="0"/>
              <a:t>还提供了点转置</a:t>
            </a:r>
            <a:r>
              <a:rPr lang="en-US" altLang="zh-CN" dirty="0"/>
              <a:t>(.')</a:t>
            </a:r>
            <a:r>
              <a:rPr lang="zh-CN" altLang="en-US" dirty="0"/>
              <a:t>符号。对实数而言，</a:t>
            </a:r>
            <a:r>
              <a:rPr lang="en-US" altLang="zh-CN" dirty="0"/>
              <a:t>(.')</a:t>
            </a:r>
            <a:r>
              <a:rPr lang="zh-CN" altLang="en-US" dirty="0"/>
              <a:t>与</a:t>
            </a:r>
            <a:r>
              <a:rPr lang="en-US" altLang="zh-CN" dirty="0"/>
              <a:t>(')</a:t>
            </a:r>
            <a:r>
              <a:rPr lang="zh-CN" altLang="en-US" dirty="0"/>
              <a:t>操作是等效的；对于复数，</a:t>
            </a:r>
            <a:r>
              <a:rPr lang="en-US" altLang="zh-CN" dirty="0"/>
              <a:t>(')</a:t>
            </a:r>
            <a:r>
              <a:rPr lang="zh-CN" altLang="en-US" dirty="0"/>
              <a:t>操作结果是复数共轭转置。也就是说，在转置过程中，虚部的符号也改变了，而</a:t>
            </a:r>
            <a:r>
              <a:rPr lang="en-US" altLang="zh-CN" dirty="0"/>
              <a:t>(.')</a:t>
            </a:r>
            <a:r>
              <a:rPr lang="zh-CN" altLang="en-US" dirty="0"/>
              <a:t>操作只转置，不进行共轭操作。例如</a:t>
            </a:r>
            <a:r>
              <a:rPr lang="zh-CN" altLang="pl-PL" dirty="0"/>
              <a:t>：</a:t>
            </a:r>
            <a:br>
              <a:rPr lang="zh-CN" altLang="pl-PL" dirty="0"/>
            </a:br>
            <a:r>
              <a:rPr lang="zh-CN" altLang="pl-PL" dirty="0"/>
              <a:t>　　</a:t>
            </a:r>
            <a:r>
              <a:rPr lang="pl-PL" altLang="zh-CN" dirty="0"/>
              <a:t>&gt;&gt; f=1:3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f =</a:t>
            </a:r>
            <a:br>
              <a:rPr lang="pl-PL" altLang="zh-CN" dirty="0"/>
            </a:br>
            <a:r>
              <a:rPr lang="zh-CN" altLang="pl-PL" dirty="0"/>
              <a:t>　　     </a:t>
            </a:r>
            <a:r>
              <a:rPr lang="pl-PL" altLang="zh-CN" dirty="0"/>
              <a:t>1     2     3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&gt;&gt; x=complex(f,f)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x =</a:t>
            </a:r>
            <a:br>
              <a:rPr lang="pl-PL" altLang="zh-CN" dirty="0"/>
            </a:br>
            <a:r>
              <a:rPr lang="zh-CN" altLang="pl-PL" dirty="0"/>
              <a:t>　　      </a:t>
            </a:r>
            <a:r>
              <a:rPr lang="pl-PL" altLang="zh-CN" dirty="0"/>
              <a:t>1.0000 + 1.0000i   2.0000 + 2.0000i   3.0000 + 3.0000i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1"/>
    </mc:Choice>
    <mc:Fallback xmlns="">
      <p:transition spd="slow" advTm="3360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d705650-dc1d-4f5c-aa21-dc758fbfd38d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9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,{&quot;Num&quot;:4,&quot;Score&quot;:1.0,&quot;Answers&quot;:[&quot;&quot;],&quot;CaseSensitive&quot;:false,&quot;FuzzyMatch&quot;:false},{&quot;Num&quot;:5,&quot;Score&quot;:1.0,&quot;Answers&quot;:[&quot;&quot;],&quot;CaseSensitive&quot;:false,&quot;FuzzyMatch&quot;:false},{&quot;Num&quot;:6,&quot;Score&quot;:1.0,&quot;Answers&quot;:[&quot;&quot;],&quot;CaseSensitive&quot;:false,&quot;FuzzyMatch&quot;:false},{&quot;Num&quot;:7,&quot;Score&quot;:1.0,&quot;Answers&quot;:[&quot;&quot;],&quot;CaseSensitive&quot;:false,&quot;FuzzyMatch&quot;:false},{&quot;Num&quot;:8,&quot;Score&quot;:1.0,&quot;Answers&quot;:[&quot;&quot;],&quot;CaseSensitive&quot;:false,&quot;FuzzyMatch&quot;:false},{&quot;Num&quot;:9,&quot;Score&quot;:1.0,&quot;Answers&quot;:[&quot;&quot;],&quot;CaseSensitive&quot;:false,&quot;FuzzyMatch&quot;:false}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Score&quot;:1.0,&quot;Answers&quot;:[&quot;[2 7 3]&quot;],&quot;CaseSensitive&quot;:false,&quot;FuzzyMatch&quot;:false},{&quot;Num&quot;:2,&quot;Score&quot;:1.0,&quot;Answers&quot;:[&quot;[5 0 1 0 4 0]&quot;],&quot;CaseSensitive&quot;:false,&quot;FuzzyMatch&quot;:false},{&quot;Num&quot;:3,&quot;Score&quot;:1.0,&quot;Answers&quot;:[&quot;[5 9 1 9 4 9]&quot;],&quot;CaseSensitive&quot;:false,&quot;FuzzyMatch&quot;:false},{&quot;Num&quot;:4,&quot;Score&quot;:1.0,&quot;Answers&quot;:[&quot;[1 0 0 1 1 0]&quot;],&quot;CaseSensitive&quot;:false,&quot;FuzzyMatch&quot;:false},{&quot;Num&quot;:5,&quot;Score&quot;:1.0,&quot;Answers&quot;:[&quot;[12 5 7 11 13 4]&quot;],&quot;CaseSensitive&quot;:false,&quot;FuzzyMatch&quot;:false},{&quot;Num&quot;:6,&quot;Score&quot;:1.0,&quot;Answers&quot;:[&quot;[12 15 17 11 13 14]&quot;],&quot;CaseSensitive&quot;:false,&quot;FuzzyMatch&quot;:fals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3*4.^linspace(0,10,11)"/>
  <p:tag name="PROBLEMVOICEALLOWED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00"/>
      </a:hlink>
      <a:folHlink>
        <a:srgbClr val="00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8680</Words>
  <Application>Microsoft Office PowerPoint</Application>
  <PresentationFormat>On-screen Show (4:3)</PresentationFormat>
  <Paragraphs>255</Paragraphs>
  <Slides>73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Microsoft Yahei</vt:lpstr>
      <vt:lpstr>等线</vt:lpstr>
      <vt:lpstr>华文行楷</vt:lpstr>
      <vt:lpstr>宋体</vt:lpstr>
      <vt:lpstr>Arial</vt:lpstr>
      <vt:lpstr>Cambria Math</vt:lpstr>
      <vt:lpstr>Times New Roman</vt:lpstr>
      <vt:lpstr>Wingdings</vt:lpstr>
      <vt:lpstr>Wingdings 2</vt:lpstr>
      <vt:lpstr>默认设计模板</vt:lpstr>
      <vt:lpstr>Visio</vt:lpstr>
      <vt:lpstr>文档</vt:lpstr>
      <vt:lpstr>Document</vt:lpstr>
      <vt:lpstr>Equation</vt:lpstr>
      <vt:lpstr>PowerPoint Presentation</vt:lpstr>
      <vt:lpstr> 1  向量、数组与矩阵的创建   1.1  向量的创建 　　1．简单向量的创建 　　直接输入法构建向量：向量元素用“[ ]”括起来，元素之间用空格、逗号或者分号相隔。需要注意的是，用它们相隔生成的向量形式是不相同的。 　　(1) 用空格或逗号生成不同列的元素，即行向量。 </vt:lpstr>
      <vt:lpstr>(2) 用分号生成不同行的元素，即列向量。例如： &gt;&gt; a1=[15;21;27;93;101]; &gt;&gt; a1 a1 =     15     21     27     93    101 &gt;&gt;  a2=[15,21,27,93,101]; &gt;&gt;  a2 a2 =     15    21    27    93   101 &gt;&gt; a3=[1 2 3 4] a3 =      1     2     3     4</vt:lpstr>
      <vt:lpstr>　　2．冒号表达式创建等差数组 　　语法：　  a=i:k:j 　　这一语句可以生成一个行向量，其中，i为向量的起始值，k为增量步距，而j为向量的终止值。         生成的向量为：        [i i+k*1 i+k*2 … i+k*n] ,  其中 i+k*n&lt;=j&lt;i+k*（n+1）        当k == 0、k &gt;0且i&gt;j或k&lt;0且i&lt;j时，返回一个空向量。        语句可以简写为a = i:j，此时j的缺省值为1  例如： 　　&gt;&gt;  vec1=10:5:60 　　vec1 = 　　    10    15    20    25    30    35    40    45    50    55    60</vt:lpstr>
      <vt:lpstr>　　3．linspace()函数与等差数组的创建 　    y = linspace(a，b，n)。在a、b之间(包括a、b)生成n点线性间隔分布的行向量y，即向量y有n个元素。如果n小于2，linspace返回b。  若n忽略，则默认值位100个。 既 y=linspace(a,b) 与y=linspace(a,b,100)等效。         </vt:lpstr>
      <vt:lpstr>　 　　&gt;&gt; vec2=linspace (10,60,11) 　　vec2 = 　　    10    15    20    25    30    35    40    45    50    55    60 　　&gt;&gt; vec3=linspace (10,60,10) 　　vec3 = 　　10.0000   15.5556   21.1111   26.6667   32.2222   37.7778   43.3333   48.8889    54.4444    60.0000</vt:lpstr>
      <vt:lpstr>　　4．等比数组的创建 　　(1)  X=logspace(a,b,n)。在10a和10b之间生成n个对数间隔等分数据的行向量。构成等比数列，数列的第一项X(1)=10a，最后一项X(n)=10b。        (2) X=logspace(a,b)。在10a和10b之间生成50个以对数间隔等分数据的行向量。构成等比数列，数列的第一项X(1)=10a，最后一项X(50)=10b。 </vt:lpstr>
      <vt:lpstr>1.2  向量的转置与操作 　　1．普通转置 　使用转置符号(‘)可以将行向量转成列向量，反之亦然，b=a'，即b是a的转置向量。例如： 　　&gt;&gt; f=1:4 　　f = 　　     1     2     3     4     　　&gt;&gt; F=f ' 　　F = 　　     1 　　     2 　　     3 　　     4 再次使用转置符号(')可将列向量转回成行向量。 </vt:lpstr>
      <vt:lpstr>　　2．点转置 　    MATLAB还提供了点转置(.')符号。对实数而言，(.')与(')操作是等效的；对于复数，(')操作结果是复数共轭转置。也就是说，在转置过程中，虚部的符号也改变了，而(.')操作只转置，不进行共轭操作。例如： 　　&gt;&gt; f=1:3 　　f = 　　     1     2     3 　　&gt;&gt; x=complex(f,f) 　　x = 　　      1.0000 + 1.0000i   2.0000 + 2.0000i   3.0000 + 3.0000i</vt:lpstr>
      <vt:lpstr>　　&gt;&gt; y=x' 　　y = 　　   1.0000 - 1.0000i 　　   2.0000 - 2.0000i 　　   3.0000 - 3.0000i 　　&gt;&gt; z=x.' 　　z = 　　   1.0000 + 1.0000i 　　   2.0000 + 2.0000i 　　   3.0000 + 3.0000i</vt:lpstr>
      <vt:lpstr>　　3．适用于向量的常用函数 　　适用于向量的常用函数有以下几种： 　　(1)  min(x)、max(x)：向量x的元素的最小值、最大值。  　　(2)  mean(x)：向量x的元素的平均值。  　　(3)  median(x)：向量x的元素的中位数。  　　(4)  std(x)：向量x的元素的标准差。  　　(5)  diff(x)：向量x的相邻元素的差。  　　(6)  sort(x)：对向量x的元素进行排序(Sorting)。  　　(7)  length(x)：向量x的长度(元素个数)。  　　(8)  sum(x)、prod(x)：向量x的元素总和、总乘积。 　　(9)  cumsum(x)、cumprod(x)：向量x元素的累计总和、累计总乘积。 　　(10)  dot(x, y)、cross(x, y)：向量x和y的内积、外积。 </vt:lpstr>
      <vt:lpstr>clear all;clc;close all; A=[10 13 7 1 5 9 6 2 3] &gt;&gt; [B,k]=min(A) B =      1 k =      4 &gt;&gt; [B,k]=max(A) B =     13 k =      2 &gt;&gt; B=mean(A) B = 6.2222 &gt;&gt; B=median(A) B =      6</vt:lpstr>
      <vt:lpstr>A=[10 13 7 1 5 9 6 2 3] &gt;&gt; sum(A) ans =     56 &gt;&gt; prod(A) ans =      1474200 &gt;&gt; cumsum(A) ans = 10    23    30    31    36    45    51    53    56 </vt:lpstr>
      <vt:lpstr>1.3  矩阵的创建方法 　　　在MATLAB中创建矩阵，同样遵循行向量和列向量的生成规则：  　　(1) 矩阵元素必须在“[]”内； 　　(2) 矩阵的同行元素之间用空格或逗号(,)隔开； 　　(3) 矩阵的行与行之间用分号(;)或回车符隔开； 　　(4) 矩阵的元素既可以是数值、变量、表达式或函数，也可以是实数，甚至是复数。 　　(5) 矩阵的尺寸不必预先定义。 </vt:lpstr>
      <vt:lpstr>1、直接输入法 2、数列生成法  matTwo = [1:2:5;2:2:6]; 3、矩阵合成法  mat1 = [1 3];  mat2 = [2 4];  mat = [mat1 5;mat2 6] 4、矩阵重构法  vec1 = 1:6；mat = reshape(vec1,2,3) 5、函数生成法(zeros,ones, eye,rand,randn,diag,triu,tril) 6、文件载入法（load, xlsread, csvread, …） </vt:lpstr>
      <vt:lpstr> 　　</vt:lpstr>
      <vt:lpstr>PowerPoint Presentation</vt:lpstr>
      <vt:lpstr>             2  矩阵的寻址与赋值  2.1  向量的寻址与赋值 　　向量中各元素可以用单下标来寻址。 　　 A(j)：向量A的第j个元素，首元素的索引值为1。 例如： 　　&gt;&gt;  vec1=10:5:60 　　vec1 = 　　    10    15    20    25    30    35    40    45    50    55    60 　　&gt;&gt; vec1(3)      ans =   20         vec1(3:5) = 1:3 　　vec1 =      10    15     1     2     3    35    40    45    50    55    60</vt:lpstr>
      <vt:lpstr>2.2  矩阵的寻址与赋值    1  矩阵(数组)的下标索引  　　对于二维数组，其下标可以是按列排序的单下标A(k)，如图1所示；也可以是按行、列顺序编号的双下标A(i,j)，如图2所示。 </vt:lpstr>
      <vt:lpstr>　　(1) 使用双下标来进行矩阵的索引        在矩阵A 中，位于第i行、第j列的元素可表示为 A(i, j)，i与j即是此元素的下标(Subscript)或索引(Index)。例如： </vt:lpstr>
      <vt:lpstr>　　(2) 使用单下标进行矩阵的索引         用一维下标的方式可达到同样目的。对于某一个元素A(i, j)，其对应的单下标表示为A(k)，其中k = i+(j-1)*m，m为矩阵A的行数。例如： 　　&gt;&gt; A(7) 　　ans = 2 　　&gt;&gt; A([9 14; 10 15])   　　ans = 　　     3     4 　　    13    13 </vt:lpstr>
      <vt:lpstr>　　（3）使用冒号表达式选择行、列或数组元素 　    冒号表达式可以用来寻访、提取向量、数组或矩阵元素。 　　 1)  A(i:j)：是寻访A 的第i～j个元素，从i开始、以1作为增量，单下标寻访直到j。  　例如： 　　&gt;&gt; vec1(1:5)  %返回向量vec1的第1到第5个元素。 　　ans = 　　    10    15    20    25    30 　　 &gt;&gt;  A(1:7) 　　ans = 　　     4     8     7     0    23    10     2 　　A(i:k:j)：从i开始寻访，以k作为增量，直到j。 </vt:lpstr>
      <vt:lpstr>　　 2) 使用冒号可取出一整列或一整行 　　A(i,:)：是寻访A 的第i行。例如： 　　 &gt;&gt; A(3,:) 　　 ans = 7     5     7     1     5 　　 A(:,j)：是寻访A 的第j列。例如： 　　 &gt;&gt; A(:, 5)：取出矩阵 A 的第5列。  　　  ans = 　　        2 　　        7 　　        5 　　        4 　　        3 </vt:lpstr>
      <vt:lpstr>　　3)  A(:)：依次提取矩阵A的每一列，按单下标次序将A拉伸为一个列向量，即把A的所有元素视为单一列。不论原数组A是多少维的，A(:)将返回一个列向量。例如： 　　&gt;&gt; A(:) 　　ans = 　　     4 　　     8 　　     7 　　     …… 　　     5   4 　　     3</vt:lpstr>
      <vt:lpstr>　　 4) 取矩阵A的第i1～i2行、第j1～j2列构成新矩阵：A(i1:i2, j1:j2)。 　　&gt;&gt; A(2:3,1:3) 　　ans = 　　     8     2     9 　　     7     5     7 　　A(:,:)相当于二维数组，等同于A。 　　例如：A(:,1)将提取A矩阵的第1列，而A(1:2,1:2:5)将提取A的前2行与1,3,5列组成的子矩阵(起始值s1=1、步距s2=2、终止值s3=5)。 </vt:lpstr>
      <vt:lpstr>　　&gt;&gt;  A(:,1)  　　ans = 　　     4 　　     8 　　     7 　　     0 　　    23 　　&gt;&gt; A(1:2,1:2:5) 　　ans = 　　     4     1     2 　　     8     9     7 </vt:lpstr>
      <vt:lpstr>　　5)  A(k: -i: j)是指按逆序返回A的各元素值。例如：以逆序提取矩阵A的第i1～i2行，构成新矩阵：A(i2: -1:i1，:)。 　　&gt;&gt;  A(3: -1:2,1:3) 　　ans = 　　     7     5     7 　　     8     2     9 　　&gt;&gt; A(3:-1:2,:) 　　ans = 　　     7     5     7     1     5 　　     8     2     9     4     7 </vt:lpstr>
      <vt:lpstr>　　（4）使用end关键字 　　关键字end表示数组的最后一个元素，代表某一维度的最大值，在矩阵元素提取时还可以使用end这个关键字。 　　A(:, end)：矩阵A的最后一列。例如： 　　&gt;&gt; B=[1 2 3;4 5 6] 　　B = 　　     1     2     3 　　     4     5     6 　　&gt;&gt; B(:, end) 　　ans = 　　     3 　　     6 </vt:lpstr>
      <vt:lpstr>　　B(i:end,:)将提取B的第i行到最后一行的所有列构成的子矩阵。例如寻访向量vec1的除前4个之外的所有元素，即从第5个元素开始到最后： 　　&gt;&gt; vec1(5:end) 　　ans = 　　    30    35    40    45    50    55    60 　　&gt;&gt;  A(2:end,:) 　　ans = 　　     8     2     9     4     7 　　     7     5     7     1     5 　　     0     3     4     5     4 　　    23    13   13   0    3 </vt:lpstr>
      <vt:lpstr>　　（5）矩阵元素的删除 　　可以直接删除矩阵的某一整个列或行，具体方法如下： 　　(1)  A(2, :) = []：删除A矩阵的第2行。  　　(2)  A(:, [2 4 5]) = []：删除 A 矩阵的第2、4、5列。 　　(3) 删除A的第i1～i2行，构成新矩阵:A(i1:i2, :)=[ ]。 　　(4) 删除A的第j1～j2列，构成新矩阵:A(:, j1:j2)=[ ]。 </vt:lpstr>
      <vt:lpstr>2.3  矩阵元素的赋值 　　1．全元素赋值方式 　　    对矩阵(数组)中所有元素进行赋值。 　　例  创建一个(2*4)的全零数组，然后从1～8给其赋值。 　　解  (1) 创建一个(2*4)的全零数组。 　　&gt;&gt; A=zeros(2,4) 　　A = 　　     0     0     0     0 　　     0     0     0     0 </vt:lpstr>
      <vt:lpstr>　　2．单下标方式赋值 　　例  将上例中下标为2、3、5的元素分别赋值为10、20、30。 　　解  该例当然可以使用下标寻址的方式，逐个赋值，例如： 　　&gt;&gt; A(2)=10 　　A = 　　     1     3     5     7 　　    10     4     6     8 　</vt:lpstr>
      <vt:lpstr>　　3．双下标方式赋值 　　把A的第2、3列元素全赋为1。 　　&gt;&gt; A(:,[2 3])=ones(2) 　　A = 　　     1     1     1     7 　　    10     1     1     8 　　或者 　　&gt;&gt; A(:,[2 3])=[1 1;1 1]</vt:lpstr>
      <vt:lpstr>　 </vt:lpstr>
      <vt:lpstr>PowerPoint Presentation</vt:lpstr>
      <vt:lpstr> 　　3  标准矩阵与特殊矩阵 </vt:lpstr>
      <vt:lpstr>3.1  标准矩阵 　　由于标准矩阵具有通用性，MATLAB提供了一些专用矩阵函数来创建它们，标准矩阵一般包括全1矩阵、全0矩阵、单位矩阵、随机矩阵及对角矩阵等。 　　1．全1矩阵  　　ones()函数：产生全为1的矩阵。 　　(1)  ones(n)：产生n × n维的全1矩阵。 　　(2)  ones(m,n)、ones([m n])：产生m × n维的全1矩阵。例如： 　　&gt;&gt; ones(2,3) 　　ans = 　　     1     1     1 　　     1     1     1 </vt:lpstr>
      <vt:lpstr>　　2．全0矩阵 　　zeros()函数：与ones()函数类似，产生全为0的矩阵。 　　3．随机矩阵 　　(1) rand()函数：产生在(0,1)区间均匀分布的随机矩阵。例如： 　　&gt;&gt; rand(2,3) 　　ans = 　　    0.9058    0.9134    0.0975 　　    0.1270    0.6324    0.2785</vt:lpstr>
      <vt:lpstr>　　(2)  randn()函数：产生均值为0，方差为1的标准正态分布随机矩阵。例如： 　　&gt;&gt; randn() 　　ans = 　　    0.3426 　　&gt;&gt; randn(2,3) 　　ans = 　　    3.5784   -1.3499    0.7254 　　    2.7694    3.0349   -0.0631 </vt:lpstr>
      <vt:lpstr>（3）随机整数序列的生成 </vt:lpstr>
      <vt:lpstr>　　4．单位矩阵 　　对角元素为1，其余元素为零的n阶方阵称为n阶单位矩阵，记为In或简写为I。 　　eye()函数：产生单位矩阵。使用为eye(m,n)或eye(n)。例如： 　　&gt;&gt; I5= eye(5) 　　ans = 　　      1     0     0     0     0 　　      0     1     0     0     0 　　      0     0     1     0     0 　　      0     0     0     1     0 　　      0     0     0     0     1 </vt:lpstr>
      <vt:lpstr>　　5．对角矩阵 　　diag()函数：产生对角矩阵。例如： 　　 X = diag(v,k)  　　当v是一个n元素的向量时，返回n+abs(k)阶的X方阵，v的元素排列在与主对角线平行的第k个元素的对角线上，如图所示。 </vt:lpstr>
      <vt:lpstr>　　当k = 0时，各元素出现在主对角线上。 　　当k &gt; 0时，各元素位于对角线上方。 　　当k &lt; 0时，各元素位于对角线下方。 　　例如： 　　&gt;&gt;v=[1 2 4 7 9]； 　　&gt;&gt; X = diag(v,0) 　　X = 　　     1     0     0     0     0 　　     0     2     0     0     0 　　     0     0     4     0     0 　　     0     0     0     7     0 　　     0     0     0     0     9 </vt:lpstr>
      <vt:lpstr>　　&gt;&gt; X = diag(v, -2) 　　X = 　　     0     0     0     0     0     0     0 　　     0     0     0     0     0     0     0 　　     1     0     0     0     0     0     0 　　     0     2     0     0     0     0     0 　　     0     0     4     0     0     0     0 　　     0     0     0     7     0     0     0 　　     0     0     0     0     9     0     0</vt:lpstr>
      <vt:lpstr>PowerPoint Presentation</vt:lpstr>
      <vt:lpstr>        4  基本的四则运算  　向量、数组的四则运算法则总结如表1所示，而矩阵的四则算术运算有些与此不同。 </vt:lpstr>
      <vt:lpstr>　4.1  向量、数组与数的四则运算  　　1．向量与数的加法(减法) 　　对向量中的每个元素与数进行加法(减法)运算。例如： 　　&gt;&gt; v1=80: -9:10 　　v1 = 　　    80    71    62    53    44    35    26    17 　　&gt;&gt; v1+101 　　ans = 　　   181   172   163   154   145   136   127   118</vt:lpstr>
      <vt:lpstr>　　2．向量与数的乘法(除法)  　　对向量中的每个元素与数进行乘法(除法)运算。 例如：    　　&gt;&gt; v1*2 　　ans = 　　   160   142   124   106    88    70    52    34 </vt:lpstr>
      <vt:lpstr>　　3．数组与数之间的四则运算         数组与数之间的运算(或叫标量、数组运算)，与向量运算规则相同，即数组的每个元素分别与数进行运算。例如： 　　  &gt;&gt; s=[1 2 3;8 5 2] 　　s = 　　        1     2     3 　　        8     5     2 　　&gt;&gt; S=s-2 　　S = 　　        -1     0     1 　　        6      3     0 　　&gt;&gt; H=2*s/3+1 　　   H = 　　      1.6667    2.3333    3.0000 　　      6.3333    4.3333    2.3333 </vt:lpstr>
      <vt:lpstr>4.2  向量、数组之间的四则运算  　　向量中的每个元素与另一个向量中相对应的元素进行四则运算，两个向量的长度必须相同。例如： 　　&gt;&gt; ve1=linspace(200,500,7) 　　ve1 = 　　   200   250   300   350   400   450   500 　　&gt;&gt; ve2=linspace(90,60,7) 　　ve2 = 　　    90    85    80    75    70    65    60 　　&gt;&gt; ve3=ve1+ve2 </vt:lpstr>
      <vt:lpstr>　　ve3 = 　　       290   335   380   425   470   515   560 　　&gt;&gt; ve4=ve1.*ve2 　　ve4 = 　　     18000     21250     24000     26250     28000     29250     30000 　　&gt;&gt; ve5=ve1./ve2 　　ve5 = 　　    2.2222    2.9412    3.7500    4.6667    5.7143    6.9231    8.3333 　　&gt;&gt; ve6=ve1.\ve2 　　ve6 = 　　    0.4500    0.3400    0.2667    0.2143    0.1750    0.1444    0.1200 </vt:lpstr>
      <vt:lpstr>4.3  矩阵的乘法 　　假定有两个矩阵A和B，若A为m × n矩阵，B为p × q矩阵。当n=p时，B为n × q矩阵，则两个矩阵可以相乘，即后面矩阵B的行数必须与前面矩阵A的列数相同，二者可以进行乘法运算，否则是错误的。结果矩阵C=A × B为m × q矩阵。 　　矩阵乘法不可逆，在MATLAB中，矩阵乘法由(*)实现。 </vt:lpstr>
      <vt:lpstr>根据线性代数知识，矩阵乘法规则为：  　 例如： 　　A=[1  2  3;  4  5  6]; B=[1  2 ; 3  4;5  6];  C=A × B，结果为</vt:lpstr>
      <vt:lpstr>　　1) 标量与矩阵相乘 　　与数组一样，标量与矩阵相乘，即把标量与每个元素相乘。 　　上例中，如果A或B是标量，则A × B返回标量A(或B)乘上矩阵B(或A)的每一个元素所得的矩阵。例如： 　　&gt;&gt; 6*A 　　ans = 　　     6    12 　　    18    24 </vt:lpstr>
      <vt:lpstr>　　2) 矩阵之间的乘法 　　矩阵之间的乘法与数组的点乘法不同，主要区别如下： 　　         &gt;&gt;  A=[1 1 1;2 2 2;3 3 3] 　　A = 　　     1     1     1 　　     2     2     2 　　     3     3     3 　　&gt;&gt; B=[1 2 3;4 5 6;7 8 9] 　　B = 　　     1     2     3 　　     4     5     6 　　     7     8     9 </vt:lpstr>
      <vt:lpstr>4.4  矩阵的除法 　　在MATLAB中，有两种矩阵除法符号，即左除“＼”和右除“／”。如果A矩阵是非奇异方阵，则A\B和B/A运算可以实现： 　　(1)  A\B：等效于A的逆左乘B矩阵，也就是A\B = inv(A)*B。 　　(2)  B/A：等效于A矩阵的逆右乘B矩阵，也就是B/A = B*inv(A)。 　　对于矩阵来说，左除和右除表示两种不同的除数矩阵和被除数矩阵的关系，一般A\B≠B/A。但对于含有标量的运算，两种除法运算的结果相同。  　通常： 　　x=A\B就是A*x=B的解； 　　x=B/A就是x*A=B的解。 </vt:lpstr>
      <vt:lpstr> 5  向量、数组和矩阵的其他运算   5.1  乘方、开方运算 　　1．向量、数组的乘方运算与power()函数 　　符号(.^)或power()函数是数组用来执行元素对元素的乘方运算的，当乘方指数是一个标量时，该标量对数组的所有元素进行取乘方操作。数组乘方运算的语法如下： 　　c = a.^k或 c = power(a,k)：计算c=ak，k是实数。 　　</vt:lpstr>
      <vt:lpstr>　　例如： 　　&gt;&gt; g=[1 2 3;4 5 6] 　　&gt;&gt; g.^2 　　ans = 　　     1     4     9 　　    16    25    36 　　&gt;&gt; g.^-2 　　ans = 　　    1.0000    0.2500    0.1111 　　    0.0625    0.0400    0.0278 </vt:lpstr>
      <vt:lpstr>　　2．矩阵的乘方与mpower()函数  　　与数组的指数运算不同，一个矩阵的乘方运算可以表示成A^P，即A自乘P次。要求A必须为方阵，P为标量。语法如下： 　　C=A^P或C=mpower(A,P)。 　　</vt:lpstr>
      <vt:lpstr>5.2  求极小值与极大值 　　1．min()函数 　　min()函数用于求极小值，其用法如下： 　　(1)  C = min(A)：返回数组A中的不同维度的最小元素。 　　 如果A是一个向量，返回A中的最小元素。 　　 如果A是一个矩阵(数组)，按列返回该列向量中的最小元素。  　　(2)  C = min(A,B)：返回数组A、B中的相同维度的最小元素，A、B的维数必须相同。        (3)  C = min(A,[],dim)：返回数组A中dim指定的维数(列)中的最小元素。 　　  dim=1，生成行向量，每个元素为按列返回该列向量中的最小元素。 　　  dim=2，生成列向量，每个元素为按行返回该行向量中的最小元素。 　　(4)  [C,I] = min(...)：C中是返回的最小元素值，I向量是返回的最小元素的位置号。</vt:lpstr>
      <vt:lpstr>　　2．max()函数 　　max()函数用于求极大值，用法与min()函数相同。 　　例如： 　　&gt;&gt; B=[1 2 3 0;2 2 2 1;3 0 5 8] 　　B = 　　     1     2     3     0 　　     2     2     2     1 　　     3     0     5     8     　　&gt;&gt; min(B,[],1) 　　ans = 　　     1     0     2     0 　　&gt;&gt; min(B,[],2) 　　ans = 　　     0 　　     1 　　     0 </vt:lpstr>
      <vt:lpstr>　　&gt;&gt; [C,I] = min(B) 　　C = 1     0     2     0 　　 I = 1     3     2     1 　　&gt;&gt; [C,I] = min(B,[],2) 　　C = 　　        0 　　        1 　　     0 　　I = 　　        4 　　        4 　　        2 　　&gt;&gt; [C,I] = max(B) 　　C = 3     2     5     8 　　 I = 3     1     3     3</vt:lpstr>
      <vt:lpstr>5.3  mean()函数求平均值 　　mean()函数用于求平均值，其用法如下： 　　(1)  C = mean(A)：返回数组A中的不同维度的平均值。 　　 如果A是一个向量，返回A中所有元素的平均值。 　　 如果A是一个矩阵(数组)，按列返回该列向量中所有元素的平均值。  　　(2)  C = mean(A,dim)：根据dim指定的维数，返回数组A中所有元素的平均值。 　　  dim=1，按列求平均值，生成行向量C。 　　  dim=2，按行求平均值，生成列向量C。 　　例如： </vt:lpstr>
      <vt:lpstr>　　&gt;&gt; h=[1 1 1;2 2 2;3 3 3] 　　h = 　　     1     1     1 　　     2     2     2 　　     3     3     3 　　&gt;&gt; mean(h,1) 　　ans = 　　     2     2     2 　　&gt;&gt; mean(h,2) 　　ans = 　　     1 　　     2 　　     3 </vt:lpstr>
      <vt:lpstr>5.4  求和 　　sum()函数用于求和，其语法如下： 　　(1)  C = sum(A)：返回数组A中的不同维度元素的和。 　　 如果A是一个向量，则返回向量A中所有元素的和B。 　　 如果A是一个矩阵(数组)，按列返回该列向量中所有元素的和B。B是一个行向量，元素是A的列元素的和。 </vt:lpstr>
      <vt:lpstr>　　例如： 　　&gt;&gt; a=[1 2 3 4]; 　　&gt;&gt;  B = sum(a)  　　B = 10 　　&gt;&gt; b=[1 2 3 4;1 2 3 4 ] 　　b = 　　     1     2     3     4 　　     1     2     3     4 　　&gt;&gt; sum(b) 　　ans = 2     4     6     8 　　          9 </vt:lpstr>
      <vt:lpstr>　　(2) B = sum(A,dim)：按标量dim指定的维数，返回数组A中所有的元素的和B。 　　  dim=1：按列求和，即sum(A,1)沿列累加，生成行向量C。 　　  dim=2：按行求和，即sum(A,2)沿行累加，生成列向量C。 　　例如： 　　&gt;&gt; A = [1 2 3; 4 5 6] 　　A = 　　     1     2     3 　　     4     5     6 　　&gt;&gt; sum(A,1) 　　ans = 　　     5     7     9 　　&gt;&gt; sum(A,2) 　　ans = 　　     6 　　    15 　</vt:lpstr>
      <vt:lpstr>5.5  求积 　　prod()函数用于求积，其语法如下： 　　(1)  B = prod(A)：返回数组A的元素的积B。 　　 如果A是一个向量，返回A中所有元素的积。 　　 如果A是一个矩阵(数组)，则按列求积，B是一个行向量。 　　(2)  B = prod(A,dim)：返回数组A的元素的积B。标量dim指定累积的方向。 　　  dim=1，即prod (A,1)按列求积，生成行向量C。 　　  dim=2，即prod (A,2)按行求积，生成列向量C。 </vt:lpstr>
      <vt:lpstr>　　例如： 　　&gt;&gt; M = magic(3) 　　M = 　　        8     1     6 　　        3     5     7 　　        4     9     2 　　&gt;&gt; prod(M) 　　ans = 　　    96    45    84 　　&gt;&gt; prod(M,2) 　　ans = 　　       48 　　      105 　　       72 </vt:lpstr>
      <vt:lpstr>PowerPoint Presentation</vt:lpstr>
      <vt:lpstr>课程小结</vt:lpstr>
      <vt:lpstr>练习： 1、生成全零矩阵 z =      0     0      0     0      0     0 2、生成全1矩阵 A =      1     1     1       1     1     1      1     1     1 3、生成矩阵 B=      0     0     1     1     1      0     0     1     1     1      0     0     1     1     1</vt:lpstr>
      <vt:lpstr>作业： 1、编写代码构建向量randNum，包含10个1~12之间的随机数(随机数服从均匀分布)  2、假设已有两个相同长度的向量A和B， A=round(rand(1,10)*10,0); B=round(rand(1,10)*10,0); 要求不使用直接输入法，通过编写脚本实现创建新向量C，使其包含A和B的所有元素，格式为C=[A(1) B(1)  A(2) B(2)…A(end) B(end)]。  3、用尽量简单的代码完成下题：已有数字向量A，计算该向量中所有正数的立方，并将结果保存在新的向量B中。如果A的元素是负值，则用0表示其立方。例如，A= [1 2 -1 5 6 7 -4 3]，则B= [1 8 0 125 216 343 0 27] </vt:lpstr>
    </vt:vector>
  </TitlesOfParts>
  <Company>wp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</dc:creator>
  <cp:lastModifiedBy>HWJ</cp:lastModifiedBy>
  <cp:revision>208</cp:revision>
  <dcterms:created xsi:type="dcterms:W3CDTF">2008-03-13T07:21:00Z</dcterms:created>
  <dcterms:modified xsi:type="dcterms:W3CDTF">2020-03-06T11:19:48Z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