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63" r:id="rId3"/>
    <p:sldId id="268" r:id="rId4"/>
    <p:sldId id="270" r:id="rId5"/>
    <p:sldId id="271" r:id="rId6"/>
    <p:sldId id="273" r:id="rId7"/>
    <p:sldId id="274" r:id="rId8"/>
    <p:sldId id="276" r:id="rId9"/>
    <p:sldId id="348" r:id="rId10"/>
    <p:sldId id="357" r:id="rId11"/>
    <p:sldId id="278" r:id="rId12"/>
    <p:sldId id="279" r:id="rId13"/>
    <p:sldId id="356" r:id="rId14"/>
    <p:sldId id="280" r:id="rId15"/>
    <p:sldId id="281" r:id="rId16"/>
    <p:sldId id="282" r:id="rId17"/>
    <p:sldId id="283" r:id="rId18"/>
    <p:sldId id="350" r:id="rId19"/>
    <p:sldId id="284" r:id="rId20"/>
    <p:sldId id="32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346" r:id="rId33"/>
    <p:sldId id="347" r:id="rId34"/>
    <p:sldId id="355" r:id="rId35"/>
    <p:sldId id="353" r:id="rId36"/>
    <p:sldId id="354" r:id="rId37"/>
    <p:sldId id="351" r:id="rId38"/>
    <p:sldId id="352" r:id="rId39"/>
    <p:sldId id="358" r:id="rId40"/>
    <p:sldId id="325" r:id="rId41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10" initials="w" lastIdx="1" clrIdx="0">
    <p:extLst>
      <p:ext uri="{19B8F6BF-5375-455C-9EA6-DF929625EA0E}">
        <p15:presenceInfo xmlns:p15="http://schemas.microsoft.com/office/powerpoint/2012/main" userId="win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219" autoAdjust="0"/>
    <p:restoredTop sz="95942" autoAdjust="0"/>
  </p:normalViewPr>
  <p:slideViewPr>
    <p:cSldViewPr>
      <p:cViewPr>
        <p:scale>
          <a:sx n="70" d="100"/>
          <a:sy n="70" d="100"/>
        </p:scale>
        <p:origin x="48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3T15:40:38.76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8-10</a:t>
            </a:r>
            <a:r>
              <a:rPr lang="zh-CN" altLang="en-US"/>
              <a:t>点班进度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33400"/>
            <a:ext cx="22860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533400"/>
            <a:ext cx="67056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0" y="533400"/>
            <a:ext cx="9144000" cy="5638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0" y="5715000"/>
            <a:ext cx="4495800" cy="45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5715000"/>
            <a:ext cx="4495800" cy="45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533400"/>
            <a:ext cx="81153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/>
          </a:p>
        </p:txBody>
      </p:sp>
      <p:pic>
        <p:nvPicPr>
          <p:cNvPr id="1031" name="Picture 7" descr="BJ204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F-396"/>
          <p:cNvPicPr>
            <a:picLocks noChangeAspect="1" noChangeArrowheads="1" noCrop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" y="433388"/>
            <a:ext cx="3429000" cy="1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B78491-545F-4EA2-8686-C8F5B93FD180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07504" y="13139"/>
            <a:ext cx="1597429" cy="4440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ctr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979613" y="908050"/>
            <a:ext cx="568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讲  </a:t>
            </a:r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MATLAB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程序设计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32138" y="1874838"/>
            <a:ext cx="1729961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b="1" dirty="0">
                <a:hlinkClick r:id="rId2" action="ppaction://hlinksldjump"/>
              </a:rPr>
              <a:t>1  </a:t>
            </a:r>
            <a:r>
              <a:rPr lang="zh-CN" altLang="en-US" b="1" dirty="0">
                <a:hlinkClick r:id="rId3" action="ppaction://hlinksldjump"/>
              </a:rPr>
              <a:t>程序结构</a:t>
            </a:r>
            <a:endParaRPr lang="en-US" altLang="zh-CN" b="1" dirty="0">
              <a:hlinkClick r:id="rId3" action="ppaction://hlinksldjump"/>
            </a:endParaRPr>
          </a:p>
          <a:p>
            <a:pPr>
              <a:lnSpc>
                <a:spcPct val="170000"/>
              </a:lnSpc>
            </a:pPr>
            <a:r>
              <a:rPr lang="en-US" altLang="zh-CN" b="1" dirty="0">
                <a:hlinkClick r:id="rId3" action="ppaction://hlinksldjump"/>
              </a:rPr>
              <a:t>2  </a:t>
            </a:r>
            <a:r>
              <a:rPr lang="zh-CN" altLang="en-US" b="1" dirty="0">
                <a:hlinkClick r:id="rId3" action="ppaction://hlinksldjump"/>
              </a:rPr>
              <a:t>循环程序</a:t>
            </a:r>
            <a:endParaRPr lang="zh-CN" altLang="en-US" b="1" dirty="0"/>
          </a:p>
          <a:p>
            <a:pPr>
              <a:lnSpc>
                <a:spcPct val="170000"/>
              </a:lnSpc>
            </a:pPr>
            <a:r>
              <a:rPr lang="en-US" altLang="zh-CN" b="1" dirty="0">
                <a:hlinkClick r:id="rId4" action="ppaction://hlinksldjump"/>
              </a:rPr>
              <a:t>3  </a:t>
            </a:r>
            <a:r>
              <a:rPr lang="zh-CN" altLang="en-US" b="1" dirty="0">
                <a:hlinkClick r:id="rId4" action="ppaction://hlinksldjump"/>
              </a:rPr>
              <a:t>分支结构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2D67-1756-4E2B-B61B-2711716F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400"/>
            <a:ext cx="8115300" cy="181548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实例：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求 </a:t>
            </a:r>
            <a:r>
              <a:rPr lang="en-US" altLang="zh-CN" dirty="0">
                <a:solidFill>
                  <a:schemeClr val="bg1"/>
                </a:solidFill>
              </a:rPr>
              <a:t>S=1+2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3+3*4 +4*5+…+n(n+1)</a:t>
            </a:r>
            <a:r>
              <a:rPr lang="zh-CN" altLang="en-US" dirty="0">
                <a:solidFill>
                  <a:schemeClr val="bg1"/>
                </a:solidFill>
              </a:rPr>
              <a:t>，其中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由键盘输入。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注：</a:t>
            </a:r>
            <a:r>
              <a:rPr lang="zh-CN" altLang="en-US" b="1" dirty="0"/>
              <a:t>键盘输入函数为</a:t>
            </a:r>
            <a:r>
              <a:rPr lang="en-US" altLang="zh-CN" b="1" dirty="0"/>
              <a:t>input</a:t>
            </a:r>
            <a:r>
              <a:rPr lang="zh-CN" altLang="en-US" b="1" dirty="0"/>
              <a:t>（）</a:t>
            </a:r>
            <a:br>
              <a:rPr lang="en-US" altLang="zh-CN" dirty="0"/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CE143F-DCD0-41C6-8D5E-40E6B5000E69}"/>
              </a:ext>
            </a:extLst>
          </p:cNvPr>
          <p:cNvSpPr/>
          <p:nvPr/>
        </p:nvSpPr>
        <p:spPr>
          <a:xfrm>
            <a:off x="755576" y="2274838"/>
            <a:ext cx="62646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x = input('What is the original value?');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y = x*10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 = input(</a:t>
            </a:r>
            <a:r>
              <a:rPr lang="en-US" altLang="zh-CN" dirty="0">
                <a:solidFill>
                  <a:srgbClr val="000000"/>
                </a:solidFill>
              </a:rPr>
              <a:t>'Do you want more? Y/N [Y]: '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,'s');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isempty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(str)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str = 'Y';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57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33400"/>
            <a:ext cx="8115300" cy="1311424"/>
          </a:xfrm>
        </p:spPr>
        <p:txBody>
          <a:bodyPr/>
          <a:lstStyle/>
          <a:p>
            <a:r>
              <a:rPr lang="zh-CN" altLang="en-US" sz="2000" b="1" dirty="0"/>
              <a:t>　　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．</a:t>
            </a:r>
            <a:r>
              <a:rPr lang="en-US" altLang="zh-CN" sz="2000" b="1" dirty="0"/>
              <a:t>for</a:t>
            </a:r>
            <a:r>
              <a:rPr lang="zh-CN" altLang="en-US" sz="2000" b="1" dirty="0"/>
              <a:t>循环的嵌套 </a:t>
            </a:r>
            <a:br>
              <a:rPr lang="zh-CN" altLang="en-US" sz="2000" b="1" dirty="0"/>
            </a:br>
            <a:r>
              <a:rPr lang="zh-CN" altLang="en-US" sz="2000" dirty="0"/>
              <a:t>　　	在一个</a:t>
            </a:r>
            <a:r>
              <a:rPr lang="en-US" altLang="zh-CN" sz="2000" dirty="0"/>
              <a:t>for</a:t>
            </a:r>
            <a:r>
              <a:rPr lang="zh-CN" altLang="en-US" sz="2000" dirty="0"/>
              <a:t>循环中，可以根据需要嵌套另外的多个</a:t>
            </a:r>
            <a:r>
              <a:rPr lang="en-US" altLang="zh-CN" sz="2000" dirty="0"/>
              <a:t>for</a:t>
            </a:r>
            <a:r>
              <a:rPr lang="zh-CN" altLang="en-US" sz="2000" dirty="0"/>
              <a:t>循环。例如</a:t>
            </a:r>
            <a:r>
              <a:rPr lang="zh-CN" altLang="da-DK" sz="2000" dirty="0"/>
              <a:t>：</a:t>
            </a:r>
            <a:br>
              <a:rPr lang="zh-CN" altLang="da-DK" sz="2000" dirty="0"/>
            </a:br>
            <a:r>
              <a:rPr lang="zh-CN" altLang="da-DK" sz="2000" dirty="0"/>
              <a:t>　　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br>
              <a:rPr lang="zh-CN" altLang="pt-BR" sz="2000" dirty="0"/>
            </a:br>
            <a:r>
              <a:rPr lang="zh-CN" altLang="pt-BR" sz="2000" dirty="0"/>
              <a:t>　　		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403648" y="155679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 n=1:5</a:t>
            </a:r>
          </a:p>
          <a:p>
            <a:r>
              <a:rPr lang="en-US" altLang="zh-CN" dirty="0"/>
              <a:t>    for m=5: -1:1</a:t>
            </a:r>
          </a:p>
          <a:p>
            <a:r>
              <a:rPr lang="en-US" altLang="zh-CN" dirty="0"/>
              <a:t>        B(</a:t>
            </a:r>
            <a:r>
              <a:rPr lang="en-US" altLang="zh-CN" dirty="0" err="1"/>
              <a:t>n,m</a:t>
            </a:r>
            <a:r>
              <a:rPr lang="en-US" altLang="zh-CN" dirty="0"/>
              <a:t>)=n^2+m^2;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disp</a:t>
            </a:r>
            <a:r>
              <a:rPr lang="en-US" altLang="zh-CN" dirty="0"/>
              <a:t>(n)</a:t>
            </a:r>
          </a:p>
          <a:p>
            <a:r>
              <a:rPr lang="en-US" altLang="zh-CN" dirty="0"/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711"/>
            <a:ext cx="6664325" cy="53513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/>
              <a:t>例</a:t>
            </a:r>
            <a:r>
              <a:rPr lang="pt-BR" altLang="zh-CN" dirty="0"/>
              <a:t>   </a:t>
            </a:r>
            <a:r>
              <a:rPr lang="zh-CN" altLang="pt-BR" dirty="0"/>
              <a:t>列出构成</a:t>
            </a:r>
            <a:r>
              <a:rPr lang="pt-BR" altLang="zh-CN" dirty="0"/>
              <a:t>hibert</a:t>
            </a:r>
            <a:r>
              <a:rPr lang="zh-CN" altLang="pt-BR" dirty="0"/>
              <a:t>矩阵的程序</a:t>
            </a:r>
            <a:r>
              <a:rPr lang="zh-CN" altLang="pt-BR" sz="2800" dirty="0"/>
              <a:t>。</a:t>
            </a:r>
            <a:br>
              <a:rPr lang="zh-CN" altLang="pt-BR" sz="2000" dirty="0"/>
            </a:br>
            <a:r>
              <a:rPr lang="zh-CN" altLang="pt-BR" sz="2000" dirty="0"/>
              <a:t>　</a:t>
            </a:r>
            <a:r>
              <a:rPr lang="zh-CN" altLang="pt-BR" sz="2000" b="1" dirty="0"/>
              <a:t>　</a:t>
            </a:r>
            <a:endParaRPr lang="en-US" altLang="zh-CN" sz="2000" dirty="0"/>
          </a:p>
        </p:txBody>
      </p:sp>
      <p:pic>
        <p:nvPicPr>
          <p:cNvPr id="264194" name="Picture 2" descr="https://bkimg.cdn.bcebos.com/pic/ca1349540923dd544372ed20df09b3de9c8248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3744416" cy="2124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980728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format rat</a:t>
            </a:r>
          </a:p>
          <a:p>
            <a:r>
              <a:rPr lang="en-US" altLang="zh-CN" sz="2800" dirty="0"/>
              <a:t>n=input('n=‘);</a:t>
            </a:r>
          </a:p>
          <a:p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=1:n</a:t>
            </a:r>
          </a:p>
          <a:p>
            <a:r>
              <a:rPr lang="en-US" altLang="zh-CN" sz="2800" dirty="0"/>
              <a:t>    for j=1:n</a:t>
            </a:r>
          </a:p>
          <a:p>
            <a:r>
              <a:rPr lang="en-US" altLang="zh-CN" sz="2800" dirty="0"/>
              <a:t>        h(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)=1/(i+j-1);</a:t>
            </a:r>
          </a:p>
          <a:p>
            <a:r>
              <a:rPr lang="en-US" altLang="zh-CN" sz="2800" dirty="0"/>
              <a:t>    end</a:t>
            </a:r>
          </a:p>
          <a:p>
            <a:r>
              <a:rPr lang="en-US" altLang="zh-CN" sz="2800" dirty="0"/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3861048"/>
            <a:ext cx="5760640" cy="233104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b="1" dirty="0"/>
              <a:t>　</a:t>
            </a:r>
            <a:br>
              <a:rPr lang="da-DK" altLang="zh-CN" sz="2000" dirty="0"/>
            </a:br>
            <a:r>
              <a:rPr lang="zh-CN" altLang="da-DK" sz="2000" dirty="0"/>
              <a:t>　           </a:t>
            </a:r>
            <a:r>
              <a:rPr lang="da-DK" altLang="zh-CN" sz="2000" dirty="0"/>
              <a:t>1           1/2          1/3          1/4          1/5     </a:t>
            </a:r>
            <a:br>
              <a:rPr lang="da-DK" altLang="zh-CN" sz="2000" dirty="0"/>
            </a:br>
            <a:r>
              <a:rPr lang="zh-CN" altLang="da-DK" sz="2000" dirty="0"/>
              <a:t>　　     </a:t>
            </a:r>
            <a:r>
              <a:rPr lang="da-DK" altLang="zh-CN" sz="2000" dirty="0"/>
              <a:t>1/2          1/3          1/4          1/5          1/6     </a:t>
            </a:r>
            <a:br>
              <a:rPr lang="da-DK" altLang="zh-CN" sz="2000" dirty="0"/>
            </a:br>
            <a:r>
              <a:rPr lang="zh-CN" altLang="da-DK" sz="2000" dirty="0"/>
              <a:t>　　     </a:t>
            </a:r>
            <a:r>
              <a:rPr lang="da-DK" altLang="zh-CN" sz="2000" dirty="0"/>
              <a:t>1/3          1/4          1/5          1/6          1/7     </a:t>
            </a:r>
            <a:br>
              <a:rPr lang="da-DK" altLang="zh-CN" sz="2000" dirty="0"/>
            </a:br>
            <a:r>
              <a:rPr lang="zh-CN" altLang="da-DK" sz="2000" dirty="0"/>
              <a:t>　　     </a:t>
            </a:r>
            <a:r>
              <a:rPr lang="da-DK" altLang="zh-CN" sz="2000" dirty="0"/>
              <a:t>1/4          1/5          1/6          1/7          1/8     </a:t>
            </a:r>
            <a:br>
              <a:rPr lang="da-DK" altLang="zh-CN" sz="2000" dirty="0"/>
            </a:br>
            <a:r>
              <a:rPr lang="zh-CN" altLang="da-DK" sz="2000" dirty="0"/>
              <a:t>　　     </a:t>
            </a:r>
            <a:r>
              <a:rPr lang="da-DK" altLang="zh-CN" sz="2000" dirty="0"/>
              <a:t>1/5          1/6          1/7          1/8          1/9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b="1" dirty="0"/>
              <a:t>2.2  while </a:t>
            </a:r>
            <a:r>
              <a:rPr lang="zh-CN" altLang="da-DK" b="1" dirty="0"/>
              <a:t>循环</a:t>
            </a:r>
            <a:br>
              <a:rPr lang="zh-CN" altLang="da-DK" b="1" dirty="0"/>
            </a:br>
            <a:r>
              <a:rPr lang="zh-CN" altLang="da-DK" dirty="0"/>
              <a:t>　　与</a:t>
            </a:r>
            <a:r>
              <a:rPr lang="da-DK" altLang="zh-CN" dirty="0"/>
              <a:t>for</a:t>
            </a:r>
            <a:r>
              <a:rPr lang="zh-CN" altLang="da-DK" dirty="0"/>
              <a:t>循环以固定次数求一组命令的值相反，</a:t>
            </a:r>
            <a:r>
              <a:rPr lang="da-DK" altLang="zh-CN" dirty="0"/>
              <a:t>while</a:t>
            </a:r>
            <a:r>
              <a:rPr lang="zh-CN" altLang="da-DK" dirty="0"/>
              <a:t>循环以不定的次数求一组语句的值。</a:t>
            </a:r>
            <a:r>
              <a:rPr lang="da-DK" altLang="zh-CN" dirty="0"/>
              <a:t>while</a:t>
            </a:r>
            <a:r>
              <a:rPr lang="zh-CN" altLang="da-DK" dirty="0"/>
              <a:t>循环的一般形式是</a:t>
            </a:r>
            <a:br>
              <a:rPr lang="zh-CN" altLang="da-DK" dirty="0"/>
            </a:br>
            <a:r>
              <a:rPr lang="zh-CN" altLang="da-DK" dirty="0"/>
              <a:t>　　</a:t>
            </a:r>
            <a:r>
              <a:rPr lang="en-US" altLang="zh-CN" sz="2200" b="1" dirty="0"/>
              <a:t>while</a:t>
            </a:r>
            <a:r>
              <a:rPr lang="en-US" altLang="zh-CN" dirty="0"/>
              <a:t> expression</a:t>
            </a:r>
            <a:br>
              <a:rPr lang="en-US" altLang="zh-CN" dirty="0"/>
            </a:br>
            <a:r>
              <a:rPr lang="zh-CN" altLang="en-US" dirty="0"/>
              <a:t>　　	 </a:t>
            </a:r>
            <a:r>
              <a:rPr lang="en-US" altLang="zh-CN" dirty="0"/>
              <a:t>commands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sz="2200" b="1" dirty="0"/>
              <a:t>end</a:t>
            </a:r>
            <a:br>
              <a:rPr lang="en-US" altLang="zh-CN" dirty="0"/>
            </a:br>
            <a:r>
              <a:rPr lang="zh-CN" altLang="en-US" dirty="0"/>
              <a:t>　　只要表达式</a:t>
            </a:r>
            <a:r>
              <a:rPr lang="en-US" altLang="zh-CN" dirty="0"/>
              <a:t>expression</a:t>
            </a:r>
            <a:r>
              <a:rPr lang="zh-CN" altLang="en-US" dirty="0"/>
              <a:t>里的所有元素都为真，就继续执行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end </a:t>
            </a:r>
            <a:r>
              <a:rPr lang="zh-CN" altLang="en-US" dirty="0"/>
              <a:t>语句之间的</a:t>
            </a:r>
            <a:r>
              <a:rPr lang="en-US" altLang="zh-CN" dirty="0"/>
              <a:t>commands</a:t>
            </a:r>
            <a:r>
              <a:rPr lang="zh-CN" altLang="en-US" dirty="0"/>
              <a:t>。通常，表达式的求值给出一个标量值，但数组值也同样有效。在数组情况下，所得到数组的所有元素必须都为真。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980728"/>
            <a:ext cx="8115300" cy="1239416"/>
          </a:xfrm>
        </p:spPr>
        <p:txBody>
          <a:bodyPr/>
          <a:lstStyle/>
          <a:p>
            <a:r>
              <a:rPr lang="zh-CN" altLang="en-US" b="1" dirty="0"/>
              <a:t>　　例</a:t>
            </a:r>
            <a:r>
              <a:rPr lang="en-US" altLang="zh-CN" dirty="0"/>
              <a:t>  while</a:t>
            </a:r>
            <a:r>
              <a:rPr lang="zh-CN" altLang="en-US" dirty="0"/>
              <a:t>循环。</a:t>
            </a:r>
            <a:br>
              <a:rPr lang="zh-CN" altLang="en-US" dirty="0"/>
            </a:br>
            <a:r>
              <a:rPr lang="zh-CN" altLang="en-US" dirty="0"/>
              <a:t>　　用</a:t>
            </a:r>
            <a:r>
              <a:rPr lang="en-US" altLang="zh-CN" dirty="0"/>
              <a:t>while</a:t>
            </a:r>
            <a:r>
              <a:rPr lang="zh-CN" altLang="en-US" dirty="0"/>
              <a:t>实现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数字序列的和</a:t>
            </a:r>
            <a:br>
              <a:rPr lang="zh-CN" altLang="en-US" dirty="0"/>
            </a:br>
            <a:r>
              <a:rPr lang="zh-CN" altLang="en-US" dirty="0"/>
              <a:t>　　   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259632" y="223993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x = 0; </a:t>
            </a:r>
          </a:p>
          <a:p>
            <a:r>
              <a:rPr lang="en-US" altLang="zh-CN" sz="2800" dirty="0" err="1"/>
              <a:t>i</a:t>
            </a:r>
            <a:r>
              <a:rPr lang="en-US" altLang="zh-CN" sz="2800" dirty="0"/>
              <a:t>=1; </a:t>
            </a:r>
          </a:p>
          <a:p>
            <a:r>
              <a:rPr lang="en-US" altLang="zh-CN" sz="2800" dirty="0"/>
              <a:t>while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&lt;=100 </a:t>
            </a:r>
          </a:p>
          <a:p>
            <a:r>
              <a:rPr lang="en-US" altLang="zh-CN" sz="2800" dirty="0"/>
              <a:t>    x=</a:t>
            </a:r>
            <a:r>
              <a:rPr lang="en-US" altLang="zh-CN" sz="2800" dirty="0" err="1"/>
              <a:t>x+i</a:t>
            </a:r>
            <a:r>
              <a:rPr lang="en-US" altLang="zh-CN" sz="2800" dirty="0"/>
              <a:t>; 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=i+1; </a:t>
            </a:r>
          </a:p>
          <a:p>
            <a:r>
              <a:rPr lang="en-US" altLang="zh-CN" sz="2800" dirty="0"/>
              <a:t>end</a:t>
            </a:r>
          </a:p>
          <a:p>
            <a:r>
              <a:rPr lang="en-US" altLang="zh-CN" sz="2800" dirty="0"/>
              <a:t>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4"/>
          <p:cNvGraphicFramePr>
            <a:graphicFrameLocks noGrp="1" noChangeAspect="1"/>
          </p:cNvGraphicFramePr>
          <p:nvPr>
            <p:ph/>
          </p:nvPr>
        </p:nvGraphicFramePr>
        <p:xfrm>
          <a:off x="34996" y="639762"/>
          <a:ext cx="8137404" cy="225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Document" r:id="rId3" imgW="3572210" imgH="990602" progId="Word.Document.8">
                  <p:embed/>
                </p:oleObj>
              </mc:Choice>
              <mc:Fallback>
                <p:oleObj name="Document" r:id="rId3" imgW="3572210" imgH="990602" progId="Word.Document.8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6" y="639762"/>
                        <a:ext cx="8137404" cy="2256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835696" y="278092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s=0; m=0;</a:t>
            </a:r>
          </a:p>
          <a:p>
            <a:r>
              <a:rPr lang="en-US" altLang="zh-CN" sz="2800" dirty="0"/>
              <a:t>while s&lt;=1000 </a:t>
            </a:r>
          </a:p>
          <a:p>
            <a:r>
              <a:rPr lang="en-US" altLang="zh-CN" sz="2800" dirty="0"/>
              <a:t>    m=m+1; </a:t>
            </a:r>
          </a:p>
          <a:p>
            <a:r>
              <a:rPr lang="en-US" altLang="zh-CN" sz="2800" dirty="0"/>
              <a:t>    s=</a:t>
            </a:r>
            <a:r>
              <a:rPr lang="en-US" altLang="zh-CN" sz="2800" dirty="0" err="1"/>
              <a:t>s+m</a:t>
            </a:r>
            <a:r>
              <a:rPr lang="en-US" altLang="zh-CN" sz="2800" dirty="0"/>
              <a:t>; </a:t>
            </a:r>
          </a:p>
          <a:p>
            <a:r>
              <a:rPr lang="en-US" altLang="zh-CN" sz="2800" dirty="0"/>
              <a:t>end; 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s,m</a:t>
            </a:r>
            <a:r>
              <a:rPr lang="en-US" altLang="zh-CN" sz="2800" dirty="0"/>
              <a:t>]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 break</a:t>
            </a:r>
            <a:r>
              <a:rPr lang="zh-CN" altLang="en-US" b="1" dirty="0"/>
              <a:t>语句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break</a:t>
            </a:r>
            <a:r>
              <a:rPr lang="zh-CN" altLang="en-US" dirty="0"/>
              <a:t>命令强迫</a:t>
            </a:r>
            <a:r>
              <a:rPr lang="en-US" altLang="zh-CN" dirty="0"/>
              <a:t>for</a:t>
            </a:r>
            <a:r>
              <a:rPr lang="zh-CN" altLang="en-US" dirty="0"/>
              <a:t>循环或</a:t>
            </a:r>
            <a:r>
              <a:rPr lang="en-US" altLang="zh-CN" dirty="0"/>
              <a:t>while</a:t>
            </a:r>
            <a:r>
              <a:rPr lang="zh-CN" altLang="en-US" dirty="0"/>
              <a:t>循环提早结束，当执行</a:t>
            </a:r>
            <a:r>
              <a:rPr lang="en-US" altLang="zh-CN" dirty="0"/>
              <a:t>break </a:t>
            </a:r>
            <a:r>
              <a:rPr lang="zh-CN" altLang="en-US" dirty="0"/>
              <a:t>语句时，</a:t>
            </a:r>
            <a:r>
              <a:rPr lang="en-US" altLang="zh-CN" dirty="0"/>
              <a:t>MATLAB</a:t>
            </a:r>
            <a:r>
              <a:rPr lang="zh-CN" altLang="en-US" dirty="0"/>
              <a:t>跳到循环体外下一个语句。</a:t>
            </a:r>
            <a:br>
              <a:rPr lang="zh-CN" altLang="en-US" dirty="0"/>
            </a:br>
            <a:r>
              <a:rPr lang="zh-CN" altLang="en-US" dirty="0"/>
              <a:t>　　如果一个</a:t>
            </a:r>
            <a:r>
              <a:rPr lang="en-US" altLang="zh-CN" dirty="0"/>
              <a:t>break</a:t>
            </a:r>
            <a:r>
              <a:rPr lang="zh-CN" altLang="en-US" dirty="0"/>
              <a:t>语句出现在一个嵌套的</a:t>
            </a:r>
            <a:r>
              <a:rPr lang="en-US" altLang="zh-CN" dirty="0"/>
              <a:t>for</a:t>
            </a:r>
            <a:r>
              <a:rPr lang="zh-CN" altLang="en-US" dirty="0"/>
              <a:t>循环或</a:t>
            </a:r>
            <a:r>
              <a:rPr lang="en-US" altLang="zh-CN" dirty="0"/>
              <a:t>while</a:t>
            </a:r>
            <a:r>
              <a:rPr lang="zh-CN" altLang="en-US" dirty="0"/>
              <a:t>循环结构里，那么</a:t>
            </a:r>
            <a:r>
              <a:rPr lang="en-US" altLang="zh-CN" dirty="0"/>
              <a:t>MATLAB</a:t>
            </a:r>
            <a:r>
              <a:rPr lang="zh-CN" altLang="en-US" dirty="0"/>
              <a:t>只跳出</a:t>
            </a:r>
            <a:r>
              <a:rPr lang="en-US" altLang="zh-CN" dirty="0"/>
              <a:t>break</a:t>
            </a:r>
            <a:r>
              <a:rPr lang="zh-CN" altLang="en-US" dirty="0"/>
              <a:t>所在的那个循环，不跳出整个嵌套结构。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785786" y="571480"/>
            <a:ext cx="7772400" cy="5237163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zh-CN" altLang="en-US" sz="4500" dirty="0">
                <a:ln/>
                <a:solidFill>
                  <a:schemeClr val="tx1"/>
                </a:solidFill>
                <a:latin typeface="+mn-ea"/>
              </a:rPr>
              <a:t>break终止循环示例</a:t>
            </a:r>
            <a:r>
              <a:rPr lang="en-US" altLang="zh-CN" sz="4500" dirty="0">
                <a:ln/>
                <a:latin typeface="+mn-ea"/>
              </a:rPr>
              <a:t>:</a:t>
            </a:r>
            <a:endParaRPr lang="en-US" altLang="zh-CN" sz="4500" dirty="0">
              <a:ln/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zh-CN" altLang="en-US" sz="4500" dirty="0">
                <a:ln/>
                <a:solidFill>
                  <a:schemeClr val="tx1"/>
                </a:solidFill>
              </a:rPr>
              <a:t>k从1循环到10，如果遇到k等于</a:t>
            </a:r>
            <a:r>
              <a:rPr lang="en-US" altLang="zh-CN" sz="4500" dirty="0">
                <a:ln/>
                <a:solidFill>
                  <a:schemeClr val="tx1"/>
                </a:solidFill>
              </a:rPr>
              <a:t>4</a:t>
            </a:r>
            <a:r>
              <a:rPr lang="zh-CN" altLang="en-US" sz="4500" dirty="0">
                <a:ln/>
                <a:solidFill>
                  <a:schemeClr val="tx1"/>
                </a:solidFill>
              </a:rPr>
              <a:t>，break跳出循环。</a:t>
            </a:r>
          </a:p>
          <a:p>
            <a:pPr marL="0" indent="0" algn="l">
              <a:buNone/>
            </a:pPr>
            <a:endParaRPr lang="zh-CN" altLang="en-US" sz="51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spcBef>
                <a:spcPct val="0"/>
              </a:spcBef>
              <a:buNone/>
            </a:pPr>
            <a:r>
              <a:rPr lang="zh-CN" altLang="en-US" sz="4500" dirty="0">
                <a:ea typeface="宋体" panose="02010600030101010101" pitchFamily="2" charset="-122"/>
              </a:rPr>
              <a:t>for k=1:10</a:t>
            </a:r>
          </a:p>
          <a:p>
            <a:pPr marL="0" indent="0" algn="l">
              <a:spcBef>
                <a:spcPct val="0"/>
              </a:spcBef>
              <a:buNone/>
            </a:pPr>
            <a:r>
              <a:rPr lang="zh-CN" altLang="en-US" sz="4500" dirty="0">
                <a:ea typeface="宋体" panose="02010600030101010101" pitchFamily="2" charset="-122"/>
              </a:rPr>
              <a:t>    if k==4</a:t>
            </a:r>
          </a:p>
          <a:p>
            <a:pPr marL="0" indent="0" algn="l">
              <a:spcBef>
                <a:spcPct val="0"/>
              </a:spcBef>
              <a:buNone/>
            </a:pPr>
            <a:r>
              <a:rPr lang="zh-CN" altLang="en-US" sz="4500" dirty="0">
                <a:ea typeface="宋体" panose="02010600030101010101" pitchFamily="2" charset="-122"/>
              </a:rPr>
              <a:t>        break;</a:t>
            </a:r>
          </a:p>
          <a:p>
            <a:pPr marL="0" indent="0" algn="l">
              <a:spcBef>
                <a:spcPct val="0"/>
              </a:spcBef>
              <a:buNone/>
            </a:pPr>
            <a:r>
              <a:rPr lang="zh-CN" altLang="en-US" sz="4500" dirty="0">
                <a:ea typeface="宋体" panose="02010600030101010101" pitchFamily="2" charset="-122"/>
              </a:rPr>
              <a:t>    end</a:t>
            </a:r>
          </a:p>
          <a:p>
            <a:pPr marL="0" indent="0" algn="l">
              <a:spcBef>
                <a:spcPct val="0"/>
              </a:spcBef>
              <a:buNone/>
            </a:pPr>
            <a:r>
              <a:rPr lang="zh-CN" altLang="en-US" sz="4500" dirty="0">
                <a:ea typeface="宋体" panose="02010600030101010101" pitchFamily="2" charset="-122"/>
              </a:rPr>
              <a:t>     k</a:t>
            </a:r>
          </a:p>
          <a:p>
            <a:pPr marL="0" indent="0" algn="l">
              <a:spcBef>
                <a:spcPct val="0"/>
              </a:spcBef>
              <a:buNone/>
            </a:pPr>
            <a:r>
              <a:rPr lang="zh-CN" altLang="en-US" sz="4500" dirty="0"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5" name="矩形 4"/>
          <p:cNvSpPr/>
          <p:nvPr/>
        </p:nvSpPr>
        <p:spPr>
          <a:xfrm>
            <a:off x="4860032" y="2420888"/>
            <a:ext cx="19442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k =     1</a:t>
            </a:r>
            <a:b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</a:br>
            <a: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k =     2</a:t>
            </a:r>
            <a:b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</a:br>
            <a: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k =     3</a:t>
            </a:r>
            <a:b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  continue</a:t>
            </a:r>
            <a:r>
              <a:rPr lang="zh-CN" altLang="en-US" b="1" dirty="0"/>
              <a:t>语句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continue</a:t>
            </a:r>
            <a:r>
              <a:rPr lang="zh-CN" altLang="en-US" dirty="0"/>
              <a:t>命令一般用在</a:t>
            </a:r>
            <a:r>
              <a:rPr lang="en-US" altLang="zh-CN" dirty="0"/>
              <a:t>for</a:t>
            </a:r>
            <a:r>
              <a:rPr lang="zh-CN" altLang="en-US" dirty="0"/>
              <a:t>循环或</a:t>
            </a:r>
            <a:r>
              <a:rPr lang="en-US" altLang="zh-CN" dirty="0"/>
              <a:t>while</a:t>
            </a:r>
            <a:r>
              <a:rPr lang="zh-CN" altLang="en-US" dirty="0"/>
              <a:t>循环中，通过</a:t>
            </a:r>
            <a:r>
              <a:rPr lang="en-US" altLang="zh-CN" dirty="0"/>
              <a:t>if</a:t>
            </a:r>
            <a:r>
              <a:rPr lang="zh-CN" altLang="en-US" dirty="0"/>
              <a:t>语句使用</a:t>
            </a:r>
            <a:r>
              <a:rPr lang="en-US" altLang="zh-CN" dirty="0"/>
              <a:t>continue</a:t>
            </a:r>
            <a:r>
              <a:rPr lang="zh-CN" altLang="en-US" dirty="0"/>
              <a:t>命令，当满足语句</a:t>
            </a:r>
            <a:r>
              <a:rPr lang="en-US" altLang="zh-CN" dirty="0"/>
              <a:t>if</a:t>
            </a:r>
            <a:r>
              <a:rPr lang="zh-CN" altLang="en-US" dirty="0"/>
              <a:t>条件时，</a:t>
            </a:r>
            <a:r>
              <a:rPr lang="en-US" altLang="zh-CN" dirty="0"/>
              <a:t>continue</a:t>
            </a:r>
            <a:r>
              <a:rPr lang="zh-CN" altLang="en-US" dirty="0"/>
              <a:t>命令被调用。与</a:t>
            </a:r>
            <a:r>
              <a:rPr lang="en-US" altLang="zh-CN" dirty="0"/>
              <a:t>break</a:t>
            </a:r>
            <a:r>
              <a:rPr lang="zh-CN" altLang="en-US" dirty="0"/>
              <a:t>语句不同的是，执行</a:t>
            </a:r>
            <a:r>
              <a:rPr lang="en-US" altLang="zh-CN" dirty="0"/>
              <a:t>continue</a:t>
            </a:r>
            <a:r>
              <a:rPr lang="zh-CN" altLang="en-US" dirty="0"/>
              <a:t>命令后，系统只是不再执行相关命令，而不跳出当前循环体外。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  MATLAB </a:t>
            </a:r>
            <a:r>
              <a:rPr lang="zh-CN" altLang="en-US" b="1" dirty="0"/>
              <a:t>程序结构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MATLAB</a:t>
            </a:r>
            <a:r>
              <a:rPr lang="zh-CN" altLang="en-US" dirty="0"/>
              <a:t>作为一种常用的编程语言，支持各种决策或流程控制结构。流程控制极其重要，因为它用过去、现在的计算影响将来的结果。</a:t>
            </a:r>
            <a:r>
              <a:rPr lang="en-US" altLang="zh-CN" dirty="0"/>
              <a:t>MATLAB</a:t>
            </a:r>
            <a:r>
              <a:rPr lang="zh-CN" altLang="en-US" dirty="0"/>
              <a:t>程序结构分为</a:t>
            </a:r>
            <a:r>
              <a:rPr lang="zh-CN" altLang="en-US" b="1" dirty="0">
                <a:solidFill>
                  <a:srgbClr val="FF0000"/>
                </a:solidFill>
              </a:rPr>
              <a:t>顺序结构、分支结构和循环结构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</a:p>
        </p:txBody>
      </p:sp>
      <p:pic>
        <p:nvPicPr>
          <p:cNvPr id="4" name="Picture 1028" descr="3-1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60"/>
            <a:ext cx="5472510" cy="25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Calibri" panose="020F0502020204030204" charset="0"/>
              </a:rPr>
              <a:t>continue</a:t>
            </a:r>
            <a:r>
              <a:rPr lang="zh-CN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宋体" panose="02010600030101010101" pitchFamily="2" charset="-122"/>
              </a:rPr>
              <a:t>终止循环示例。</a:t>
            </a:r>
            <a:b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宋体" panose="02010600030101010101" pitchFamily="2" charset="-122"/>
              </a:rPr>
            </a:br>
            <a:b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96136" y="1484784"/>
            <a:ext cx="1944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k =     1</a:t>
            </a:r>
            <a:b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</a:br>
            <a: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k =     2</a:t>
            </a:r>
            <a:b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</a:br>
            <a: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k =     3</a:t>
            </a:r>
            <a:b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</a:br>
            <a: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k =     5</a:t>
            </a:r>
            <a:b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</a:br>
            <a: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k =     6</a:t>
            </a:r>
            <a:b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</a:br>
            <a:r>
              <a:rPr lang="nn-NO" altLang="zh-CN" sz="2800" dirty="0">
                <a:ln/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k =     7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55576" y="155679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for k=1:7</a:t>
            </a:r>
          </a:p>
          <a:p>
            <a:r>
              <a:rPr lang="en-US" altLang="zh-CN" sz="2800" dirty="0"/>
              <a:t>    if k==4</a:t>
            </a:r>
          </a:p>
          <a:p>
            <a:r>
              <a:rPr lang="en-US" altLang="zh-CN" sz="2800" dirty="0"/>
              <a:t>        continue;</a:t>
            </a:r>
          </a:p>
          <a:p>
            <a:r>
              <a:rPr lang="en-US" altLang="zh-CN" sz="2800" dirty="0"/>
              <a:t>    end</a:t>
            </a:r>
          </a:p>
          <a:p>
            <a:r>
              <a:rPr lang="en-US" altLang="zh-CN" sz="2800" dirty="0"/>
              <a:t>    k</a:t>
            </a:r>
          </a:p>
          <a:p>
            <a:r>
              <a:rPr lang="en-US" altLang="zh-CN" sz="2800" dirty="0"/>
              <a:t>end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			3  </a:t>
            </a:r>
            <a:r>
              <a:rPr lang="zh-CN" altLang="en-US" sz="3600" b="1" dirty="0"/>
              <a:t>分 支 结 构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b="1" dirty="0"/>
              <a:t>3.1  </a:t>
            </a:r>
            <a:r>
              <a:rPr lang="zh-CN" altLang="en-US" b="1" dirty="0"/>
              <a:t>条件转移结构</a:t>
            </a:r>
            <a:br>
              <a:rPr lang="zh-CN" altLang="en-US" dirty="0"/>
            </a:br>
            <a:r>
              <a:rPr lang="zh-CN" altLang="en-US" dirty="0"/>
              <a:t>　　条件转移结构包括以下三种：</a:t>
            </a:r>
            <a:r>
              <a:rPr lang="en-US" altLang="zh-CN" dirty="0"/>
              <a:t>if…end</a:t>
            </a:r>
            <a:r>
              <a:rPr lang="zh-CN" altLang="en-US" dirty="0"/>
              <a:t>、</a:t>
            </a:r>
            <a:r>
              <a:rPr lang="en-US" altLang="zh-CN" dirty="0"/>
              <a:t>if…else…end</a:t>
            </a:r>
            <a:r>
              <a:rPr lang="zh-CN" altLang="en-US" dirty="0"/>
              <a:t>、</a:t>
            </a:r>
            <a:r>
              <a:rPr lang="en-US" altLang="zh-CN" dirty="0"/>
              <a:t>if…</a:t>
            </a:r>
            <a:r>
              <a:rPr lang="en-US" altLang="zh-CN" dirty="0" err="1"/>
              <a:t>elseif</a:t>
            </a:r>
            <a:r>
              <a:rPr lang="en-US" altLang="zh-CN" dirty="0"/>
              <a:t>…else…end</a:t>
            </a:r>
            <a:r>
              <a:rPr lang="zh-CN" altLang="en-US" dirty="0"/>
              <a:t>。判断表达式紧跟在关键字</a:t>
            </a:r>
            <a:r>
              <a:rPr lang="en-US" altLang="zh-CN" dirty="0"/>
              <a:t>if </a:t>
            </a:r>
            <a:r>
              <a:rPr lang="zh-CN" altLang="en-US" dirty="0"/>
              <a:t>后面，使得它可以首先被计算，判断其值为真否。若计算判断表达式的结果为</a:t>
            </a:r>
            <a:r>
              <a:rPr lang="en-US" altLang="zh-CN" dirty="0"/>
              <a:t>1</a:t>
            </a:r>
            <a:r>
              <a:rPr lang="zh-CN" altLang="en-US" dirty="0"/>
              <a:t>，判断值为真，则执行其后的执行语句；若结果为</a:t>
            </a:r>
            <a:r>
              <a:rPr lang="en-US" altLang="zh-CN" dirty="0"/>
              <a:t>0</a:t>
            </a:r>
            <a:r>
              <a:rPr lang="zh-CN" altLang="en-US" dirty="0"/>
              <a:t>，判断值为假，则跳过、不予执行。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1</a:t>
            </a:r>
            <a:r>
              <a:rPr lang="zh-CN" altLang="en-US" b="1" dirty="0"/>
              <a:t>．</a:t>
            </a:r>
            <a:r>
              <a:rPr lang="en-US" altLang="zh-CN" b="1" dirty="0"/>
              <a:t>if…end </a:t>
            </a:r>
            <a:br>
              <a:rPr lang="en-US" altLang="zh-CN" b="1" dirty="0"/>
            </a:br>
            <a:r>
              <a:rPr lang="zh-CN" altLang="en-US" dirty="0"/>
              <a:t>　　当只有一种选择时，使用该形式。此时的程序结构如下：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if  expression</a:t>
            </a:r>
            <a:br>
              <a:rPr lang="en-US" altLang="zh-CN" dirty="0"/>
            </a:br>
            <a:r>
              <a:rPr lang="zh-CN" altLang="en-US" dirty="0"/>
              <a:t>　　	  </a:t>
            </a:r>
            <a:r>
              <a:rPr lang="en-US" altLang="zh-CN" dirty="0"/>
              <a:t>commands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…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end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expression</a:t>
            </a:r>
            <a:r>
              <a:rPr lang="zh-CN" altLang="en-US" dirty="0"/>
              <a:t>是条件表达式，</a:t>
            </a:r>
            <a:r>
              <a:rPr lang="en-US" altLang="zh-CN" dirty="0"/>
              <a:t>commands</a:t>
            </a:r>
            <a:r>
              <a:rPr lang="zh-CN" altLang="en-US" dirty="0"/>
              <a:t>是执行代码块。这是最简单的判断语句，只有一个判断语句。其中的表达式为逻辑表达式，当表达式</a:t>
            </a:r>
            <a:r>
              <a:rPr lang="en-US" altLang="zh-CN" dirty="0"/>
              <a:t>expression</a:t>
            </a:r>
            <a:r>
              <a:rPr lang="zh-CN" altLang="en-US" dirty="0"/>
              <a:t>结果为真时，执行相应的语句</a:t>
            </a:r>
            <a:r>
              <a:rPr lang="en-US" altLang="zh-CN" dirty="0"/>
              <a:t>commands</a:t>
            </a:r>
            <a:r>
              <a:rPr lang="zh-CN" altLang="en-US" dirty="0"/>
              <a:t>，否则，直接跳到</a:t>
            </a:r>
            <a:r>
              <a:rPr lang="en-US" altLang="zh-CN" dirty="0"/>
              <a:t>end</a:t>
            </a:r>
            <a:r>
              <a:rPr lang="zh-CN" altLang="en-US" dirty="0"/>
              <a:t>下一段语句。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2541B0-E5E0-4AB8-AF70-383B3970A3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1700808"/>
            <a:ext cx="1650810" cy="21587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33400"/>
            <a:ext cx="8392988" cy="5638800"/>
          </a:xfrm>
        </p:spPr>
        <p:txBody>
          <a:bodyPr/>
          <a:lstStyle/>
          <a:p>
            <a:r>
              <a:rPr lang="zh-CN" altLang="en-US" sz="2000" dirty="0">
                <a:latin typeface="+mn-ea"/>
                <a:ea typeface="+mn-ea"/>
              </a:rPr>
              <a:t>例如：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zh-CN" altLang="en-US" sz="2000" dirty="0">
                <a:latin typeface="+mn-ea"/>
                <a:ea typeface="+mn-ea"/>
              </a:rPr>
              <a:t>　　</a:t>
            </a:r>
            <a:r>
              <a:rPr lang="en-US" altLang="zh-CN" sz="2000" dirty="0">
                <a:latin typeface="+mn-lt"/>
                <a:ea typeface="+mn-ea"/>
              </a:rPr>
              <a:t>&gt;&gt; </a:t>
            </a:r>
            <a:r>
              <a:rPr lang="en-US" altLang="zh-CN" dirty="0">
                <a:latin typeface="+mn-lt"/>
                <a:ea typeface="+mn-ea"/>
              </a:rPr>
              <a:t>apples=10; 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zh-CN" altLang="en-US" dirty="0">
                <a:latin typeface="+mn-lt"/>
                <a:ea typeface="+mn-ea"/>
              </a:rPr>
              <a:t>　　</a:t>
            </a:r>
            <a:r>
              <a:rPr lang="en-US" altLang="zh-CN" dirty="0">
                <a:latin typeface="+mn-lt"/>
                <a:ea typeface="+mn-ea"/>
              </a:rPr>
              <a:t>&gt;&gt; cost=apples*25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zh-CN" altLang="en-US" dirty="0">
                <a:latin typeface="+mn-lt"/>
                <a:ea typeface="+mn-ea"/>
              </a:rPr>
              <a:t>　　 </a:t>
            </a:r>
            <a:r>
              <a:rPr lang="en-US" altLang="zh-CN" dirty="0">
                <a:latin typeface="+mn-lt"/>
                <a:ea typeface="+mn-ea"/>
              </a:rPr>
              <a:t>cost =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zh-CN" altLang="en-US" dirty="0">
                <a:latin typeface="+mn-lt"/>
                <a:ea typeface="+mn-ea"/>
              </a:rPr>
              <a:t>　　	    </a:t>
            </a:r>
            <a:r>
              <a:rPr lang="en-US" altLang="zh-CN" dirty="0">
                <a:latin typeface="+mn-lt"/>
                <a:ea typeface="+mn-ea"/>
              </a:rPr>
              <a:t>250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zh-CN" altLang="en-US" dirty="0">
                <a:latin typeface="+mn-lt"/>
                <a:ea typeface="+mn-ea"/>
              </a:rPr>
              <a:t>　　</a:t>
            </a:r>
            <a:r>
              <a:rPr lang="en-US" altLang="zh-CN" dirty="0">
                <a:latin typeface="+mn-lt"/>
                <a:ea typeface="+mn-ea"/>
              </a:rPr>
              <a:t>&gt;&gt; if apples&gt;5   %</a:t>
            </a:r>
            <a:r>
              <a:rPr lang="zh-CN" altLang="en-US" dirty="0">
                <a:latin typeface="+mn-lt"/>
                <a:ea typeface="+mn-ea"/>
              </a:rPr>
              <a:t>如果购买量大于</a:t>
            </a:r>
            <a:r>
              <a:rPr lang="en-US" altLang="zh-CN" dirty="0">
                <a:latin typeface="+mn-lt"/>
                <a:ea typeface="+mn-ea"/>
              </a:rPr>
              <a:t>5</a:t>
            </a:r>
            <a:r>
              <a:rPr lang="zh-CN" altLang="en-US" dirty="0">
                <a:latin typeface="+mn-lt"/>
                <a:ea typeface="+mn-ea"/>
              </a:rPr>
              <a:t>，给予</a:t>
            </a:r>
            <a:r>
              <a:rPr lang="en-US" altLang="zh-CN" dirty="0">
                <a:latin typeface="+mn-lt"/>
                <a:ea typeface="+mn-ea"/>
              </a:rPr>
              <a:t>20%</a:t>
            </a:r>
            <a:r>
              <a:rPr lang="zh-CN" altLang="en-US" dirty="0">
                <a:latin typeface="+mn-lt"/>
                <a:ea typeface="+mn-ea"/>
              </a:rPr>
              <a:t>的价格折扣</a:t>
            </a:r>
            <a:br>
              <a:rPr lang="zh-CN" altLang="en-US" dirty="0">
                <a:latin typeface="+mn-lt"/>
                <a:ea typeface="+mn-ea"/>
              </a:rPr>
            </a:br>
            <a:r>
              <a:rPr lang="zh-CN" altLang="en-US" dirty="0">
                <a:latin typeface="+mn-lt"/>
                <a:ea typeface="+mn-ea"/>
              </a:rPr>
              <a:t>　　	    </a:t>
            </a:r>
            <a:r>
              <a:rPr lang="en-US" altLang="zh-CN" dirty="0">
                <a:latin typeface="+mn-lt"/>
                <a:ea typeface="+mn-ea"/>
              </a:rPr>
              <a:t>cost=(1</a:t>
            </a:r>
            <a:r>
              <a:rPr lang="pt-BR" altLang="zh-CN" dirty="0">
                <a:latin typeface="+mn-lt"/>
                <a:ea typeface="+mn-ea"/>
              </a:rPr>
              <a:t>-</a:t>
            </a:r>
            <a:r>
              <a:rPr lang="en-US" altLang="zh-CN" dirty="0">
                <a:latin typeface="+mn-lt"/>
                <a:ea typeface="+mn-ea"/>
              </a:rPr>
              <a:t>0.2)*cost;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zh-CN" altLang="en-US" dirty="0">
                <a:latin typeface="+mn-lt"/>
                <a:ea typeface="+mn-ea"/>
              </a:rPr>
              <a:t>　　	 </a:t>
            </a:r>
            <a:r>
              <a:rPr lang="en-US" altLang="zh-CN" dirty="0">
                <a:latin typeface="+mn-lt"/>
                <a:ea typeface="+mn-ea"/>
              </a:rPr>
              <a:t>end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zh-CN" altLang="en-US" dirty="0">
                <a:latin typeface="+mn-lt"/>
                <a:ea typeface="+mn-ea"/>
              </a:rPr>
              <a:t>　　</a:t>
            </a:r>
            <a:r>
              <a:rPr lang="en-US" altLang="zh-CN" dirty="0">
                <a:latin typeface="+mn-lt"/>
                <a:ea typeface="+mn-ea"/>
              </a:rPr>
              <a:t>&gt;&gt; cost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zh-CN" altLang="en-US" dirty="0">
                <a:latin typeface="+mn-lt"/>
                <a:ea typeface="+mn-ea"/>
              </a:rPr>
              <a:t>　　</a:t>
            </a:r>
            <a:r>
              <a:rPr lang="en-US" altLang="zh-CN" dirty="0">
                <a:latin typeface="+mn-lt"/>
                <a:ea typeface="+mn-ea"/>
              </a:rPr>
              <a:t>cost =</a:t>
            </a:r>
            <a:br>
              <a:rPr lang="en-US" altLang="zh-CN" dirty="0">
                <a:latin typeface="+mn-lt"/>
                <a:ea typeface="+mn-ea"/>
              </a:rPr>
            </a:br>
            <a:r>
              <a:rPr lang="zh-CN" altLang="en-US" dirty="0">
                <a:latin typeface="+mn-lt"/>
                <a:ea typeface="+mn-ea"/>
              </a:rPr>
              <a:t>　　         </a:t>
            </a:r>
            <a:r>
              <a:rPr lang="en-US" altLang="zh-CN" dirty="0">
                <a:latin typeface="+mn-lt"/>
                <a:ea typeface="+mn-ea"/>
              </a:rPr>
              <a:t>200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Grp="1" noChangeAspect="1"/>
          </p:cNvGraphicFramePr>
          <p:nvPr>
            <p:ph/>
          </p:nvPr>
        </p:nvGraphicFramePr>
        <p:xfrm>
          <a:off x="323528" y="476672"/>
          <a:ext cx="8298372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Document" r:id="rId3" imgW="4076057" imgH="990602" progId="Word.Document.8">
                  <p:embed/>
                </p:oleObj>
              </mc:Choice>
              <mc:Fallback>
                <p:oleObj name="Document" r:id="rId3" imgW="4076057" imgH="990602" progId="Word.Document.8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6672"/>
                        <a:ext cx="8298372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79712" y="249289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s=0;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=1:1000</a:t>
            </a:r>
          </a:p>
          <a:p>
            <a:r>
              <a:rPr lang="en-US" altLang="zh-CN" dirty="0"/>
              <a:t>    s=</a:t>
            </a:r>
            <a:r>
              <a:rPr lang="en-US" altLang="zh-CN" dirty="0" err="1"/>
              <a:t>s+i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s&gt;1000</a:t>
            </a:r>
          </a:p>
          <a:p>
            <a:r>
              <a:rPr lang="en-US" altLang="zh-CN" dirty="0"/>
              <a:t>        break;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m=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s,m</a:t>
            </a:r>
            <a:r>
              <a:rPr lang="en-US" altLang="zh-CN" dirty="0"/>
              <a:t>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a-DK" b="1" dirty="0"/>
              <a:t>　　</a:t>
            </a:r>
            <a:r>
              <a:rPr lang="da-DK" altLang="zh-CN" b="1" dirty="0"/>
              <a:t>2</a:t>
            </a:r>
            <a:r>
              <a:rPr lang="zh-CN" altLang="da-DK" b="1" dirty="0"/>
              <a:t>．</a:t>
            </a:r>
            <a:r>
              <a:rPr lang="da-DK" altLang="zh-CN" b="1" dirty="0"/>
              <a:t>if…else…end</a:t>
            </a:r>
            <a:br>
              <a:rPr lang="da-DK" altLang="zh-CN" b="1" dirty="0"/>
            </a:br>
            <a:r>
              <a:rPr lang="zh-CN" altLang="da-DK" dirty="0"/>
              <a:t>　　当程序有两个选择时，可以选择 </a:t>
            </a:r>
            <a:r>
              <a:rPr lang="da-DK" altLang="zh-CN" dirty="0"/>
              <a:t>if…else…end </a:t>
            </a:r>
            <a:r>
              <a:rPr lang="zh-CN" altLang="da-DK" dirty="0"/>
              <a:t>结构，此时的程序结构如下：</a:t>
            </a:r>
            <a:br>
              <a:rPr lang="zh-CN" altLang="da-DK" dirty="0"/>
            </a:br>
            <a:r>
              <a:rPr lang="zh-CN" altLang="da-DK" dirty="0"/>
              <a:t>　　</a:t>
            </a:r>
            <a:r>
              <a:rPr lang="en-US" altLang="zh-CN" dirty="0"/>
              <a:t>if  expression</a:t>
            </a:r>
            <a:br>
              <a:rPr lang="da-DK" altLang="zh-CN" dirty="0"/>
            </a:br>
            <a:r>
              <a:rPr lang="zh-CN" altLang="da-DK" dirty="0"/>
              <a:t>　　</a:t>
            </a:r>
            <a:r>
              <a:rPr lang="zh-CN" altLang="en-US" dirty="0"/>
              <a:t>      </a:t>
            </a:r>
            <a:r>
              <a:rPr lang="en-US" altLang="zh-CN" dirty="0"/>
              <a:t>commands 1</a:t>
            </a:r>
            <a:br>
              <a:rPr lang="da-DK" altLang="zh-CN" dirty="0"/>
            </a:br>
            <a:r>
              <a:rPr lang="zh-CN" altLang="da-DK" dirty="0"/>
              <a:t>　　</a:t>
            </a:r>
            <a:r>
              <a:rPr lang="en-US" altLang="zh-CN" dirty="0"/>
              <a:t>else</a:t>
            </a:r>
            <a:br>
              <a:rPr lang="da-DK" altLang="zh-CN" dirty="0"/>
            </a:br>
            <a:r>
              <a:rPr lang="zh-CN" altLang="da-DK" dirty="0"/>
              <a:t>　　      </a:t>
            </a:r>
            <a:r>
              <a:rPr lang="da-DK" altLang="zh-CN" dirty="0"/>
              <a:t>commands 2</a:t>
            </a:r>
            <a:br>
              <a:rPr lang="da-DK" altLang="zh-CN" dirty="0"/>
            </a:br>
            <a:r>
              <a:rPr lang="zh-CN" altLang="da-DK" dirty="0"/>
              <a:t>　　</a:t>
            </a:r>
            <a:r>
              <a:rPr lang="da-DK" altLang="zh-CN" dirty="0"/>
              <a:t>end</a:t>
            </a:r>
            <a:br>
              <a:rPr lang="da-DK" altLang="zh-CN" dirty="0"/>
            </a:br>
            <a:r>
              <a:rPr lang="zh-CN" altLang="da-DK" dirty="0"/>
              <a:t>　　当判断表达式</a:t>
            </a:r>
            <a:r>
              <a:rPr lang="da-DK" altLang="zh-CN" dirty="0"/>
              <a:t>expression</a:t>
            </a:r>
            <a:r>
              <a:rPr lang="zh-CN" altLang="da-DK" dirty="0"/>
              <a:t>为真时，执行代码块</a:t>
            </a:r>
            <a:r>
              <a:rPr lang="da-DK" altLang="zh-CN" dirty="0"/>
              <a:t>commands1</a:t>
            </a:r>
            <a:r>
              <a:rPr lang="zh-CN" altLang="da-DK" dirty="0"/>
              <a:t>，否则执行代码块</a:t>
            </a:r>
            <a:r>
              <a:rPr lang="da-DK" altLang="zh-CN" dirty="0"/>
              <a:t>commands2</a:t>
            </a:r>
            <a:r>
              <a:rPr lang="zh-CN" altLang="da-DK" dirty="0"/>
              <a:t>。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DB67C-4AF3-4204-A5B5-7F2673817D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772817"/>
            <a:ext cx="3187158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4032448" cy="7920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da-DK" b="1" dirty="0"/>
              <a:t>例</a:t>
            </a:r>
            <a:r>
              <a:rPr lang="en-US" altLang="zh-CN" dirty="0"/>
              <a:t>  </a:t>
            </a:r>
            <a:r>
              <a:rPr lang="zh-CN" altLang="en-US" dirty="0"/>
              <a:t>输入数</a:t>
            </a:r>
            <a:r>
              <a:rPr lang="en-US" altLang="zh-CN" dirty="0"/>
              <a:t>n</a:t>
            </a:r>
            <a:r>
              <a:rPr lang="zh-CN" altLang="en-US" dirty="0"/>
              <a:t>，判断其正负性。</a:t>
            </a:r>
            <a:br>
              <a:rPr lang="zh-CN" altLang="en-US" dirty="0"/>
            </a:br>
            <a:r>
              <a:rPr lang="zh-CN" altLang="en-US" dirty="0"/>
              <a:t>　　</a:t>
            </a:r>
            <a:br>
              <a:rPr lang="en-US" altLang="zh-CN" dirty="0"/>
            </a:br>
            <a:r>
              <a:rPr lang="zh-CN" altLang="en-US" dirty="0"/>
              <a:t>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7008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m=input('m= ');</a:t>
            </a:r>
          </a:p>
          <a:p>
            <a:r>
              <a:rPr lang="en-US" altLang="zh-CN" dirty="0"/>
              <a:t>if  m&lt;0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disp</a:t>
            </a:r>
            <a:r>
              <a:rPr lang="en-US" altLang="zh-CN" dirty="0"/>
              <a:t>('m</a:t>
            </a:r>
            <a:r>
              <a:rPr lang="zh-CN" altLang="en-US" dirty="0"/>
              <a:t>为负数！</a:t>
            </a:r>
            <a:r>
              <a:rPr lang="en-US" altLang="zh-CN" dirty="0"/>
              <a:t>'),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disp</a:t>
            </a:r>
            <a:r>
              <a:rPr lang="en-US" altLang="zh-CN" dirty="0"/>
              <a:t>('m</a:t>
            </a:r>
            <a:r>
              <a:rPr lang="zh-CN" altLang="en-US" dirty="0"/>
              <a:t>为正数！</a:t>
            </a:r>
            <a:r>
              <a:rPr lang="en-US" altLang="zh-CN" dirty="0"/>
              <a:t>'), </a:t>
            </a:r>
          </a:p>
          <a:p>
            <a:r>
              <a:rPr lang="en-US" altLang="zh-CN" dirty="0"/>
              <a:t>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　　</a:t>
            </a:r>
            <a:r>
              <a:rPr lang="da-DK" altLang="zh-CN" sz="2000" b="1" dirty="0"/>
              <a:t>3</a:t>
            </a:r>
            <a:r>
              <a:rPr lang="zh-CN" altLang="da-DK" sz="2000" b="1" dirty="0"/>
              <a:t>．</a:t>
            </a:r>
            <a:r>
              <a:rPr lang="da-DK" altLang="zh-CN" sz="2000" b="1" dirty="0"/>
              <a:t>if…elseif…else…end </a:t>
            </a:r>
            <a:br>
              <a:rPr lang="da-DK" altLang="zh-CN" sz="2000" b="1" dirty="0"/>
            </a:br>
            <a:r>
              <a:rPr lang="zh-CN" altLang="da-DK" sz="2000" dirty="0"/>
              <a:t>　　上面的两种形式中，分别包含一个选择和两个选择，当判断包含三个或多个选择时，可以采用</a:t>
            </a:r>
            <a:r>
              <a:rPr lang="en-US" altLang="zh-CN" sz="2000" dirty="0" err="1"/>
              <a:t>elseif</a:t>
            </a:r>
            <a:r>
              <a:rPr lang="zh-CN" altLang="en-US" sz="2000" dirty="0"/>
              <a:t>语句，其结构如下：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if  expression1</a:t>
            </a:r>
            <a:br>
              <a:rPr lang="en-US" altLang="zh-CN" sz="2000" dirty="0"/>
            </a:br>
            <a:r>
              <a:rPr lang="zh-CN" altLang="en-US" sz="2000" dirty="0"/>
              <a:t>　　         </a:t>
            </a:r>
            <a:r>
              <a:rPr lang="en-US" altLang="zh-CN" sz="2000" dirty="0"/>
              <a:t>commands1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elseif</a:t>
            </a:r>
            <a:r>
              <a:rPr lang="en-US" altLang="zh-CN" sz="2000" dirty="0"/>
              <a:t>  expression2</a:t>
            </a:r>
            <a:br>
              <a:rPr lang="en-US" altLang="zh-CN" sz="2000" dirty="0"/>
            </a:br>
            <a:r>
              <a:rPr lang="zh-CN" altLang="en-US" sz="2000" dirty="0"/>
              <a:t>　　        </a:t>
            </a:r>
            <a:r>
              <a:rPr lang="en-US" altLang="zh-CN" sz="2000" dirty="0"/>
              <a:t>commands2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elseif</a:t>
            </a:r>
            <a:r>
              <a:rPr lang="en-US" altLang="zh-CN" sz="2000" dirty="0"/>
              <a:t> ...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...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...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else</a:t>
            </a:r>
            <a:br>
              <a:rPr lang="en-US" altLang="zh-CN" sz="2000" dirty="0"/>
            </a:br>
            <a:r>
              <a:rPr lang="zh-CN" altLang="en-US" sz="2000" dirty="0"/>
              <a:t>　　        </a:t>
            </a:r>
            <a:r>
              <a:rPr lang="en-US" altLang="zh-CN" sz="2000" dirty="0"/>
              <a:t>commands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end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58C6A5-65C2-4375-AC82-9B953A3FF0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8222" y="2420888"/>
            <a:ext cx="514350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549275"/>
            <a:ext cx="6496050" cy="151157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000" b="1" dirty="0"/>
              <a:t>　　</a:t>
            </a:r>
            <a:r>
              <a:rPr lang="zh-CN" altLang="en-US" b="1" dirty="0"/>
              <a:t>例</a:t>
            </a:r>
            <a:r>
              <a:rPr lang="en-US" altLang="zh-CN" dirty="0"/>
              <a:t>  </a:t>
            </a:r>
            <a:r>
              <a:rPr lang="zh-CN" altLang="en-US" dirty="0"/>
              <a:t>输入数</a:t>
            </a:r>
            <a:r>
              <a:rPr lang="en-US" altLang="zh-CN" dirty="0"/>
              <a:t>n</a:t>
            </a:r>
            <a:r>
              <a:rPr lang="zh-CN" altLang="en-US" dirty="0"/>
              <a:t>，判断其正负及奇偶性。</a:t>
            </a:r>
            <a:br>
              <a:rPr lang="en-US" altLang="zh-CN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b="1" dirty="0"/>
              <a:t>解</a:t>
            </a:r>
            <a:r>
              <a:rPr lang="zh-CN" altLang="pt-BR" dirty="0"/>
              <a:t>  程序如下：</a:t>
            </a:r>
            <a:br>
              <a:rPr lang="zh-CN" altLang="pt-BR" dirty="0"/>
            </a:br>
            <a:r>
              <a:rPr lang="zh-CN" altLang="pt-BR" dirty="0"/>
              <a:t>　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190550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n=input('n=');</a:t>
            </a:r>
          </a:p>
          <a:p>
            <a:r>
              <a:rPr lang="en-US" altLang="zh-CN" dirty="0"/>
              <a:t>if  n&lt;0</a:t>
            </a:r>
          </a:p>
          <a:p>
            <a:r>
              <a:rPr lang="en-US" altLang="zh-CN" dirty="0"/>
              <a:t>    A='</a:t>
            </a:r>
            <a:r>
              <a:rPr lang="zh-CN" altLang="en-US" dirty="0"/>
              <a:t>负数</a:t>
            </a:r>
            <a:r>
              <a:rPr lang="en-US" altLang="zh-CN" dirty="0"/>
              <a:t>'</a:t>
            </a:r>
          </a:p>
          <a:p>
            <a:r>
              <a:rPr lang="en-US" altLang="zh-CN" dirty="0" err="1"/>
              <a:t>elseif</a:t>
            </a:r>
            <a:r>
              <a:rPr lang="en-US" altLang="zh-CN" dirty="0"/>
              <a:t>  </a:t>
            </a:r>
            <a:r>
              <a:rPr lang="en-US" altLang="zh-CN" dirty="0" err="1"/>
              <a:t>rem</a:t>
            </a:r>
            <a:r>
              <a:rPr lang="en-US" altLang="zh-CN" dirty="0"/>
              <a:t>(n,2)==0</a:t>
            </a:r>
          </a:p>
          <a:p>
            <a:r>
              <a:rPr lang="en-US" altLang="zh-CN" dirty="0"/>
              <a:t>    A='</a:t>
            </a:r>
            <a:r>
              <a:rPr lang="zh-CN" altLang="en-US" dirty="0"/>
              <a:t>偶数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A='</a:t>
            </a:r>
            <a:r>
              <a:rPr lang="zh-CN" altLang="en-US" dirty="0"/>
              <a:t>奇数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end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2200" b="1" dirty="0"/>
              <a:t>3.2  switch</a:t>
            </a:r>
            <a:r>
              <a:rPr lang="zh-CN" altLang="pt-BR" sz="2200" b="1" dirty="0"/>
              <a:t>开关结构 </a:t>
            </a:r>
            <a:br>
              <a:rPr lang="zh-CN" altLang="pt-BR" sz="2200" b="1" dirty="0"/>
            </a:br>
            <a:r>
              <a:rPr lang="zh-CN" altLang="pt-BR" sz="2200" dirty="0"/>
              <a:t>　　</a:t>
            </a:r>
            <a:r>
              <a:rPr lang="en-US" altLang="zh-CN" sz="2200" dirty="0"/>
              <a:t>MATLAB</a:t>
            </a:r>
            <a:r>
              <a:rPr lang="zh-CN" altLang="en-US" sz="2200" dirty="0"/>
              <a:t>中的另一种分支结构为开关分支语句。开关分支语句的结构如下：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switch  expression</a:t>
            </a:r>
            <a:br>
              <a:rPr lang="en-US" altLang="zh-CN" sz="2200" dirty="0"/>
            </a:br>
            <a:r>
              <a:rPr lang="zh-CN" altLang="en-US" sz="2200" dirty="0"/>
              <a:t>　　     </a:t>
            </a:r>
            <a:r>
              <a:rPr lang="en-US" altLang="zh-CN" sz="2200" dirty="0"/>
              <a:t>case expression_1</a:t>
            </a:r>
            <a:br>
              <a:rPr lang="en-US" altLang="zh-CN" sz="2200" dirty="0"/>
            </a:br>
            <a:r>
              <a:rPr lang="zh-CN" altLang="en-US" sz="2200" dirty="0"/>
              <a:t>　　        </a:t>
            </a:r>
            <a:r>
              <a:rPr lang="en-US" altLang="zh-CN" sz="2200" dirty="0"/>
              <a:t>commands_1</a:t>
            </a:r>
            <a:br>
              <a:rPr lang="en-US" altLang="zh-CN" sz="2200" dirty="0"/>
            </a:br>
            <a:r>
              <a:rPr lang="zh-CN" altLang="en-US" sz="2200" dirty="0"/>
              <a:t>　　     </a:t>
            </a:r>
            <a:r>
              <a:rPr lang="en-US" altLang="zh-CN" sz="2200" dirty="0"/>
              <a:t>case  expression_2 </a:t>
            </a:r>
            <a:br>
              <a:rPr lang="en-US" altLang="zh-CN" sz="2200" dirty="0"/>
            </a:br>
            <a:r>
              <a:rPr lang="zh-CN" altLang="en-US" sz="2200" dirty="0"/>
              <a:t>　　        </a:t>
            </a:r>
            <a:r>
              <a:rPr lang="en-US" altLang="zh-CN" sz="2200" dirty="0"/>
              <a:t>commands_2</a:t>
            </a:r>
            <a:br>
              <a:rPr lang="en-US" altLang="zh-CN" sz="2200" dirty="0"/>
            </a:br>
            <a:r>
              <a:rPr lang="zh-CN" altLang="en-US" sz="2200" dirty="0"/>
              <a:t>　　        </a:t>
            </a:r>
            <a:r>
              <a:rPr lang="en-US" altLang="zh-CN" sz="2200" dirty="0"/>
              <a:t>...</a:t>
            </a:r>
            <a:br>
              <a:rPr lang="en-US" altLang="zh-CN" sz="2200" dirty="0"/>
            </a:br>
            <a:r>
              <a:rPr lang="zh-CN" altLang="en-US" sz="2200" dirty="0"/>
              <a:t>　　     </a:t>
            </a:r>
            <a:r>
              <a:rPr lang="en-US" altLang="zh-CN" sz="2200" dirty="0"/>
              <a:t>otherwise</a:t>
            </a:r>
            <a:br>
              <a:rPr lang="en-US" altLang="zh-CN" sz="2200" dirty="0"/>
            </a:br>
            <a:r>
              <a:rPr lang="zh-CN" altLang="en-US" sz="2200" dirty="0"/>
              <a:t>　　        </a:t>
            </a:r>
            <a:r>
              <a:rPr lang="en-US" altLang="zh-CN" sz="2200" dirty="0"/>
              <a:t>commands</a:t>
            </a:r>
            <a:br>
              <a:rPr lang="en-US" altLang="zh-CN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end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4EFA29-0D45-4507-AEE6-1CA251467E2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348880"/>
            <a:ext cx="5238750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			2  </a:t>
            </a:r>
            <a:r>
              <a:rPr lang="zh-CN" altLang="en-US" sz="2800" b="1" dirty="0"/>
              <a:t>循 环 程 序</a:t>
            </a:r>
            <a:br>
              <a:rPr lang="zh-CN" altLang="en-US" sz="2800" b="1" dirty="0"/>
            </a:br>
            <a:r>
              <a:rPr lang="en-US" altLang="zh-CN" sz="2200" b="1" dirty="0"/>
              <a:t>2.1  for</a:t>
            </a:r>
            <a:r>
              <a:rPr lang="zh-CN" altLang="en-US" sz="2200" b="1" dirty="0"/>
              <a:t>循环</a:t>
            </a:r>
            <a:br>
              <a:rPr lang="zh-CN" altLang="en-US" sz="2200" b="1" dirty="0"/>
            </a:br>
            <a:r>
              <a:rPr lang="zh-CN" altLang="en-US" sz="2200" b="1" dirty="0"/>
              <a:t>　　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．</a:t>
            </a:r>
            <a:r>
              <a:rPr lang="en-US" altLang="zh-CN" sz="2200" b="1" dirty="0"/>
              <a:t>for</a:t>
            </a:r>
            <a:r>
              <a:rPr lang="zh-CN" altLang="en-US" sz="2200" b="1" dirty="0"/>
              <a:t>循环的一般形式</a:t>
            </a:r>
            <a:br>
              <a:rPr lang="zh-CN" altLang="en-US" sz="2200" b="1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for</a:t>
            </a:r>
            <a:r>
              <a:rPr lang="zh-CN" altLang="en-US" sz="2200" dirty="0"/>
              <a:t>循环允许一组命令以固定的和预定的次数重复。</a:t>
            </a:r>
            <a:r>
              <a:rPr lang="en-US" altLang="zh-CN" sz="2200" dirty="0"/>
              <a:t>For</a:t>
            </a:r>
            <a:r>
              <a:rPr lang="zh-CN" altLang="en-US" sz="2200" dirty="0"/>
              <a:t>循环的一般形式：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b="1" dirty="0"/>
              <a:t>for</a:t>
            </a:r>
            <a:r>
              <a:rPr lang="en-US" altLang="zh-CN" sz="2200" i="1" dirty="0"/>
              <a:t> variable</a:t>
            </a:r>
            <a:r>
              <a:rPr lang="en-US" altLang="zh-CN" sz="2200" dirty="0"/>
              <a:t> = values</a:t>
            </a:r>
            <a:br>
              <a:rPr lang="en-US" altLang="zh-CN" sz="2200" dirty="0"/>
            </a:br>
            <a:r>
              <a:rPr lang="zh-CN" altLang="en-US" sz="2200" dirty="0"/>
              <a:t>　　      </a:t>
            </a:r>
            <a:r>
              <a:rPr lang="en-US" altLang="zh-CN" sz="2200" dirty="0"/>
              <a:t>commands</a:t>
            </a:r>
            <a:br>
              <a:rPr lang="en-US" altLang="zh-CN" sz="2200" dirty="0"/>
            </a:br>
            <a:r>
              <a:rPr lang="zh-CN" altLang="en-US" sz="2200" dirty="0"/>
              <a:t>　　</a:t>
            </a:r>
            <a:r>
              <a:rPr lang="en-US" altLang="zh-CN" sz="2200" b="1" dirty="0"/>
              <a:t>end	</a:t>
            </a:r>
            <a:br>
              <a:rPr lang="en-US" altLang="zh-CN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commands</a:t>
            </a:r>
            <a:r>
              <a:rPr lang="zh-CN" altLang="en-US" sz="2200" dirty="0"/>
              <a:t>是循环体语句组，这里的循环语句是以</a:t>
            </a:r>
            <a:r>
              <a:rPr lang="en-US" altLang="zh-CN" sz="2200" dirty="0"/>
              <a:t>end</a:t>
            </a:r>
            <a:r>
              <a:rPr lang="zh-CN" altLang="en-US" sz="2200" dirty="0"/>
              <a:t>结尾的。</a:t>
            </a:r>
            <a:r>
              <a:rPr lang="en-US" altLang="zh-CN" sz="2200" dirty="0"/>
              <a:t>values</a:t>
            </a:r>
            <a:r>
              <a:rPr lang="zh-CN" altLang="en-US" sz="2200" dirty="0"/>
              <a:t>可以是下表中格式之一。</a:t>
            </a:r>
            <a:r>
              <a:rPr lang="zh-CN" altLang="en-US" sz="2000" dirty="0"/>
              <a:t> </a:t>
            </a:r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AC5AE895-E294-40EF-8541-EB15955200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5085184"/>
            <a:ext cx="6264696" cy="16660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692696"/>
            <a:ext cx="8115300" cy="5479504"/>
          </a:xfrm>
        </p:spPr>
        <p:txBody>
          <a:bodyPr/>
          <a:lstStyle/>
          <a:p>
            <a:r>
              <a:rPr lang="zh-CN" altLang="en-US" dirty="0"/>
              <a:t>　　其中的分支语句开关表达式</a:t>
            </a:r>
            <a:r>
              <a:rPr lang="en-US" altLang="zh-CN" dirty="0"/>
              <a:t>expression</a:t>
            </a:r>
            <a:r>
              <a:rPr lang="zh-CN" altLang="en-US" dirty="0"/>
              <a:t>为一个变量，可以是数值变量或者字符串变量，如果该变量的值与某一条件</a:t>
            </a:r>
            <a:r>
              <a:rPr lang="en-US" altLang="zh-CN" dirty="0" err="1"/>
              <a:t>expression_n</a:t>
            </a:r>
            <a:r>
              <a:rPr lang="zh-CN" altLang="en-US" dirty="0"/>
              <a:t>相符，则执行相应的语句；否则执行</a:t>
            </a:r>
            <a:r>
              <a:rPr lang="en-US" altLang="zh-CN" dirty="0"/>
              <a:t>otherwise </a:t>
            </a:r>
            <a:r>
              <a:rPr lang="zh-CN" altLang="en-US" dirty="0"/>
              <a:t>后面的语句。在每一个条件中，可以包含一个条件语句，可以包含多个条件，当包含多个条件时，将条件以单元数组的形式表示。例如：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90872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method = 'Bilinear';</a:t>
            </a:r>
          </a:p>
          <a:p>
            <a:r>
              <a:rPr lang="en-US" altLang="zh-CN" dirty="0"/>
              <a:t>switch lower(method)</a:t>
            </a:r>
          </a:p>
          <a:p>
            <a:r>
              <a:rPr lang="en-US" altLang="zh-CN" dirty="0"/>
              <a:t>    case {'linear', 'bilinear'}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disp</a:t>
            </a:r>
            <a:r>
              <a:rPr lang="en-US" altLang="zh-CN" dirty="0"/>
              <a:t>('Method is linear')</a:t>
            </a:r>
          </a:p>
          <a:p>
            <a:r>
              <a:rPr lang="en-US" altLang="zh-CN" dirty="0"/>
              <a:t>    case  'cubic'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disp</a:t>
            </a:r>
            <a:r>
              <a:rPr lang="en-US" altLang="zh-CN" dirty="0"/>
              <a:t>('Method is cubic')</a:t>
            </a:r>
          </a:p>
          <a:p>
            <a:r>
              <a:rPr lang="en-US" altLang="zh-CN" dirty="0"/>
              <a:t>    case 'nearest'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disp</a:t>
            </a:r>
            <a:r>
              <a:rPr lang="en-US" altLang="zh-CN" dirty="0"/>
              <a:t>('Method is nearest')</a:t>
            </a:r>
          </a:p>
          <a:p>
            <a:r>
              <a:rPr lang="en-US" altLang="zh-CN" dirty="0"/>
              <a:t>    otherwise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disp</a:t>
            </a:r>
            <a:r>
              <a:rPr lang="en-US" altLang="zh-CN" dirty="0"/>
              <a:t>('Unknown method.')</a:t>
            </a:r>
          </a:p>
          <a:p>
            <a:r>
              <a:rPr lang="en-US" altLang="zh-CN" dirty="0"/>
              <a:t>end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501A-8682-47A3-9D57-ACB6881C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实例解析：</a:t>
            </a:r>
            <a:br>
              <a:rPr lang="en-US" altLang="zh-CN" dirty="0"/>
            </a:br>
            <a:r>
              <a:rPr lang="zh-CN" altLang="en-US" b="1" dirty="0"/>
              <a:t>问题：</a:t>
            </a:r>
            <a:r>
              <a:rPr lang="zh-CN" altLang="en-US" dirty="0"/>
              <a:t>某商场对顾客所购买的商品实行打折销售，标准如下：</a:t>
            </a:r>
            <a:br>
              <a:rPr lang="en-US" altLang="zh-CN" dirty="0"/>
            </a:br>
            <a:r>
              <a:rPr lang="en-US" altLang="zh-CN" dirty="0"/>
              <a:t>	price&lt;200		</a:t>
            </a:r>
            <a:r>
              <a:rPr lang="zh-CN" altLang="en-US" dirty="0"/>
              <a:t>不打折</a:t>
            </a:r>
            <a:br>
              <a:rPr lang="en-US" altLang="zh-CN" dirty="0"/>
            </a:br>
            <a:r>
              <a:rPr lang="en-US" altLang="zh-CN" dirty="0"/>
              <a:t>	200&lt;=price&lt;500	3%</a:t>
            </a:r>
            <a:r>
              <a:rPr lang="zh-CN" altLang="en-US" dirty="0"/>
              <a:t>折扣</a:t>
            </a:r>
            <a:br>
              <a:rPr lang="en-US" altLang="zh-CN" dirty="0"/>
            </a:br>
            <a:r>
              <a:rPr lang="en-US" altLang="zh-CN" dirty="0"/>
              <a:t>	500&lt;=price&lt;1000	5%</a:t>
            </a:r>
            <a:r>
              <a:rPr lang="zh-CN" altLang="en-US" dirty="0"/>
              <a:t>折扣</a:t>
            </a:r>
            <a:br>
              <a:rPr lang="en-US" altLang="zh-CN" dirty="0"/>
            </a:br>
            <a:r>
              <a:rPr lang="en-US" altLang="zh-CN" dirty="0"/>
              <a:t>	1000&lt;=price&lt;2500	8%</a:t>
            </a:r>
            <a:r>
              <a:rPr lang="zh-CN" altLang="en-US" dirty="0"/>
              <a:t>折扣</a:t>
            </a:r>
            <a:br>
              <a:rPr lang="en-US" altLang="zh-CN" dirty="0"/>
            </a:br>
            <a:r>
              <a:rPr lang="en-US" altLang="zh-CN" dirty="0"/>
              <a:t>	2500&lt;=price		10%</a:t>
            </a:r>
            <a:r>
              <a:rPr lang="zh-CN" altLang="en-US" dirty="0"/>
              <a:t>折扣</a:t>
            </a:r>
            <a:br>
              <a:rPr lang="en-US" altLang="zh-CN" dirty="0"/>
            </a:br>
            <a:r>
              <a:rPr lang="zh-CN" altLang="en-US" dirty="0"/>
              <a:t>输入所售商品的价格，求其实际销售价格。</a:t>
            </a:r>
            <a:br>
              <a:rPr lang="en-US" altLang="zh-CN" dirty="0"/>
            </a:br>
            <a:r>
              <a:rPr lang="zh-CN" altLang="en-US" b="1" dirty="0"/>
              <a:t>注：获取输入数据的函数：</a:t>
            </a:r>
            <a:r>
              <a:rPr lang="en-US" altLang="zh-CN" b="1" dirty="0"/>
              <a:t>input</a:t>
            </a:r>
            <a:r>
              <a:rPr lang="zh-CN" altLang="en-US" b="1" dirty="0"/>
              <a:t>（），小数取整函数：</a:t>
            </a:r>
            <a:r>
              <a:rPr lang="en-US" altLang="zh-CN" b="1" dirty="0"/>
              <a:t>fix(), ceil(), round()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1076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6F7A-733F-4581-91C3-87415120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解析：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结构时，不能直接选用</a:t>
            </a:r>
            <a:r>
              <a:rPr lang="en-US" altLang="zh-CN" dirty="0"/>
              <a:t>price</a:t>
            </a:r>
            <a:r>
              <a:rPr lang="zh-CN" altLang="en-US" dirty="0"/>
              <a:t>作为开关表达式，因为</a:t>
            </a:r>
            <a:r>
              <a:rPr lang="en-US" altLang="zh-CN" dirty="0"/>
              <a:t>price</a:t>
            </a:r>
            <a:r>
              <a:rPr lang="zh-CN" altLang="en-US" dirty="0"/>
              <a:t>可以是小数，其取值非有限个，需要将其划为整数。根据题目条件，可选用</a:t>
            </a:r>
            <a:r>
              <a:rPr lang="en-US" altLang="zh-CN" dirty="0"/>
              <a:t>fix()</a:t>
            </a:r>
            <a:r>
              <a:rPr lang="zh-CN" altLang="en-US" dirty="0"/>
              <a:t>函数，进行趋零取整。</a:t>
            </a:r>
            <a:br>
              <a:rPr lang="en-US" altLang="zh-CN" dirty="0"/>
            </a:br>
            <a:r>
              <a:rPr lang="en-US" altLang="zh-C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09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797511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price = input('</a:t>
            </a:r>
            <a:r>
              <a:rPr lang="zh-CN" altLang="en-US" dirty="0"/>
              <a:t>请输入商品价格</a:t>
            </a:r>
            <a:r>
              <a:rPr lang="en-US" altLang="zh-CN" dirty="0"/>
              <a:t>'),</a:t>
            </a:r>
          </a:p>
          <a:p>
            <a:r>
              <a:rPr lang="en-US" altLang="zh-CN" dirty="0"/>
              <a:t>switch fix(price)</a:t>
            </a:r>
          </a:p>
          <a:p>
            <a:r>
              <a:rPr lang="en-US" altLang="zh-CN" dirty="0"/>
              <a:t>    case num2cell(0:199)</a:t>
            </a:r>
          </a:p>
          <a:p>
            <a:r>
              <a:rPr lang="en-US" altLang="zh-CN" dirty="0"/>
              <a:t>        rate = 0;</a:t>
            </a:r>
          </a:p>
          <a:p>
            <a:r>
              <a:rPr lang="en-US" altLang="zh-CN" dirty="0"/>
              <a:t>    case num2cell(200:499)</a:t>
            </a:r>
          </a:p>
          <a:p>
            <a:r>
              <a:rPr lang="en-US" altLang="zh-CN" dirty="0"/>
              <a:t>        rate = 3/100;</a:t>
            </a:r>
          </a:p>
          <a:p>
            <a:r>
              <a:rPr lang="en-US" altLang="zh-CN" dirty="0"/>
              <a:t>        case num2cell(500:999)</a:t>
            </a:r>
          </a:p>
          <a:p>
            <a:r>
              <a:rPr lang="en-US" altLang="zh-CN" dirty="0"/>
              <a:t>        rate = 5/100;</a:t>
            </a:r>
          </a:p>
          <a:p>
            <a:r>
              <a:rPr lang="en-US" altLang="zh-CN" dirty="0"/>
              <a:t>    case num2cell(1000:2499)</a:t>
            </a:r>
          </a:p>
          <a:p>
            <a:r>
              <a:rPr lang="en-US" altLang="zh-CN" dirty="0"/>
              <a:t>        rate = 8/100;</a:t>
            </a:r>
          </a:p>
          <a:p>
            <a:r>
              <a:rPr lang="en-US" altLang="zh-CN" dirty="0"/>
              <a:t>    otherwise </a:t>
            </a:r>
          </a:p>
          <a:p>
            <a:r>
              <a:rPr lang="en-US" altLang="zh-CN" dirty="0"/>
              <a:t>        rate = 10/100;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 err="1"/>
              <a:t>sale_price</a:t>
            </a:r>
            <a:r>
              <a:rPr lang="en-US" altLang="zh-CN" dirty="0"/>
              <a:t> = price*(1-rate)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467544" y="836712"/>
            <a:ext cx="8321578" cy="60212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给出学生百分制成绩，要求转化为等级制输出。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90分及以上，等级制输出为“优秀”；80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89输出“良好”；70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79输出“中等”；60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~6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9输出“及格”；其它“不及格”。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2051720" y="548680"/>
            <a:ext cx="6480720" cy="592127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s=input('请输入学生百分制成绩')</a:t>
            </a:r>
            <a:r>
              <a:rPr lang="en-US" altLang="zh-CN" dirty="0">
                <a:ln/>
                <a:solidFill>
                  <a:schemeClr val="tx1"/>
                </a:solidFill>
              </a:rPr>
              <a:t>;</a:t>
            </a:r>
            <a:endParaRPr lang="zh-CN" altLang="en-US" dirty="0">
              <a:ln/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switch   fix(s/10)       %函数fix()，朝零方向取整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   case {10,9}       %{10,9}为胞元数组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     G='优秀'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   case 8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     G='良好'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   case 7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     G='中等'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   case 6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     G='及格'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   otherwise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     G='不及格'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zh-CN" altLang="en-US" dirty="0">
                <a:ln/>
                <a:solidFill>
                  <a:schemeClr val="tx1"/>
                </a:solidFill>
              </a:rPr>
              <a:t>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764704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某旅行团有男人，女人，小孩共计</a:t>
            </a:r>
            <a:r>
              <a:rPr lang="en-US" altLang="zh-CN" dirty="0"/>
              <a:t>30</a:t>
            </a:r>
            <a:r>
              <a:rPr lang="zh-CN" altLang="zh-CN" dirty="0"/>
              <a:t>人，在华盛顿地区一家饭店吃饭，该饭店按人数收费。男人每餐</a:t>
            </a:r>
            <a:r>
              <a:rPr lang="en-US" altLang="zh-CN" dirty="0"/>
              <a:t>30</a:t>
            </a:r>
            <a:r>
              <a:rPr lang="zh-CN" altLang="zh-CN" dirty="0"/>
              <a:t>美元、女人每餐</a:t>
            </a:r>
            <a:r>
              <a:rPr lang="en-US" altLang="zh-CN" dirty="0"/>
              <a:t>20</a:t>
            </a:r>
            <a:r>
              <a:rPr lang="zh-CN" altLang="zh-CN" dirty="0"/>
              <a:t>美元，儿童每餐</a:t>
            </a:r>
            <a:r>
              <a:rPr lang="en-US" altLang="zh-CN" dirty="0"/>
              <a:t>10</a:t>
            </a:r>
            <a:r>
              <a:rPr lang="zh-CN" altLang="zh-CN" dirty="0"/>
              <a:t>元。饭店收到</a:t>
            </a:r>
            <a:r>
              <a:rPr lang="en-US" altLang="zh-CN" dirty="0"/>
              <a:t>500</a:t>
            </a:r>
            <a:r>
              <a:rPr lang="zh-CN" altLang="zh-CN" dirty="0"/>
              <a:t>美元，男人、女人、儿童的人数共有多少种可能？</a:t>
            </a:r>
          </a:p>
        </p:txBody>
      </p:sp>
    </p:spTree>
    <p:extLst>
      <p:ext uri="{BB962C8B-B14F-4D97-AF65-F5344CB8AC3E}">
        <p14:creationId xmlns:p14="http://schemas.microsoft.com/office/powerpoint/2010/main" val="714909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920909"/>
            <a:ext cx="72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man=1:30</a:t>
            </a:r>
            <a:endParaRPr lang="zh-CN" altLang="zh-CN" dirty="0"/>
          </a:p>
          <a:p>
            <a:r>
              <a:rPr lang="en-US" altLang="zh-CN" dirty="0"/>
              <a:t>    for woman=1:30</a:t>
            </a:r>
            <a:endParaRPr lang="zh-CN" altLang="zh-CN" dirty="0"/>
          </a:p>
          <a:p>
            <a:r>
              <a:rPr lang="en-US" altLang="zh-CN" dirty="0"/>
              <a:t>        for children=1:30</a:t>
            </a:r>
            <a:endParaRPr lang="zh-CN" altLang="zh-CN" dirty="0"/>
          </a:p>
          <a:p>
            <a:r>
              <a:rPr lang="en-US" altLang="zh-CN" dirty="0"/>
              <a:t>     	if(man*30+woman*20+children*10==500)…</a:t>
            </a:r>
          </a:p>
          <a:p>
            <a:r>
              <a:rPr lang="en-US" altLang="zh-CN" dirty="0"/>
              <a:t>                &amp;(</a:t>
            </a:r>
            <a:r>
              <a:rPr lang="en-US" altLang="zh-CN" dirty="0" err="1"/>
              <a:t>man+woman+children</a:t>
            </a:r>
            <a:r>
              <a:rPr lang="en-US" altLang="zh-CN" dirty="0"/>
              <a:t>==30)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fprintf</a:t>
            </a:r>
            <a:r>
              <a:rPr lang="en-US" altLang="zh-CN" dirty="0"/>
              <a:t>('Man: %d\</a:t>
            </a:r>
            <a:r>
              <a:rPr lang="en-US" altLang="zh-CN" dirty="0" err="1"/>
              <a:t>n',man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fprintf</a:t>
            </a:r>
            <a:r>
              <a:rPr lang="en-US" altLang="zh-CN" dirty="0"/>
              <a:t>('Woman: %d\</a:t>
            </a:r>
            <a:r>
              <a:rPr lang="en-US" altLang="zh-CN" dirty="0" err="1"/>
              <a:t>n',woman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fprintf</a:t>
            </a:r>
            <a:r>
              <a:rPr lang="en-US" altLang="zh-CN" dirty="0"/>
              <a:t>('</a:t>
            </a:r>
            <a:r>
              <a:rPr lang="en-US" altLang="zh-CN" dirty="0" err="1"/>
              <a:t>Chlidren</a:t>
            </a:r>
            <a:r>
              <a:rPr lang="en-US" altLang="zh-CN" dirty="0"/>
              <a:t>: %d\</a:t>
            </a:r>
            <a:r>
              <a:rPr lang="en-US" altLang="zh-CN" dirty="0" err="1"/>
              <a:t>n',children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    end</a:t>
            </a:r>
            <a:endParaRPr lang="zh-CN" altLang="zh-CN" dirty="0"/>
          </a:p>
          <a:p>
            <a:r>
              <a:rPr lang="en-US" altLang="zh-CN" dirty="0"/>
              <a:t>        end</a:t>
            </a:r>
            <a:endParaRPr lang="zh-CN" altLang="zh-CN" dirty="0"/>
          </a:p>
          <a:p>
            <a:r>
              <a:rPr lang="en-US" altLang="zh-CN" dirty="0"/>
              <a:t>    end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14909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B90856-28D8-460C-8063-E9C99AF713C7}"/>
              </a:ext>
            </a:extLst>
          </p:cNvPr>
          <p:cNvSpPr/>
          <p:nvPr/>
        </p:nvSpPr>
        <p:spPr>
          <a:xfrm>
            <a:off x="971600" y="836712"/>
            <a:ext cx="64087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j=0;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man=1:30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woman=1:30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children=1:30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(man*30+woman*20+children*10==500)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&amp;(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man+woman+children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==30)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j=j+1;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A(j,1)=man;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A(j,2)=woman;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A(j,3)=children;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Man____Woman____Children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=A</a:t>
            </a:r>
          </a:p>
        </p:txBody>
      </p:sp>
    </p:spTree>
    <p:extLst>
      <p:ext uri="{BB962C8B-B14F-4D97-AF65-F5344CB8AC3E}">
        <p14:creationId xmlns:p14="http://schemas.microsoft.com/office/powerpoint/2010/main" val="48513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692696"/>
            <a:ext cx="8115300" cy="5479504"/>
          </a:xfrm>
        </p:spPr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dirty="0"/>
              <a:t>(1)  </a:t>
            </a:r>
            <a:r>
              <a:rPr lang="en-US" altLang="zh-CN" dirty="0" err="1"/>
              <a:t>initval:step:endval</a:t>
            </a:r>
            <a:r>
              <a:rPr lang="zh-CN" altLang="en-US" dirty="0"/>
              <a:t>形式。索引变量以增量形式循环，从初始值</a:t>
            </a:r>
            <a:r>
              <a:rPr lang="en-US" altLang="zh-CN" dirty="0" err="1"/>
              <a:t>initval</a:t>
            </a:r>
            <a:r>
              <a:rPr lang="zh-CN" altLang="en-US" dirty="0"/>
              <a:t>到结束值</a:t>
            </a:r>
            <a:r>
              <a:rPr lang="en-US" altLang="zh-CN" dirty="0" err="1"/>
              <a:t>endval</a:t>
            </a:r>
            <a:r>
              <a:rPr lang="zh-CN" altLang="en-US" dirty="0"/>
              <a:t>，增量步长为</a:t>
            </a:r>
            <a:r>
              <a:rPr lang="en-US" altLang="zh-CN" dirty="0"/>
              <a:t>step</a:t>
            </a:r>
            <a:r>
              <a:rPr lang="zh-CN" altLang="en-US" dirty="0"/>
              <a:t>，并重复循环。如果</a:t>
            </a:r>
            <a:r>
              <a:rPr lang="en-US" altLang="zh-CN" dirty="0"/>
              <a:t>step</a:t>
            </a:r>
            <a:r>
              <a:rPr lang="zh-CN" altLang="en-US" dirty="0"/>
              <a:t>为负数，则以减量方式循环，该形式的初始值</a:t>
            </a:r>
            <a:r>
              <a:rPr lang="en-US" altLang="zh-CN" dirty="0" err="1"/>
              <a:t>initval</a:t>
            </a:r>
            <a:r>
              <a:rPr lang="en-US" altLang="zh-CN" dirty="0"/>
              <a:t> </a:t>
            </a:r>
            <a:r>
              <a:rPr lang="zh-CN" altLang="en-US" dirty="0"/>
              <a:t>大于结束值</a:t>
            </a:r>
            <a:r>
              <a:rPr lang="en-US" altLang="zh-CN" dirty="0" err="1"/>
              <a:t>endval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for s=s1:s2:s3</a:t>
            </a:r>
            <a:br>
              <a:rPr lang="en-US" altLang="zh-CN" dirty="0"/>
            </a:br>
            <a:r>
              <a:rPr lang="zh-CN" altLang="en-US" dirty="0"/>
              <a:t>　　       </a:t>
            </a:r>
            <a:r>
              <a:rPr lang="en-US" altLang="zh-CN" dirty="0"/>
              <a:t>commands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end </a:t>
            </a:r>
            <a:br>
              <a:rPr lang="en-US" altLang="zh-CN" dirty="0"/>
            </a:br>
            <a:r>
              <a:rPr lang="zh-CN" altLang="en-US" dirty="0"/>
              <a:t>　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作业</a:t>
            </a:r>
            <a:br>
              <a:rPr lang="zh-CN" altLang="en-US"/>
            </a:br>
            <a:r>
              <a:rPr lang="en-US" altLang="zh-CN" sz="2000"/>
              <a:t>1</a:t>
            </a:r>
            <a:r>
              <a:rPr lang="zh-CN" altLang="en-US" sz="2000"/>
              <a:t>、必须使用</a:t>
            </a:r>
            <a:r>
              <a:rPr lang="en-US" altLang="zh-CN" sz="2000"/>
              <a:t>for</a:t>
            </a:r>
            <a:r>
              <a:rPr lang="zh-CN" altLang="en-US" sz="2000"/>
              <a:t>或</a:t>
            </a:r>
            <a:r>
              <a:rPr lang="en-US" altLang="zh-CN" sz="2000"/>
              <a:t>while</a:t>
            </a:r>
            <a:r>
              <a:rPr lang="zh-CN" altLang="en-US" sz="2000"/>
              <a:t>来解决以下问题</a:t>
            </a:r>
            <a:br>
              <a:rPr lang="zh-CN" altLang="en-US" sz="2000"/>
            </a:b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）使用</a:t>
            </a:r>
            <a:r>
              <a:rPr lang="en-US" altLang="zh-CN" sz="2000"/>
              <a:t>for</a:t>
            </a:r>
            <a:r>
              <a:rPr lang="zh-CN" altLang="en-US" sz="2000"/>
              <a:t>循环遍历向量</a:t>
            </a:r>
            <a:r>
              <a:rPr lang="en-US" altLang="zh-CN" sz="2000"/>
              <a:t>A</a:t>
            </a:r>
            <a:r>
              <a:rPr lang="zh-CN" altLang="en-US" sz="2000"/>
              <a:t>，返回一个元素为逻辑值的新向量</a:t>
            </a:r>
            <a:r>
              <a:rPr lang="en-US" altLang="zh-CN" sz="2000"/>
              <a:t>B</a:t>
            </a:r>
            <a:r>
              <a:rPr lang="zh-CN" altLang="en-US" sz="2000"/>
              <a:t>。</a:t>
            </a:r>
            <a:r>
              <a:rPr lang="en-US" altLang="zh-CN" sz="2000"/>
              <a:t>B</a:t>
            </a:r>
            <a:r>
              <a:rPr lang="zh-CN" altLang="en-US" sz="2000"/>
              <a:t>中的</a:t>
            </a:r>
            <a:r>
              <a:rPr lang="en-US" altLang="zh-CN" sz="2000"/>
              <a:t>true</a:t>
            </a:r>
            <a:r>
              <a:rPr lang="zh-CN" altLang="en-US" sz="2000"/>
              <a:t>对应</a:t>
            </a:r>
            <a:r>
              <a:rPr lang="en-US" altLang="zh-CN" sz="2000"/>
              <a:t>A</a:t>
            </a:r>
            <a:r>
              <a:rPr lang="zh-CN" altLang="en-US" sz="2000"/>
              <a:t>中的正值，</a:t>
            </a:r>
            <a:r>
              <a:rPr lang="en-US" altLang="zh-CN" sz="2000"/>
              <a:t>false</a:t>
            </a:r>
            <a:r>
              <a:rPr lang="zh-CN" altLang="en-US" sz="2000"/>
              <a:t>对应</a:t>
            </a:r>
            <a:r>
              <a:rPr lang="en-US" altLang="zh-CN" sz="2000"/>
              <a:t>A</a:t>
            </a:r>
            <a:r>
              <a:rPr lang="zh-CN" altLang="en-US" sz="2000"/>
              <a:t>中的其他值。例如，如果</a:t>
            </a:r>
            <a:r>
              <a:rPr lang="en-US" altLang="zh-CN" sz="2000"/>
              <a:t>A=[-300 2 5 -63 4 0 -46], B=[false true true false true true false].</a:t>
            </a:r>
            <a:br>
              <a:rPr lang="en-US" altLang="zh-CN" sz="2000"/>
            </a:b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）使用</a:t>
            </a:r>
            <a:r>
              <a:rPr lang="en-US" altLang="zh-CN" sz="2000"/>
              <a:t>while</a:t>
            </a:r>
            <a:r>
              <a:rPr lang="zh-CN" altLang="en-US" sz="2000"/>
              <a:t>循环遍历向量</a:t>
            </a:r>
            <a:r>
              <a:rPr lang="en-US" altLang="zh-CN" sz="2000"/>
              <a:t>A</a:t>
            </a:r>
            <a:r>
              <a:rPr lang="zh-CN" altLang="en-US" sz="2000"/>
              <a:t>，返回一个新向量</a:t>
            </a:r>
            <a:r>
              <a:rPr lang="en-US" altLang="zh-CN" sz="2000"/>
              <a:t>B</a:t>
            </a:r>
            <a:r>
              <a:rPr lang="zh-CN" altLang="en-US" sz="2000"/>
              <a:t>。</a:t>
            </a:r>
            <a:r>
              <a:rPr lang="en-US" altLang="zh-CN" sz="2000"/>
              <a:t>B</a:t>
            </a:r>
            <a:r>
              <a:rPr lang="zh-CN" altLang="en-US" sz="2000"/>
              <a:t>中的</a:t>
            </a:r>
            <a:r>
              <a:rPr lang="en-US" altLang="zh-CN" sz="2000"/>
              <a:t>true</a:t>
            </a:r>
            <a:r>
              <a:rPr lang="zh-CN" altLang="en-US" sz="2000"/>
              <a:t>对应</a:t>
            </a:r>
            <a:r>
              <a:rPr lang="en-US" altLang="zh-CN" sz="2000"/>
              <a:t>A</a:t>
            </a:r>
            <a:r>
              <a:rPr lang="zh-CN" altLang="en-US" sz="2000"/>
              <a:t>中的正值，</a:t>
            </a:r>
            <a:r>
              <a:rPr lang="en-US" altLang="zh-CN" sz="2000"/>
              <a:t>false</a:t>
            </a:r>
            <a:r>
              <a:rPr lang="zh-CN" altLang="en-US" sz="2000"/>
              <a:t>对应</a:t>
            </a:r>
            <a:r>
              <a:rPr lang="en-US" altLang="zh-CN" sz="2000"/>
              <a:t>A</a:t>
            </a:r>
            <a:r>
              <a:rPr lang="zh-CN" altLang="en-US" sz="2000"/>
              <a:t>中的其他值</a:t>
            </a:r>
            <a:br>
              <a:rPr lang="en-US" altLang="zh-CN" sz="2000"/>
            </a:b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）使用</a:t>
            </a:r>
            <a:r>
              <a:rPr lang="en-US" altLang="zh-CN" sz="2000"/>
              <a:t>for</a:t>
            </a:r>
            <a:r>
              <a:rPr lang="zh-CN" altLang="en-US" sz="2000"/>
              <a:t>循环遍历逻辑数组</a:t>
            </a:r>
            <a:r>
              <a:rPr lang="en-US" altLang="zh-CN" sz="2000"/>
              <a:t>N</a:t>
            </a:r>
            <a:r>
              <a:rPr lang="zh-CN" altLang="en-US" sz="2000"/>
              <a:t>，返回一个新向量</a:t>
            </a:r>
            <a:r>
              <a:rPr lang="en-US" altLang="zh-CN" sz="2000"/>
              <a:t>M</a:t>
            </a:r>
            <a:r>
              <a:rPr lang="zh-CN" altLang="en-US" sz="2000"/>
              <a:t>。</a:t>
            </a:r>
            <a:r>
              <a:rPr lang="en-US" altLang="zh-CN" sz="2000"/>
              <a:t>M</a:t>
            </a:r>
            <a:r>
              <a:rPr lang="zh-CN" altLang="en-US" sz="2000"/>
              <a:t>中的</a:t>
            </a:r>
            <a:r>
              <a:rPr lang="en-US" altLang="zh-CN" sz="2000"/>
              <a:t>2</a:t>
            </a:r>
            <a:r>
              <a:rPr lang="zh-CN" altLang="en-US" sz="2000"/>
              <a:t>对应</a:t>
            </a:r>
            <a:r>
              <a:rPr lang="en-US" altLang="zh-CN" sz="2000"/>
              <a:t>N</a:t>
            </a:r>
            <a:r>
              <a:rPr lang="zh-CN" altLang="en-US" sz="2000"/>
              <a:t>中的</a:t>
            </a:r>
            <a:r>
              <a:rPr lang="en-US" altLang="zh-CN" sz="2000"/>
              <a:t>true</a:t>
            </a:r>
            <a:r>
              <a:rPr lang="zh-CN" altLang="en-US" sz="2000"/>
              <a:t>，</a:t>
            </a:r>
            <a:r>
              <a:rPr lang="en-US" altLang="zh-CN" sz="2000"/>
              <a:t>-1</a:t>
            </a:r>
            <a:r>
              <a:rPr lang="zh-CN" altLang="en-US" sz="2000"/>
              <a:t>（不是逻辑值）对应</a:t>
            </a:r>
            <a:r>
              <a:rPr lang="en-US" altLang="zh-CN" sz="2000"/>
              <a:t>N</a:t>
            </a:r>
            <a:r>
              <a:rPr lang="zh-CN" altLang="en-US" sz="2000"/>
              <a:t>中的</a:t>
            </a:r>
            <a:r>
              <a:rPr lang="en-US" altLang="zh-CN" sz="2000"/>
              <a:t>false</a:t>
            </a:r>
            <a:r>
              <a:rPr lang="zh-CN" altLang="en-US" sz="2000"/>
              <a:t>。例如，如果</a:t>
            </a:r>
            <a:r>
              <a:rPr lang="en-US" altLang="zh-CN" sz="2000"/>
              <a:t>N=[true false false true true false true], M=[2 -1 -1 2 2 -1 2]</a:t>
            </a:r>
            <a:r>
              <a:rPr lang="zh-CN" altLang="en-US" sz="2000"/>
              <a:t>。</a:t>
            </a:r>
            <a:br>
              <a:rPr lang="zh-CN" altLang="en-US" sz="2000"/>
            </a:b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）使用</a:t>
            </a:r>
            <a:r>
              <a:rPr lang="en-US" altLang="zh-CN" sz="2000"/>
              <a:t>while</a:t>
            </a:r>
            <a:r>
              <a:rPr lang="zh-CN" altLang="en-US" sz="2000"/>
              <a:t>循环遍历数组</a:t>
            </a:r>
            <a:r>
              <a:rPr lang="en-US" altLang="zh-CN" sz="2000"/>
              <a:t>Z</a:t>
            </a:r>
            <a:r>
              <a:rPr lang="zh-CN" altLang="en-US" sz="2000"/>
              <a:t>。在遇到一个大于</a:t>
            </a:r>
            <a:r>
              <a:rPr lang="en-US" altLang="zh-CN" sz="2000"/>
              <a:t>50</a:t>
            </a:r>
            <a:r>
              <a:rPr lang="zh-CN" altLang="en-US" sz="2000"/>
              <a:t>的数字之前，用</a:t>
            </a:r>
            <a:r>
              <a:rPr lang="en-US" altLang="zh-CN" sz="2000"/>
              <a:t>3</a:t>
            </a:r>
            <a:r>
              <a:rPr lang="zh-CN" altLang="en-US" sz="2000"/>
              <a:t>替代</a:t>
            </a:r>
            <a:r>
              <a:rPr lang="en-US" altLang="zh-CN" sz="2000"/>
              <a:t>Z</a:t>
            </a:r>
            <a:r>
              <a:rPr lang="zh-CN" altLang="en-US" sz="2000"/>
              <a:t>中的元素，例如，如果</a:t>
            </a:r>
            <a:r>
              <a:rPr lang="en-US" altLang="zh-CN" sz="2000"/>
              <a:t>Z=[4 3 2 5 7 9 0 64 34 43]</a:t>
            </a:r>
            <a:r>
              <a:rPr lang="zh-CN" altLang="en-US" sz="2000"/>
              <a:t>，运行代码后，</a:t>
            </a:r>
            <a:r>
              <a:rPr lang="en-US" altLang="zh-CN" sz="2000"/>
              <a:t>Z=[3 3 3 3 3 3 3 3  34 43]</a:t>
            </a:r>
            <a:br>
              <a:rPr lang="zh-CN" altLang="en-US" sz="2000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885825"/>
            <a:ext cx="5080000" cy="4271963"/>
          </a:xfrm>
        </p:spPr>
        <p:txBody>
          <a:bodyPr/>
          <a:lstStyle/>
          <a:p>
            <a:r>
              <a:rPr lang="zh-CN" altLang="en-US" b="1" dirty="0"/>
              <a:t>　　例     </a:t>
            </a:r>
            <a:r>
              <a:rPr lang="en-US" altLang="zh-CN" dirty="0"/>
              <a:t>  </a:t>
            </a:r>
            <a:r>
              <a:rPr lang="zh-CN" altLang="en-US" dirty="0"/>
              <a:t>求出            的值。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zh-CN" altLang="en-US" b="1" dirty="0"/>
              <a:t>　解</a:t>
            </a:r>
            <a:r>
              <a:rPr lang="zh-CN" altLang="en-US" dirty="0"/>
              <a:t>  该例可以作下列的循环：</a:t>
            </a:r>
            <a:br>
              <a:rPr lang="zh-CN" altLang="en-US" dirty="0"/>
            </a:br>
            <a:r>
              <a:rPr lang="zh-CN" altLang="en-US" dirty="0"/>
              <a:t>　　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da-DK" altLang="zh-CN" dirty="0"/>
            </a:br>
            <a:r>
              <a:rPr lang="zh-CN" altLang="da-DK" dirty="0"/>
              <a:t>　　</a:t>
            </a:r>
            <a:r>
              <a:rPr lang="da-DK" altLang="zh-CN" dirty="0"/>
              <a:t>&gt;&gt; x</a:t>
            </a:r>
            <a:br>
              <a:rPr lang="da-DK" altLang="zh-CN" dirty="0"/>
            </a:br>
            <a:r>
              <a:rPr lang="zh-CN" altLang="da-DK" dirty="0"/>
              <a:t>　　结果为</a:t>
            </a:r>
            <a:r>
              <a:rPr lang="en-US" altLang="zh-CN" dirty="0"/>
              <a:t>x = 5050</a:t>
            </a:r>
          </a:p>
        </p:txBody>
      </p:sp>
      <p:graphicFrame>
        <p:nvGraphicFramePr>
          <p:cNvPr id="242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60392"/>
              </p:ext>
            </p:extLst>
          </p:nvPr>
        </p:nvGraphicFramePr>
        <p:xfrm>
          <a:off x="2771800" y="764704"/>
          <a:ext cx="8651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8" name="Equation" r:id="rId3" imgW="469696" imgH="431613" progId="Equation.DSMT4">
                  <p:embed/>
                </p:oleObj>
              </mc:Choice>
              <mc:Fallback>
                <p:oleObj name="Equation" r:id="rId3" imgW="469696" imgH="431613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764704"/>
                        <a:ext cx="865188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187624" y="1988840"/>
            <a:ext cx="540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x=0;</a:t>
            </a:r>
          </a:p>
          <a:p>
            <a:r>
              <a:rPr lang="en-US" altLang="zh-CN" sz="2800" dirty="0"/>
              <a:t>for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=1:1:100</a:t>
            </a:r>
          </a:p>
          <a:p>
            <a:r>
              <a:rPr lang="en-US" altLang="zh-CN" sz="2800" dirty="0"/>
              <a:t>    x=</a:t>
            </a:r>
            <a:r>
              <a:rPr lang="en-US" altLang="zh-CN" sz="2800" dirty="0" err="1"/>
              <a:t>x+i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end;</a:t>
            </a:r>
          </a:p>
          <a:p>
            <a:r>
              <a:rPr lang="en-US" altLang="zh-CN" sz="2800" dirty="0"/>
              <a:t>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64704"/>
            <a:ext cx="8115300" cy="5407496"/>
          </a:xfrm>
        </p:spPr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dirty="0"/>
              <a:t>(2)  </a:t>
            </a:r>
            <a:r>
              <a:rPr lang="en-US" altLang="zh-CN" dirty="0" err="1"/>
              <a:t>valArray</a:t>
            </a:r>
            <a:r>
              <a:rPr lang="zh-CN" altLang="en-US" dirty="0"/>
              <a:t>形式。在每个迭代，从数组</a:t>
            </a:r>
            <a:r>
              <a:rPr lang="en-US" altLang="zh-CN" dirty="0" err="1"/>
              <a:t>valArray</a:t>
            </a:r>
            <a:r>
              <a:rPr lang="zh-CN" altLang="en-US" dirty="0"/>
              <a:t>列的子列创建一个列向量</a:t>
            </a:r>
            <a:r>
              <a:rPr lang="en-US" altLang="zh-CN" dirty="0"/>
              <a:t>index</a:t>
            </a:r>
            <a:r>
              <a:rPr lang="zh-CN" altLang="en-US" dirty="0"/>
              <a:t>。例如，在第一次迭代，</a:t>
            </a:r>
            <a:r>
              <a:rPr lang="en-US" altLang="zh-CN" dirty="0"/>
              <a:t>index = </a:t>
            </a:r>
            <a:r>
              <a:rPr lang="en-US" altLang="zh-CN" dirty="0" err="1"/>
              <a:t>valArray</a:t>
            </a:r>
            <a:r>
              <a:rPr lang="en-US" altLang="zh-CN" dirty="0"/>
              <a:t>(</a:t>
            </a:r>
            <a:r>
              <a:rPr lang="zh-CN" altLang="en-US" dirty="0"/>
              <a:t>：</a:t>
            </a:r>
            <a:r>
              <a:rPr lang="en-US" altLang="zh-CN" dirty="0"/>
              <a:t>,1)</a:t>
            </a:r>
            <a:r>
              <a:rPr lang="zh-CN" altLang="en-US" dirty="0"/>
              <a:t>。循环执行</a:t>
            </a:r>
            <a:r>
              <a:rPr lang="en-US" altLang="zh-CN" dirty="0"/>
              <a:t>n</a:t>
            </a:r>
            <a:r>
              <a:rPr lang="zh-CN" altLang="en-US" dirty="0"/>
              <a:t>次，其中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 err="1"/>
              <a:t>valArray</a:t>
            </a:r>
            <a:r>
              <a:rPr lang="zh-CN" altLang="en-US" dirty="0"/>
              <a:t>列数，即</a:t>
            </a:r>
            <a:r>
              <a:rPr lang="en-US" altLang="zh-CN" dirty="0"/>
              <a:t>for</a:t>
            </a:r>
            <a:r>
              <a:rPr lang="zh-CN" altLang="en-US" dirty="0"/>
              <a:t>循环按照数组的列数决定循环次数。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b="1" dirty="0"/>
              <a:t>for</a:t>
            </a:r>
            <a:r>
              <a:rPr lang="en-US" altLang="zh-CN" dirty="0"/>
              <a:t>  index = V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commands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b="1" dirty="0"/>
              <a:t>end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　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836712"/>
            <a:ext cx="8115300" cy="5335488"/>
          </a:xfrm>
        </p:spPr>
        <p:txBody>
          <a:bodyPr/>
          <a:lstStyle/>
          <a:p>
            <a:r>
              <a:rPr lang="zh-CN" altLang="en-US" sz="2000" dirty="0"/>
              <a:t>　　例如：</a:t>
            </a:r>
            <a:br>
              <a:rPr lang="zh-CN" altLang="en-US" sz="2000" dirty="0"/>
            </a:br>
            <a:r>
              <a:rPr lang="zh-CN" altLang="en-US" sz="2000" dirty="0"/>
              <a:t>　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r>
              <a:rPr lang="zh-CN" altLang="en-US" sz="2000" dirty="0"/>
              <a:t>　　第</a:t>
            </a:r>
            <a:r>
              <a:rPr lang="en-US" altLang="zh-CN" sz="2000" dirty="0"/>
              <a:t>5</a:t>
            </a:r>
            <a:r>
              <a:rPr lang="zh-CN" altLang="en-US" sz="2000" dirty="0"/>
              <a:t>次循环结果：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0.8436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1.8314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1.5844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1.9190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DF32FE-8102-46FE-ABB0-5090F5CC449D}"/>
              </a:ext>
            </a:extLst>
          </p:cNvPr>
          <p:cNvSpPr/>
          <p:nvPr/>
        </p:nvSpPr>
        <p:spPr>
          <a:xfrm>
            <a:off x="1115616" y="1268760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A =[ 0.8147    0.6324    0.9575    0.9572    0.4218;</a:t>
            </a:r>
          </a:p>
          <a:p>
            <a:r>
              <a:rPr lang="pt-BR" altLang="zh-CN" dirty="0"/>
              <a:t>        0.9058    0.0975    0.9649    0.4854    0.9157;</a:t>
            </a:r>
          </a:p>
          <a:p>
            <a:r>
              <a:rPr lang="pt-BR" altLang="zh-CN" dirty="0"/>
              <a:t>        0.1270    0.2785    0.1576    0.8003    0.7922;</a:t>
            </a:r>
          </a:p>
          <a:p>
            <a:r>
              <a:rPr lang="pt-BR" altLang="zh-CN" dirty="0"/>
              <a:t>        0.9134    0.5469    0.9706    0.1419    0.9595];</a:t>
            </a:r>
          </a:p>
          <a:p>
            <a:r>
              <a:rPr lang="pt-BR" altLang="zh-CN" dirty="0"/>
              <a:t>for  n= A	</a:t>
            </a:r>
          </a:p>
          <a:p>
            <a:r>
              <a:rPr lang="pt-BR" altLang="zh-CN" dirty="0"/>
              <a:t>    s=n*2</a:t>
            </a:r>
          </a:p>
          <a:p>
            <a:r>
              <a:rPr lang="pt-BR" altLang="zh-CN" dirty="0"/>
              <a:t>end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908720"/>
            <a:ext cx="8115300" cy="5263480"/>
          </a:xfrm>
        </p:spPr>
        <p:txBody>
          <a:bodyPr/>
          <a:lstStyle/>
          <a:p>
            <a:r>
              <a:rPr lang="zh-CN" altLang="en-US" sz="2300" dirty="0"/>
              <a:t>　　例如，在命令行输入：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pt-BR" altLang="zh-CN" sz="2300" dirty="0"/>
              <a:t>&gt;&gt; V=[1 2 3 5 7];</a:t>
            </a:r>
            <a:br>
              <a:rPr lang="pt-BR" altLang="zh-CN" sz="2300" dirty="0"/>
            </a:br>
            <a:r>
              <a:rPr lang="zh-CN" altLang="pt-BR" sz="2300" dirty="0"/>
              <a:t>　　</a:t>
            </a:r>
            <a:r>
              <a:rPr lang="pt-BR" altLang="zh-CN" sz="2300" dirty="0"/>
              <a:t>for  n=V	</a:t>
            </a:r>
            <a:br>
              <a:rPr lang="pt-BR" altLang="zh-CN" sz="2300" dirty="0"/>
            </a:br>
            <a:r>
              <a:rPr lang="zh-CN" altLang="pt-BR" sz="2300" dirty="0"/>
              <a:t>　　</a:t>
            </a:r>
            <a:r>
              <a:rPr lang="en-US" altLang="zh-CN" sz="2300" dirty="0"/>
              <a:t>	</a:t>
            </a:r>
            <a:r>
              <a:rPr lang="pt-BR" altLang="zh-CN" sz="2300" dirty="0"/>
              <a:t>x(n)=sin(n*pi/10);	</a:t>
            </a:r>
            <a:br>
              <a:rPr lang="pt-BR" altLang="zh-CN" sz="2300" dirty="0"/>
            </a:br>
            <a:r>
              <a:rPr lang="zh-CN" altLang="pt-BR" sz="2300" dirty="0"/>
              <a:t>　　</a:t>
            </a:r>
            <a:r>
              <a:rPr lang="en-US" altLang="zh-CN" sz="2300" dirty="0"/>
              <a:t>end</a:t>
            </a:r>
            <a:br>
              <a:rPr lang="en-US" altLang="zh-CN" sz="2300" dirty="0"/>
            </a:br>
            <a:r>
              <a:rPr lang="zh-CN" altLang="en-US" sz="2300" dirty="0"/>
              <a:t>　　    则输出结果：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&gt;&gt; x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x =  0.3090    0.5878    0.8090       0    1.0000       0    0.8090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</a:p>
        </p:txBody>
      </p:sp>
      <p:sp>
        <p:nvSpPr>
          <p:cNvPr id="4" name="矩形 3"/>
          <p:cNvSpPr/>
          <p:nvPr/>
        </p:nvSpPr>
        <p:spPr>
          <a:xfrm>
            <a:off x="5580112" y="1340768"/>
            <a:ext cx="2592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V=ones(2,3,4);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x=0;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for  n=V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  x=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x+n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end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2D67-1756-4E2B-B61B-2711716F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400"/>
            <a:ext cx="8115300" cy="1815480"/>
          </a:xfrm>
        </p:spPr>
        <p:txBody>
          <a:bodyPr/>
          <a:lstStyle/>
          <a:p>
            <a:r>
              <a:rPr lang="zh-CN" altLang="en-US" b="1" dirty="0"/>
              <a:t>实例：</a:t>
            </a:r>
            <a:br>
              <a:rPr lang="en-US" altLang="zh-CN" dirty="0"/>
            </a:br>
            <a:r>
              <a:rPr lang="zh-CN" altLang="en-US" dirty="0"/>
              <a:t>求 </a:t>
            </a:r>
            <a:r>
              <a:rPr lang="en-US" altLang="zh-CN" dirty="0"/>
              <a:t>S=1+2</a:t>
            </a:r>
            <a:r>
              <a:rPr lang="zh-CN" altLang="en-US" dirty="0"/>
              <a:t>*</a:t>
            </a:r>
            <a:r>
              <a:rPr lang="en-US" altLang="zh-CN" dirty="0"/>
              <a:t>3+3*4 +4*5+…+n(n+1)</a:t>
            </a:r>
            <a:r>
              <a:rPr lang="zh-CN" altLang="en-US" dirty="0"/>
              <a:t>，其中</a:t>
            </a:r>
            <a:r>
              <a:rPr lang="en-US" altLang="zh-CN" dirty="0"/>
              <a:t>n</a:t>
            </a:r>
            <a:r>
              <a:rPr lang="zh-CN" altLang="en-US" dirty="0"/>
              <a:t>由键盘输入。</a:t>
            </a:r>
            <a:br>
              <a:rPr lang="en-US" altLang="zh-CN" dirty="0"/>
            </a:br>
            <a:r>
              <a:rPr lang="zh-CN" altLang="en-US" b="1" dirty="0"/>
              <a:t>注：键盘输入函数为</a:t>
            </a:r>
            <a:r>
              <a:rPr lang="en-US" altLang="zh-CN" b="1" dirty="0"/>
              <a:t>input</a:t>
            </a:r>
            <a:r>
              <a:rPr lang="zh-CN" altLang="en-US" b="1" dirty="0"/>
              <a:t>（）</a:t>
            </a:r>
            <a:br>
              <a:rPr lang="en-US" altLang="zh-CN" dirty="0"/>
            </a:br>
            <a:r>
              <a:rPr lang="zh-CN" altLang="en-US" b="1" dirty="0"/>
              <a:t>实现过程：</a:t>
            </a:r>
            <a:br>
              <a:rPr lang="en-US" altLang="zh-CN" dirty="0"/>
            </a:br>
            <a:r>
              <a:rPr lang="en-US" altLang="zh-CN" dirty="0"/>
              <a:t>    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76205-ECB3-4332-A996-5EB48D7B32A7}"/>
              </a:ext>
            </a:extLst>
          </p:cNvPr>
          <p:cNvSpPr/>
          <p:nvPr/>
        </p:nvSpPr>
        <p:spPr bwMode="auto">
          <a:xfrm>
            <a:off x="611560" y="5445224"/>
            <a:ext cx="8001000" cy="57606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MATLAB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高效实现过程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3B8E-3184-41CA-9381-B60950353C61}"/>
              </a:ext>
            </a:extLst>
          </p:cNvPr>
          <p:cNvSpPr txBox="1"/>
          <p:nvPr/>
        </p:nvSpPr>
        <p:spPr>
          <a:xfrm>
            <a:off x="4093146" y="544522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S=sum([1:n].*[2:n+1])-1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043608" y="2564904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n=input('</a:t>
            </a:r>
            <a:r>
              <a:rPr lang="zh-CN" altLang="en-US" sz="2800" dirty="0"/>
              <a:t>请输入正整数</a:t>
            </a:r>
            <a:r>
              <a:rPr lang="en-US" altLang="zh-CN" sz="2800" dirty="0"/>
              <a:t>n=  ');  %</a:t>
            </a:r>
            <a:r>
              <a:rPr lang="zh-CN" altLang="en-US" sz="2800" dirty="0"/>
              <a:t>提示输入正整数</a:t>
            </a:r>
            <a:r>
              <a:rPr lang="en-US" altLang="zh-CN" sz="2800" dirty="0"/>
              <a:t>n</a:t>
            </a:r>
          </a:p>
          <a:p>
            <a:r>
              <a:rPr lang="en-US" altLang="zh-CN" sz="2800" dirty="0"/>
              <a:t>S=1;</a:t>
            </a:r>
          </a:p>
          <a:p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=2:n</a:t>
            </a:r>
          </a:p>
          <a:p>
            <a:r>
              <a:rPr lang="en-US" altLang="zh-CN" sz="2800" dirty="0"/>
              <a:t>    S=</a:t>
            </a:r>
            <a:r>
              <a:rPr lang="en-US" altLang="zh-CN" sz="2800" dirty="0" err="1"/>
              <a:t>S+i</a:t>
            </a:r>
            <a:r>
              <a:rPr lang="en-US" altLang="zh-CN" sz="2800" dirty="0"/>
              <a:t>*(i+1);</a:t>
            </a:r>
          </a:p>
          <a:p>
            <a:r>
              <a:rPr lang="en-US" altLang="zh-CN" sz="2800" dirty="0"/>
              <a:t>end</a:t>
            </a:r>
          </a:p>
          <a:p>
            <a:r>
              <a:rPr lang="en-US" altLang="zh-CN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446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7b9ba109-27e9-4815-a9f5-87c2d9d948e3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66"/>
      </a:hlink>
      <a:folHlink>
        <a:srgbClr val="9900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3031</Words>
  <Application>Microsoft Office PowerPoint</Application>
  <PresentationFormat>全屏显示(4:3)</PresentationFormat>
  <Paragraphs>201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华文行楷</vt:lpstr>
      <vt:lpstr>宋体</vt:lpstr>
      <vt:lpstr>微软雅黑</vt:lpstr>
      <vt:lpstr>Arial</vt:lpstr>
      <vt:lpstr>Calibri</vt:lpstr>
      <vt:lpstr>Times New Roman</vt:lpstr>
      <vt:lpstr>默认设计模板</vt:lpstr>
      <vt:lpstr>Equation</vt:lpstr>
      <vt:lpstr>Document</vt:lpstr>
      <vt:lpstr>PowerPoint 演示文稿</vt:lpstr>
      <vt:lpstr>1  MATLAB 程序结构 　　MATLAB作为一种常用的编程语言，支持各种决策或流程控制结构。流程控制极其重要，因为它用过去、现在的计算影响将来的结果。MATLAB程序结构分为顺序结构、分支结构和循环结构。 　　</vt:lpstr>
      <vt:lpstr>   2  循 环 程 序 2.1  for循环 　　1．for循环的一般形式 　　for循环允许一组命令以固定的和预定的次数重复。For循环的一般形式： 　　for variable = values 　　      commands 　　end  　　commands是循环体语句组，这里的循环语句是以end结尾的。values可以是下表中格式之一。 </vt:lpstr>
      <vt:lpstr>　　(1)  initval:step:endval形式。索引变量以增量形式循环，从初始值initval到结束值endval，增量步长为step，并重复循环。如果step为负数，则以减量方式循环，该形式的初始值initval 大于结束值endval。 　　for s=s1:s2:s3 　　       commands 　　... 　　end  　</vt:lpstr>
      <vt:lpstr>　　例       求出            的值。 　　解  该例可以作下列的循环： 　　     　　&gt;&gt; x 　　结果为x = 5050</vt:lpstr>
      <vt:lpstr>　　(2)  valArray形式。在每个迭代，从数组valArray列的子列创建一个列向量index。例如，在第一次迭代，index = valArray(：,1)。循环执行n次，其中n是valArray列数，即for循环按照数组的列数决定循环次数。 　　for  index = V 　　     commands 　　end  　　</vt:lpstr>
      <vt:lpstr>　　例如： 　       　　第5次循环结果： 　　0.8436 　　1.8314 　　1.5844 　　1.9190 </vt:lpstr>
      <vt:lpstr>　　例如，在命令行输入： 　　&gt;&gt; V=[1 2 3 5 7]; 　　for  n=V  　　 x(n)=sin(n*pi/10);  　　end 　　    则输出结果： 　　&gt;&gt; x 　　x =  0.3090    0.5878    0.8090       0    1.0000       0    0.8090 　　</vt:lpstr>
      <vt:lpstr>实例： 求 S=1+2*3+3*4 +4*5+…+n(n+1)，其中n由键盘输入。 注：键盘输入函数为input（） 实现过程：      </vt:lpstr>
      <vt:lpstr>实例： 求 S=1+2*3+3*4 +4*5+…+n(n+1)，其中n由键盘输入。 注：键盘输入函数为input（）  </vt:lpstr>
      <vt:lpstr>　　2．for循环的嵌套  　　 在一个for循环中，可以根据需要嵌套另外的多个for循环。例如： 　　 　　 　　  </vt:lpstr>
      <vt:lpstr>例   列出构成hibert矩阵的程序。 　　</vt:lpstr>
      <vt:lpstr>　 　           1           1/2          1/3          1/4          1/5      　　     1/2          1/3          1/4          1/5          1/6      　　     1/3          1/4          1/5          1/6          1/7      　　     1/4          1/5          1/6          1/7          1/8      　　     1/5          1/6          1/7          1/8          1/9 </vt:lpstr>
      <vt:lpstr>2.2  while 循环 　　与for循环以固定次数求一组命令的值相反，while循环以不定的次数求一组语句的值。while循环的一般形式是 　　while expression 　　  commands 　　end 　　只要表达式expression里的所有元素都为真，就继续执行while和end 语句之间的commands。通常，表达式的求值给出一个标量值，但数组值也同样有效。在数组情况下，所得到数组的所有元素必须都为真。 </vt:lpstr>
      <vt:lpstr>　　例  while循环。 　　用while实现1到100数字序列的和 　　      </vt:lpstr>
      <vt:lpstr>PowerPoint 演示文稿</vt:lpstr>
      <vt:lpstr>2.3  break语句 　　break命令强迫for循环或while循环提早结束，当执行break 语句时，MATLAB跳到循环体外下一个语句。 　　如果一个break语句出现在一个嵌套的for循环或while循环结构里，那么MATLAB只跳出break所在的那个循环，不跳出整个嵌套结构。 </vt:lpstr>
      <vt:lpstr>PowerPoint 演示文稿</vt:lpstr>
      <vt:lpstr>2.4  continue语句 　　continue命令一般用在for循环或while循环中，通过if语句使用continue命令，当满足语句if条件时，continue命令被调用。与break语句不同的是，执行continue命令后，系统只是不再执行相关命令，而不跳出当前循环体外。 </vt:lpstr>
      <vt:lpstr>continue终止循环示例。  </vt:lpstr>
      <vt:lpstr>   3  分 支 结 构  3.1  条件转移结构 　　条件转移结构包括以下三种：if…end、if…else…end、if…elseif…else…end。判断表达式紧跟在关键字if 后面，使得它可以首先被计算，判断其值为真否。若计算判断表达式的结果为1，判断值为真，则执行其后的执行语句；若结果为0，判断值为假，则跳过、不予执行。 </vt:lpstr>
      <vt:lpstr>　　1．if…end  　　当只有一种选择时，使用该形式。此时的程序结构如下： 　　if  expression 　　   commands 　　… 　　end  　　expression是条件表达式，commands是执行代码块。这是最简单的判断语句，只有一个判断语句。其中的表达式为逻辑表达式，当表达式expression结果为真时，执行相应的语句commands，否则，直接跳到end下一段语句。 </vt:lpstr>
      <vt:lpstr>例如： 　　&gt;&gt; apples=10;  　　&gt;&gt; cost=apples*25 　　 cost = 　　     250 　　&gt;&gt; if apples&gt;5   %如果购买量大于5，给予20%的价格折扣 　　     cost=(1-0.2)*cost; 　　  end 　　&gt;&gt; cost 　　cost = 　　         200 </vt:lpstr>
      <vt:lpstr>PowerPoint 演示文稿</vt:lpstr>
      <vt:lpstr>　　2．if…else…end 　　当程序有两个选择时，可以选择 if…else…end 结构，此时的程序结构如下： 　　if  expression 　　      commands 1 　　else 　　      commands 2 　　end 　　当判断表达式expression为真时，执行代码块commands1，否则执行代码块commands2。</vt:lpstr>
      <vt:lpstr>例  输入数n，判断其正负性。 　　 　 </vt:lpstr>
      <vt:lpstr>　　3．if…elseif…else…end  　　上面的两种形式中，分别包含一个选择和两个选择，当判断包含三个或多个选择时，可以采用elseif语句，其结构如下： 　　if  expression1 　　         commands1 　　elseif  expression2 　　        commands2 　　elseif ... 　　... 　　... 　　else 　　        commands 　　end </vt:lpstr>
      <vt:lpstr>　　例  输入数n，判断其正负及奇偶性。  　　解  程序如下： 　　</vt:lpstr>
      <vt:lpstr>3.2  switch开关结构  　　MATLAB中的另一种分支结构为开关分支语句。开关分支语句的结构如下： 　　switch  expression 　　     case expression_1 　　        commands_1 　　     case  expression_2  　　        commands_2 　　        ... 　　     otherwise 　　        commands 　　end </vt:lpstr>
      <vt:lpstr>　　其中的分支语句开关表达式expression为一个变量，可以是数值变量或者字符串变量，如果该变量的值与某一条件expression_n相符，则执行相应的语句；否则执行otherwise 后面的语句。在每一个条件中，可以包含一个条件语句，可以包含多个条件，当包含多个条件时，将条件以单元数组的形式表示。例如： </vt:lpstr>
      <vt:lpstr>PowerPoint 演示文稿</vt:lpstr>
      <vt:lpstr>实例解析： 问题：某商场对顾客所购买的商品实行打折销售，标准如下：  price&lt;200  不打折  200&lt;=price&lt;500 3%折扣  500&lt;=price&lt;1000 5%折扣  1000&lt;=price&lt;2500 8%折扣  2500&lt;=price  10%折扣 输入所售商品的价格，求其实际销售价格。 注：获取输入数据的函数：input（），小数取整函数：fix(), ceil(), round()</vt:lpstr>
      <vt:lpstr>解析：          使用switch结构时，不能直接选用price作为开关表达式，因为price可以是小数，其取值非有限个，需要将其划为整数。根据题目条件，可选用fix()函数，进行趋零取整。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 1、必须使用for或while来解决以下问题 （1）使用for循环遍历向量A，返回一个元素为逻辑值的新向量B。B中的true对应A中的正值，false对应A中的其他值。例如，如果A=[-300 2 5 -63 4 0 -46], B=[false true true false true true false]. （2）使用while循环遍历向量A，返回一个新向量B。B中的true对应A中的正值，false对应A中的其他值 （3）使用for循环遍历逻辑数组N，返回一个新向量M。M中的2对应N中的true，-1（不是逻辑值）对应N中的false。例如，如果N=[true false false true true false true], M=[2 -1 -1 2 2 -1 2]。 （4）使用while循环遍历数组Z。在遇到一个大于50的数字之前，用3替代Z中的元素，例如，如果Z=[4 3 2 5 7 9 0 64 34 43]，运行代码后，Z=[3 3 3 3 3 3 3 3  34 43]  </vt:lpstr>
    </vt:vector>
  </TitlesOfParts>
  <Company>wp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</dc:creator>
  <cp:lastModifiedBy>win10</cp:lastModifiedBy>
  <cp:revision>130</cp:revision>
  <dcterms:created xsi:type="dcterms:W3CDTF">2008-03-13T07:21:00Z</dcterms:created>
  <dcterms:modified xsi:type="dcterms:W3CDTF">2020-03-13T12:36:50Z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