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57" r:id="rId4"/>
    <p:sldId id="262" r:id="rId5"/>
    <p:sldId id="265" r:id="rId6"/>
    <p:sldId id="266" r:id="rId7"/>
    <p:sldId id="269" r:id="rId8"/>
    <p:sldId id="270" r:id="rId9"/>
    <p:sldId id="275" r:id="rId10"/>
    <p:sldId id="479" r:id="rId11"/>
    <p:sldId id="480" r:id="rId12"/>
    <p:sldId id="279" r:id="rId13"/>
    <p:sldId id="304" r:id="rId14"/>
    <p:sldId id="395" r:id="rId15"/>
    <p:sldId id="417" r:id="rId16"/>
    <p:sldId id="418" r:id="rId17"/>
    <p:sldId id="419" r:id="rId18"/>
    <p:sldId id="420" r:id="rId19"/>
    <p:sldId id="421" r:id="rId20"/>
    <p:sldId id="450" r:id="rId21"/>
    <p:sldId id="451" r:id="rId22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9745" autoAdjust="0"/>
  </p:normalViewPr>
  <p:slideViewPr>
    <p:cSldViewPr>
      <p:cViewPr varScale="1">
        <p:scale>
          <a:sx n="104" d="100"/>
          <a:sy n="104" d="100"/>
        </p:scale>
        <p:origin x="850" y="82"/>
      </p:cViewPr>
      <p:guideLst>
        <p:guide orient="horz" pos="219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8-10</a:t>
            </a:r>
            <a:r>
              <a:rPr lang="zh-CN" altLang="en-US"/>
              <a:t>点班进度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669925"/>
            <a:ext cx="22860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0" y="669925"/>
            <a:ext cx="67056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0" y="669925"/>
            <a:ext cx="9144000" cy="5638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B5FBB9-8398-4862-B3C6-4C6C98F6DFEB}"/>
              </a:ext>
            </a:extLst>
          </p:cNvPr>
          <p:cNvSpPr/>
          <p:nvPr userDrawn="1"/>
        </p:nvSpPr>
        <p:spPr bwMode="auto">
          <a:xfrm>
            <a:off x="388268" y="418720"/>
            <a:ext cx="4896544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0" y="5715000"/>
            <a:ext cx="4495800" cy="45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5715000"/>
            <a:ext cx="4495800" cy="45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E2468-9B83-446E-B534-99D93B4BB295}"/>
              </a:ext>
            </a:extLst>
          </p:cNvPr>
          <p:cNvSpPr/>
          <p:nvPr userDrawn="1"/>
        </p:nvSpPr>
        <p:spPr bwMode="auto">
          <a:xfrm>
            <a:off x="-27318" y="6102730"/>
            <a:ext cx="9143999" cy="75527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69925"/>
            <a:ext cx="81153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zh-CN"/>
          </a:p>
        </p:txBody>
      </p:sp>
      <p:pic>
        <p:nvPicPr>
          <p:cNvPr id="1033" name="Picture 9" descr="GIF-396"/>
          <p:cNvPicPr>
            <a:picLocks noChangeAspect="1" noChangeArrowheads="1" noCrop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81000" y="433388"/>
            <a:ext cx="3429000" cy="14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B6599-0139-44B5-9B7C-E998D6E2778A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107504" y="13139"/>
            <a:ext cx="1597429" cy="444061"/>
          </a:xfrm>
          <a:prstGeom prst="rect">
            <a:avLst/>
          </a:prstGeom>
        </p:spPr>
      </p:pic>
      <p:pic>
        <p:nvPicPr>
          <p:cNvPr id="10" name="Picture 2" descr="https://ss3.bdstatic.com/70cFv8Sh_Q1YnxGkpoWK1HF6hhy/it/u=3133061272,3256470489&amp;fm=26&amp;gp=0.jpg">
            <a:extLst>
              <a:ext uri="{FF2B5EF4-FFF2-40B4-BE49-F238E27FC236}">
                <a16:creationId xmlns:a16="http://schemas.microsoft.com/office/drawing/2014/main" id="{1A21F1A9-2D29-4827-A379-059132420B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36E456-1375-4B87-8DB3-B3DFF543D578}"/>
              </a:ext>
            </a:extLst>
          </p:cNvPr>
          <p:cNvSpPr/>
          <p:nvPr userDrawn="1"/>
        </p:nvSpPr>
        <p:spPr bwMode="auto">
          <a:xfrm>
            <a:off x="388268" y="418720"/>
            <a:ext cx="4896544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87069-1669-4FC7-B44B-3EEE701B48C2}"/>
              </a:ext>
            </a:extLst>
          </p:cNvPr>
          <p:cNvSpPr/>
          <p:nvPr userDrawn="1"/>
        </p:nvSpPr>
        <p:spPr bwMode="auto">
          <a:xfrm>
            <a:off x="0" y="6124794"/>
            <a:ext cx="9144000" cy="7332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ctr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403350" y="865188"/>
            <a:ext cx="698620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r>
              <a:rPr lang="zh-CN" altLang="en-US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讲  </a:t>
            </a:r>
            <a:r>
              <a:rPr lang="en-US" altLang="zh-CN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M</a:t>
            </a:r>
            <a:r>
              <a:rPr lang="zh-CN" altLang="en-US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脚本与</a:t>
            </a:r>
            <a:r>
              <a:rPr lang="en-US" altLang="zh-CN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M</a:t>
            </a:r>
            <a:r>
              <a:rPr lang="zh-CN" altLang="en-US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函数 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059113" y="2076450"/>
            <a:ext cx="3586238" cy="265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b="1" dirty="0">
                <a:hlinkClick r:id="rId2" action="ppaction://hlinksldjump"/>
              </a:rPr>
              <a:t>1  </a:t>
            </a:r>
            <a:r>
              <a:rPr lang="zh-CN" altLang="en-US" b="1" dirty="0">
                <a:hlinkClick r:id="rId2" action="ppaction://hlinksldjump"/>
              </a:rPr>
              <a:t>使用</a:t>
            </a:r>
            <a:r>
              <a:rPr lang="en-US" altLang="zh-CN" b="1" dirty="0">
                <a:hlinkClick r:id="rId2" action="ppaction://hlinksldjump"/>
              </a:rPr>
              <a:t>M</a:t>
            </a:r>
            <a:r>
              <a:rPr lang="zh-CN" altLang="en-US" b="1" dirty="0">
                <a:hlinkClick r:id="rId2" action="ppaction://hlinksldjump"/>
              </a:rPr>
              <a:t>文件编程</a:t>
            </a:r>
            <a:endParaRPr lang="zh-CN" altLang="en-US" b="1" dirty="0"/>
          </a:p>
          <a:p>
            <a:pPr>
              <a:lnSpc>
                <a:spcPct val="180000"/>
              </a:lnSpc>
            </a:pPr>
            <a:r>
              <a:rPr lang="en-US" altLang="zh-CN" b="1" dirty="0">
                <a:hlinkClick r:id="rId3" action="ppaction://hlinksldjump"/>
              </a:rPr>
              <a:t>2  M</a:t>
            </a:r>
            <a:r>
              <a:rPr lang="zh-CN" altLang="en-US" b="1" dirty="0">
                <a:hlinkClick r:id="rId3" action="ppaction://hlinksldjump"/>
              </a:rPr>
              <a:t>函数</a:t>
            </a:r>
            <a:endParaRPr lang="zh-CN" altLang="en-US" b="1" dirty="0"/>
          </a:p>
          <a:p>
            <a:pPr>
              <a:lnSpc>
                <a:spcPct val="180000"/>
              </a:lnSpc>
            </a:pPr>
            <a:r>
              <a:rPr lang="en-US" altLang="zh-CN" b="1" dirty="0">
                <a:hlinkClick r:id="rId4" action="ppaction://hlinksldjump"/>
              </a:rPr>
              <a:t>3  </a:t>
            </a:r>
            <a:r>
              <a:rPr lang="zh-CN" altLang="en-US" b="1" dirty="0">
                <a:hlinkClick r:id="rId4" action="ppaction://hlinksldjump"/>
              </a:rPr>
              <a:t>函数的调用与函数句柄</a:t>
            </a:r>
            <a:endParaRPr lang="zh-CN" altLang="en-US" b="1" dirty="0"/>
          </a:p>
          <a:p>
            <a:pPr>
              <a:lnSpc>
                <a:spcPct val="180000"/>
              </a:lnSpc>
            </a:pPr>
            <a:r>
              <a:rPr lang="en-US" altLang="zh-CN" b="1" dirty="0">
                <a:hlinkClick r:id="" action="ppaction://noaction"/>
              </a:rPr>
              <a:t>4  </a:t>
            </a:r>
            <a:r>
              <a:rPr lang="zh-CN" altLang="en-US" b="1" dirty="0">
                <a:hlinkClick r:id="" action="ppaction://noaction"/>
              </a:rPr>
              <a:t>函数编程的实例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D6B2-EAC9-4B45-97FF-D5143DE8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条件断点设置与调试示例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04A7A-8EEF-45A2-AF89-FC30090D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306882"/>
            <a:ext cx="4253091" cy="1872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550C48-E236-41C5-8024-9C01358AC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420" y="3655002"/>
            <a:ext cx="2419350" cy="2428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7CF3E0-2641-46E5-8C29-90A62AF67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929" y="3896795"/>
            <a:ext cx="1440160" cy="1945291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38F7220E-30C6-40D8-907E-E8D8AE7D5621}"/>
              </a:ext>
            </a:extLst>
          </p:cNvPr>
          <p:cNvSpPr/>
          <p:nvPr/>
        </p:nvSpPr>
        <p:spPr bwMode="auto">
          <a:xfrm>
            <a:off x="3641726" y="3221711"/>
            <a:ext cx="792088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03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0024-06E6-4732-B771-0C95DCD3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--</a:t>
            </a:r>
            <a:r>
              <a:rPr lang="zh-CN" altLang="en-US" dirty="0"/>
              <a:t>出现错误时暂停、出现告警时暂停、返回</a:t>
            </a:r>
            <a:r>
              <a:rPr lang="en-US" altLang="zh-CN" dirty="0" err="1"/>
              <a:t>NaN</a:t>
            </a:r>
            <a:r>
              <a:rPr lang="zh-CN" altLang="en-US" dirty="0"/>
              <a:t>或</a:t>
            </a:r>
            <a:r>
              <a:rPr lang="en-US" altLang="zh-CN" dirty="0"/>
              <a:t>Inf</a:t>
            </a:r>
            <a:r>
              <a:rPr lang="zh-CN" altLang="en-US" dirty="0"/>
              <a:t>时暂停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DB70-E4C6-4EAD-9DC2-BE475D7EA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4F26B-918C-491C-83C0-E41D1D6DB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252" y="2056868"/>
            <a:ext cx="2124075" cy="4390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1839E0-D294-42BB-8F4C-4AEB8AF35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729" y="2135941"/>
            <a:ext cx="2084181" cy="42796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9B5235-4073-4D13-83CB-E32B5897A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57" y="1735462"/>
            <a:ext cx="1857375" cy="1743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8D4B18-71BC-48BD-966A-36C6FE7CE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48" y="3613598"/>
            <a:ext cx="2124075" cy="2971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3EAEDD-347E-4252-A940-9C569CDADD5E}"/>
              </a:ext>
            </a:extLst>
          </p:cNvPr>
          <p:cNvSpPr/>
          <p:nvPr/>
        </p:nvSpPr>
        <p:spPr bwMode="auto">
          <a:xfrm>
            <a:off x="2200518" y="1625645"/>
            <a:ext cx="2304256" cy="3226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sz="1600" dirty="0"/>
              <a:t>返回</a:t>
            </a:r>
            <a:r>
              <a:rPr lang="en-US" altLang="zh-CN" sz="1600" dirty="0" err="1"/>
              <a:t>NaN</a:t>
            </a:r>
            <a:r>
              <a:rPr lang="zh-CN" altLang="en-US" sz="1600" dirty="0"/>
              <a:t>或</a:t>
            </a:r>
            <a:r>
              <a:rPr lang="en-US" altLang="zh-CN" sz="1600" dirty="0"/>
              <a:t>Inf</a:t>
            </a:r>
            <a:r>
              <a:rPr lang="zh-CN" altLang="en-US" sz="1600" dirty="0"/>
              <a:t>时暂停</a:t>
            </a:r>
            <a:endParaRPr kumimoji="1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330B1F-04EE-49B8-8401-D1D4C50C18F7}"/>
              </a:ext>
            </a:extLst>
          </p:cNvPr>
          <p:cNvSpPr/>
          <p:nvPr/>
        </p:nvSpPr>
        <p:spPr bwMode="auto">
          <a:xfrm>
            <a:off x="4705726" y="1625645"/>
            <a:ext cx="2028957" cy="3531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sz="1600" dirty="0"/>
              <a:t>出现错误时暂停</a:t>
            </a:r>
            <a:endParaRPr kumimoji="1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DF7EFF-8E68-450C-A1F7-A18A011422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897"/>
          <a:stretch/>
        </p:blipFill>
        <p:spPr>
          <a:xfrm>
            <a:off x="6859477" y="2148842"/>
            <a:ext cx="2084181" cy="426679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C9A1FDE-A132-4828-BF5A-A6472FACECC6}"/>
              </a:ext>
            </a:extLst>
          </p:cNvPr>
          <p:cNvSpPr/>
          <p:nvPr/>
        </p:nvSpPr>
        <p:spPr bwMode="auto">
          <a:xfrm>
            <a:off x="7038111" y="1656113"/>
            <a:ext cx="1814878" cy="3226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sz="1600" dirty="0"/>
              <a:t>均未勾选时</a:t>
            </a:r>
            <a:endParaRPr kumimoji="1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89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　　在程序调试中，变量的值是查找错误的重要线索，在</a:t>
            </a:r>
            <a:r>
              <a:rPr lang="en-US" altLang="zh-CN" dirty="0"/>
              <a:t>MATLAB</a:t>
            </a:r>
            <a:r>
              <a:rPr lang="zh-CN" altLang="en-US" dirty="0"/>
              <a:t>中有三种查看变量值的方法：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(1) </a:t>
            </a:r>
            <a:r>
              <a:rPr lang="zh-CN" altLang="en-US" dirty="0"/>
              <a:t>在编辑器中将鼠标放置在待查看的变量处停留，则在此处显示该变量的值；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(2) </a:t>
            </a:r>
            <a:r>
              <a:rPr lang="zh-CN" altLang="en-US" dirty="0"/>
              <a:t>在工作区浏览器中查看该变量的值；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(3) </a:t>
            </a:r>
            <a:r>
              <a:rPr lang="zh-CN" altLang="en-US" dirty="0"/>
              <a:t>在命令窗口中输入该变量的变量名，则显示该变量的值。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404664"/>
            <a:ext cx="8115300" cy="5638800"/>
          </a:xfrm>
        </p:spPr>
        <p:txBody>
          <a:bodyPr/>
          <a:lstStyle/>
          <a:p>
            <a:r>
              <a:rPr lang="en-US" altLang="zh-CN" b="1" dirty="0"/>
              <a:t>2  </a:t>
            </a:r>
            <a:r>
              <a:rPr lang="zh-CN" altLang="en-US" b="1" dirty="0"/>
              <a:t>变量空间</a:t>
            </a:r>
            <a:br>
              <a:rPr lang="zh-CN" altLang="en-US" sz="2000" dirty="0"/>
            </a:br>
            <a:r>
              <a:rPr lang="en-US" altLang="zh-CN" sz="2100" b="1" dirty="0"/>
              <a:t>2.1  M</a:t>
            </a:r>
            <a:r>
              <a:rPr lang="zh-CN" altLang="en-US" sz="2100" b="1" dirty="0"/>
              <a:t>函数</a:t>
            </a:r>
            <a:br>
              <a:rPr lang="zh-CN" altLang="en-US" sz="2100" b="1" dirty="0"/>
            </a:br>
            <a:r>
              <a:rPr lang="zh-CN" altLang="en-US" sz="2100" dirty="0"/>
              <a:t>　　函数</a:t>
            </a:r>
            <a:r>
              <a:rPr lang="en-US" altLang="zh-CN" sz="2100" dirty="0"/>
              <a:t>M</a:t>
            </a:r>
            <a:r>
              <a:rPr lang="zh-CN" altLang="en-US" sz="2100" dirty="0"/>
              <a:t>文件与脚本文件</a:t>
            </a:r>
            <a:r>
              <a:rPr lang="en-US" altLang="zh-CN" sz="2100" dirty="0"/>
              <a:t>M</a:t>
            </a:r>
            <a:r>
              <a:rPr lang="zh-CN" altLang="en-US" sz="2100" dirty="0"/>
              <a:t>文件在通信方面是不同的。函数是一个黑箱，使用函数时，可以看见的就是输入数据和输出数据。函数与</a:t>
            </a:r>
            <a:r>
              <a:rPr lang="en-US" altLang="zh-CN" sz="2100" dirty="0"/>
              <a:t>MATLAB</a:t>
            </a:r>
            <a:r>
              <a:rPr lang="zh-CN" altLang="en-US" sz="2100" dirty="0"/>
              <a:t>工作空间之间的通信，只通过传递给它的变量和通过它所创建的输出变量。</a:t>
            </a:r>
            <a:r>
              <a:rPr lang="zh-CN" altLang="en-US" sz="2100" dirty="0">
                <a:solidFill>
                  <a:schemeClr val="accent2">
                    <a:lumMod val="50000"/>
                  </a:schemeClr>
                </a:solidFill>
              </a:rPr>
              <a:t>在函数内局部变量与</a:t>
            </a:r>
            <a:r>
              <a:rPr lang="en-US" altLang="zh-CN" sz="2100" dirty="0">
                <a:solidFill>
                  <a:schemeClr val="accent2">
                    <a:lumMod val="50000"/>
                  </a:schemeClr>
                </a:solidFill>
              </a:rPr>
              <a:t>MATLAB</a:t>
            </a:r>
            <a:r>
              <a:rPr lang="zh-CN" altLang="en-US" sz="2100" dirty="0">
                <a:solidFill>
                  <a:schemeClr val="accent2">
                    <a:lumMod val="50000"/>
                  </a:schemeClr>
                </a:solidFill>
              </a:rPr>
              <a:t>工作空间不交互</a:t>
            </a:r>
            <a:r>
              <a:rPr lang="zh-CN" altLang="en-US" sz="2100" dirty="0"/>
              <a:t>。</a:t>
            </a:r>
            <a:br>
              <a:rPr lang="en-US" altLang="zh-CN" sz="2100" dirty="0"/>
            </a:br>
            <a:r>
              <a:rPr lang="en-US" altLang="zh-CN" dirty="0"/>
              <a:t>function [ a, b ] = </a:t>
            </a:r>
            <a:r>
              <a:rPr lang="en-US" altLang="zh-CN" dirty="0" err="1"/>
              <a:t>exch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%EXCH exchange the value of two input parameters</a:t>
            </a:r>
            <a:br>
              <a:rPr lang="en-US" altLang="zh-CN" dirty="0"/>
            </a:br>
            <a:r>
              <a:rPr lang="en-US" altLang="zh-CN" dirty="0"/>
              <a:t>%   Detailed explanation goes here</a:t>
            </a:r>
            <a:br>
              <a:rPr lang="en-US" altLang="zh-CN" dirty="0"/>
            </a:br>
            <a:r>
              <a:rPr lang="en-US" altLang="zh-CN" dirty="0"/>
              <a:t>temp=a;</a:t>
            </a:r>
            <a:br>
              <a:rPr lang="en-US" altLang="zh-CN" dirty="0"/>
            </a:br>
            <a:r>
              <a:rPr lang="en-US" altLang="zh-CN" dirty="0"/>
              <a:t>a=b;</a:t>
            </a:r>
            <a:br>
              <a:rPr lang="en-US" altLang="zh-CN" dirty="0"/>
            </a:br>
            <a:r>
              <a:rPr lang="en-US" altLang="zh-CN" dirty="0"/>
              <a:t>b=temp;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br>
              <a:rPr lang="zh-CN" altLang="en-US" sz="2100" dirty="0"/>
            </a:br>
            <a:r>
              <a:rPr lang="zh-CN" altLang="en-US" sz="2100" dirty="0"/>
              <a:t>　　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M</a:t>
            </a:r>
            <a:r>
              <a:rPr lang="zh-CN" altLang="en-US" dirty="0"/>
              <a:t>脚本</a:t>
            </a:r>
            <a:br>
              <a:rPr lang="en-US" altLang="zh-CN" dirty="0"/>
            </a:br>
            <a:r>
              <a:rPr lang="en-US" altLang="zh-CN" dirty="0"/>
              <a:t>         M</a:t>
            </a:r>
            <a:r>
              <a:rPr lang="zh-CN" altLang="en-US" dirty="0"/>
              <a:t>脚本共用</a:t>
            </a:r>
            <a:r>
              <a:rPr lang="en-US" altLang="zh-CN" dirty="0"/>
              <a:t>MATLAB</a:t>
            </a:r>
            <a:r>
              <a:rPr lang="zh-CN" altLang="en-US" dirty="0"/>
              <a:t>的工作空间。</a:t>
            </a:r>
            <a:br>
              <a:rPr lang="en-US" altLang="zh-CN" dirty="0"/>
            </a:br>
            <a:br>
              <a:rPr lang="en-US" altLang="zh-CN" dirty="0"/>
            </a:br>
            <a:br>
              <a:rPr lang="zh-CN" altLang="en-US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16832"/>
            <a:ext cx="4908391" cy="2289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3717032"/>
            <a:ext cx="1821338" cy="150889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655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2.3  </a:t>
            </a:r>
            <a:r>
              <a:rPr lang="zh-CN" altLang="en-US" b="1" dirty="0"/>
              <a:t>函数变量</a:t>
            </a:r>
            <a:br>
              <a:rPr lang="zh-CN" altLang="en-US" b="1" dirty="0"/>
            </a:br>
            <a:r>
              <a:rPr lang="zh-CN" altLang="en-US" dirty="0"/>
              <a:t>　　</a:t>
            </a:r>
            <a:r>
              <a:rPr lang="en-US" altLang="zh-CN" dirty="0"/>
              <a:t>MATLAB</a:t>
            </a:r>
            <a:r>
              <a:rPr lang="zh-CN" altLang="en-US" dirty="0"/>
              <a:t>的变量有输入变量、输出变量和函数内使用的变量之分，还可分为</a:t>
            </a:r>
            <a:r>
              <a:rPr lang="zh-CN" altLang="en-US" b="1" dirty="0">
                <a:solidFill>
                  <a:schemeClr val="accent2"/>
                </a:solidFill>
              </a:rPr>
              <a:t>局部变量、全局变量、永久变量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　　输入变量相当于函数的入口数据，也是一个函数操作的主要对象，从某种意义上来说，函数的功能就是对输入变量进行一定的操作，从而实现一定的功能。函数的输入变量为局部变量，函数对输入变量的一切操作和修改如果不依靠输出变量的话，将不会影响工作区间中该变量的值。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645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200" b="1" dirty="0"/>
              <a:t>　　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．局部变量</a:t>
            </a:r>
            <a:br>
              <a:rPr lang="zh-CN" altLang="en-US" sz="2200" b="1" dirty="0"/>
            </a:br>
            <a:r>
              <a:rPr lang="zh-CN" altLang="en-US" sz="2200" dirty="0"/>
              <a:t>　　在</a:t>
            </a:r>
            <a:r>
              <a:rPr lang="en-US" altLang="zh-CN" sz="2200" dirty="0"/>
              <a:t>M</a:t>
            </a:r>
            <a:r>
              <a:rPr lang="zh-CN" altLang="en-US" sz="2200" dirty="0"/>
              <a:t>函数文件中，所有变量默认为局部变量。因此，在一个函数文件中的变量与 </a:t>
            </a:r>
            <a:r>
              <a:rPr lang="en-US" altLang="zh-CN" sz="2200" dirty="0"/>
              <a:t>MATLAB</a:t>
            </a:r>
            <a:r>
              <a:rPr lang="zh-CN" altLang="en-US" sz="2200" dirty="0"/>
              <a:t>工作区中的同名变量是完全不同的变量，它们存在内存的不同位置。</a:t>
            </a:r>
            <a:br>
              <a:rPr lang="zh-CN" altLang="en-US" sz="2200" dirty="0"/>
            </a:br>
            <a:r>
              <a:rPr lang="zh-CN" altLang="en-US" sz="2200" dirty="0"/>
              <a:t>　　每个函数都有自己的局部变量，</a:t>
            </a:r>
            <a:r>
              <a:rPr lang="zh-CN" altLang="en-US" sz="2200" b="1" dirty="0">
                <a:solidFill>
                  <a:schemeClr val="accent2"/>
                </a:solidFill>
              </a:rPr>
              <a:t>这些变量存储在该函数独立的工作区中</a:t>
            </a:r>
            <a:r>
              <a:rPr lang="zh-CN" altLang="en-US" sz="2200" dirty="0"/>
              <a:t>，与其他函数的变量及主工作区中的变量分开存储。当</a:t>
            </a:r>
            <a:r>
              <a:rPr lang="zh-CN" altLang="en-US" sz="2200" b="1" dirty="0">
                <a:solidFill>
                  <a:schemeClr val="accent2"/>
                </a:solidFill>
              </a:rPr>
              <a:t>函数调用结束时，这些变量随之删除</a:t>
            </a:r>
            <a:r>
              <a:rPr lang="zh-CN" altLang="en-US" sz="2200" dirty="0"/>
              <a:t>，不保存在内存中。并且，除了函数返回值，该函数不改变工作区中其他变量的值。</a:t>
            </a:r>
            <a:br>
              <a:rPr lang="zh-CN" altLang="en-US" sz="2200" dirty="0"/>
            </a:br>
            <a:r>
              <a:rPr lang="zh-CN" altLang="en-US" sz="2200" dirty="0"/>
              <a:t>　　脚本文件没有独立的工作区，当通过命令窗口调用脚本文件时，脚本文件分享主工作区，当函数调用脚本文件时，</a:t>
            </a:r>
            <a:r>
              <a:rPr lang="zh-CN" altLang="en-US" sz="2200" b="1" dirty="0">
                <a:solidFill>
                  <a:schemeClr val="accent2"/>
                </a:solidFill>
              </a:rPr>
              <a:t>脚本文件分享主调函数的工作区</a:t>
            </a:r>
            <a:r>
              <a:rPr lang="zh-CN" altLang="en-US" sz="2200" dirty="0"/>
              <a:t>。需要注意的是，如果脚本中改变了工作区中变量的值，则在脚本文件调用结束后，该变量的值发生改变。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634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　　局部变量是在函数内部使用的变量，其影响范围只能在本函数内，每个函数在运行时，都占有</a:t>
            </a:r>
            <a:r>
              <a:rPr lang="zh-CN" altLang="en-US" b="1" dirty="0">
                <a:solidFill>
                  <a:schemeClr val="accent2"/>
                </a:solidFill>
              </a:rPr>
              <a:t>独立的函数工作空间</a:t>
            </a:r>
            <a:r>
              <a:rPr lang="zh-CN" altLang="en-US" dirty="0"/>
              <a:t>，此工作空间和</a:t>
            </a:r>
            <a:r>
              <a:rPr lang="en-US" altLang="zh-CN" dirty="0"/>
              <a:t>MATLAB</a:t>
            </a:r>
            <a:r>
              <a:rPr lang="zh-CN" altLang="en-US" dirty="0"/>
              <a:t>的工作空间是相互独立的，局部变量仅存在于函数的工作空间内。当函数执行完毕之后，该变量即自行消失。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62465"/>
          <p:cNvSpPr>
            <a:spLocks noGrp="1"/>
          </p:cNvSpPr>
          <p:nvPr>
            <p:ph type="title"/>
          </p:nvPr>
        </p:nvSpPr>
        <p:spPr>
          <a:xfrm>
            <a:off x="611188" y="476672"/>
            <a:ext cx="8115300" cy="5638800"/>
          </a:xfrm>
        </p:spPr>
        <p:txBody>
          <a:bodyPr/>
          <a:lstStyle/>
          <a:p>
            <a:r>
              <a:rPr lang="zh-CN" altLang="en-US" sz="2200" b="1" dirty="0"/>
              <a:t>　　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．全局变量 </a:t>
            </a:r>
            <a:br>
              <a:rPr lang="zh-CN" altLang="en-US" sz="2200" b="1" dirty="0"/>
            </a:br>
            <a:r>
              <a:rPr lang="zh-CN" altLang="en-US" sz="2200" dirty="0"/>
              <a:t>　　在</a:t>
            </a:r>
            <a:r>
              <a:rPr lang="en-US" altLang="zh-CN" sz="2200" dirty="0"/>
              <a:t>MATLAB</a:t>
            </a:r>
            <a:r>
              <a:rPr lang="zh-CN" altLang="en-US" sz="2200" dirty="0"/>
              <a:t>中，函数内部定义的变量都是局部变量，它们不被加载到工作区间中。有时，用户需要使用全局变量，这时要使用</a:t>
            </a:r>
            <a:r>
              <a:rPr lang="en-US" altLang="zh-CN" sz="2200" b="1" dirty="0">
                <a:solidFill>
                  <a:schemeClr val="accent2"/>
                </a:solidFill>
              </a:rPr>
              <a:t>global()</a:t>
            </a:r>
            <a:r>
              <a:rPr lang="zh-CN" altLang="en-US" sz="2200" dirty="0"/>
              <a:t>函数来进行定义。</a:t>
            </a:r>
            <a:br>
              <a:rPr lang="zh-CN" altLang="en-US" sz="2200" dirty="0"/>
            </a:br>
            <a:r>
              <a:rPr lang="zh-CN" altLang="en-US" sz="2200" dirty="0"/>
              <a:t>　　局部变量只在一个工作区内有效，无论是函数工作区还是</a:t>
            </a:r>
            <a:r>
              <a:rPr lang="en-US" altLang="zh-CN" sz="2200" dirty="0"/>
              <a:t>MATLAB</a:t>
            </a:r>
            <a:r>
              <a:rPr lang="zh-CN" altLang="en-US" sz="2200" dirty="0"/>
              <a:t>主工作区。与局部变量不同，</a:t>
            </a:r>
            <a:r>
              <a:rPr lang="zh-CN" altLang="en-US" sz="2200" b="1" dirty="0">
                <a:solidFill>
                  <a:schemeClr val="accent2"/>
                </a:solidFill>
              </a:rPr>
              <a:t>全局变量可以在</a:t>
            </a:r>
            <a:r>
              <a:rPr lang="zh-CN" altLang="en-US" sz="2200" b="1" dirty="0">
                <a:solidFill>
                  <a:srgbClr val="FF0000"/>
                </a:solidFill>
              </a:rPr>
              <a:t>定义该变量</a:t>
            </a:r>
            <a:r>
              <a:rPr lang="zh-CN" altLang="en-US" sz="2200" b="1" dirty="0">
                <a:solidFill>
                  <a:schemeClr val="accent2"/>
                </a:solidFill>
              </a:rPr>
              <a:t>的全部工作区中有效</a:t>
            </a:r>
            <a:r>
              <a:rPr lang="zh-CN" altLang="en-US" sz="2200" dirty="0"/>
              <a:t>。当在一个工作区内改变该变量的值时，该变量在其他工作区中的变量同时改变。</a:t>
            </a:r>
            <a:br>
              <a:rPr lang="zh-CN" altLang="en-US" sz="2200" dirty="0"/>
            </a:br>
            <a:r>
              <a:rPr lang="zh-CN" altLang="en-US" sz="2200" dirty="0"/>
              <a:t>　　任何函数要使用全局变量，必须首先声明，即使是在命令窗口也不例外。如果一个</a:t>
            </a:r>
            <a:r>
              <a:rPr lang="en-US" altLang="zh-CN" sz="2200" dirty="0"/>
              <a:t>M</a:t>
            </a:r>
            <a:r>
              <a:rPr lang="zh-CN" altLang="en-US" sz="2200" dirty="0"/>
              <a:t>文件中包含的子函数需要访问全局变量，则需在子函数中声明该变量，如果需要在命令行中访问该变量，则需在命令行中声明该变量。声明格式：</a:t>
            </a:r>
            <a:br>
              <a:rPr lang="zh-CN" altLang="en-US" sz="2200" dirty="0"/>
            </a:br>
            <a:r>
              <a:rPr lang="zh-CN" altLang="en-US" sz="2200" dirty="0"/>
              <a:t>　</a:t>
            </a:r>
            <a:r>
              <a:rPr lang="zh-CN" altLang="en-US" sz="2000" dirty="0"/>
              <a:t>　</a:t>
            </a:r>
            <a:r>
              <a:rPr lang="en-US" altLang="zh-CN" sz="2000" b="1" dirty="0">
                <a:solidFill>
                  <a:schemeClr val="accent2"/>
                </a:solidFill>
              </a:rPr>
              <a:t>global </a:t>
            </a:r>
            <a:r>
              <a:rPr lang="zh-CN" altLang="en-US" sz="2000" b="1" dirty="0">
                <a:solidFill>
                  <a:schemeClr val="accent2"/>
                </a:solidFill>
              </a:rPr>
              <a:t>变量名</a:t>
            </a:r>
            <a:r>
              <a:rPr lang="en-US" altLang="zh-CN" sz="2000" b="1" dirty="0">
                <a:solidFill>
                  <a:schemeClr val="accent2"/>
                </a:solidFill>
              </a:rPr>
              <a:t>1  </a:t>
            </a:r>
            <a:r>
              <a:rPr lang="zh-CN" altLang="en-US" sz="2000" b="1" dirty="0">
                <a:solidFill>
                  <a:schemeClr val="accent2"/>
                </a:solidFill>
              </a:rPr>
              <a:t>变量名</a:t>
            </a:r>
            <a:r>
              <a:rPr lang="en-US" altLang="zh-CN" sz="2000" b="1" dirty="0">
                <a:solidFill>
                  <a:schemeClr val="accent2"/>
                </a:solidFill>
              </a:rPr>
              <a:t>2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61441"/>
          <p:cNvSpPr>
            <a:spLocks noGrp="1"/>
          </p:cNvSpPr>
          <p:nvPr>
            <p:ph type="title"/>
          </p:nvPr>
        </p:nvSpPr>
        <p:spPr>
          <a:xfrm>
            <a:off x="489148" y="526504"/>
            <a:ext cx="8115300" cy="5638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b="1" dirty="0"/>
              <a:t>　　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．永久变量 </a:t>
            </a:r>
            <a:br>
              <a:rPr lang="zh-CN" altLang="en-US" sz="2000" b="1" dirty="0"/>
            </a:br>
            <a:r>
              <a:rPr lang="zh-CN" altLang="en-US" sz="2000" dirty="0"/>
              <a:t>　　除局部变量和全局变量外，</a:t>
            </a:r>
            <a:r>
              <a:rPr lang="en-US" altLang="zh-CN" sz="2000" dirty="0"/>
              <a:t>MATLAB </a:t>
            </a:r>
            <a:r>
              <a:rPr lang="zh-CN" altLang="en-US" sz="2000" dirty="0"/>
              <a:t>中还有一种变量类型为永久变量。除了通过全局变量共享数据外，函数式</a:t>
            </a:r>
            <a:r>
              <a:rPr lang="en-US" altLang="zh-CN" sz="2000" dirty="0"/>
              <a:t>M</a:t>
            </a:r>
            <a:r>
              <a:rPr lang="zh-CN" altLang="en-US" sz="2000" dirty="0"/>
              <a:t>文件还可以通过</a:t>
            </a:r>
            <a:r>
              <a:rPr lang="en-US" altLang="zh-CN" sz="2000" b="1" dirty="0">
                <a:solidFill>
                  <a:schemeClr val="accent2"/>
                </a:solidFill>
              </a:rPr>
              <a:t>persistent</a:t>
            </a:r>
            <a:r>
              <a:rPr lang="zh-CN" altLang="en-US" sz="2000" dirty="0"/>
              <a:t>声明一个变量，来对函数中重复使用和递归调用的变量的访问进行限制，该变量就是永久变量。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(1) </a:t>
            </a:r>
            <a:r>
              <a:rPr lang="zh-CN" altLang="en-US" sz="2000" dirty="0"/>
              <a:t>永久变量的特点如下：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① </a:t>
            </a:r>
            <a:r>
              <a:rPr lang="zh-CN" altLang="en-US" sz="2000" dirty="0"/>
              <a:t>永久变量与全局变量类似，但是只能在 </a:t>
            </a:r>
            <a:r>
              <a:rPr lang="en-US" altLang="zh-CN" sz="2000" dirty="0"/>
              <a:t>M </a:t>
            </a:r>
            <a:r>
              <a:rPr lang="zh-CN" altLang="en-US" sz="2000" dirty="0"/>
              <a:t>文件内部定义，它的范围被限制在声明这些变量的函数内部，不允许在其他的函数中对它们进行改变。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② </a:t>
            </a:r>
            <a:r>
              <a:rPr lang="zh-CN" altLang="en-US" sz="2000" dirty="0"/>
              <a:t>只有该变量从属的函数能够访问该变量。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③ </a:t>
            </a:r>
            <a:r>
              <a:rPr lang="zh-CN" altLang="en-US" sz="2000" dirty="0"/>
              <a:t>当函数运行结束时，该变量的值保留在内存中。只要</a:t>
            </a:r>
            <a:r>
              <a:rPr lang="en-US" altLang="zh-CN" sz="2000" dirty="0"/>
              <a:t>M</a:t>
            </a:r>
            <a:r>
              <a:rPr lang="zh-CN" altLang="en-US" sz="2000" dirty="0"/>
              <a:t>文件还在</a:t>
            </a:r>
            <a:r>
              <a:rPr lang="en-US" altLang="zh-CN" sz="2000" dirty="0"/>
              <a:t>MATLAB</a:t>
            </a:r>
            <a:r>
              <a:rPr lang="zh-CN" altLang="en-US" sz="2000" dirty="0"/>
              <a:t>的内存中，永久变量就存在。因此当该函数再次被调用时，可以再次利用这些变量。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(2) </a:t>
            </a:r>
            <a:r>
              <a:rPr lang="zh-CN" altLang="en-US" sz="2000" dirty="0"/>
              <a:t>永久变量的定义方法：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b="1" dirty="0">
                <a:solidFill>
                  <a:schemeClr val="accent2"/>
                </a:solidFill>
              </a:rPr>
              <a:t>persistent </a:t>
            </a:r>
            <a:r>
              <a:rPr lang="zh-CN" altLang="en-US" sz="2000" b="1" dirty="0">
                <a:solidFill>
                  <a:schemeClr val="accent2"/>
                </a:solidFill>
              </a:rPr>
              <a:t>变量名</a:t>
            </a:r>
            <a:r>
              <a:rPr lang="en-US" altLang="zh-CN" sz="2000" b="1" dirty="0">
                <a:solidFill>
                  <a:schemeClr val="accent2"/>
                </a:solidFill>
              </a:rPr>
              <a:t>1  </a:t>
            </a:r>
            <a:r>
              <a:rPr lang="zh-CN" altLang="en-US" sz="2000" b="1" dirty="0">
                <a:solidFill>
                  <a:schemeClr val="accent2"/>
                </a:solidFill>
              </a:rPr>
              <a:t>变量名</a:t>
            </a:r>
            <a:r>
              <a:rPr lang="en-US" altLang="zh-CN" sz="2000" b="1" dirty="0">
                <a:solidFill>
                  <a:schemeClr val="accent2"/>
                </a:solidFill>
              </a:rPr>
              <a:t>2</a:t>
            </a:r>
            <a:br>
              <a:rPr lang="en-US" altLang="zh-CN" sz="2000" b="1" dirty="0">
                <a:solidFill>
                  <a:schemeClr val="accent2"/>
                </a:solidFill>
              </a:rPr>
            </a:br>
            <a:r>
              <a:rPr lang="zh-CN" altLang="en-US" sz="2000" b="1" dirty="0">
                <a:solidFill>
                  <a:schemeClr val="accent2"/>
                </a:solidFill>
              </a:rPr>
              <a:t>　　使用格式形如</a:t>
            </a:r>
            <a:r>
              <a:rPr lang="en-US" altLang="zh-CN" sz="2000" b="1" dirty="0">
                <a:solidFill>
                  <a:schemeClr val="accent2"/>
                </a:solidFill>
              </a:rPr>
              <a:t>persistent (X Y Z)</a:t>
            </a:r>
            <a:r>
              <a:rPr lang="zh-CN" altLang="en-US" sz="2000" b="1" dirty="0">
                <a:solidFill>
                  <a:schemeClr val="accent2"/>
                </a:solidFill>
              </a:rPr>
              <a:t>。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341289"/>
            <a:ext cx="8115300" cy="4967436"/>
          </a:xfrm>
        </p:spPr>
        <p:txBody>
          <a:bodyPr/>
          <a:lstStyle/>
          <a:p>
            <a:r>
              <a:rPr lang="en-US" altLang="zh-CN" b="1" dirty="0"/>
              <a:t>1.1  M</a:t>
            </a:r>
            <a:r>
              <a:rPr lang="zh-CN" altLang="en-US" b="1" dirty="0"/>
              <a:t>文件的结构　　</a:t>
            </a:r>
            <a:br>
              <a:rPr lang="en-US" altLang="zh-CN" b="1" dirty="0"/>
            </a:br>
            <a:r>
              <a:rPr lang="en-US" altLang="zh-CN" b="1" dirty="0"/>
              <a:t>1</a:t>
            </a:r>
            <a:r>
              <a:rPr lang="zh-CN" altLang="en-US" b="1" dirty="0"/>
              <a:t>．脚本</a:t>
            </a:r>
            <a:r>
              <a:rPr lang="en-US" altLang="zh-CN" b="1" dirty="0"/>
              <a:t>M</a:t>
            </a:r>
            <a:r>
              <a:rPr lang="zh-CN" altLang="en-US" b="1" dirty="0"/>
              <a:t>文件</a:t>
            </a:r>
            <a:br>
              <a:rPr lang="zh-CN" altLang="en-US" b="1" dirty="0"/>
            </a:br>
            <a:r>
              <a:rPr lang="zh-CN" altLang="en-US" dirty="0"/>
              <a:t>　　脚本文件也叫命令文件，是独立执行的文件，它</a:t>
            </a:r>
            <a:r>
              <a:rPr lang="zh-CN" altLang="en-US" b="1" dirty="0">
                <a:solidFill>
                  <a:schemeClr val="accent6"/>
                </a:solidFill>
              </a:rPr>
              <a:t>不接受输入参数，不返回任何值</a:t>
            </a:r>
            <a:r>
              <a:rPr lang="zh-CN" altLang="en-US" dirty="0"/>
              <a:t>，而是代码的结合，该方法允许用户将一系列</a:t>
            </a:r>
            <a:r>
              <a:rPr lang="en-US" altLang="zh-CN" dirty="0"/>
              <a:t>MATLAB</a:t>
            </a:r>
            <a:r>
              <a:rPr lang="zh-CN" altLang="en-US" dirty="0"/>
              <a:t>命令输入到一个简单的脚本“</a:t>
            </a:r>
            <a:r>
              <a:rPr lang="en-US" altLang="zh-CN" dirty="0"/>
              <a:t>.m”</a:t>
            </a:r>
            <a:r>
              <a:rPr lang="zh-CN" altLang="en-US" dirty="0"/>
              <a:t>文件中，只要在</a:t>
            </a:r>
            <a:r>
              <a:rPr lang="en-US" altLang="zh-CN" dirty="0"/>
              <a:t>MATLAB</a:t>
            </a:r>
            <a:r>
              <a:rPr lang="zh-CN" altLang="en-US" dirty="0"/>
              <a:t>命令窗口中执行该文件，则会依次执行该文件中的命令。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zh-CN" altLang="en-US" b="1" dirty="0">
                <a:solidFill>
                  <a:schemeClr val="tx1"/>
                </a:solidFill>
              </a:rPr>
              <a:t>用户只需在</a:t>
            </a:r>
            <a:r>
              <a:rPr lang="en-US" altLang="zh-CN" b="1" dirty="0">
                <a:solidFill>
                  <a:schemeClr val="tx1"/>
                </a:solidFill>
              </a:rPr>
              <a:t>MATLAB </a:t>
            </a:r>
            <a:r>
              <a:rPr lang="zh-CN" altLang="en-US" b="1" dirty="0">
                <a:solidFill>
                  <a:schemeClr val="tx1"/>
                </a:solidFill>
              </a:rPr>
              <a:t>的提示符“</a:t>
            </a:r>
            <a:r>
              <a:rPr lang="en-US" altLang="zh-CN" b="1" dirty="0">
                <a:solidFill>
                  <a:schemeClr val="tx1"/>
                </a:solidFill>
              </a:rPr>
              <a:t>&gt;&gt;”</a:t>
            </a:r>
            <a:r>
              <a:rPr lang="zh-CN" altLang="en-US" b="1" dirty="0">
                <a:solidFill>
                  <a:schemeClr val="tx1"/>
                </a:solidFill>
              </a:rPr>
              <a:t>下键入</a:t>
            </a:r>
            <a:r>
              <a:rPr lang="zh-CN" altLang="en-US" b="1" dirty="0">
                <a:solidFill>
                  <a:schemeClr val="accent6"/>
                </a:solidFill>
              </a:rPr>
              <a:t>该</a:t>
            </a:r>
            <a:r>
              <a:rPr lang="en-US" altLang="zh-CN" b="1" dirty="0">
                <a:solidFill>
                  <a:schemeClr val="accent6"/>
                </a:solidFill>
              </a:rPr>
              <a:t>M</a:t>
            </a:r>
            <a:r>
              <a:rPr lang="zh-CN" altLang="en-US" b="1" dirty="0">
                <a:solidFill>
                  <a:schemeClr val="accent6"/>
                </a:solidFill>
              </a:rPr>
              <a:t>文件的文件名</a:t>
            </a:r>
            <a:r>
              <a:rPr lang="zh-CN" altLang="en-US" b="1" dirty="0">
                <a:solidFill>
                  <a:schemeClr val="tx1"/>
                </a:solidFill>
              </a:rPr>
              <a:t>，这样</a:t>
            </a:r>
            <a:r>
              <a:rPr lang="en-US" altLang="zh-CN" b="1" dirty="0">
                <a:solidFill>
                  <a:schemeClr val="tx1"/>
                </a:solidFill>
              </a:rPr>
              <a:t>MATLAB</a:t>
            </a:r>
            <a:r>
              <a:rPr lang="zh-CN" altLang="en-US" b="1" dirty="0">
                <a:solidFill>
                  <a:schemeClr val="tx1"/>
                </a:solidFill>
              </a:rPr>
              <a:t>就会自动执行该</a:t>
            </a:r>
            <a:r>
              <a:rPr lang="en-US" altLang="zh-CN" b="1" dirty="0">
                <a:solidFill>
                  <a:schemeClr val="tx1"/>
                </a:solidFill>
              </a:rPr>
              <a:t>M</a:t>
            </a:r>
            <a:r>
              <a:rPr lang="zh-CN" altLang="en-US" b="1" dirty="0">
                <a:solidFill>
                  <a:schemeClr val="tx1"/>
                </a:solidFill>
              </a:rPr>
              <a:t>文件中的各条语句</a:t>
            </a:r>
            <a:r>
              <a:rPr lang="zh-CN" altLang="en-US" dirty="0"/>
              <a:t>，并</a:t>
            </a:r>
            <a:r>
              <a:rPr lang="zh-CN" altLang="en-US" b="1" dirty="0">
                <a:solidFill>
                  <a:schemeClr val="accent6"/>
                </a:solidFill>
              </a:rPr>
              <a:t>将结果直接返回到</a:t>
            </a:r>
            <a:r>
              <a:rPr lang="en-US" altLang="zh-CN" b="1" dirty="0">
                <a:solidFill>
                  <a:schemeClr val="accent6"/>
                </a:solidFill>
              </a:rPr>
              <a:t>MATLAB </a:t>
            </a:r>
            <a:r>
              <a:rPr lang="zh-CN" altLang="en-US" b="1" dirty="0">
                <a:solidFill>
                  <a:schemeClr val="accent6"/>
                </a:solidFill>
              </a:rPr>
              <a:t>的工作空间</a:t>
            </a:r>
            <a:r>
              <a:rPr lang="zh-CN" altLang="en-US" dirty="0"/>
              <a:t>。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95536" y="620688"/>
            <a:ext cx="81153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/>
              <a:t>		      1  </a:t>
            </a:r>
            <a:r>
              <a:rPr lang="zh-CN" altLang="en-US" sz="3200" b="1" dirty="0"/>
              <a:t>使用</a:t>
            </a:r>
            <a:r>
              <a:rPr lang="en-US" altLang="zh-CN" sz="3200" b="1" dirty="0"/>
              <a:t>M</a:t>
            </a:r>
            <a:r>
              <a:rPr lang="zh-CN" altLang="en-US" sz="3200" b="1" dirty="0"/>
              <a:t>文件编程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05" y="669925"/>
            <a:ext cx="2642870" cy="5638800"/>
          </a:xfrm>
        </p:spPr>
        <p:txBody>
          <a:bodyPr/>
          <a:lstStyle/>
          <a:p>
            <a:r>
              <a:rPr lang="zh-CN" altLang="en-US"/>
              <a:t>function myFun()</a:t>
            </a:r>
            <a:br>
              <a:rPr lang="zh-CN" altLang="en-US"/>
            </a:br>
            <a:r>
              <a:rPr lang="zh-CN" altLang="en-US"/>
              <a:t>    persistent n</a:t>
            </a:r>
            <a:br>
              <a:rPr lang="zh-CN" altLang="en-US"/>
            </a:br>
            <a:r>
              <a:rPr lang="zh-CN" altLang="en-US"/>
              <a:t>    if isempty(n)</a:t>
            </a:r>
            <a:br>
              <a:rPr lang="zh-CN" altLang="en-US"/>
            </a:br>
            <a:r>
              <a:rPr lang="zh-CN" altLang="en-US"/>
              <a:t>        n = 0;</a:t>
            </a:r>
            <a:br>
              <a:rPr lang="zh-CN" altLang="en-US"/>
            </a:br>
            <a:r>
              <a:rPr lang="zh-CN" altLang="en-US"/>
              <a:t>    end</a:t>
            </a:r>
            <a:br>
              <a:rPr lang="zh-CN" altLang="en-US"/>
            </a:br>
            <a:r>
              <a:rPr lang="zh-CN" altLang="en-US"/>
              <a:t>    n = n+1</a:t>
            </a:r>
            <a:br>
              <a:rPr lang="zh-CN" altLang="en-US"/>
            </a:br>
            <a:r>
              <a:rPr lang="zh-CN" altLang="en-US"/>
              <a:t>end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63365" y="805180"/>
            <a:ext cx="338899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在命令提示符下，调用 myFun 三次。</a:t>
            </a:r>
          </a:p>
          <a:p>
            <a:endParaRPr lang="zh-CN" altLang="en-US"/>
          </a:p>
          <a:p>
            <a:r>
              <a:rPr lang="zh-CN" altLang="en-US"/>
              <a:t>myFun</a:t>
            </a:r>
          </a:p>
          <a:p>
            <a:r>
              <a:rPr lang="zh-CN" altLang="en-US"/>
              <a:t>myFun</a:t>
            </a:r>
          </a:p>
          <a:p>
            <a:r>
              <a:rPr lang="zh-CN" altLang="en-US"/>
              <a:t>myFun</a:t>
            </a:r>
          </a:p>
          <a:p>
            <a:endParaRPr lang="zh-CN" altLang="en-US"/>
          </a:p>
          <a:p>
            <a:r>
              <a:rPr lang="zh-CN" altLang="en-US"/>
              <a:t>n =</a:t>
            </a:r>
          </a:p>
          <a:p>
            <a:r>
              <a:rPr lang="zh-CN" altLang="en-US"/>
              <a:t>     1</a:t>
            </a:r>
          </a:p>
          <a:p>
            <a:r>
              <a:rPr lang="zh-CN" altLang="en-US"/>
              <a:t>n =</a:t>
            </a:r>
          </a:p>
          <a:p>
            <a:r>
              <a:rPr lang="zh-CN" altLang="en-US"/>
              <a:t>     2</a:t>
            </a:r>
          </a:p>
          <a:p>
            <a:r>
              <a:rPr lang="zh-CN" altLang="en-US"/>
              <a:t>n =</a:t>
            </a:r>
          </a:p>
          <a:p>
            <a:r>
              <a:rPr lang="zh-CN" altLang="en-US"/>
              <a:t>     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persistent </a:t>
            </a:r>
            <a:r>
              <a:rPr lang="zh-CN" altLang="en-US"/>
              <a:t>变量用法示例：</a:t>
            </a:r>
            <a:br>
              <a:rPr lang="zh-CN" altLang="en-US"/>
            </a:br>
            <a:r>
              <a:rPr lang="zh-CN" altLang="en-US" sz="2000"/>
              <a:t>编写一个函数，该函数在距离上个日志项至少三秒后开始记录数据。将 logTime 定义为持久性变量，用于存储 logData 上次写入文件的时间。在当前工作文件夹中的文件中，定义 logData 函数。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9775" y="2513965"/>
            <a:ext cx="42373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/>
              <a:t>function logData(fname,n)</a:t>
            </a:r>
          </a:p>
          <a:p>
            <a:r>
              <a:rPr lang="zh-CN" altLang="en-US" sz="1800"/>
              <a:t>    persistent logTime</a:t>
            </a:r>
          </a:p>
          <a:p>
            <a:r>
              <a:rPr lang="zh-CN" altLang="en-US" sz="1800"/>
              <a:t>    currTime = datetime;</a:t>
            </a:r>
          </a:p>
          <a:p>
            <a:r>
              <a:rPr lang="zh-CN" altLang="en-US" sz="1800"/>
              <a:t>    </a:t>
            </a:r>
          </a:p>
          <a:p>
            <a:r>
              <a:rPr lang="zh-CN" altLang="en-US" sz="1800"/>
              <a:t>    if isempty(logTime)</a:t>
            </a:r>
          </a:p>
          <a:p>
            <a:r>
              <a:rPr lang="zh-CN" altLang="en-US" sz="1800"/>
              <a:t>        logTime = currTime;</a:t>
            </a:r>
          </a:p>
          <a:p>
            <a:r>
              <a:rPr lang="zh-CN" altLang="en-US" sz="1800"/>
              <a:t>        disp('Logging initial value.')</a:t>
            </a:r>
          </a:p>
          <a:p>
            <a:r>
              <a:rPr lang="zh-CN" altLang="en-US" sz="1800"/>
              <a:t>        dlmwrite(fname,n)</a:t>
            </a:r>
          </a:p>
          <a:p>
            <a:r>
              <a:rPr lang="zh-CN" altLang="en-US" sz="1800"/>
              <a:t>        return</a:t>
            </a:r>
          </a:p>
          <a:p>
            <a:r>
              <a:rPr lang="zh-CN" altLang="en-US" sz="1800"/>
              <a:t>    end</a:t>
            </a:r>
          </a:p>
          <a:p>
            <a:r>
              <a:rPr lang="zh-CN" altLang="en-US" sz="1800"/>
              <a:t>    </a:t>
            </a:r>
          </a:p>
          <a:p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4298315" y="2374900"/>
            <a:ext cx="42373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ym typeface="+mn-ea"/>
              </a:rPr>
              <a:t>    dt = currTime - logTime;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    if dt &gt; seconds(3)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        disp('Logging.')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        dlmwrite(fname,n,'-append')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        logTime = currTime;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    else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      disp(['Not logging. ' num2str(seconds(dt)) ' sec since last log.'])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    end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end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    </a:t>
            </a:r>
          </a:p>
          <a:p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5436096" y="4678680"/>
            <a:ext cx="3290392" cy="1630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测试代码：</a:t>
            </a:r>
          </a:p>
          <a:p>
            <a:r>
              <a:rPr lang="zh-CN" altLang="en-US" sz="2000" dirty="0"/>
              <a:t>for n = 1:10</a:t>
            </a:r>
          </a:p>
          <a:p>
            <a:r>
              <a:rPr lang="zh-CN" altLang="en-US" sz="2000" dirty="0"/>
              <a:t>    pause(1)</a:t>
            </a:r>
          </a:p>
          <a:p>
            <a:r>
              <a:rPr lang="zh-CN" altLang="en-US" sz="2000" dirty="0"/>
              <a:t>    logData('myLog.txt',rand)</a:t>
            </a:r>
          </a:p>
          <a:p>
            <a:r>
              <a:rPr lang="zh-CN" altLang="en-US" sz="2000" dirty="0"/>
              <a:t>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07504" y="692696"/>
            <a:ext cx="820896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　　</a:t>
            </a:r>
            <a:r>
              <a:rPr lang="en-US" altLang="zh-CN" b="1" dirty="0"/>
              <a:t>2</a:t>
            </a:r>
            <a:r>
              <a:rPr lang="zh-CN" altLang="en-US" b="1" dirty="0"/>
              <a:t>．函数</a:t>
            </a:r>
            <a:r>
              <a:rPr lang="en-US" altLang="zh-CN" b="1" dirty="0"/>
              <a:t>M</a:t>
            </a:r>
            <a:r>
              <a:rPr lang="zh-CN" altLang="en-US" b="1" dirty="0"/>
              <a:t>文件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　　一个函数</a:t>
            </a:r>
            <a:r>
              <a:rPr lang="en-US" altLang="zh-CN" dirty="0"/>
              <a:t>M</a:t>
            </a:r>
            <a:r>
              <a:rPr lang="zh-CN" altLang="en-US" dirty="0"/>
              <a:t>文件与脚本文件类似，它们都是一个扩展名为“</a:t>
            </a:r>
            <a:r>
              <a:rPr lang="en-US" altLang="zh-CN" dirty="0"/>
              <a:t>.m”</a:t>
            </a:r>
            <a:r>
              <a:rPr lang="zh-CN" altLang="en-US" dirty="0"/>
              <a:t>的文本文件。与</a:t>
            </a:r>
            <a:r>
              <a:rPr lang="en-US" altLang="zh-CN" dirty="0"/>
              <a:t>M</a:t>
            </a:r>
            <a:r>
              <a:rPr lang="zh-CN" altLang="en-US" dirty="0"/>
              <a:t>脚本不同，函数</a:t>
            </a:r>
            <a:r>
              <a:rPr lang="en-US" altLang="zh-CN" dirty="0"/>
              <a:t>M</a:t>
            </a:r>
            <a:r>
              <a:rPr lang="zh-CN" altLang="en-US" dirty="0"/>
              <a:t>文件不是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独立执行的文件，它接受输入参数、提供输出参数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只能被程序调用</a:t>
            </a:r>
            <a:r>
              <a:rPr lang="zh-CN" altLang="en-US" dirty="0"/>
              <a:t>。一个 函数</a:t>
            </a:r>
            <a:r>
              <a:rPr lang="en-US" altLang="zh-CN" dirty="0"/>
              <a:t>M</a:t>
            </a:r>
            <a:r>
              <a:rPr lang="zh-CN" altLang="en-US" dirty="0"/>
              <a:t>文件通常包含以下部分：</a:t>
            </a:r>
            <a:endParaRPr lang="zh-CN" altLang="en-US" dirty="0">
              <a:sym typeface="Wingdings 2" panose="050201020105070707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Wingdings 2" panose="05020102010507070707" pitchFamily="18" charset="2"/>
              </a:rPr>
              <a:t>　　</a:t>
            </a:r>
            <a:r>
              <a:rPr lang="zh-CN" altLang="en-US" dirty="0"/>
              <a:t> 函数定义语句；</a:t>
            </a:r>
            <a:endParaRPr lang="zh-CN" altLang="en-US" dirty="0">
              <a:sym typeface="Wingdings 2" panose="050201020105070707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Wingdings 2" panose="05020102010507070707" pitchFamily="18" charset="2"/>
              </a:rPr>
              <a:t>　　</a:t>
            </a:r>
            <a:r>
              <a:rPr lang="zh-CN" altLang="en-US" dirty="0"/>
              <a:t>  </a:t>
            </a:r>
            <a:r>
              <a:rPr lang="en-US" altLang="zh-CN" dirty="0"/>
              <a:t>H1</a:t>
            </a:r>
            <a:r>
              <a:rPr lang="zh-CN" altLang="en-US" dirty="0"/>
              <a:t>帮助行；</a:t>
            </a:r>
            <a:endParaRPr lang="zh-CN" altLang="en-US" dirty="0">
              <a:sym typeface="Wingdings 2" panose="050201020105070707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Wingdings 2" panose="05020102010507070707" pitchFamily="18" charset="2"/>
              </a:rPr>
              <a:t>　　</a:t>
            </a:r>
            <a:r>
              <a:rPr lang="zh-CN" altLang="en-US" dirty="0"/>
              <a:t> 帮助文本；</a:t>
            </a:r>
            <a:endParaRPr lang="zh-CN" altLang="en-US" dirty="0">
              <a:sym typeface="Wingdings 2" panose="050201020105070707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Wingdings 2" panose="05020102010507070707" pitchFamily="18" charset="2"/>
              </a:rPr>
              <a:t>　　</a:t>
            </a:r>
            <a:r>
              <a:rPr lang="zh-CN" altLang="en-US" dirty="0"/>
              <a:t> 函数体或者脚本文件语句；</a:t>
            </a:r>
            <a:endParaRPr lang="zh-CN" altLang="en-US" dirty="0">
              <a:sym typeface="Wingdings 2" panose="050201020105070707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Wingdings 2" panose="05020102010507070707" pitchFamily="18" charset="2"/>
              </a:rPr>
              <a:t>　　</a:t>
            </a:r>
            <a:r>
              <a:rPr lang="zh-CN" altLang="en-US" dirty="0"/>
              <a:t> 注释语句。 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B507D72-0CD6-4973-B980-903E1FCE1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13" y="3140968"/>
            <a:ext cx="4287629" cy="346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>
            <a:extLst>
              <a:ext uri="{FF2B5EF4-FFF2-40B4-BE49-F238E27FC236}">
                <a16:creationId xmlns:a16="http://schemas.microsoft.com/office/drawing/2014/main" id="{2D477276-674E-43EA-AF32-F640285C8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5447996"/>
            <a:ext cx="20746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M</a:t>
            </a:r>
            <a:r>
              <a:rPr lang="zh-CN" altLang="en-US" dirty="0"/>
              <a:t>文本编辑器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200" dirty="0"/>
              <a:t>　　一个完整的函数</a:t>
            </a:r>
            <a:r>
              <a:rPr lang="en-US" altLang="zh-CN" sz="2200" dirty="0"/>
              <a:t>M</a:t>
            </a:r>
            <a:r>
              <a:rPr lang="zh-CN" altLang="en-US" sz="2200" dirty="0"/>
              <a:t>文件的结构如下：</a:t>
            </a:r>
            <a:br>
              <a:rPr lang="zh-CN" altLang="en-US" sz="2200" dirty="0"/>
            </a:br>
            <a:r>
              <a:rPr lang="zh-CN" altLang="en-US" sz="2200" dirty="0"/>
              <a:t>　　</a:t>
            </a:r>
            <a:r>
              <a:rPr lang="en-US" altLang="zh-CN" sz="2200" dirty="0"/>
              <a:t>function f = fact(n)                  		</a:t>
            </a:r>
            <a:r>
              <a:rPr lang="zh-CN" altLang="en-US" sz="2200" dirty="0"/>
              <a:t>函数定义语句</a:t>
            </a:r>
            <a:br>
              <a:rPr lang="zh-CN" altLang="en-US" sz="2200" dirty="0"/>
            </a:br>
            <a:r>
              <a:rPr lang="zh-CN" altLang="en-US" sz="2200" dirty="0"/>
              <a:t>　　</a:t>
            </a:r>
            <a:r>
              <a:rPr lang="en-US" altLang="zh-CN" sz="2200" dirty="0"/>
              <a:t>% Compute a factorial value.           	H1</a:t>
            </a:r>
            <a:r>
              <a:rPr lang="zh-CN" altLang="en-US" sz="2200" dirty="0"/>
              <a:t>行</a:t>
            </a:r>
            <a:br>
              <a:rPr lang="zh-CN" altLang="en-US" sz="2200" dirty="0"/>
            </a:br>
            <a:r>
              <a:rPr lang="zh-CN" altLang="en-US" sz="2200" dirty="0"/>
              <a:t>　　</a:t>
            </a:r>
            <a:r>
              <a:rPr lang="en-US" altLang="zh-CN" sz="2200" dirty="0"/>
              <a:t>% FACT(N) returns the factorial of N,   	</a:t>
            </a:r>
            <a:r>
              <a:rPr lang="zh-CN" altLang="en-US" sz="2200" dirty="0"/>
              <a:t>帮助文本</a:t>
            </a:r>
            <a:br>
              <a:rPr lang="zh-CN" altLang="en-US" sz="2200" dirty="0"/>
            </a:br>
            <a:r>
              <a:rPr lang="zh-CN" altLang="en-US" sz="2200" dirty="0"/>
              <a:t>　　</a:t>
            </a:r>
            <a:r>
              <a:rPr lang="en-US" altLang="zh-CN" sz="2200" dirty="0"/>
              <a:t>% usually denoted by N!</a:t>
            </a:r>
            <a:br>
              <a:rPr lang="en-US" altLang="zh-CN" sz="2200" dirty="0"/>
            </a:br>
            <a:r>
              <a:rPr lang="zh-CN" altLang="en-US" sz="2200" dirty="0"/>
              <a:t>　　</a:t>
            </a:r>
            <a:r>
              <a:rPr lang="en-US" altLang="zh-CN" sz="2200" dirty="0"/>
              <a:t>% Put simply, FACT(N) is PROD(1:N).    	</a:t>
            </a:r>
            <a:r>
              <a:rPr lang="zh-CN" altLang="en-US" sz="2200" dirty="0"/>
              <a:t>注释语句</a:t>
            </a:r>
            <a:br>
              <a:rPr lang="zh-CN" altLang="en-US" sz="2200" dirty="0"/>
            </a:br>
            <a:r>
              <a:rPr lang="zh-CN" altLang="en-US" sz="2200" dirty="0"/>
              <a:t>　　</a:t>
            </a:r>
            <a:r>
              <a:rPr lang="en-US" altLang="zh-CN" sz="2200" dirty="0"/>
              <a:t>	f = prod(1:n);                         		</a:t>
            </a:r>
            <a:r>
              <a:rPr lang="zh-CN" altLang="en-US" sz="2200" dirty="0"/>
              <a:t>函数体</a:t>
            </a:r>
            <a:br>
              <a:rPr lang="zh-CN" altLang="en-US" sz="2200" dirty="0"/>
            </a:br>
            <a:r>
              <a:rPr lang="zh-CN" altLang="en-US" sz="2200" dirty="0"/>
              <a:t>　　</a:t>
            </a:r>
            <a:r>
              <a:rPr lang="zh-CN" altLang="en-US" sz="2000" dirty="0"/>
              <a:t>正文的第一行是帮助行，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称为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行，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行是紧随函数定义语句后面的一行注释语句，是由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lookfor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命令所搜索的行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lookfor</a:t>
            </a:r>
            <a:r>
              <a:rPr lang="en-US" altLang="zh-CN" sz="2000" dirty="0"/>
              <a:t>()</a:t>
            </a:r>
            <a:r>
              <a:rPr lang="zh-CN" altLang="en-US" sz="2000" dirty="0"/>
              <a:t>函数只检索和显示</a:t>
            </a:r>
            <a:r>
              <a:rPr lang="en-US" altLang="zh-CN" sz="2000" dirty="0"/>
              <a:t>H1</a:t>
            </a:r>
            <a:r>
              <a:rPr lang="zh-CN" altLang="en-US" sz="2000" dirty="0"/>
              <a:t>行。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/>
              <a:t>H1</a:t>
            </a:r>
            <a:r>
              <a:rPr lang="zh-CN" altLang="en-US" sz="2000" dirty="0"/>
              <a:t>行后面连续的注释行是帮助文本，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当在命令窗口中通过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help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命令查询该函数的说明信息时，则在窗口中显示这些内容</a:t>
            </a:r>
            <a:r>
              <a:rPr lang="zh-CN" altLang="en-US" sz="2000" dirty="0"/>
              <a:t>。</a:t>
            </a:r>
            <a:br>
              <a:rPr lang="zh-CN" altLang="en-US" sz="2000" dirty="0"/>
            </a:br>
            <a:endParaRPr lang="zh-CN" alt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935038"/>
            <a:ext cx="8115300" cy="3622675"/>
          </a:xfrm>
        </p:spPr>
        <p:txBody>
          <a:bodyPr/>
          <a:lstStyle/>
          <a:p>
            <a:r>
              <a:rPr lang="zh-CN" altLang="en-US" b="1" dirty="0"/>
              <a:t>　　</a:t>
            </a:r>
            <a:r>
              <a:rPr lang="en-US" altLang="zh-CN" b="1" dirty="0"/>
              <a:t>3</a:t>
            </a:r>
            <a:r>
              <a:rPr lang="zh-CN" altLang="en-US" b="1" dirty="0"/>
              <a:t>．块注释 </a:t>
            </a:r>
            <a:br>
              <a:rPr lang="zh-CN" altLang="en-US" b="1" dirty="0"/>
            </a:br>
            <a:r>
              <a:rPr lang="zh-CN" altLang="en-US" dirty="0"/>
              <a:t>　　在 </a:t>
            </a:r>
            <a:r>
              <a:rPr lang="en-US" altLang="zh-CN" dirty="0"/>
              <a:t>MATLAB 5</a:t>
            </a:r>
            <a:r>
              <a:rPr lang="zh-CN" altLang="en-US" dirty="0"/>
              <a:t>以前的版本中，注释是逐行进行的，采用百分号</a:t>
            </a:r>
            <a:r>
              <a:rPr lang="en-US" altLang="zh-CN" dirty="0"/>
              <a:t>(%)</a:t>
            </a:r>
            <a:r>
              <a:rPr lang="zh-CN" altLang="en-US" dirty="0"/>
              <a:t>进行标记。逐行注释不利于用户增加和修改注释内容。在</a:t>
            </a:r>
            <a:r>
              <a:rPr lang="en-US" altLang="zh-CN" dirty="0"/>
              <a:t>MATLAB 5</a:t>
            </a:r>
            <a:r>
              <a:rPr lang="zh-CN" altLang="en-US" dirty="0"/>
              <a:t>及以后的版本中，用户可以使用</a:t>
            </a:r>
            <a:r>
              <a:rPr lang="zh-CN" altLang="en-US" b="1" dirty="0">
                <a:solidFill>
                  <a:schemeClr val="accent6"/>
                </a:solidFill>
              </a:rPr>
              <a:t>“</a:t>
            </a:r>
            <a:r>
              <a:rPr lang="en-US" altLang="zh-CN" b="1" dirty="0">
                <a:solidFill>
                  <a:schemeClr val="accent6"/>
                </a:solidFill>
              </a:rPr>
              <a:t>%{”</a:t>
            </a:r>
            <a:r>
              <a:rPr lang="zh-CN" altLang="en-US" b="1" dirty="0">
                <a:solidFill>
                  <a:schemeClr val="accent6"/>
                </a:solidFill>
              </a:rPr>
              <a:t>和“</a:t>
            </a:r>
            <a:r>
              <a:rPr lang="en-US" altLang="zh-CN" b="1" dirty="0">
                <a:solidFill>
                  <a:schemeClr val="accent6"/>
                </a:solidFill>
              </a:rPr>
              <a:t>%}”</a:t>
            </a:r>
            <a:r>
              <a:rPr lang="zh-CN" altLang="en-US" b="1" dirty="0">
                <a:solidFill>
                  <a:schemeClr val="accent6"/>
                </a:solidFill>
              </a:rPr>
              <a:t>符号进行块注释</a:t>
            </a:r>
            <a:r>
              <a:rPr lang="zh-CN" altLang="en-US" dirty="0"/>
              <a:t>，“</a:t>
            </a:r>
            <a:r>
              <a:rPr lang="en-US" altLang="zh-CN" dirty="0"/>
              <a:t>%{”</a:t>
            </a:r>
            <a:r>
              <a:rPr lang="zh-CN" altLang="en-US" dirty="0"/>
              <a:t>和“</a:t>
            </a:r>
            <a:r>
              <a:rPr lang="en-US" altLang="zh-CN" dirty="0"/>
              <a:t>%}”</a:t>
            </a:r>
            <a:r>
              <a:rPr lang="zh-CN" altLang="en-US" dirty="0"/>
              <a:t>分别代表注释块的起始和结束。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66601"/>
            <a:ext cx="3744416" cy="5324798"/>
          </a:xfrm>
        </p:spPr>
        <p:txBody>
          <a:bodyPr/>
          <a:lstStyle/>
          <a:p>
            <a:r>
              <a:rPr lang="zh-CN" altLang="en-US" b="1" dirty="0"/>
              <a:t>　　</a:t>
            </a:r>
            <a:r>
              <a:rPr lang="en-US" altLang="zh-CN" b="1" dirty="0"/>
              <a:t>4</a:t>
            </a:r>
            <a:r>
              <a:rPr lang="zh-CN" altLang="en-US" b="1" dirty="0"/>
              <a:t>．代码元胞 </a:t>
            </a:r>
            <a:br>
              <a:rPr lang="zh-CN" altLang="en-US" b="1" dirty="0"/>
            </a:br>
            <a:r>
              <a:rPr lang="zh-CN" altLang="en-US" dirty="0"/>
              <a:t>　　一个代码元胞指用户在</a:t>
            </a:r>
            <a:r>
              <a:rPr lang="en-US" altLang="zh-CN" dirty="0"/>
              <a:t>M</a:t>
            </a:r>
            <a:r>
              <a:rPr lang="zh-CN" altLang="en-US" dirty="0"/>
              <a:t>文件中指定的一段代码，以一个代码元胞符号：两个百分号加空格，即“</a:t>
            </a:r>
            <a:r>
              <a:rPr lang="en-US" altLang="zh-CN" b="1" dirty="0">
                <a:solidFill>
                  <a:schemeClr val="accent6"/>
                </a:solidFill>
              </a:rPr>
              <a:t>%%</a:t>
            </a:r>
            <a:r>
              <a:rPr lang="en-US" altLang="zh-CN" dirty="0"/>
              <a:t>”</a:t>
            </a:r>
            <a:r>
              <a:rPr lang="zh-CN" altLang="en-US" dirty="0"/>
              <a:t>为开始标志，到另一个代码元胞符号结束。</a:t>
            </a:r>
            <a:br>
              <a:rPr lang="en-US" altLang="zh-CN" dirty="0"/>
            </a:br>
            <a:r>
              <a:rPr lang="en-US" altLang="zh-CN" b="1" dirty="0"/>
              <a:t>      5. </a:t>
            </a:r>
            <a:r>
              <a:rPr lang="zh-CN" altLang="en-US" b="1" dirty="0"/>
              <a:t>代码折叠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zh-CN" altLang="en-US" dirty="0"/>
              <a:t>可在“预设值”中“代码”折叠部分勾选可折叠项。</a:t>
            </a:r>
            <a:br>
              <a:rPr lang="en-US" altLang="zh-CN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FD7C5E-719F-4137-A11E-C0117F537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3" y="116632"/>
            <a:ext cx="3424131" cy="3600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2A432E-FD6F-43FB-87F9-D907AF912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762" y="3861048"/>
            <a:ext cx="2882652" cy="26377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1.2 M</a:t>
            </a:r>
            <a:r>
              <a:rPr lang="zh-CN" altLang="en-US" b="1" dirty="0"/>
              <a:t>文件的命名规则</a:t>
            </a:r>
            <a:br>
              <a:rPr lang="zh-CN" altLang="en-US" b="1" dirty="0"/>
            </a:br>
            <a:r>
              <a:rPr lang="zh-CN" altLang="en-US" dirty="0"/>
              <a:t>　　</a:t>
            </a:r>
            <a:r>
              <a:rPr lang="en-US" altLang="zh-CN" dirty="0"/>
              <a:t>M</a:t>
            </a:r>
            <a:r>
              <a:rPr lang="zh-CN" altLang="en-US" dirty="0"/>
              <a:t>文件的命名规则如下：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(1) </a:t>
            </a:r>
            <a:r>
              <a:rPr lang="zh-CN" altLang="en-US" dirty="0"/>
              <a:t>文件名命名要用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英文字符，第一个字符必须是字母而不能是数字，其中间不能有非法字符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(2) </a:t>
            </a:r>
            <a:r>
              <a:rPr lang="zh-CN" altLang="en-US" dirty="0"/>
              <a:t>文件名不要取为</a:t>
            </a:r>
            <a:r>
              <a:rPr lang="en-US" altLang="zh-CN" dirty="0"/>
              <a:t>MATLAB</a:t>
            </a:r>
            <a:r>
              <a:rPr lang="zh-CN" altLang="en-US" dirty="0"/>
              <a:t>的固有函数，尽量不要是简单的英文单词，最好是由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大小写英文、数字、下划线</a:t>
            </a:r>
            <a:r>
              <a:rPr lang="zh-CN" altLang="en-US" dirty="0"/>
              <a:t>等组合而成的。原因是简单的单词命名容易与内部函数名同名，结果会出现一些莫名其妙的错误。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(3) </a:t>
            </a:r>
            <a:r>
              <a:rPr lang="zh-CN" altLang="en-US" dirty="0"/>
              <a:t>文件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存储路径一定要为英文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(4) </a:t>
            </a:r>
            <a:r>
              <a:rPr lang="zh-CN" altLang="en-US" dirty="0"/>
              <a:t>文件名不能为两个单词，如</a:t>
            </a:r>
            <a:r>
              <a:rPr lang="en-US" altLang="zh-CN" dirty="0"/>
              <a:t>random walk</a:t>
            </a:r>
            <a:r>
              <a:rPr lang="zh-CN" altLang="en-US" dirty="0"/>
              <a:t>，应该写成</a:t>
            </a:r>
            <a:r>
              <a:rPr lang="en-US" altLang="zh-CN" dirty="0" err="1"/>
              <a:t>random_walk</a:t>
            </a:r>
            <a:r>
              <a:rPr lang="zh-CN" altLang="en-US" dirty="0"/>
              <a:t>，即中间不能有空格等非法字符。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200" b="1" dirty="0"/>
              <a:t>1.3  </a:t>
            </a:r>
            <a:r>
              <a:rPr lang="zh-CN" altLang="en-US" sz="2200" b="1" dirty="0"/>
              <a:t>程序的调试 </a:t>
            </a:r>
            <a:br>
              <a:rPr lang="zh-CN" altLang="en-US" sz="2200" b="1" dirty="0"/>
            </a:br>
            <a:r>
              <a:rPr lang="zh-CN" altLang="en-US" sz="2200" dirty="0"/>
              <a:t>　　程序的错误分语法错误和逻辑错误。语法错误会直接在命令行以</a:t>
            </a: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</a:rPr>
              <a:t>“红色波浪线”</a:t>
            </a:r>
            <a:r>
              <a:rPr lang="zh-CN" altLang="en-US" sz="2200" dirty="0"/>
              <a:t> 给出错误信息。逻辑错误因为从语法上是正确的，因此</a:t>
            </a:r>
            <a:r>
              <a:rPr lang="en-US" altLang="zh-CN" sz="2200" dirty="0"/>
              <a:t>MATLAB</a:t>
            </a:r>
            <a:r>
              <a:rPr lang="zh-CN" altLang="en-US" sz="2200" dirty="0"/>
              <a:t>不会有错误提示，需要逐条调试程序，修正设计逻辑。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2767804"/>
            <a:ext cx="2758679" cy="18289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47" y="4596762"/>
            <a:ext cx="2011854" cy="15088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r="16147"/>
          <a:stretch>
            <a:fillRect/>
          </a:stretch>
        </p:blipFill>
        <p:spPr>
          <a:xfrm>
            <a:off x="3995936" y="2420888"/>
            <a:ext cx="4658411" cy="33988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836712"/>
            <a:ext cx="4249738" cy="814387"/>
          </a:xfrm>
        </p:spPr>
        <p:txBody>
          <a:bodyPr/>
          <a:lstStyle/>
          <a:p>
            <a:r>
              <a:rPr lang="zh-CN" altLang="en-US" sz="3200" b="1" dirty="0"/>
              <a:t>    调 试 菜 单 项</a:t>
            </a:r>
            <a:endParaRPr lang="zh-CN" altLang="en-US" dirty="0"/>
          </a:p>
        </p:txBody>
      </p:sp>
      <p:graphicFrame>
        <p:nvGraphicFramePr>
          <p:cNvPr id="2355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79388" y="1557338"/>
          <a:ext cx="8856662" cy="457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31" name="文档" r:id="rId3" imgW="5351780" imgH="2769870" progId="Word.Document.8">
                  <p:embed/>
                </p:oleObj>
              </mc:Choice>
              <mc:Fallback>
                <p:oleObj name="文档" r:id="rId3" imgW="5351780" imgH="276987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557338"/>
                        <a:ext cx="8856662" cy="457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1c018574-7daf-4a04-bf77-0f00dfe9fba6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0066"/>
      </a:hlink>
      <a:folHlink>
        <a:srgbClr val="99009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2124</Words>
  <Application>Microsoft Office PowerPoint</Application>
  <PresentationFormat>On-screen Show (4:3)</PresentationFormat>
  <Paragraphs>76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华文行楷</vt:lpstr>
      <vt:lpstr>宋体</vt:lpstr>
      <vt:lpstr>Arial</vt:lpstr>
      <vt:lpstr>Calibri</vt:lpstr>
      <vt:lpstr>Times New Roman</vt:lpstr>
      <vt:lpstr>Wingdings 2</vt:lpstr>
      <vt:lpstr>默认设计模板</vt:lpstr>
      <vt:lpstr>文档</vt:lpstr>
      <vt:lpstr>PowerPoint Presentation</vt:lpstr>
      <vt:lpstr>1.1  M文件的结构　　 1．脚本M文件 　　脚本文件也叫命令文件，是独立执行的文件，它不接受输入参数，不返回任何值，而是代码的结合，该方法允许用户将一系列MATLAB命令输入到一个简单的脚本“.m”文件中，只要在MATLAB命令窗口中执行该文件，则会依次执行该文件中的命令。 　　用户只需在MATLAB 的提示符“&gt;&gt;”下键入该M文件的文件名，这样MATLAB就会自动执行该M文件中的各条语句，并将结果直接返回到MATLAB 的工作空间。 </vt:lpstr>
      <vt:lpstr>PowerPoint Presentation</vt:lpstr>
      <vt:lpstr>　　一个完整的函数M文件的结构如下： 　　function f = fact(n)                    函数定义语句 　　% Compute a factorial value.            H1行 　　% FACT(N) returns the factorial of N,    帮助文本 　　% usually denoted by N! 　　% Put simply, FACT(N) is PROD(1:N).     注释语句 　　 f = prod(1:n);                           函数体 　　正文的第一行是帮助行，称为H1行，H1行是紧随函数定义语句后面的一行注释语句，是由lookfor命令所搜索的行，lookfor()函数只检索和显示H1行。 　　H1行后面连续的注释行是帮助文本，当在命令窗口中通过help命令查询该函数的说明信息时，则在窗口中显示这些内容。 </vt:lpstr>
      <vt:lpstr>　　3．块注释  　　在 MATLAB 5以前的版本中，注释是逐行进行的，采用百分号(%)进行标记。逐行注释不利于用户增加和修改注释内容。在MATLAB 5及以后的版本中，用户可以使用“%{”和“%}”符号进行块注释，“%{”和“%}”分别代表注释块的起始和结束。 </vt:lpstr>
      <vt:lpstr>　　4．代码元胞  　　一个代码元胞指用户在M文件中指定的一段代码，以一个代码元胞符号：两个百分号加空格，即“%%”为开始标志，到另一个代码元胞符号结束。       5. 代码折叠        可在“预设值”中“代码”折叠部分勾选可折叠项。  </vt:lpstr>
      <vt:lpstr>1.2 M文件的命名规则 　　M文件的命名规则如下： 　　(1) 文件名命名要用英文字符，第一个字符必须是字母而不能是数字，其中间不能有非法字符。 　　(2) 文件名不要取为MATLAB的固有函数，尽量不要是简单的英文单词，最好是由大小写英文、数字、下划线等组合而成的。原因是简单的单词命名容易与内部函数名同名，结果会出现一些莫名其妙的错误。 　　(3) 文件存储路径一定要为英文。 　　(4) 文件名不能为两个单词，如random walk，应该写成random_walk，即中间不能有空格等非法字符。 </vt:lpstr>
      <vt:lpstr>1.3  程序的调试  　　程序的错误分语法错误和逻辑错误。语法错误会直接在命令行以“红色波浪线” 给出错误信息。逻辑错误因为从语法上是正确的，因此MATLAB不会有错误提示，需要逐条调试程序，修正设计逻辑。</vt:lpstr>
      <vt:lpstr>    调 试 菜 单 项</vt:lpstr>
      <vt:lpstr>条件断点设置与调试示例</vt:lpstr>
      <vt:lpstr>运行--出现错误时暂停、出现告警时暂停、返回NaN或Inf时暂停</vt:lpstr>
      <vt:lpstr>　　在程序调试中，变量的值是查找错误的重要线索，在MATLAB中有三种查看变量值的方法： 　　(1) 在编辑器中将鼠标放置在待查看的变量处停留，则在此处显示该变量的值； 　　(2) 在工作区浏览器中查看该变量的值； 　　(3) 在命令窗口中输入该变量的变量名，则显示该变量的值。 </vt:lpstr>
      <vt:lpstr>2  变量空间 2.1  M函数 　　函数M文件与脚本文件M文件在通信方面是不同的。函数是一个黑箱，使用函数时，可以看见的就是输入数据和输出数据。函数与MATLAB工作空间之间的通信，只通过传递给它的变量和通过它所创建的输出变量。在函数内局部变量与MATLAB工作空间不交互。 function [ a, b ] = exch(a,b) %EXCH exchange the value of two input parameters %   Detailed explanation goes here temp=a; a=b; b=temp; end  　　 </vt:lpstr>
      <vt:lpstr>2.2 M脚本          M脚本共用MATLAB的工作空间。    </vt:lpstr>
      <vt:lpstr>2.3  函数变量 　　MATLAB的变量有输入变量、输出变量和函数内使用的变量之分，还可分为局部变量、全局变量、永久变量。 　　输入变量相当于函数的入口数据，也是一个函数操作的主要对象，从某种意义上来说，函数的功能就是对输入变量进行一定的操作，从而实现一定的功能。函数的输入变量为局部变量，函数对输入变量的一切操作和修改如果不依靠输出变量的话，将不会影响工作区间中该变量的值。 </vt:lpstr>
      <vt:lpstr>　　1．局部变量 　　在M函数文件中，所有变量默认为局部变量。因此，在一个函数文件中的变量与 MATLAB工作区中的同名变量是完全不同的变量，它们存在内存的不同位置。 　　每个函数都有自己的局部变量，这些变量存储在该函数独立的工作区中，与其他函数的变量及主工作区中的变量分开存储。当函数调用结束时，这些变量随之删除，不保存在内存中。并且，除了函数返回值，该函数不改变工作区中其他变量的值。 　　脚本文件没有独立的工作区，当通过命令窗口调用脚本文件时，脚本文件分享主工作区，当函数调用脚本文件时，脚本文件分享主调函数的工作区。需要注意的是，如果脚本中改变了工作区中变量的值，则在脚本文件调用结束后，该变量的值发生改变。 </vt:lpstr>
      <vt:lpstr>　　局部变量是在函数内部使用的变量，其影响范围只能在本函数内，每个函数在运行时，都占有独立的函数工作空间，此工作空间和MATLAB的工作空间是相互独立的，局部变量仅存在于函数的工作空间内。当函数执行完毕之后，该变量即自行消失。 </vt:lpstr>
      <vt:lpstr>　　2．全局变量  　　在MATLAB中，函数内部定义的变量都是局部变量，它们不被加载到工作区间中。有时，用户需要使用全局变量，这时要使用global()函数来进行定义。 　　局部变量只在一个工作区内有效，无论是函数工作区还是MATLAB主工作区。与局部变量不同，全局变量可以在定义该变量的全部工作区中有效。当在一个工作区内改变该变量的值时，该变量在其他工作区中的变量同时改变。 　　任何函数要使用全局变量，必须首先声明，即使是在命令窗口也不例外。如果一个M文件中包含的子函数需要访问全局变量，则需在子函数中声明该变量，如果需要在命令行中访问该变量，则需在命令行中声明该变量。声明格式： 　　global 变量名1  变量名2 </vt:lpstr>
      <vt:lpstr>　　3．永久变量  　　除局部变量和全局变量外，MATLAB 中还有一种变量类型为永久变量。除了通过全局变量共享数据外，函数式M文件还可以通过persistent声明一个变量，来对函数中重复使用和递归调用的变量的访问进行限制，该变量就是永久变量。 　　(1) 永久变量的特点如下： 　　① 永久变量与全局变量类似，但是只能在 M 文件内部定义，它的范围被限制在声明这些变量的函数内部，不允许在其他的函数中对它们进行改变。 　　② 只有该变量从属的函数能够访问该变量。 　　③ 当函数运行结束时，该变量的值保留在内存中。只要M文件还在MATLAB的内存中，永久变量就存在。因此当该函数再次被调用时，可以再次利用这些变量。 　　(2) 永久变量的定义方法： 　　persistent 变量名1  变量名2 　　使用格式形如persistent (X Y Z)。 </vt:lpstr>
      <vt:lpstr>function myFun()     persistent n     if isempty(n)         n = 0;     end     n = n+1 end </vt:lpstr>
      <vt:lpstr>persistent 变量用法示例： 编写一个函数，该函数在距离上个日志项至少三秒后开始记录数据。将 logTime 定义为持久性变量，用于存储 logData 上次写入文件的时间。在当前工作文件夹中的文件中，定义 logData 函数。</vt:lpstr>
    </vt:vector>
  </TitlesOfParts>
  <Company>wp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wp</dc:creator>
  <cp:lastModifiedBy>Chen Yu</cp:lastModifiedBy>
  <cp:revision>101</cp:revision>
  <dcterms:created xsi:type="dcterms:W3CDTF">2008-03-13T07:21:00Z</dcterms:created>
  <dcterms:modified xsi:type="dcterms:W3CDTF">2020-03-21T12:44:51Z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