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606" r:id="rId2"/>
    <p:sldId id="605" r:id="rId3"/>
    <p:sldId id="444" r:id="rId4"/>
    <p:sldId id="446" r:id="rId5"/>
    <p:sldId id="447" r:id="rId6"/>
    <p:sldId id="449" r:id="rId7"/>
    <p:sldId id="450" r:id="rId8"/>
    <p:sldId id="482" r:id="rId9"/>
    <p:sldId id="452" r:id="rId10"/>
    <p:sldId id="454" r:id="rId11"/>
    <p:sldId id="455" r:id="rId12"/>
    <p:sldId id="456" r:id="rId13"/>
    <p:sldId id="458" r:id="rId14"/>
    <p:sldId id="459" r:id="rId15"/>
    <p:sldId id="461" r:id="rId16"/>
    <p:sldId id="463" r:id="rId17"/>
    <p:sldId id="464" r:id="rId18"/>
    <p:sldId id="609" r:id="rId19"/>
    <p:sldId id="466" r:id="rId20"/>
    <p:sldId id="467" r:id="rId21"/>
    <p:sldId id="471" r:id="rId22"/>
    <p:sldId id="472" r:id="rId23"/>
    <p:sldId id="473" r:id="rId24"/>
    <p:sldId id="475" r:id="rId25"/>
    <p:sldId id="483" r:id="rId26"/>
    <p:sldId id="610" r:id="rId27"/>
    <p:sldId id="611" r:id="rId28"/>
    <p:sldId id="613" r:id="rId29"/>
    <p:sldId id="601" r:id="rId30"/>
    <p:sldId id="602" r:id="rId31"/>
    <p:sldId id="603" r:id="rId32"/>
    <p:sldId id="604" r:id="rId33"/>
    <p:sldId id="256"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477" r:id="rId54"/>
    <p:sldId id="478" r:id="rId55"/>
    <p:sldId id="394" r:id="rId56"/>
    <p:sldId id="451" r:id="rId57"/>
    <p:sldId id="476" r:id="rId58"/>
    <p:sldId id="395" r:id="rId59"/>
    <p:sldId id="396" r:id="rId60"/>
    <p:sldId id="401" r:id="rId61"/>
    <p:sldId id="400" r:id="rId62"/>
    <p:sldId id="479" r:id="rId63"/>
    <p:sldId id="480" r:id="rId64"/>
    <p:sldId id="481" r:id="rId65"/>
    <p:sldId id="608" r:id="rId66"/>
    <p:sldId id="614" r:id="rId67"/>
  </p:sldIdLst>
  <p:sldSz cx="9144000" cy="6858000" type="screen4x3"/>
  <p:notesSz cx="6858000" cy="9144000"/>
  <p:custDataLst>
    <p:tags r:id="rId69"/>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4553" autoAdjust="0"/>
  </p:normalViewPr>
  <p:slideViewPr>
    <p:cSldViewPr showGuides="1">
      <p:cViewPr varScale="1">
        <p:scale>
          <a:sx n="74" d="100"/>
          <a:sy n="74" d="100"/>
        </p:scale>
        <p:origin x="1224" y="60"/>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780C6-FEC3-4FF2-895A-E871B2738542}"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FBFFC-36A7-49E5-83BD-43888DABF5E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0" y="5715000"/>
            <a:ext cx="9144000" cy="457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3400"/>
            <a:ext cx="6725478" cy="5638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533400"/>
            <a:ext cx="9144000" cy="5638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115300" cy="504056"/>
          </a:xfrm>
        </p:spPr>
        <p:txBody>
          <a:bodyPr/>
          <a:lstStyle/>
          <a:p>
            <a:r>
              <a:rPr lang="zh-CN" altLang="en-US" dirty="0"/>
              <a:t>单击此处编辑母版标题样式</a:t>
            </a:r>
          </a:p>
        </p:txBody>
      </p:sp>
      <p:sp>
        <p:nvSpPr>
          <p:cNvPr id="3" name="内容占位符 2"/>
          <p:cNvSpPr>
            <a:spLocks noGrp="1"/>
          </p:cNvSpPr>
          <p:nvPr>
            <p:ph idx="1"/>
          </p:nvPr>
        </p:nvSpPr>
        <p:spPr>
          <a:xfrm>
            <a:off x="395536" y="1340768"/>
            <a:ext cx="8115300" cy="468052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15000"/>
            <a:ext cx="4480560" cy="45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3440" y="5715000"/>
            <a:ext cx="4480560" cy="45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571500" y="533399"/>
            <a:ext cx="8115300" cy="5521325"/>
          </a:xfrm>
          <a:prstGeom prst="rect">
            <a:avLst/>
          </a:prstGeom>
          <a:noFill/>
          <a:ln w="9525">
            <a:noFill/>
          </a:ln>
        </p:spPr>
        <p:txBody>
          <a:bodyPr/>
          <a:lstStyle/>
          <a:p>
            <a:pPr lvl="0"/>
            <a:r>
              <a:rPr lang="zh-CN" altLang="en-US" dirty="0"/>
              <a:t>单击此处编辑母版标题样式</a:t>
            </a:r>
          </a:p>
        </p:txBody>
      </p:sp>
      <p:pic>
        <p:nvPicPr>
          <p:cNvPr id="32" name="Picture 9" descr="GIF-396">
            <a:extLst>
              <a:ext uri="{FF2B5EF4-FFF2-40B4-BE49-F238E27FC236}">
                <a16:creationId xmlns:a16="http://schemas.microsoft.com/office/drawing/2014/main" id="{BE77962D-B17A-473F-A9A6-C766B8789014}"/>
              </a:ext>
            </a:extLst>
          </p:cNvPr>
          <p:cNvPicPr>
            <a:picLocks noChangeAspect="1" noChangeArrowheads="1" noCrop="1"/>
          </p:cNvPicPr>
          <p:nvPr userDrawn="1"/>
        </p:nvPicPr>
        <p:blipFill>
          <a:blip r:embed="rId14"/>
          <a:srcRect/>
          <a:stretch>
            <a:fillRect/>
          </a:stretch>
        </p:blipFill>
        <p:spPr bwMode="auto">
          <a:xfrm>
            <a:off x="381000" y="433388"/>
            <a:ext cx="3429000" cy="14128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C6CA3676-1DA0-4EF3-BF25-BB86C2D62226}"/>
              </a:ext>
            </a:extLst>
          </p:cNvPr>
          <p:cNvPicPr>
            <a:picLocks noChangeAspect="1"/>
          </p:cNvPicPr>
          <p:nvPr userDrawn="1"/>
        </p:nvPicPr>
        <p:blipFill>
          <a:blip r:embed="rId15" cstate="print"/>
          <a:stretch>
            <a:fillRect/>
          </a:stretch>
        </p:blipFill>
        <p:spPr>
          <a:xfrm>
            <a:off x="107504" y="13139"/>
            <a:ext cx="1597429" cy="444061"/>
          </a:xfrm>
          <a:prstGeom prst="rect">
            <a:avLst/>
          </a:prstGeom>
        </p:spPr>
      </p:pic>
      <p:pic>
        <p:nvPicPr>
          <p:cNvPr id="36" name="Picture 2" descr="https://ss3.bdstatic.com/70cFv8Sh_Q1YnxGkpoWK1HF6hhy/it/u=3133061272,3256470489&amp;fm=26&amp;gp=0.jpg">
            <a:extLst>
              <a:ext uri="{FF2B5EF4-FFF2-40B4-BE49-F238E27FC236}">
                <a16:creationId xmlns:a16="http://schemas.microsoft.com/office/drawing/2014/main" id="{D7C1B309-4713-4BC5-8E2C-02B15E522CA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172200"/>
            <a:ext cx="91440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marL="0" lvl="0" indent="0" algn="l" defTabSz="914400" rtl="0" eaLnBrk="1" fontAlgn="base" latinLnBrk="0" hangingPunct="1">
        <a:lnSpc>
          <a:spcPct val="130000"/>
        </a:lnSpc>
        <a:spcBef>
          <a:spcPct val="0"/>
        </a:spcBef>
        <a:spcAft>
          <a:spcPct val="0"/>
        </a:spcAft>
        <a:buNone/>
        <a:defRPr sz="2400" b="0" i="0" u="none" kern="1200" baseline="0">
          <a:solidFill>
            <a:schemeClr val="tx2"/>
          </a:solidFill>
          <a:latin typeface="+mj-lt"/>
          <a:ea typeface="+mj-ea"/>
          <a:cs typeface="+mj-cs"/>
        </a:defRPr>
      </a:lvl1pPr>
    </p:titleStyle>
    <p:bodyStyle>
      <a:lvl1pPr marL="342900" lvl="0" indent="-342900" algn="ctr"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D16427-1C63-48A6-8BCA-FB2B8089774C}"/>
              </a:ext>
            </a:extLst>
          </p:cNvPr>
          <p:cNvSpPr>
            <a:spLocks noGrp="1"/>
          </p:cNvSpPr>
          <p:nvPr>
            <p:ph sz="half" idx="2"/>
          </p:nvPr>
        </p:nvSpPr>
        <p:spPr>
          <a:xfrm>
            <a:off x="4949267" y="931944"/>
            <a:ext cx="3943213" cy="5280943"/>
          </a:xfrm>
        </p:spPr>
        <p:txBody>
          <a:bodyPr/>
          <a:lstStyle/>
          <a:p>
            <a:pPr>
              <a:lnSpc>
                <a:spcPct val="158000"/>
              </a:lnSpc>
            </a:pPr>
            <a:r>
              <a:rPr lang="en-US" altLang="zh-CN" sz="3600" dirty="0">
                <a:latin typeface="华文行楷" panose="02010800040101010101" pitchFamily="2" charset="-122"/>
                <a:ea typeface="华文行楷" panose="02010800040101010101" pitchFamily="2" charset="-122"/>
              </a:rPr>
              <a:t>7-2</a:t>
            </a:r>
            <a:r>
              <a:rPr lang="zh-CN" altLang="en-US" sz="3600" dirty="0">
                <a:latin typeface="华文行楷" panose="02010800040101010101" pitchFamily="2" charset="-122"/>
                <a:ea typeface="华文行楷" panose="02010800040101010101" pitchFamily="2" charset="-122"/>
              </a:rPr>
              <a:t>　误差理论</a:t>
            </a:r>
          </a:p>
          <a:p>
            <a:pPr>
              <a:lnSpc>
                <a:spcPct val="158000"/>
              </a:lnSpc>
            </a:pPr>
            <a:r>
              <a:rPr lang="en-US" altLang="zh-CN" b="1" dirty="0"/>
              <a:t>1 </a:t>
            </a:r>
            <a:r>
              <a:rPr lang="zh-CN" altLang="en-US" b="1" dirty="0"/>
              <a:t>误差的来源</a:t>
            </a:r>
            <a:endParaRPr lang="en-US" altLang="zh-CN" b="1" dirty="0"/>
          </a:p>
          <a:p>
            <a:pPr>
              <a:lnSpc>
                <a:spcPct val="158000"/>
              </a:lnSpc>
            </a:pPr>
            <a:r>
              <a:rPr lang="en-US" altLang="zh-CN" b="1" dirty="0"/>
              <a:t>2 </a:t>
            </a:r>
            <a:r>
              <a:rPr lang="zh-CN" altLang="en-US" b="1" dirty="0"/>
              <a:t>误差表示法</a:t>
            </a:r>
          </a:p>
          <a:p>
            <a:pPr>
              <a:lnSpc>
                <a:spcPct val="158000"/>
              </a:lnSpc>
            </a:pPr>
            <a:r>
              <a:rPr lang="en-US" altLang="zh-CN" b="1" dirty="0"/>
              <a:t>3 </a:t>
            </a:r>
            <a:r>
              <a:rPr lang="zh-CN" altLang="en-US" b="1" dirty="0"/>
              <a:t>误差的积累与传播</a:t>
            </a:r>
            <a:endParaRPr lang="en-US" altLang="zh-CN" b="1" dirty="0"/>
          </a:p>
          <a:p>
            <a:pPr>
              <a:lnSpc>
                <a:spcPct val="158000"/>
              </a:lnSpc>
            </a:pPr>
            <a:r>
              <a:rPr lang="en-US" altLang="zh-CN" b="1" dirty="0">
                <a:latin typeface="Times New Roman" panose="02020603050405020304" pitchFamily="18" charset="0"/>
              </a:rPr>
              <a:t>4</a:t>
            </a:r>
            <a:r>
              <a:rPr lang="zh-CN" altLang="en-US" b="1" dirty="0">
                <a:latin typeface="Times New Roman" panose="02020603050405020304" pitchFamily="18" charset="0"/>
              </a:rPr>
              <a:t> 工程计算中应注意的问题</a:t>
            </a:r>
            <a:endParaRPr lang="en-US" altLang="zh-CN" b="1" dirty="0">
              <a:latin typeface="Times New Roman" panose="02020603050405020304" pitchFamily="18" charset="0"/>
            </a:endParaRPr>
          </a:p>
          <a:p>
            <a:pPr>
              <a:lnSpc>
                <a:spcPct val="158000"/>
              </a:lnSpc>
            </a:pPr>
            <a:r>
              <a:rPr lang="en-US" altLang="zh-CN" b="1" dirty="0"/>
              <a:t>5 MATLAB</a:t>
            </a:r>
            <a:r>
              <a:rPr lang="zh-CN" altLang="en-US" b="1" dirty="0"/>
              <a:t>数据精度控制</a:t>
            </a:r>
            <a:endParaRPr lang="zh-CN" altLang="en-US" b="1" dirty="0">
              <a:latin typeface="Times New Roman" panose="02020603050405020304" pitchFamily="18" charset="0"/>
            </a:endParaRPr>
          </a:p>
          <a:p>
            <a:endParaRPr lang="en-US" dirty="0"/>
          </a:p>
        </p:txBody>
      </p:sp>
      <p:sp>
        <p:nvSpPr>
          <p:cNvPr id="7" name="Content Placeholder 6">
            <a:extLst>
              <a:ext uri="{FF2B5EF4-FFF2-40B4-BE49-F238E27FC236}">
                <a16:creationId xmlns:a16="http://schemas.microsoft.com/office/drawing/2014/main" id="{CFCC28E7-D1CE-45C9-AE2F-93AE4B9444D3}"/>
              </a:ext>
            </a:extLst>
          </p:cNvPr>
          <p:cNvSpPr>
            <a:spLocks noGrp="1"/>
          </p:cNvSpPr>
          <p:nvPr>
            <p:ph sz="quarter" idx="4"/>
          </p:nvPr>
        </p:nvSpPr>
        <p:spPr>
          <a:xfrm>
            <a:off x="251520" y="1124744"/>
            <a:ext cx="4320480" cy="4851512"/>
          </a:xfrm>
        </p:spPr>
        <p:txBody>
          <a:bodyPr/>
          <a:lstStyle/>
          <a:p>
            <a:r>
              <a:rPr lang="en-US" sz="3600" dirty="0">
                <a:latin typeface="华文行楷" panose="02010800040101010101" pitchFamily="2" charset="-122"/>
                <a:ea typeface="华文行楷" panose="02010800040101010101" pitchFamily="2" charset="-122"/>
              </a:rPr>
              <a:t>7-1 </a:t>
            </a:r>
            <a:r>
              <a:rPr lang="zh-CN" altLang="en-US" sz="3600" dirty="0">
                <a:latin typeface="华文行楷" panose="02010800040101010101" pitchFamily="2" charset="-122"/>
                <a:ea typeface="华文行楷" panose="02010800040101010101" pitchFamily="2" charset="-122"/>
              </a:rPr>
              <a:t>特殊图形的绘制</a:t>
            </a:r>
            <a:endParaRPr lang="en-US" altLang="zh-CN" sz="3600" dirty="0">
              <a:latin typeface="华文行楷" panose="02010800040101010101" pitchFamily="2" charset="-122"/>
              <a:ea typeface="华文行楷" panose="02010800040101010101" pitchFamily="2" charset="-122"/>
            </a:endParaRPr>
          </a:p>
          <a:p>
            <a:r>
              <a:rPr lang="en-US" b="1" dirty="0"/>
              <a:t>1 </a:t>
            </a:r>
            <a:r>
              <a:rPr lang="zh-CN" altLang="en-US" b="1" dirty="0"/>
              <a:t>柱状图绘制</a:t>
            </a:r>
            <a:endParaRPr lang="en-US" altLang="zh-CN" b="1" dirty="0"/>
          </a:p>
          <a:p>
            <a:r>
              <a:rPr lang="en-US" b="1" dirty="0"/>
              <a:t>2 </a:t>
            </a:r>
            <a:r>
              <a:rPr lang="zh-CN" altLang="en-US" b="1" dirty="0"/>
              <a:t>结题图形绘制</a:t>
            </a:r>
            <a:endParaRPr lang="en-US" altLang="zh-CN" b="1" dirty="0"/>
          </a:p>
          <a:p>
            <a:r>
              <a:rPr lang="en-US" b="1" dirty="0"/>
              <a:t>3 </a:t>
            </a:r>
            <a:r>
              <a:rPr lang="zh-CN" altLang="en-US" b="1" dirty="0"/>
              <a:t>方向和速度矢量图</a:t>
            </a:r>
            <a:endParaRPr lang="en-US" altLang="zh-CN" b="1" dirty="0"/>
          </a:p>
          <a:p>
            <a:r>
              <a:rPr lang="en-US" b="1" dirty="0"/>
              <a:t>4 </a:t>
            </a:r>
            <a:r>
              <a:rPr lang="zh-CN" altLang="en-US" b="1" dirty="0"/>
              <a:t>等值线绘制</a:t>
            </a:r>
            <a:endParaRPr lang="en-US" altLang="zh-CN" b="1" dirty="0"/>
          </a:p>
          <a:p>
            <a:r>
              <a:rPr lang="en-US" b="1" dirty="0"/>
              <a:t>5 </a:t>
            </a:r>
            <a:r>
              <a:rPr lang="zh-CN" altLang="en-US" b="1" dirty="0"/>
              <a:t>三位旋转图形绘制</a:t>
            </a:r>
            <a:endParaRPr lang="en-US" b="1" dirty="0"/>
          </a:p>
        </p:txBody>
      </p:sp>
    </p:spTree>
    <p:extLst>
      <p:ext uri="{BB962C8B-B14F-4D97-AF65-F5344CB8AC3E}">
        <p14:creationId xmlns:p14="http://schemas.microsoft.com/office/powerpoint/2010/main" val="324714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标题 337921"/>
          <p:cNvSpPr>
            <a:spLocks noGrp="1"/>
          </p:cNvSpPr>
          <p:nvPr>
            <p:ph type="title"/>
          </p:nvPr>
        </p:nvSpPr>
        <p:spPr/>
        <p:txBody>
          <a:bodyPr/>
          <a:lstStyle/>
          <a:p>
            <a:r>
              <a:rPr lang="zh-CN" altLang="en-US" dirty="0"/>
              <a:t>　　</a:t>
            </a:r>
          </a:p>
        </p:txBody>
      </p:sp>
      <p:sp>
        <p:nvSpPr>
          <p:cNvPr id="337923" name="文本占位符 337922"/>
          <p:cNvSpPr>
            <a:spLocks noGrp="1"/>
          </p:cNvSpPr>
          <p:nvPr>
            <p:ph type="body" idx="1"/>
          </p:nvPr>
        </p:nvSpPr>
        <p:spPr/>
        <p:txBody>
          <a:bodyPr/>
          <a:lstStyle/>
          <a:p>
            <a:endParaRPr dirty="0"/>
          </a:p>
        </p:txBody>
      </p:sp>
      <p:pic>
        <p:nvPicPr>
          <p:cNvPr id="4" name="图片 336899">
            <a:extLst>
              <a:ext uri="{FF2B5EF4-FFF2-40B4-BE49-F238E27FC236}">
                <a16:creationId xmlns:a16="http://schemas.microsoft.com/office/drawing/2014/main" id="{6101DDEE-79DE-4478-9B11-BBD67F32CB22}"/>
              </a:ext>
            </a:extLst>
          </p:cNvPr>
          <p:cNvPicPr>
            <a:picLocks noChangeAspect="1"/>
          </p:cNvPicPr>
          <p:nvPr/>
        </p:nvPicPr>
        <p:blipFill>
          <a:blip r:embed="rId2"/>
          <a:stretch>
            <a:fillRect/>
          </a:stretch>
        </p:blipFill>
        <p:spPr>
          <a:xfrm>
            <a:off x="1907704" y="836712"/>
            <a:ext cx="4175760" cy="53028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标题 338945"/>
          <p:cNvSpPr>
            <a:spLocks noGrp="1"/>
          </p:cNvSpPr>
          <p:nvPr>
            <p:ph type="title"/>
          </p:nvPr>
        </p:nvSpPr>
        <p:spPr/>
        <p:txBody>
          <a:bodyPr/>
          <a:lstStyle/>
          <a:p>
            <a:r>
              <a:rPr lang="en-US" altLang="zh-CN" b="1" dirty="0"/>
              <a:t>2  </a:t>
            </a:r>
            <a:r>
              <a:rPr lang="zh-CN" altLang="en-US" b="1" dirty="0"/>
              <a:t>使用</a:t>
            </a:r>
            <a:r>
              <a:rPr lang="en-US" altLang="zh-CN" b="1" dirty="0"/>
              <a:t>stairs()</a:t>
            </a:r>
            <a:r>
              <a:rPr lang="zh-CN" altLang="en-US" b="1" dirty="0"/>
              <a:t>绘制阶梯图形</a:t>
            </a:r>
            <a:br>
              <a:rPr lang="zh-CN" altLang="en-US" b="1" dirty="0"/>
            </a:br>
            <a:r>
              <a:rPr lang="zh-CN" altLang="en-US" dirty="0"/>
              <a:t>　　阶梯图主要用于绘制数字采样数据的时间关系曲线图，使用</a:t>
            </a:r>
            <a:r>
              <a:rPr lang="en-US" altLang="zh-CN" dirty="0"/>
              <a:t>stairs()</a:t>
            </a:r>
            <a:r>
              <a:rPr lang="zh-CN" altLang="en-US" dirty="0"/>
              <a:t>函数可以绘制阶梯状图形。</a:t>
            </a:r>
            <a:r>
              <a:rPr lang="en-US" altLang="zh-CN" dirty="0"/>
              <a:t>stairs()</a:t>
            </a:r>
            <a:r>
              <a:rPr lang="zh-CN" altLang="en-US" dirty="0"/>
              <a:t>函数的调用格式如下：</a:t>
            </a:r>
            <a:br>
              <a:rPr lang="zh-CN" altLang="en-US" dirty="0"/>
            </a:br>
            <a:r>
              <a:rPr lang="zh-CN" altLang="en-US" dirty="0"/>
              <a:t>　　</a:t>
            </a:r>
            <a:r>
              <a:rPr lang="en-US" altLang="zh-CN" dirty="0">
                <a:sym typeface="Wingdings 2" panose="05020102010507070707" pitchFamily="18" charset="2"/>
              </a:rPr>
              <a:t></a:t>
            </a:r>
            <a:r>
              <a:rPr lang="en-US" altLang="zh-CN" dirty="0"/>
              <a:t> stairs(Y)</a:t>
            </a:r>
            <a:r>
              <a:rPr lang="zh-CN" altLang="en-US" dirty="0"/>
              <a:t>：绘制</a:t>
            </a:r>
            <a:r>
              <a:rPr lang="en-US" altLang="zh-CN" dirty="0"/>
              <a:t>Y</a:t>
            </a:r>
            <a:r>
              <a:rPr lang="zh-CN" altLang="en-US" dirty="0"/>
              <a:t>的元素的阶梯状图形。当</a:t>
            </a:r>
            <a:r>
              <a:rPr lang="en-US" altLang="zh-CN" dirty="0"/>
              <a:t>Y</a:t>
            </a:r>
            <a:r>
              <a:rPr lang="zh-CN" altLang="en-US" dirty="0"/>
              <a:t>是向量时，</a:t>
            </a:r>
            <a:r>
              <a:rPr lang="en-US" altLang="zh-CN" dirty="0"/>
              <a:t>X</a:t>
            </a:r>
            <a:r>
              <a:rPr lang="zh-CN" altLang="en-US" dirty="0"/>
              <a:t>轴的缩放范围是</a:t>
            </a:r>
            <a:r>
              <a:rPr lang="en-US" altLang="zh-CN" dirty="0"/>
              <a:t>1</a:t>
            </a:r>
            <a:r>
              <a:rPr lang="zh-CN" altLang="en-US" dirty="0"/>
              <a:t>～</a:t>
            </a:r>
            <a:r>
              <a:rPr lang="en-US" altLang="zh-CN" dirty="0"/>
              <a:t>length(Y)</a:t>
            </a:r>
            <a:r>
              <a:rPr lang="zh-CN" altLang="en-US" dirty="0"/>
              <a:t>，当</a:t>
            </a:r>
            <a:r>
              <a:rPr lang="en-US" altLang="zh-CN" dirty="0"/>
              <a:t>Y</a:t>
            </a:r>
            <a:r>
              <a:rPr lang="zh-CN" altLang="en-US" dirty="0"/>
              <a:t>是矩阵时，</a:t>
            </a:r>
            <a:r>
              <a:rPr lang="en-US" altLang="zh-CN" dirty="0"/>
              <a:t>X</a:t>
            </a:r>
            <a:r>
              <a:rPr lang="zh-CN" altLang="en-US" dirty="0"/>
              <a:t>轴的缩放范围是</a:t>
            </a:r>
            <a:r>
              <a:rPr lang="en-US" altLang="zh-CN" dirty="0"/>
              <a:t>1</a:t>
            </a:r>
            <a:r>
              <a:rPr lang="zh-CN" altLang="en-US" dirty="0"/>
              <a:t>～</a:t>
            </a:r>
            <a:r>
              <a:rPr lang="en-US" altLang="zh-CN" dirty="0"/>
              <a:t>Y</a:t>
            </a:r>
            <a:r>
              <a:rPr lang="zh-CN" altLang="en-US" dirty="0"/>
              <a:t>的行数。</a:t>
            </a:r>
            <a:br>
              <a:rPr lang="zh-CN" altLang="en-US" dirty="0"/>
            </a:br>
            <a:r>
              <a:rPr lang="zh-CN" altLang="en-US" dirty="0"/>
              <a:t>　　</a:t>
            </a:r>
            <a:r>
              <a:rPr lang="en-US" altLang="zh-CN" dirty="0">
                <a:sym typeface="Wingdings 2" panose="05020102010507070707" pitchFamily="18" charset="2"/>
              </a:rPr>
              <a:t></a:t>
            </a:r>
            <a:r>
              <a:rPr lang="en-US" altLang="zh-CN" dirty="0"/>
              <a:t>  stairs(X,Y)</a:t>
            </a:r>
            <a:r>
              <a:rPr lang="zh-CN" altLang="en-US" dirty="0"/>
              <a:t>：在</a:t>
            </a:r>
            <a:r>
              <a:rPr lang="en-US" altLang="zh-CN" dirty="0"/>
              <a:t>X</a:t>
            </a:r>
            <a:r>
              <a:rPr lang="zh-CN" altLang="en-US" dirty="0"/>
              <a:t>指定的位置绘制</a:t>
            </a:r>
            <a:r>
              <a:rPr lang="en-US" altLang="zh-CN" dirty="0"/>
              <a:t>Y</a:t>
            </a:r>
            <a:r>
              <a:rPr lang="zh-CN" altLang="en-US" dirty="0"/>
              <a:t>的元素的阶梯图形。</a:t>
            </a:r>
            <a:r>
              <a:rPr lang="en-US" altLang="zh-CN" dirty="0"/>
              <a:t>X</a:t>
            </a:r>
            <a:r>
              <a:rPr lang="zh-CN" altLang="en-US" dirty="0"/>
              <a:t>必须与</a:t>
            </a:r>
            <a:r>
              <a:rPr lang="en-US" altLang="zh-CN" dirty="0"/>
              <a:t>Y</a:t>
            </a:r>
            <a:r>
              <a:rPr lang="zh-CN" altLang="en-US" dirty="0"/>
              <a:t>的大小相同，当</a:t>
            </a:r>
            <a:r>
              <a:rPr lang="en-US" altLang="zh-CN" dirty="0"/>
              <a:t>Y</a:t>
            </a:r>
            <a:r>
              <a:rPr lang="zh-CN" altLang="en-US" dirty="0"/>
              <a:t>是矩阵时，</a:t>
            </a:r>
            <a:r>
              <a:rPr lang="en-US" altLang="zh-CN" dirty="0"/>
              <a:t>X</a:t>
            </a:r>
            <a:r>
              <a:rPr lang="zh-CN" altLang="en-US" dirty="0"/>
              <a:t>可以是行或列向量，例如：</a:t>
            </a:r>
            <a:r>
              <a:rPr lang="en-US" altLang="zh-CN" dirty="0"/>
              <a:t>length(X) = size(Y,1)</a:t>
            </a:r>
            <a:r>
              <a:rPr lang="zh-CN" altLang="en-US" dirty="0"/>
              <a:t>。 </a:t>
            </a:r>
          </a:p>
        </p:txBody>
      </p:sp>
      <p:sp>
        <p:nvSpPr>
          <p:cNvPr id="338947" name="文本占位符 338946"/>
          <p:cNvSpPr>
            <a:spLocks noGrp="1"/>
          </p:cNvSpPr>
          <p:nvPr>
            <p:ph type="body" idx="1"/>
          </p:nvPr>
        </p:nvSpPr>
        <p:spPr/>
        <p:txBody>
          <a:bodyPr/>
          <a:lstStyle/>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标题 339969"/>
          <p:cNvSpPr>
            <a:spLocks noGrp="1"/>
          </p:cNvSpPr>
          <p:nvPr>
            <p:ph type="title"/>
          </p:nvPr>
        </p:nvSpPr>
        <p:spPr/>
        <p:txBody>
          <a:bodyPr/>
          <a:lstStyle/>
          <a:p>
            <a:r>
              <a:rPr lang="zh-CN" altLang="en-US" dirty="0"/>
              <a:t>　　</a:t>
            </a:r>
            <a:r>
              <a:rPr lang="en-US" altLang="zh-CN" dirty="0">
                <a:sym typeface="Wingdings 2" panose="05020102010507070707" pitchFamily="18" charset="2"/>
              </a:rPr>
              <a:t></a:t>
            </a:r>
            <a:r>
              <a:rPr lang="en-US" altLang="zh-CN" dirty="0"/>
              <a:t>  stairs(...,</a:t>
            </a:r>
            <a:r>
              <a:rPr lang="en-US" altLang="zh-CN" dirty="0" err="1"/>
              <a:t>LineSpec</a:t>
            </a:r>
            <a:r>
              <a:rPr lang="en-US" altLang="zh-CN" dirty="0"/>
              <a:t>)</a:t>
            </a:r>
            <a:r>
              <a:rPr lang="zh-CN" altLang="en-US" dirty="0"/>
              <a:t>：指定线型、符号和颜色等属性。</a:t>
            </a:r>
            <a:br>
              <a:rPr lang="zh-CN" altLang="en-US" dirty="0"/>
            </a:br>
            <a:r>
              <a:rPr lang="zh-CN" altLang="en-US" dirty="0"/>
              <a:t>　　例如，输入下列命令：</a:t>
            </a:r>
            <a:br>
              <a:rPr lang="zh-CN" altLang="en-US" dirty="0"/>
            </a:br>
            <a:r>
              <a:rPr lang="zh-CN" altLang="en-US" dirty="0"/>
              <a:t>　　</a:t>
            </a:r>
            <a:r>
              <a:rPr lang="en-US" altLang="zh-CN" dirty="0"/>
              <a:t>x=0:0.25:10;</a:t>
            </a:r>
            <a:br>
              <a:rPr lang="en-US" altLang="zh-CN" dirty="0"/>
            </a:br>
            <a:r>
              <a:rPr lang="zh-CN" altLang="en-US" dirty="0"/>
              <a:t>　　</a:t>
            </a:r>
            <a:r>
              <a:rPr lang="en-US" altLang="zh-CN" dirty="0"/>
              <a:t>stairs(</a:t>
            </a:r>
            <a:r>
              <a:rPr lang="en-US" altLang="zh-CN" dirty="0" err="1"/>
              <a:t>x,sin</a:t>
            </a:r>
            <a:r>
              <a:rPr lang="en-US" altLang="zh-CN" dirty="0"/>
              <a:t>(x));</a:t>
            </a:r>
            <a:br>
              <a:rPr lang="en-US" altLang="zh-CN" dirty="0"/>
            </a:br>
            <a:endParaRPr lang="zh-CN" altLang="en-US" dirty="0"/>
          </a:p>
        </p:txBody>
      </p:sp>
      <p:sp>
        <p:nvSpPr>
          <p:cNvPr id="339971" name="文本占位符 339970"/>
          <p:cNvSpPr>
            <a:spLocks noGrp="1"/>
          </p:cNvSpPr>
          <p:nvPr>
            <p:ph type="body" idx="1"/>
          </p:nvPr>
        </p:nvSpPr>
        <p:spPr/>
        <p:txBody>
          <a:bodyPr/>
          <a:lstStyle/>
          <a:p>
            <a:endParaRPr dirty="0"/>
          </a:p>
        </p:txBody>
      </p:sp>
      <p:pic>
        <p:nvPicPr>
          <p:cNvPr id="340996" name="图片 340995"/>
          <p:cNvPicPr>
            <a:picLocks noChangeAspect="1"/>
          </p:cNvPicPr>
          <p:nvPr/>
        </p:nvPicPr>
        <p:blipFill>
          <a:blip r:embed="rId2"/>
          <a:stretch>
            <a:fillRect/>
          </a:stretch>
        </p:blipFill>
        <p:spPr>
          <a:xfrm>
            <a:off x="2850515" y="2615248"/>
            <a:ext cx="4140200" cy="30448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标题 342017"/>
          <p:cNvSpPr>
            <a:spLocks noGrp="1"/>
          </p:cNvSpPr>
          <p:nvPr>
            <p:ph type="title"/>
          </p:nvPr>
        </p:nvSpPr>
        <p:spPr/>
        <p:txBody>
          <a:bodyPr/>
          <a:lstStyle/>
          <a:p>
            <a:r>
              <a:rPr lang="en-US" altLang="zh-CN" b="1" dirty="0"/>
              <a:t>3  </a:t>
            </a:r>
            <a:r>
              <a:rPr lang="zh-CN" altLang="en-US" b="1" dirty="0"/>
              <a:t>方向和速度矢量图形 </a:t>
            </a:r>
            <a:br>
              <a:rPr lang="zh-CN" altLang="en-US" b="1" dirty="0"/>
            </a:br>
            <a:r>
              <a:rPr lang="zh-CN" altLang="en-US" dirty="0"/>
              <a:t>　　</a:t>
            </a:r>
            <a:r>
              <a:rPr lang="en-US" altLang="zh-CN" dirty="0"/>
              <a:t>MATLAB</a:t>
            </a:r>
            <a:r>
              <a:rPr lang="zh-CN" altLang="en-US" dirty="0"/>
              <a:t>提供了一些函数用于绘制方向矢量和速度矢量图形，这些函数有</a:t>
            </a:r>
            <a:r>
              <a:rPr lang="en-US" altLang="zh-CN" dirty="0"/>
              <a:t>compass()</a:t>
            </a:r>
            <a:r>
              <a:rPr lang="zh-CN" altLang="en-US" dirty="0"/>
              <a:t>、</a:t>
            </a:r>
            <a:r>
              <a:rPr lang="en-US" altLang="zh-CN" dirty="0"/>
              <a:t>feather()</a:t>
            </a:r>
            <a:r>
              <a:rPr lang="zh-CN" altLang="en-US" dirty="0"/>
              <a:t>、</a:t>
            </a:r>
            <a:r>
              <a:rPr lang="en-US" altLang="zh-CN" dirty="0"/>
              <a:t>quiver()</a:t>
            </a:r>
            <a:r>
              <a:rPr lang="zh-CN" altLang="en-US" dirty="0"/>
              <a:t>和</a:t>
            </a:r>
            <a:r>
              <a:rPr lang="en-US" altLang="zh-CN" dirty="0"/>
              <a:t>quiver3()</a:t>
            </a:r>
            <a:r>
              <a:rPr lang="zh-CN" altLang="en-US" dirty="0"/>
              <a:t>。</a:t>
            </a:r>
          </a:p>
        </p:txBody>
      </p:sp>
      <p:graphicFrame>
        <p:nvGraphicFramePr>
          <p:cNvPr id="342020" name="内容占位符 342019"/>
          <p:cNvGraphicFramePr>
            <a:graphicFrameLocks noGrp="1"/>
          </p:cNvGraphicFramePr>
          <p:nvPr>
            <p:ph idx="1"/>
            <p:extLst/>
          </p:nvPr>
        </p:nvGraphicFramePr>
        <p:xfrm>
          <a:off x="185738" y="2565400"/>
          <a:ext cx="8950325" cy="3484563"/>
        </p:xfrm>
        <a:graphic>
          <a:graphicData uri="http://schemas.openxmlformats.org/presentationml/2006/ole">
            <mc:AlternateContent xmlns:mc="http://schemas.openxmlformats.org/markup-compatibility/2006">
              <mc:Choice xmlns:v="urn:schemas-microsoft-com:vml" Requires="v">
                <p:oleObj spid="_x0000_s27675" name="Document" r:id="rId3" imgW="5367600" imgH="2089080" progId="Word.Document.8">
                  <p:embed/>
                </p:oleObj>
              </mc:Choice>
              <mc:Fallback>
                <p:oleObj name="Document" r:id="rId3" imgW="5367600" imgH="2089080" progId="Word.Document.8">
                  <p:embed/>
                  <p:pic>
                    <p:nvPicPr>
                      <p:cNvPr id="342020" name="内容占位符 342019"/>
                      <p:cNvPicPr/>
                      <p:nvPr/>
                    </p:nvPicPr>
                    <p:blipFill>
                      <a:blip r:embed="rId4"/>
                      <a:stretch>
                        <a:fillRect/>
                      </a:stretch>
                    </p:blipFill>
                    <p:spPr>
                      <a:xfrm>
                        <a:off x="185738" y="2565400"/>
                        <a:ext cx="8950325" cy="3484563"/>
                      </a:xfrm>
                      <a:prstGeom prst="rect">
                        <a:avLst/>
                      </a:prstGeom>
                      <a:noFill/>
                      <a:ln w="38100">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BD341F26-E380-4D9A-AD20-E9F0ECEF54BA}"/>
              </a:ext>
            </a:extLst>
          </p:cNvPr>
          <p:cNvSpPr>
            <a:spLocks noGrp="1" noChangeArrowheads="1"/>
          </p:cNvSpPr>
          <p:nvPr>
            <p:ph type="title"/>
          </p:nvPr>
        </p:nvSpPr>
        <p:spPr/>
        <p:txBody>
          <a:bodyPr/>
          <a:lstStyle/>
          <a:p>
            <a:r>
              <a:rPr lang="en-US" altLang="zh-CN" b="1" dirty="0"/>
              <a:t>        1</a:t>
            </a:r>
            <a:r>
              <a:rPr lang="zh-CN" altLang="en-US" b="1" dirty="0"/>
              <a:t>．罗盘图的绘制 </a:t>
            </a:r>
            <a:br>
              <a:rPr lang="zh-CN" altLang="en-US" b="1" dirty="0"/>
            </a:br>
            <a:r>
              <a:rPr lang="zh-CN" altLang="en-US" dirty="0"/>
              <a:t>　　在</a:t>
            </a:r>
            <a:r>
              <a:rPr lang="en-US" altLang="zh-CN" dirty="0"/>
              <a:t>MATLAB</a:t>
            </a:r>
            <a:r>
              <a:rPr lang="zh-CN" altLang="en-US" dirty="0"/>
              <a:t>中，罗盘图由函数</a:t>
            </a:r>
            <a:r>
              <a:rPr lang="en-US" altLang="zh-CN" dirty="0"/>
              <a:t>compass()</a:t>
            </a:r>
            <a:r>
              <a:rPr lang="zh-CN" altLang="en-US" dirty="0"/>
              <a:t>绘制，该函数的调用格式如下：</a:t>
            </a:r>
            <a:br>
              <a:rPr lang="zh-CN" altLang="en-US" dirty="0"/>
            </a:br>
            <a:r>
              <a:rPr lang="zh-CN" altLang="en-US" dirty="0"/>
              <a:t>　　</a:t>
            </a:r>
            <a:r>
              <a:rPr lang="en-US" altLang="zh-CN" dirty="0"/>
              <a:t>(1)  compass(U,V)</a:t>
            </a:r>
            <a:r>
              <a:rPr lang="zh-CN" altLang="en-US" dirty="0"/>
              <a:t>：绘制罗盘图，数据的</a:t>
            </a:r>
            <a:r>
              <a:rPr lang="en-US" altLang="zh-CN" dirty="0"/>
              <a:t>x</a:t>
            </a:r>
            <a:r>
              <a:rPr lang="zh-CN" altLang="en-US" dirty="0"/>
              <a:t>分量和</a:t>
            </a:r>
            <a:r>
              <a:rPr lang="en-US" altLang="zh-CN" dirty="0"/>
              <a:t>y</a:t>
            </a:r>
            <a:r>
              <a:rPr lang="zh-CN" altLang="en-US" dirty="0"/>
              <a:t>分量分别由</a:t>
            </a:r>
            <a:r>
              <a:rPr lang="en-US" altLang="zh-CN" dirty="0"/>
              <a:t>U</a:t>
            </a:r>
            <a:r>
              <a:rPr lang="zh-CN" altLang="en-US" dirty="0"/>
              <a:t>和</a:t>
            </a:r>
            <a:r>
              <a:rPr lang="en-US" altLang="zh-CN" dirty="0"/>
              <a:t>V</a:t>
            </a:r>
            <a:r>
              <a:rPr lang="zh-CN" altLang="en-US" dirty="0"/>
              <a:t>指定；</a:t>
            </a:r>
            <a:br>
              <a:rPr lang="zh-CN" altLang="en-US" dirty="0"/>
            </a:br>
            <a:r>
              <a:rPr lang="zh-CN" altLang="en-US" dirty="0"/>
              <a:t>        </a:t>
            </a:r>
            <a:r>
              <a:rPr lang="en-US" altLang="zh-CN" dirty="0"/>
              <a:t>(2)  compass(Z)</a:t>
            </a:r>
            <a:r>
              <a:rPr lang="zh-CN" altLang="en-US" dirty="0"/>
              <a:t>：绘制罗盘图，数据由</a:t>
            </a:r>
            <a:r>
              <a:rPr lang="en-US" altLang="zh-CN" dirty="0"/>
              <a:t>Z</a:t>
            </a:r>
            <a:r>
              <a:rPr lang="zh-CN" altLang="en-US" dirty="0"/>
              <a:t>指定；</a:t>
            </a:r>
            <a:br>
              <a:rPr lang="zh-CN" altLang="en-US" dirty="0"/>
            </a:br>
            <a:r>
              <a:rPr lang="zh-CN" altLang="en-US" dirty="0"/>
              <a:t>　　</a:t>
            </a:r>
            <a:r>
              <a:rPr lang="en-US" altLang="zh-CN" dirty="0"/>
              <a:t>(3)  compass(...,</a:t>
            </a:r>
            <a:r>
              <a:rPr lang="en-US" altLang="zh-CN" dirty="0" err="1"/>
              <a:t>LineSpec</a:t>
            </a:r>
            <a:r>
              <a:rPr lang="en-US" altLang="zh-CN" dirty="0"/>
              <a:t>)</a:t>
            </a:r>
            <a:r>
              <a:rPr lang="zh-CN" altLang="en-US" dirty="0"/>
              <a:t>：绘制罗盘图，指定线型；</a:t>
            </a:r>
            <a:br>
              <a:rPr lang="zh-CN" altLang="en-US" dirty="0"/>
            </a:br>
            <a:r>
              <a:rPr lang="zh-CN" altLang="en-US" dirty="0"/>
              <a:t>　　</a:t>
            </a:r>
            <a:r>
              <a:rPr lang="en-US" altLang="zh-CN" dirty="0"/>
              <a:t>(4)  compass(</a:t>
            </a:r>
            <a:r>
              <a:rPr lang="en-US" altLang="zh-CN" dirty="0" err="1"/>
              <a:t>axes_handle</a:t>
            </a:r>
            <a:r>
              <a:rPr lang="en-US" altLang="zh-CN" dirty="0"/>
              <a:t>,...)</a:t>
            </a:r>
            <a:r>
              <a:rPr lang="zh-CN" altLang="en-US" dirty="0"/>
              <a:t>：在“</a:t>
            </a:r>
            <a:r>
              <a:rPr lang="en-US" altLang="zh-CN" dirty="0" err="1"/>
              <a:t>axes_handle</a:t>
            </a:r>
            <a:r>
              <a:rPr lang="en-US" altLang="zh-CN" dirty="0"/>
              <a:t>”</a:t>
            </a:r>
            <a:r>
              <a:rPr lang="zh-CN" altLang="en-US" dirty="0"/>
              <a:t>指定的坐标系中绘制罗盘图；</a:t>
            </a:r>
            <a:br>
              <a:rPr lang="zh-CN" altLang="en-US" dirty="0"/>
            </a:br>
            <a:r>
              <a:rPr lang="zh-CN" altLang="en-US" dirty="0"/>
              <a:t>　　</a:t>
            </a:r>
            <a:r>
              <a:rPr lang="en-US" altLang="zh-CN" dirty="0"/>
              <a:t>(5)  h = compass(...)</a:t>
            </a:r>
            <a:r>
              <a:rPr lang="zh-CN" altLang="en-US" dirty="0"/>
              <a:t>：绘制罗盘图，同时返回图形句柄。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1225BBA3-0F4F-4BF2-B849-A304019454FA}"/>
              </a:ext>
            </a:extLst>
          </p:cNvPr>
          <p:cNvSpPr>
            <a:spLocks noGrp="1" noChangeArrowheads="1"/>
          </p:cNvSpPr>
          <p:nvPr>
            <p:ph type="title"/>
          </p:nvPr>
        </p:nvSpPr>
        <p:spPr>
          <a:xfrm>
            <a:off x="571500" y="822325"/>
            <a:ext cx="8115300" cy="3975100"/>
          </a:xfrm>
        </p:spPr>
        <p:txBody>
          <a:bodyPr/>
          <a:lstStyle/>
          <a:p>
            <a:r>
              <a:rPr lang="zh-CN" altLang="en-US" b="1" dirty="0"/>
              <a:t>　　例</a:t>
            </a:r>
            <a:r>
              <a:rPr lang="en-US" altLang="zh-CN" b="1" dirty="0"/>
              <a:t> </a:t>
            </a:r>
            <a:r>
              <a:rPr lang="zh-CN" altLang="en-US" dirty="0"/>
              <a:t>绘制罗盘图。</a:t>
            </a:r>
            <a:br>
              <a:rPr lang="zh-CN" altLang="en-US" dirty="0"/>
            </a:br>
            <a:r>
              <a:rPr lang="zh-CN" altLang="en-US" dirty="0"/>
              <a:t>　　</a:t>
            </a:r>
            <a:r>
              <a:rPr lang="zh-CN" altLang="en-US" b="1" dirty="0"/>
              <a:t>解</a:t>
            </a:r>
            <a:r>
              <a:rPr lang="zh-CN" altLang="en-US" dirty="0"/>
              <a:t>  程序如下：</a:t>
            </a:r>
            <a:br>
              <a:rPr lang="zh-CN" altLang="en-US" dirty="0"/>
            </a:br>
            <a:r>
              <a:rPr lang="zh-CN" altLang="en-US" dirty="0"/>
              <a:t>　　</a:t>
            </a:r>
            <a:br>
              <a:rPr lang="en-US" altLang="zh-CN" dirty="0"/>
            </a:br>
            <a:br>
              <a:rPr lang="en-US" altLang="zh-CN" dirty="0"/>
            </a:br>
            <a:br>
              <a:rPr lang="en-US" altLang="zh-CN" dirty="0"/>
            </a:br>
            <a:br>
              <a:rPr lang="en-US" altLang="zh-CN" dirty="0"/>
            </a:br>
            <a:r>
              <a:rPr lang="zh-CN" altLang="pl-PL" dirty="0"/>
              <a:t>　</a:t>
            </a:r>
            <a:r>
              <a:rPr lang="zh-CN" altLang="en-US" dirty="0"/>
              <a:t> </a:t>
            </a:r>
          </a:p>
        </p:txBody>
      </p:sp>
      <p:sp>
        <p:nvSpPr>
          <p:cNvPr id="3" name="矩形 2">
            <a:extLst>
              <a:ext uri="{FF2B5EF4-FFF2-40B4-BE49-F238E27FC236}">
                <a16:creationId xmlns:a16="http://schemas.microsoft.com/office/drawing/2014/main" id="{F2367DC2-8AC0-40D1-B65B-7633BE692D1E}"/>
              </a:ext>
            </a:extLst>
          </p:cNvPr>
          <p:cNvSpPr/>
          <p:nvPr/>
        </p:nvSpPr>
        <p:spPr>
          <a:xfrm>
            <a:off x="1763688" y="2060848"/>
            <a:ext cx="4572000" cy="1200329"/>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M = </a:t>
            </a:r>
            <a:r>
              <a:rPr lang="en-US" altLang="zh-CN" dirty="0" err="1">
                <a:solidFill>
                  <a:srgbClr val="000000"/>
                </a:solidFill>
                <a:latin typeface="微软雅黑" panose="020B0503020204020204" pitchFamily="34" charset="-122"/>
                <a:ea typeface="微软雅黑" panose="020B0503020204020204" pitchFamily="34" charset="-122"/>
              </a:rPr>
              <a:t>randn</a:t>
            </a:r>
            <a:r>
              <a:rPr lang="en-US" altLang="zh-CN" dirty="0">
                <a:solidFill>
                  <a:srgbClr val="000000"/>
                </a:solidFill>
                <a:latin typeface="微软雅黑" panose="020B0503020204020204" pitchFamily="34" charset="-122"/>
                <a:ea typeface="微软雅黑" panose="020B0503020204020204" pitchFamily="34" charset="-122"/>
              </a:rPr>
              <a:t>(20,20);</a:t>
            </a:r>
          </a:p>
          <a:p>
            <a:r>
              <a:rPr lang="en-US" altLang="zh-CN" dirty="0">
                <a:solidFill>
                  <a:srgbClr val="000000"/>
                </a:solidFill>
                <a:latin typeface="微软雅黑" panose="020B0503020204020204" pitchFamily="34" charset="-122"/>
                <a:ea typeface="微软雅黑" panose="020B0503020204020204" pitchFamily="34" charset="-122"/>
              </a:rPr>
              <a:t>Z = </a:t>
            </a:r>
            <a:r>
              <a:rPr lang="en-US" altLang="zh-CN" dirty="0" err="1">
                <a:solidFill>
                  <a:srgbClr val="000000"/>
                </a:solidFill>
                <a:latin typeface="微软雅黑" panose="020B0503020204020204" pitchFamily="34" charset="-122"/>
                <a:ea typeface="微软雅黑" panose="020B0503020204020204" pitchFamily="34" charset="-122"/>
              </a:rPr>
              <a:t>eig</a:t>
            </a:r>
            <a:r>
              <a:rPr lang="en-US" altLang="zh-CN" dirty="0">
                <a:solidFill>
                  <a:srgbClr val="000000"/>
                </a:solidFill>
                <a:latin typeface="微软雅黑" panose="020B0503020204020204" pitchFamily="34" charset="-122"/>
                <a:ea typeface="微软雅黑" panose="020B0503020204020204" pitchFamily="34" charset="-122"/>
              </a:rPr>
              <a:t>(M);</a:t>
            </a:r>
          </a:p>
          <a:p>
            <a:r>
              <a:rPr lang="en-US" altLang="zh-CN" dirty="0">
                <a:solidFill>
                  <a:srgbClr val="000000"/>
                </a:solidFill>
                <a:latin typeface="微软雅黑" panose="020B0503020204020204" pitchFamily="34" charset="-122"/>
                <a:ea typeface="微软雅黑" panose="020B0503020204020204" pitchFamily="34" charset="-122"/>
              </a:rPr>
              <a:t>compass(Z)</a:t>
            </a:r>
          </a:p>
        </p:txBody>
      </p:sp>
      <p:pic>
        <p:nvPicPr>
          <p:cNvPr id="4" name="图片 3">
            <a:extLst>
              <a:ext uri="{FF2B5EF4-FFF2-40B4-BE49-F238E27FC236}">
                <a16:creationId xmlns:a16="http://schemas.microsoft.com/office/drawing/2014/main" id="{8474DC3D-1529-4374-8E47-FA4754E23E13}"/>
              </a:ext>
            </a:extLst>
          </p:cNvPr>
          <p:cNvPicPr>
            <a:picLocks noChangeAspect="1"/>
          </p:cNvPicPr>
          <p:nvPr/>
        </p:nvPicPr>
        <p:blipFill>
          <a:blip r:embed="rId2"/>
          <a:stretch>
            <a:fillRect/>
          </a:stretch>
        </p:blipFill>
        <p:spPr>
          <a:xfrm>
            <a:off x="1228725" y="2492897"/>
            <a:ext cx="8290724" cy="34022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1EE69BDD-E197-46C4-A2C4-8F6473C063BD}"/>
              </a:ext>
            </a:extLst>
          </p:cNvPr>
          <p:cNvSpPr>
            <a:spLocks noGrp="1" noChangeArrowheads="1"/>
          </p:cNvSpPr>
          <p:nvPr>
            <p:ph type="title"/>
          </p:nvPr>
        </p:nvSpPr>
        <p:spPr/>
        <p:txBody>
          <a:bodyPr/>
          <a:lstStyle/>
          <a:p>
            <a:r>
              <a:rPr lang="zh-CN" altLang="en-US"/>
              <a:t>　　</a:t>
            </a:r>
            <a:r>
              <a:rPr lang="en-US" altLang="zh-CN" b="1"/>
              <a:t>2</a:t>
            </a:r>
            <a:r>
              <a:rPr lang="zh-CN" altLang="en-US" b="1"/>
              <a:t>．羽状图的绘制</a:t>
            </a:r>
            <a:r>
              <a:rPr lang="zh-CN" altLang="en-US"/>
              <a:t> </a:t>
            </a:r>
            <a:br>
              <a:rPr lang="zh-CN" altLang="en-US"/>
            </a:br>
            <a:r>
              <a:rPr lang="zh-CN" altLang="en-US"/>
              <a:t>　　羽状图由函数</a:t>
            </a:r>
            <a:r>
              <a:rPr lang="en-US" altLang="zh-CN"/>
              <a:t>feather()</a:t>
            </a:r>
            <a:r>
              <a:rPr lang="zh-CN" altLang="en-US"/>
              <a:t>绘制，该函数的调用格式如下：</a:t>
            </a:r>
            <a:br>
              <a:rPr lang="zh-CN" altLang="en-US"/>
            </a:br>
            <a:r>
              <a:rPr lang="zh-CN" altLang="en-US"/>
              <a:t>        </a:t>
            </a:r>
            <a:r>
              <a:rPr lang="en-US" altLang="zh-CN"/>
              <a:t>(1)  feather(U,V)</a:t>
            </a:r>
            <a:r>
              <a:rPr lang="zh-CN" altLang="en-US"/>
              <a:t>：绘制由</a:t>
            </a:r>
            <a:r>
              <a:rPr lang="en-US" altLang="zh-CN"/>
              <a:t>U</a:t>
            </a:r>
            <a:r>
              <a:rPr lang="zh-CN" altLang="en-US"/>
              <a:t>和</a:t>
            </a:r>
            <a:r>
              <a:rPr lang="en-US" altLang="zh-CN"/>
              <a:t>V</a:t>
            </a:r>
            <a:r>
              <a:rPr lang="zh-CN" altLang="en-US"/>
              <a:t>指定的向量；</a:t>
            </a:r>
            <a:br>
              <a:rPr lang="zh-CN" altLang="en-US"/>
            </a:br>
            <a:r>
              <a:rPr lang="zh-CN" altLang="en-US"/>
              <a:t>　　</a:t>
            </a:r>
            <a:r>
              <a:rPr lang="en-US" altLang="zh-CN"/>
              <a:t>(2)  feather(Z)</a:t>
            </a:r>
            <a:r>
              <a:rPr lang="zh-CN" altLang="en-US"/>
              <a:t>：绘制由</a:t>
            </a:r>
            <a:r>
              <a:rPr lang="en-US" altLang="zh-CN"/>
              <a:t>Z</a:t>
            </a:r>
            <a:r>
              <a:rPr lang="zh-CN" altLang="en-US"/>
              <a:t>指定的向量；</a:t>
            </a:r>
            <a:br>
              <a:rPr lang="zh-CN" altLang="en-US"/>
            </a:br>
            <a:r>
              <a:rPr lang="zh-CN" altLang="en-US"/>
              <a:t>　　</a:t>
            </a:r>
            <a:r>
              <a:rPr lang="en-US" altLang="zh-CN"/>
              <a:t>(3)  feather(...,LineSpec)</a:t>
            </a:r>
            <a:r>
              <a:rPr lang="zh-CN" altLang="en-US"/>
              <a:t>：指定线型；</a:t>
            </a:r>
            <a:br>
              <a:rPr lang="zh-CN" altLang="en-US"/>
            </a:br>
            <a:r>
              <a:rPr lang="zh-CN" altLang="en-US"/>
              <a:t>　　</a:t>
            </a:r>
            <a:r>
              <a:rPr lang="en-US" altLang="zh-CN"/>
              <a:t>(4)  feather(axes_handle,...)</a:t>
            </a:r>
            <a:r>
              <a:rPr lang="zh-CN" altLang="en-US"/>
              <a:t>：在指定的坐标系中绘制羽状图；</a:t>
            </a:r>
            <a:br>
              <a:rPr lang="zh-CN" altLang="en-US"/>
            </a:br>
            <a:r>
              <a:rPr lang="zh-CN" altLang="en-US"/>
              <a:t>　　</a:t>
            </a:r>
            <a:r>
              <a:rPr lang="en-US" altLang="zh-CN"/>
              <a:t>(5)  h = feather(...)</a:t>
            </a:r>
            <a:r>
              <a:rPr lang="zh-CN" altLang="en-US"/>
              <a:t>：绘制羽状图，同时返回图像句柄。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a:extLst>
              <a:ext uri="{FF2B5EF4-FFF2-40B4-BE49-F238E27FC236}">
                <a16:creationId xmlns:a16="http://schemas.microsoft.com/office/drawing/2014/main" id="{B8594468-921A-4B1F-B271-06CB62AD1015}"/>
              </a:ext>
            </a:extLst>
          </p:cNvPr>
          <p:cNvSpPr>
            <a:spLocks noGrp="1" noChangeArrowheads="1"/>
          </p:cNvSpPr>
          <p:nvPr>
            <p:ph type="body" idx="1"/>
          </p:nvPr>
        </p:nvSpPr>
        <p:spPr>
          <a:xfrm>
            <a:off x="0" y="5589588"/>
            <a:ext cx="9144000" cy="457200"/>
          </a:xfrm>
        </p:spPr>
        <p:txBody>
          <a:bodyPr/>
          <a:lstStyle/>
          <a:p>
            <a:pPr>
              <a:lnSpc>
                <a:spcPct val="120000"/>
              </a:lnSpc>
            </a:pPr>
            <a:r>
              <a:rPr lang="zh-CN" altLang="en-US" sz="2000"/>
              <a:t>图</a:t>
            </a:r>
            <a:r>
              <a:rPr lang="en-US" altLang="zh-CN" sz="2000"/>
              <a:t>5-58  </a:t>
            </a:r>
            <a:r>
              <a:rPr lang="zh-CN" altLang="en-US" sz="2000"/>
              <a:t>绘制羽状图</a:t>
            </a:r>
          </a:p>
        </p:txBody>
      </p:sp>
      <p:sp>
        <p:nvSpPr>
          <p:cNvPr id="2" name="矩形 1">
            <a:extLst>
              <a:ext uri="{FF2B5EF4-FFF2-40B4-BE49-F238E27FC236}">
                <a16:creationId xmlns:a16="http://schemas.microsoft.com/office/drawing/2014/main" id="{84A096D8-9DE5-4432-856C-CA6590A43109}"/>
              </a:ext>
            </a:extLst>
          </p:cNvPr>
          <p:cNvSpPr/>
          <p:nvPr/>
        </p:nvSpPr>
        <p:spPr>
          <a:xfrm>
            <a:off x="1800200" y="859771"/>
            <a:ext cx="4572000" cy="1938992"/>
          </a:xfrm>
          <a:prstGeom prst="rect">
            <a:avLst/>
          </a:prstGeom>
        </p:spPr>
        <p:txBody>
          <a:bodyPr>
            <a:spAutoFit/>
          </a:bodyPr>
          <a:lstStyle/>
          <a:p>
            <a:r>
              <a:rPr lang="en-US" altLang="zh-CN" dirty="0">
                <a:solidFill>
                  <a:srgbClr val="000000"/>
                </a:solidFill>
                <a:latin typeface="微软雅黑" panose="020B0503020204020204" pitchFamily="34" charset="-122"/>
                <a:ea typeface="微软雅黑" panose="020B0503020204020204" pitchFamily="34" charset="-122"/>
              </a:rPr>
              <a:t>theta = -pi/2:pi/16:pi/2;</a:t>
            </a:r>
          </a:p>
          <a:p>
            <a:r>
              <a:rPr lang="en-US" altLang="zh-CN" dirty="0">
                <a:solidFill>
                  <a:srgbClr val="000000"/>
                </a:solidFill>
                <a:latin typeface="微软雅黑" panose="020B0503020204020204" pitchFamily="34" charset="-122"/>
                <a:ea typeface="微软雅黑" panose="020B0503020204020204" pitchFamily="34" charset="-122"/>
              </a:rPr>
              <a:t>r = 2*ones(size(theta));</a:t>
            </a:r>
          </a:p>
          <a:p>
            <a:r>
              <a:rPr lang="pt-BR" altLang="zh-CN" dirty="0">
                <a:solidFill>
                  <a:srgbClr val="000000"/>
                </a:solidFill>
                <a:latin typeface="微软雅黑" panose="020B0503020204020204" pitchFamily="34" charset="-122"/>
                <a:ea typeface="微软雅黑" panose="020B0503020204020204" pitchFamily="34" charset="-122"/>
              </a:rPr>
              <a:t>[u,v] = pol2cart(theta,r);</a:t>
            </a:r>
          </a:p>
          <a:p>
            <a:r>
              <a:rPr lang="en-US" altLang="zh-CN" dirty="0">
                <a:solidFill>
                  <a:srgbClr val="000000"/>
                </a:solidFill>
                <a:latin typeface="微软雅黑" panose="020B0503020204020204" pitchFamily="34" charset="-122"/>
                <a:ea typeface="微软雅黑" panose="020B0503020204020204" pitchFamily="34" charset="-122"/>
              </a:rPr>
              <a:t>feather(</a:t>
            </a:r>
            <a:r>
              <a:rPr lang="en-US" altLang="zh-CN" dirty="0" err="1">
                <a:solidFill>
                  <a:srgbClr val="000000"/>
                </a:solidFill>
                <a:latin typeface="微软雅黑" panose="020B0503020204020204" pitchFamily="34" charset="-122"/>
                <a:ea typeface="微软雅黑" panose="020B0503020204020204" pitchFamily="34" charset="-122"/>
              </a:rPr>
              <a:t>u,v</a:t>
            </a:r>
            <a:r>
              <a:rPr lang="en-US" altLang="zh-CN" dirty="0">
                <a:solidFill>
                  <a:srgbClr val="000000"/>
                </a:solidFill>
                <a:latin typeface="微软雅黑" panose="020B0503020204020204" pitchFamily="34" charset="-122"/>
                <a:ea typeface="微软雅黑" panose="020B0503020204020204" pitchFamily="34" charset="-122"/>
              </a:rPr>
              <a:t>)</a:t>
            </a:r>
          </a:p>
          <a:p>
            <a:endParaRPr lang="zh-CN" altLang="en-US" dirty="0"/>
          </a:p>
        </p:txBody>
      </p:sp>
      <p:pic>
        <p:nvPicPr>
          <p:cNvPr id="3" name="图片 2">
            <a:extLst>
              <a:ext uri="{FF2B5EF4-FFF2-40B4-BE49-F238E27FC236}">
                <a16:creationId xmlns:a16="http://schemas.microsoft.com/office/drawing/2014/main" id="{FBE35532-E7B7-4A7D-8AEE-D5094D975827}"/>
              </a:ext>
            </a:extLst>
          </p:cNvPr>
          <p:cNvPicPr>
            <a:picLocks noChangeAspect="1"/>
          </p:cNvPicPr>
          <p:nvPr/>
        </p:nvPicPr>
        <p:blipFill>
          <a:blip r:embed="rId2"/>
          <a:stretch>
            <a:fillRect/>
          </a:stretch>
        </p:blipFill>
        <p:spPr>
          <a:xfrm>
            <a:off x="1043608" y="2798763"/>
            <a:ext cx="6800850" cy="2790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标题 349185"/>
          <p:cNvSpPr>
            <a:spLocks noGrp="1"/>
          </p:cNvSpPr>
          <p:nvPr>
            <p:ph type="title"/>
          </p:nvPr>
        </p:nvSpPr>
        <p:spPr/>
        <p:txBody>
          <a:bodyPr/>
          <a:lstStyle/>
          <a:p>
            <a:r>
              <a:rPr lang="zh-CN" altLang="en-US" b="1" dirty="0"/>
              <a:t>       </a:t>
            </a:r>
            <a:r>
              <a:rPr lang="en-US" altLang="zh-CN" b="1" dirty="0"/>
              <a:t>3. </a:t>
            </a:r>
            <a:r>
              <a:rPr lang="zh-CN" altLang="en-US" b="1" dirty="0"/>
              <a:t>矢量图的绘制</a:t>
            </a:r>
            <a:br>
              <a:rPr lang="zh-CN" altLang="en-US" b="1" dirty="0"/>
            </a:br>
            <a:r>
              <a:rPr lang="zh-CN" altLang="en-US" dirty="0"/>
              <a:t>　　矢量图在空间中指定点绘制矢量。矢量图通常绘制在其他图形中，显示数据的方向，如在梯度图中绘制矢量图用于显示梯度的方向。 </a:t>
            </a:r>
            <a:br>
              <a:rPr lang="zh-CN" altLang="en-US" dirty="0"/>
            </a:br>
            <a:r>
              <a:rPr lang="zh-CN" altLang="en-US" dirty="0"/>
              <a:t>　　</a:t>
            </a:r>
            <a:r>
              <a:rPr lang="en-US" altLang="zh-CN" dirty="0"/>
              <a:t>MATLAB</a:t>
            </a:r>
            <a:r>
              <a:rPr lang="zh-CN" altLang="en-US" dirty="0"/>
              <a:t>用于绘制二维矢量图和三维矢量图的函数，分别为</a:t>
            </a:r>
            <a:r>
              <a:rPr lang="en-US" altLang="zh-CN" dirty="0"/>
              <a:t>quiver()</a:t>
            </a:r>
            <a:r>
              <a:rPr lang="zh-CN" altLang="en-US" dirty="0"/>
              <a:t>和</a:t>
            </a:r>
            <a:r>
              <a:rPr lang="en-US" altLang="zh-CN" dirty="0"/>
              <a:t>quiver3()</a:t>
            </a:r>
            <a:r>
              <a:rPr lang="zh-CN" altLang="en-US" dirty="0"/>
              <a:t>，两个函数的调用格式基本相同。函数</a:t>
            </a:r>
            <a:r>
              <a:rPr lang="en-US" altLang="zh-CN" dirty="0"/>
              <a:t>quiver()</a:t>
            </a:r>
            <a:r>
              <a:rPr lang="zh-CN" altLang="en-US" dirty="0"/>
              <a:t>的主要调用格式如下：</a:t>
            </a:r>
            <a:br>
              <a:rPr lang="zh-CN" altLang="en-US" dirty="0"/>
            </a:br>
            <a:r>
              <a:rPr lang="zh-CN" altLang="en-US" dirty="0"/>
              <a:t>　　</a:t>
            </a:r>
            <a:r>
              <a:rPr lang="en-US" altLang="zh-CN" dirty="0"/>
              <a:t>(1) quiver(</a:t>
            </a:r>
            <a:r>
              <a:rPr lang="en-US" altLang="zh-CN" dirty="0" err="1"/>
              <a:t>x,y,u,v</a:t>
            </a:r>
            <a:r>
              <a:rPr lang="en-US" altLang="zh-CN" dirty="0"/>
              <a:t>)</a:t>
            </a:r>
            <a:r>
              <a:rPr lang="zh-CN" altLang="en-US" dirty="0"/>
              <a:t>：绘制矢量图，参数</a:t>
            </a:r>
            <a:r>
              <a:rPr lang="en-US" altLang="zh-CN" dirty="0"/>
              <a:t>x</a:t>
            </a:r>
            <a:r>
              <a:rPr lang="zh-CN" altLang="en-US" dirty="0"/>
              <a:t>和</a:t>
            </a:r>
            <a:r>
              <a:rPr lang="en-US" altLang="zh-CN" dirty="0"/>
              <a:t>y</a:t>
            </a:r>
            <a:r>
              <a:rPr lang="zh-CN" altLang="en-US" dirty="0"/>
              <a:t>用于指定矢量的位置，</a:t>
            </a:r>
            <a:r>
              <a:rPr lang="en-US" altLang="zh-CN" dirty="0"/>
              <a:t>u</a:t>
            </a:r>
            <a:r>
              <a:rPr lang="zh-CN" altLang="en-US" dirty="0"/>
              <a:t>和</a:t>
            </a:r>
            <a:r>
              <a:rPr lang="en-US" altLang="zh-CN" dirty="0"/>
              <a:t>v</a:t>
            </a:r>
            <a:r>
              <a:rPr lang="zh-CN" altLang="en-US" dirty="0"/>
              <a:t>用于指定待绘制的矢量；</a:t>
            </a:r>
            <a:br>
              <a:rPr lang="zh-CN" altLang="en-US" dirty="0"/>
            </a:br>
            <a:r>
              <a:rPr lang="zh-CN" altLang="en-US" dirty="0"/>
              <a:t>　　</a:t>
            </a:r>
            <a:r>
              <a:rPr lang="en-US" altLang="zh-CN" dirty="0"/>
              <a:t>(2)  quiver(</a:t>
            </a:r>
            <a:r>
              <a:rPr lang="en-US" altLang="zh-CN" dirty="0" err="1"/>
              <a:t>u,v</a:t>
            </a:r>
            <a:r>
              <a:rPr lang="en-US" altLang="zh-CN" dirty="0"/>
              <a:t>)</a:t>
            </a:r>
            <a:r>
              <a:rPr lang="zh-CN" altLang="en-US" dirty="0"/>
              <a:t>：绘制矢量图，矢量的位置采用默认值。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标题 350209"/>
          <p:cNvSpPr>
            <a:spLocks noGrp="1"/>
          </p:cNvSpPr>
          <p:nvPr>
            <p:ph type="title"/>
          </p:nvPr>
        </p:nvSpPr>
        <p:spPr/>
        <p:txBody>
          <a:bodyPr/>
          <a:lstStyle/>
          <a:p>
            <a:r>
              <a:rPr lang="zh-CN" altLang="en-US" dirty="0"/>
              <a:t>　　函数</a:t>
            </a:r>
            <a:r>
              <a:rPr lang="en-US" altLang="zh-CN" dirty="0"/>
              <a:t>quiver3()</a:t>
            </a:r>
            <a:r>
              <a:rPr lang="zh-CN" altLang="en-US" dirty="0"/>
              <a:t>的主要调用格式如下：</a:t>
            </a:r>
            <a:br>
              <a:rPr lang="zh-CN" altLang="en-US" dirty="0"/>
            </a:br>
            <a:r>
              <a:rPr lang="zh-CN" altLang="en-US" dirty="0"/>
              <a:t>　　</a:t>
            </a:r>
            <a:r>
              <a:rPr lang="en-US" altLang="zh-CN" dirty="0"/>
              <a:t>(3)  quiver3(x,y,z,u,v,w)</a:t>
            </a:r>
            <a:r>
              <a:rPr lang="zh-CN" altLang="en-US" dirty="0"/>
              <a:t>：函数</a:t>
            </a:r>
            <a:r>
              <a:rPr lang="en-US" altLang="zh-CN" dirty="0"/>
              <a:t>quiver3()</a:t>
            </a:r>
            <a:r>
              <a:rPr lang="zh-CN" altLang="en-US" dirty="0"/>
              <a:t>使用元素</a:t>
            </a:r>
            <a:r>
              <a:rPr lang="en-US" altLang="zh-CN" dirty="0"/>
              <a:t>(</a:t>
            </a:r>
            <a:r>
              <a:rPr lang="en-US" altLang="zh-CN" dirty="0" err="1"/>
              <a:t>u,v,w</a:t>
            </a:r>
            <a:r>
              <a:rPr lang="en-US" altLang="zh-CN" dirty="0"/>
              <a:t>)</a:t>
            </a:r>
            <a:r>
              <a:rPr lang="zh-CN" altLang="en-US" dirty="0"/>
              <a:t>在点</a:t>
            </a:r>
            <a:r>
              <a:rPr lang="en-US" altLang="zh-CN" dirty="0"/>
              <a:t>(</a:t>
            </a:r>
            <a:r>
              <a:rPr lang="en-US" altLang="zh-CN" dirty="0" err="1"/>
              <a:t>x,y,z</a:t>
            </a:r>
            <a:r>
              <a:rPr lang="en-US" altLang="zh-CN" dirty="0"/>
              <a:t>)</a:t>
            </a:r>
            <a:r>
              <a:rPr lang="zh-CN" altLang="en-US" dirty="0"/>
              <a:t>绘制三维矢量图，</a:t>
            </a:r>
            <a:r>
              <a:rPr lang="en-US" altLang="zh-CN" dirty="0" err="1"/>
              <a:t>u,v,w,x,y</a:t>
            </a:r>
            <a:r>
              <a:rPr lang="zh-CN" altLang="en-US" dirty="0"/>
              <a:t>和</a:t>
            </a:r>
            <a:r>
              <a:rPr lang="en-US" altLang="zh-CN" dirty="0"/>
              <a:t>z</a:t>
            </a:r>
            <a:r>
              <a:rPr lang="zh-CN" altLang="en-US" dirty="0"/>
              <a:t>都是实数值，不是复数，并且大小相同。 </a:t>
            </a:r>
            <a:br>
              <a:rPr lang="zh-CN" altLang="en-US" dirty="0"/>
            </a:br>
            <a:r>
              <a:rPr lang="zh-CN" altLang="en-US" dirty="0"/>
              <a:t>　　</a:t>
            </a:r>
            <a:r>
              <a:rPr lang="en-US" altLang="zh-CN" dirty="0"/>
              <a:t>(4) quiver3(z,u,v,w)</a:t>
            </a:r>
            <a:r>
              <a:rPr lang="zh-CN" altLang="en-US" dirty="0"/>
              <a:t>：在矩阵</a:t>
            </a:r>
            <a:r>
              <a:rPr lang="en-US" altLang="zh-CN" dirty="0"/>
              <a:t>z</a:t>
            </a:r>
            <a:r>
              <a:rPr lang="zh-CN" altLang="en-US" dirty="0"/>
              <a:t>指定的等距离表面的点绘制三维矢量图，</a:t>
            </a:r>
            <a:r>
              <a:rPr lang="en-US" altLang="zh-CN" dirty="0"/>
              <a:t>quiver3()</a:t>
            </a:r>
            <a:r>
              <a:rPr lang="zh-CN" altLang="en-US" dirty="0"/>
              <a:t>根据它们之间的距离自动缩放，以防止它们重叠。</a:t>
            </a:r>
            <a:br>
              <a:rPr lang="zh-CN" altLang="en-US" dirty="0"/>
            </a:br>
            <a:r>
              <a:rPr lang="zh-CN" altLang="en-US" dirty="0"/>
              <a:t>　　</a:t>
            </a:r>
            <a:r>
              <a:rPr lang="en-US" altLang="zh-CN" dirty="0"/>
              <a:t>(5) quiver3(...,scale)</a:t>
            </a:r>
            <a:r>
              <a:rPr lang="zh-CN" altLang="en-US" dirty="0"/>
              <a:t>：按照缩放系数</a:t>
            </a:r>
            <a:r>
              <a:rPr lang="en-US" altLang="zh-CN" dirty="0"/>
              <a:t>scale</a:t>
            </a:r>
            <a:r>
              <a:rPr lang="zh-CN" altLang="en-US" dirty="0"/>
              <a:t>自动缩放，以防止它们重叠。</a:t>
            </a:r>
            <a:r>
              <a:rPr lang="en-US" altLang="zh-CN" dirty="0"/>
              <a:t>scale = 2 </a:t>
            </a:r>
            <a:r>
              <a:rPr lang="zh-CN" altLang="en-US" dirty="0"/>
              <a:t>时，长度放大一倍；</a:t>
            </a:r>
            <a:r>
              <a:rPr lang="en-US" altLang="zh-CN" dirty="0" err="1"/>
              <a:t>cale</a:t>
            </a:r>
            <a:r>
              <a:rPr lang="en-US" altLang="zh-CN" dirty="0"/>
              <a:t> = 0.5</a:t>
            </a:r>
            <a:r>
              <a:rPr lang="zh-CN" altLang="en-US" dirty="0"/>
              <a:t>时，长度缩小一倍；</a:t>
            </a:r>
            <a:r>
              <a:rPr lang="en-US" altLang="zh-CN" dirty="0"/>
              <a:t>scale = 0 </a:t>
            </a:r>
            <a:r>
              <a:rPr lang="zh-CN" altLang="en-US" dirty="0"/>
              <a:t>时，无缩放。 </a:t>
            </a:r>
            <a:br>
              <a:rPr lang="zh-CN" altLang="en-US" dirty="0"/>
            </a:br>
            <a:r>
              <a:rPr lang="zh-CN" altLang="en-US" dirty="0"/>
              <a:t>　　</a:t>
            </a:r>
            <a:r>
              <a:rPr lang="en-US" altLang="zh-CN" dirty="0"/>
              <a:t>(6)  quiver3(...,</a:t>
            </a:r>
            <a:r>
              <a:rPr lang="en-US" altLang="zh-CN" dirty="0" err="1"/>
              <a:t>LineSpec</a:t>
            </a:r>
            <a:r>
              <a:rPr lang="en-US" altLang="zh-CN" dirty="0"/>
              <a:t>)</a:t>
            </a:r>
            <a:r>
              <a:rPr lang="zh-CN" altLang="en-US" dirty="0"/>
              <a:t>：</a:t>
            </a:r>
            <a:r>
              <a:rPr lang="en-US" altLang="zh-CN" dirty="0" err="1"/>
              <a:t>LineSpec</a:t>
            </a:r>
            <a:r>
              <a:rPr lang="zh-CN" altLang="en-US" dirty="0"/>
              <a:t>指定线型和颜色。 </a:t>
            </a:r>
          </a:p>
        </p:txBody>
      </p:sp>
      <p:sp>
        <p:nvSpPr>
          <p:cNvPr id="350211" name="文本占位符 350210"/>
          <p:cNvSpPr>
            <a:spLocks noGrp="1"/>
          </p:cNvSpPr>
          <p:nvPr>
            <p:ph type="body" idx="1"/>
          </p:nvPr>
        </p:nvSpPr>
        <p:spPr/>
        <p:txBody>
          <a:bodyPr/>
          <a:lstStyle/>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4769-D0B3-454C-87A4-F83E34D7D3E3}"/>
              </a:ext>
            </a:extLst>
          </p:cNvPr>
          <p:cNvSpPr>
            <a:spLocks noGrp="1"/>
          </p:cNvSpPr>
          <p:nvPr>
            <p:ph type="ctrTitle"/>
          </p:nvPr>
        </p:nvSpPr>
        <p:spPr>
          <a:xfrm>
            <a:off x="1143000" y="1122363"/>
            <a:ext cx="6858000" cy="1802582"/>
          </a:xfrm>
        </p:spPr>
        <p:txBody>
          <a:bodyPr/>
          <a:lstStyle/>
          <a:p>
            <a:r>
              <a:rPr lang="en-US" sz="4400" dirty="0">
                <a:latin typeface="华文行楷" panose="02010800040101010101" pitchFamily="2" charset="-122"/>
                <a:ea typeface="华文行楷" panose="02010800040101010101" pitchFamily="2" charset="-122"/>
              </a:rPr>
              <a:t>7-1 </a:t>
            </a:r>
            <a:r>
              <a:rPr lang="zh-CN" altLang="en-US" sz="4400" dirty="0">
                <a:latin typeface="华文行楷" panose="02010800040101010101" pitchFamily="2" charset="-122"/>
                <a:ea typeface="华文行楷" panose="02010800040101010101" pitchFamily="2" charset="-122"/>
              </a:rPr>
              <a:t>特殊图形的绘制</a:t>
            </a:r>
            <a:br>
              <a:rPr lang="en-US" altLang="zh-CN" sz="6600" dirty="0">
                <a:latin typeface="华文行楷" panose="02010800040101010101" pitchFamily="2" charset="-122"/>
                <a:ea typeface="华文行楷" panose="02010800040101010101" pitchFamily="2" charset="-122"/>
              </a:rPr>
            </a:br>
            <a:endParaRPr lang="en-US" b="1" dirty="0"/>
          </a:p>
        </p:txBody>
      </p:sp>
      <p:sp>
        <p:nvSpPr>
          <p:cNvPr id="4" name="TextBox 3">
            <a:extLst>
              <a:ext uri="{FF2B5EF4-FFF2-40B4-BE49-F238E27FC236}">
                <a16:creationId xmlns:a16="http://schemas.microsoft.com/office/drawing/2014/main" id="{32A8A9A7-DF5E-4B99-8D22-DEDDEB03B169}"/>
              </a:ext>
            </a:extLst>
          </p:cNvPr>
          <p:cNvSpPr txBox="1"/>
          <p:nvPr/>
        </p:nvSpPr>
        <p:spPr>
          <a:xfrm>
            <a:off x="3131840" y="2636912"/>
            <a:ext cx="3744416" cy="2792239"/>
          </a:xfrm>
          <a:prstGeom prst="rect">
            <a:avLst/>
          </a:prstGeom>
          <a:noFill/>
        </p:spPr>
        <p:txBody>
          <a:bodyPr wrap="square" rtlCol="0">
            <a:spAutoFit/>
          </a:bodyPr>
          <a:lstStyle/>
          <a:p>
            <a:pPr>
              <a:lnSpc>
                <a:spcPct val="150000"/>
              </a:lnSpc>
            </a:pPr>
            <a:r>
              <a:rPr lang="en-US" b="1" dirty="0"/>
              <a:t>1 </a:t>
            </a:r>
            <a:r>
              <a:rPr lang="zh-CN" altLang="en-US" b="1" dirty="0"/>
              <a:t>柱状图绘制</a:t>
            </a:r>
            <a:br>
              <a:rPr lang="en-US" altLang="zh-CN" b="1" dirty="0"/>
            </a:br>
            <a:r>
              <a:rPr lang="en-US" b="1" dirty="0"/>
              <a:t>2 </a:t>
            </a:r>
            <a:r>
              <a:rPr lang="zh-CN" altLang="en-US" b="1" dirty="0"/>
              <a:t>结题图形绘制</a:t>
            </a:r>
            <a:br>
              <a:rPr lang="en-US" altLang="zh-CN" b="1" dirty="0"/>
            </a:br>
            <a:r>
              <a:rPr lang="en-US" b="1" dirty="0"/>
              <a:t>3 </a:t>
            </a:r>
            <a:r>
              <a:rPr lang="zh-CN" altLang="en-US" b="1" dirty="0"/>
              <a:t>方向和速度矢量图</a:t>
            </a:r>
            <a:br>
              <a:rPr lang="en-US" altLang="zh-CN" b="1" dirty="0"/>
            </a:br>
            <a:r>
              <a:rPr lang="en-US" b="1" dirty="0"/>
              <a:t>4 </a:t>
            </a:r>
            <a:r>
              <a:rPr lang="zh-CN" altLang="en-US" b="1" dirty="0"/>
              <a:t>等值线绘制</a:t>
            </a:r>
            <a:br>
              <a:rPr lang="en-US" altLang="zh-CN" b="1" dirty="0"/>
            </a:br>
            <a:r>
              <a:rPr lang="en-US" b="1" dirty="0"/>
              <a:t>5 </a:t>
            </a:r>
            <a:r>
              <a:rPr lang="zh-CN" altLang="en-US" b="1" dirty="0"/>
              <a:t>三位旋转图形绘制</a:t>
            </a:r>
            <a:endParaRPr lang="en-US" dirty="0"/>
          </a:p>
        </p:txBody>
      </p:sp>
    </p:spTree>
    <p:extLst>
      <p:ext uri="{BB962C8B-B14F-4D97-AF65-F5344CB8AC3E}">
        <p14:creationId xmlns:p14="http://schemas.microsoft.com/office/powerpoint/2010/main" val="379785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标题 351233"/>
          <p:cNvSpPr>
            <a:spLocks noGrp="1"/>
          </p:cNvSpPr>
          <p:nvPr>
            <p:ph type="title"/>
          </p:nvPr>
        </p:nvSpPr>
        <p:spPr/>
        <p:txBody>
          <a:bodyPr/>
          <a:lstStyle/>
          <a:p>
            <a:r>
              <a:rPr lang="zh-CN" altLang="en-US" dirty="0"/>
              <a:t>　　</a:t>
            </a:r>
            <a:r>
              <a:rPr lang="zh-CN" altLang="en-US" b="1" dirty="0"/>
              <a:t>例</a:t>
            </a:r>
            <a:r>
              <a:rPr lang="en-US" altLang="zh-CN" b="1" dirty="0"/>
              <a:t> </a:t>
            </a:r>
            <a:r>
              <a:rPr lang="zh-CN" altLang="en-US" dirty="0"/>
              <a:t>绘制函数的梯度场。</a:t>
            </a:r>
            <a:br>
              <a:rPr lang="zh-CN" altLang="en-US" dirty="0"/>
            </a:br>
            <a:r>
              <a:rPr lang="zh-CN" altLang="en-US" dirty="0"/>
              <a:t>　　</a:t>
            </a:r>
            <a:r>
              <a:rPr lang="zh-CN" altLang="en-US" b="1" dirty="0"/>
              <a:t>解</a:t>
            </a:r>
            <a:r>
              <a:rPr lang="zh-CN" altLang="en-US" dirty="0"/>
              <a:t>  </a:t>
            </a:r>
            <a:r>
              <a:rPr lang="en-US" altLang="zh-CN" dirty="0"/>
              <a:t>(1) </a:t>
            </a:r>
            <a:r>
              <a:rPr lang="zh-CN" altLang="en-US" dirty="0"/>
              <a:t>使用下列程序绘制二维矢量图，如图</a:t>
            </a:r>
            <a:r>
              <a:rPr lang="en-US" altLang="zh-CN" dirty="0"/>
              <a:t>5-59</a:t>
            </a:r>
            <a:r>
              <a:rPr lang="zh-CN" altLang="en-US" dirty="0"/>
              <a:t>所示。</a:t>
            </a:r>
            <a:br>
              <a:rPr lang="zh-CN" altLang="en-US" dirty="0"/>
            </a:br>
            <a:r>
              <a:rPr lang="en-US" altLang="zh-CN" dirty="0"/>
              <a:t>[X,Y] = </a:t>
            </a:r>
            <a:r>
              <a:rPr lang="en-US" altLang="zh-CN" dirty="0" err="1"/>
              <a:t>meshgrid</a:t>
            </a:r>
            <a:r>
              <a:rPr lang="en-US" altLang="zh-CN" dirty="0"/>
              <a:t>(-2:0.2:2);</a:t>
            </a:r>
            <a:br>
              <a:rPr lang="en-US" altLang="zh-CN" dirty="0"/>
            </a:br>
            <a:r>
              <a:rPr lang="pl-PL" altLang="zh-CN" dirty="0"/>
              <a:t>Z = X.*exp(-X.^2 - Y.^2);</a:t>
            </a:r>
            <a:br>
              <a:rPr lang="pl-PL" altLang="zh-CN" dirty="0"/>
            </a:br>
            <a:r>
              <a:rPr lang="en-US" altLang="zh-CN" dirty="0"/>
              <a:t>[DX,DY] = gradient(Z,.2,.2); %gradient</a:t>
            </a:r>
            <a:br>
              <a:rPr lang="en-US" altLang="zh-CN" dirty="0"/>
            </a:br>
            <a:r>
              <a:rPr lang="en-US" altLang="zh-CN" dirty="0"/>
              <a:t>hold on</a:t>
            </a:r>
            <a:br>
              <a:rPr lang="en-US" altLang="zh-CN" dirty="0"/>
            </a:br>
            <a:r>
              <a:rPr lang="en-US" altLang="zh-CN" dirty="0"/>
              <a:t>contour(X,Y,Z)</a:t>
            </a:r>
            <a:br>
              <a:rPr lang="en-US" altLang="zh-CN" dirty="0"/>
            </a:br>
            <a:r>
              <a:rPr lang="en-US" altLang="zh-CN" dirty="0"/>
              <a:t>quiver(X,Y,DX,DY)</a:t>
            </a:r>
            <a:br>
              <a:rPr lang="en-US" altLang="zh-CN" dirty="0"/>
            </a:br>
            <a:r>
              <a:rPr lang="en-US" altLang="zh-CN" dirty="0" err="1"/>
              <a:t>colormap</a:t>
            </a:r>
            <a:r>
              <a:rPr lang="en-US" altLang="zh-CN" dirty="0"/>
              <a:t> </a:t>
            </a:r>
            <a:r>
              <a:rPr lang="en-US" altLang="zh-CN" dirty="0" err="1"/>
              <a:t>hsv</a:t>
            </a:r>
            <a:r>
              <a:rPr lang="en-US" altLang="zh-CN" dirty="0"/>
              <a:t>;</a:t>
            </a:r>
            <a:br>
              <a:rPr lang="en-US" altLang="zh-CN" dirty="0"/>
            </a:br>
            <a:r>
              <a:rPr lang="en-US" altLang="zh-CN" dirty="0"/>
              <a:t>hold off</a:t>
            </a:r>
          </a:p>
        </p:txBody>
      </p:sp>
      <p:sp>
        <p:nvSpPr>
          <p:cNvPr id="351235" name="文本占位符 351234"/>
          <p:cNvSpPr>
            <a:spLocks noGrp="1"/>
          </p:cNvSpPr>
          <p:nvPr>
            <p:ph type="body" idx="1"/>
          </p:nvPr>
        </p:nvSpPr>
        <p:spPr/>
        <p:txBody>
          <a:bodyPr/>
          <a:lstStyle/>
          <a:p>
            <a:endParaRPr dirty="0"/>
          </a:p>
        </p:txBody>
      </p:sp>
      <p:pic>
        <p:nvPicPr>
          <p:cNvPr id="4" name="图片 353283">
            <a:extLst>
              <a:ext uri="{FF2B5EF4-FFF2-40B4-BE49-F238E27FC236}">
                <a16:creationId xmlns:a16="http://schemas.microsoft.com/office/drawing/2014/main" id="{A0DA8282-FEA7-487C-B6A5-56D5288312CC}"/>
              </a:ext>
            </a:extLst>
          </p:cNvPr>
          <p:cNvPicPr>
            <a:picLocks noChangeAspect="1"/>
          </p:cNvPicPr>
          <p:nvPr/>
        </p:nvPicPr>
        <p:blipFill>
          <a:blip r:embed="rId2"/>
          <a:stretch>
            <a:fillRect/>
          </a:stretch>
        </p:blipFill>
        <p:spPr>
          <a:xfrm>
            <a:off x="5605214" y="2132856"/>
            <a:ext cx="3143250" cy="36734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p:txBody>
          <a:bodyPr/>
          <a:lstStyle/>
          <a:p>
            <a:r>
              <a:rPr lang="en-US" altLang="zh-CN" b="1" dirty="0"/>
              <a:t>4  </a:t>
            </a:r>
            <a:r>
              <a:rPr lang="zh-CN" altLang="en-US" b="1" dirty="0"/>
              <a:t>等值线的绘制 </a:t>
            </a:r>
          </a:p>
        </p:txBody>
      </p:sp>
      <p:graphicFrame>
        <p:nvGraphicFramePr>
          <p:cNvPr id="355332" name="内容占位符 355331"/>
          <p:cNvGraphicFramePr>
            <a:graphicFrameLocks noGrp="1"/>
          </p:cNvGraphicFramePr>
          <p:nvPr>
            <p:ph idx="1"/>
            <p:extLst/>
          </p:nvPr>
        </p:nvGraphicFramePr>
        <p:xfrm>
          <a:off x="-19050" y="1477963"/>
          <a:ext cx="8680450" cy="3319462"/>
        </p:xfrm>
        <a:graphic>
          <a:graphicData uri="http://schemas.openxmlformats.org/presentationml/2006/ole">
            <mc:AlternateContent xmlns:mc="http://schemas.openxmlformats.org/markup-compatibility/2006">
              <mc:Choice xmlns:v="urn:schemas-microsoft-com:vml" Requires="v">
                <p:oleObj spid="_x0000_s28699" name="Document" r:id="rId3" imgW="5346224" imgH="2044728" progId="Word.Document.8">
                  <p:embed/>
                </p:oleObj>
              </mc:Choice>
              <mc:Fallback>
                <p:oleObj name="Document" r:id="rId3" imgW="5346224" imgH="2044728" progId="Word.Document.8">
                  <p:embed/>
                  <p:pic>
                    <p:nvPicPr>
                      <p:cNvPr id="355332" name="内容占位符 355331"/>
                      <p:cNvPicPr/>
                      <p:nvPr/>
                    </p:nvPicPr>
                    <p:blipFill>
                      <a:blip r:embed="rId4"/>
                      <a:stretch>
                        <a:fillRect/>
                      </a:stretch>
                    </p:blipFill>
                    <p:spPr>
                      <a:xfrm>
                        <a:off x="-19050" y="1477963"/>
                        <a:ext cx="8680450" cy="3319462"/>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356353"/>
          <p:cNvSpPr>
            <a:spLocks noGrp="1"/>
          </p:cNvSpPr>
          <p:nvPr>
            <p:ph type="title"/>
          </p:nvPr>
        </p:nvSpPr>
        <p:spPr/>
        <p:txBody>
          <a:bodyPr/>
          <a:lstStyle/>
          <a:p>
            <a:r>
              <a:rPr lang="zh-CN" altLang="en-US" sz="2300" b="1" dirty="0"/>
              <a:t>　　</a:t>
            </a:r>
            <a:r>
              <a:rPr lang="en-US" altLang="zh-CN" sz="2300" b="1" dirty="0"/>
              <a:t>1</a:t>
            </a:r>
            <a:r>
              <a:rPr lang="zh-CN" altLang="en-US" sz="2300" b="1" dirty="0"/>
              <a:t>．二维等值线</a:t>
            </a:r>
            <a:br>
              <a:rPr lang="zh-CN" altLang="en-US" sz="2300" b="1" dirty="0"/>
            </a:br>
            <a:r>
              <a:rPr lang="zh-CN" altLang="en-US" sz="2300" dirty="0"/>
              <a:t>　　</a:t>
            </a:r>
            <a:r>
              <a:rPr lang="en-US" altLang="zh-CN" sz="2300" dirty="0"/>
              <a:t>contour()</a:t>
            </a:r>
            <a:r>
              <a:rPr lang="zh-CN" altLang="en-US" sz="2300" dirty="0"/>
              <a:t>、</a:t>
            </a:r>
            <a:r>
              <a:rPr lang="en-US" altLang="zh-CN" sz="2300" dirty="0"/>
              <a:t>contour3()</a:t>
            </a:r>
            <a:r>
              <a:rPr lang="zh-CN" altLang="en-US" sz="2300" dirty="0"/>
              <a:t>等函数用于绘制二维、三维等值线，其调用格式如下：</a:t>
            </a:r>
            <a:br>
              <a:rPr lang="zh-CN" altLang="en-US" sz="2300" dirty="0"/>
            </a:br>
            <a:r>
              <a:rPr lang="zh-CN" altLang="en-US" sz="2300" dirty="0"/>
              <a:t>　　</a:t>
            </a:r>
            <a:r>
              <a:rPr lang="en-US" altLang="zh-CN" sz="2300" dirty="0"/>
              <a:t>(1)  contour(Z)</a:t>
            </a:r>
            <a:r>
              <a:rPr lang="zh-CN" altLang="en-US" sz="2300" dirty="0"/>
              <a:t>：绘制矩阵</a:t>
            </a:r>
            <a:r>
              <a:rPr lang="en-US" altLang="zh-CN" sz="2300" dirty="0"/>
              <a:t>Z</a:t>
            </a:r>
            <a:r>
              <a:rPr lang="zh-CN" altLang="en-US" sz="2300" dirty="0"/>
              <a:t>的等值线，绘制时将</a:t>
            </a:r>
            <a:r>
              <a:rPr lang="en-US" altLang="zh-CN" sz="2300" dirty="0"/>
              <a:t>Z</a:t>
            </a:r>
            <a:r>
              <a:rPr lang="zh-CN" altLang="en-US" sz="2300" dirty="0"/>
              <a:t>在</a:t>
            </a:r>
            <a:r>
              <a:rPr lang="en-US" altLang="zh-CN" sz="2300" dirty="0"/>
              <a:t>x-y</a:t>
            </a:r>
            <a:r>
              <a:rPr lang="zh-CN" altLang="en-US" sz="2300" dirty="0"/>
              <a:t>平面上进行插值，等值线的数量和数值由系统根据</a:t>
            </a:r>
            <a:r>
              <a:rPr lang="en-US" altLang="zh-CN" sz="2300" dirty="0"/>
              <a:t>Z</a:t>
            </a:r>
            <a:r>
              <a:rPr lang="zh-CN" altLang="en-US" sz="2300" dirty="0"/>
              <a:t>自动确定；</a:t>
            </a:r>
            <a:br>
              <a:rPr lang="zh-CN" altLang="en-US" sz="2300" dirty="0"/>
            </a:br>
            <a:r>
              <a:rPr lang="zh-CN" altLang="en-US" sz="2300" dirty="0"/>
              <a:t>　　</a:t>
            </a:r>
            <a:r>
              <a:rPr lang="en-US" altLang="zh-CN" sz="2300" dirty="0"/>
              <a:t>(2)  contour(</a:t>
            </a:r>
            <a:r>
              <a:rPr lang="en-US" altLang="zh-CN" sz="2300" dirty="0" err="1"/>
              <a:t>Z,n</a:t>
            </a:r>
            <a:r>
              <a:rPr lang="en-US" altLang="zh-CN" sz="2300" dirty="0"/>
              <a:t>)</a:t>
            </a:r>
            <a:r>
              <a:rPr lang="zh-CN" altLang="en-US" sz="2300" dirty="0"/>
              <a:t>：绘制矩阵</a:t>
            </a:r>
            <a:r>
              <a:rPr lang="en-US" altLang="zh-CN" sz="2300" dirty="0"/>
              <a:t>Z</a:t>
            </a:r>
            <a:r>
              <a:rPr lang="zh-CN" altLang="en-US" sz="2300" dirty="0"/>
              <a:t>的等值线，等值线数目为</a:t>
            </a:r>
            <a:r>
              <a:rPr lang="en-US" altLang="zh-CN" sz="2300" dirty="0"/>
              <a:t>n</a:t>
            </a:r>
            <a:r>
              <a:rPr lang="zh-CN" altLang="en-US" sz="2300" dirty="0"/>
              <a:t>；</a:t>
            </a:r>
            <a:br>
              <a:rPr lang="zh-CN" altLang="en-US" sz="2300" dirty="0"/>
            </a:br>
            <a:r>
              <a:rPr lang="zh-CN" altLang="en-US" sz="2300" dirty="0"/>
              <a:t>　　</a:t>
            </a:r>
            <a:r>
              <a:rPr lang="en-US" altLang="zh-CN" sz="2300" dirty="0"/>
              <a:t>(3)  contour(</a:t>
            </a:r>
            <a:r>
              <a:rPr lang="en-US" altLang="zh-CN" sz="2300" dirty="0" err="1"/>
              <a:t>Z,v</a:t>
            </a:r>
            <a:r>
              <a:rPr lang="en-US" altLang="zh-CN" sz="2300" dirty="0"/>
              <a:t>)</a:t>
            </a:r>
            <a:r>
              <a:rPr lang="zh-CN" altLang="en-US" sz="2300" dirty="0"/>
              <a:t>：绘制矩阵</a:t>
            </a:r>
            <a:r>
              <a:rPr lang="en-US" altLang="zh-CN" sz="2300" dirty="0"/>
              <a:t>Z</a:t>
            </a:r>
            <a:r>
              <a:rPr lang="zh-CN" altLang="en-US" sz="2300" dirty="0"/>
              <a:t>的等值线，等值线的值由向量</a:t>
            </a:r>
            <a:r>
              <a:rPr lang="en-US" altLang="zh-CN" sz="2300" dirty="0"/>
              <a:t>v</a:t>
            </a:r>
            <a:r>
              <a:rPr lang="zh-CN" altLang="en-US" sz="2300" dirty="0"/>
              <a:t>确定；</a:t>
            </a:r>
            <a:br>
              <a:rPr lang="zh-CN" altLang="en-US" sz="2300" dirty="0"/>
            </a:br>
            <a:r>
              <a:rPr lang="zh-CN" altLang="en-US" sz="2300" dirty="0"/>
              <a:t>　　</a:t>
            </a:r>
            <a:r>
              <a:rPr lang="en-US" altLang="zh-CN" sz="2300" dirty="0"/>
              <a:t>(4) contour(X,Y,Z)</a:t>
            </a:r>
            <a:r>
              <a:rPr lang="zh-CN" altLang="en-US" sz="2300" dirty="0"/>
              <a:t>、</a:t>
            </a:r>
            <a:r>
              <a:rPr lang="en-US" altLang="zh-CN" sz="2300" dirty="0"/>
              <a:t>contour(</a:t>
            </a:r>
            <a:r>
              <a:rPr lang="en-US" altLang="zh-CN" sz="2300" dirty="0" err="1"/>
              <a:t>X,Y,Z,n</a:t>
            </a:r>
            <a:r>
              <a:rPr lang="en-US" altLang="zh-CN" sz="2300" dirty="0"/>
              <a:t>)</a:t>
            </a:r>
            <a:r>
              <a:rPr lang="zh-CN" altLang="en-US" sz="2300" dirty="0"/>
              <a:t>、</a:t>
            </a:r>
            <a:r>
              <a:rPr lang="en-US" altLang="zh-CN" sz="2300" dirty="0"/>
              <a:t>contour(</a:t>
            </a:r>
            <a:r>
              <a:rPr lang="en-US" altLang="zh-CN" sz="2300" dirty="0" err="1"/>
              <a:t>X,Y,Z,v</a:t>
            </a:r>
            <a:r>
              <a:rPr lang="en-US" altLang="zh-CN" sz="2300" dirty="0"/>
              <a:t>)</a:t>
            </a:r>
            <a:r>
              <a:rPr lang="zh-CN" altLang="en-US" sz="2300" dirty="0"/>
              <a:t>：绘制矩阵</a:t>
            </a:r>
            <a:r>
              <a:rPr lang="en-US" altLang="zh-CN" sz="2300" dirty="0"/>
              <a:t>Z</a:t>
            </a:r>
            <a:r>
              <a:rPr lang="zh-CN" altLang="en-US" sz="2300" dirty="0"/>
              <a:t>的等值线，坐标值由矩阵</a:t>
            </a:r>
            <a:r>
              <a:rPr lang="en-US" altLang="zh-CN" sz="2300" dirty="0"/>
              <a:t>X</a:t>
            </a:r>
            <a:r>
              <a:rPr lang="zh-CN" altLang="en-US" sz="2300" dirty="0"/>
              <a:t>和</a:t>
            </a:r>
            <a:r>
              <a:rPr lang="en-US" altLang="zh-CN" sz="2300" dirty="0"/>
              <a:t>Y</a:t>
            </a:r>
            <a:r>
              <a:rPr lang="zh-CN" altLang="en-US" sz="2300" dirty="0"/>
              <a:t>指定，矩阵</a:t>
            </a:r>
            <a:r>
              <a:rPr lang="en-US" altLang="zh-CN" sz="2300" dirty="0"/>
              <a:t>X</a:t>
            </a:r>
            <a:r>
              <a:rPr lang="zh-CN" altLang="en-US" sz="2300" dirty="0"/>
              <a:t>、</a:t>
            </a:r>
            <a:r>
              <a:rPr lang="en-US" altLang="zh-CN" sz="2300" dirty="0"/>
              <a:t>Y</a:t>
            </a:r>
            <a:r>
              <a:rPr lang="zh-CN" altLang="en-US" sz="2300" dirty="0"/>
              <a:t>、</a:t>
            </a:r>
            <a:r>
              <a:rPr lang="en-US" altLang="zh-CN" sz="2300" dirty="0"/>
              <a:t>Z</a:t>
            </a:r>
            <a:r>
              <a:rPr lang="zh-CN" altLang="en-US" sz="2300" dirty="0"/>
              <a:t>的维数必须相同； </a:t>
            </a:r>
          </a:p>
        </p:txBody>
      </p:sp>
      <p:sp>
        <p:nvSpPr>
          <p:cNvPr id="356355" name="文本占位符 356354"/>
          <p:cNvSpPr>
            <a:spLocks noGrp="1"/>
          </p:cNvSpPr>
          <p:nvPr>
            <p:ph type="body" idx="1"/>
          </p:nvPr>
        </p:nvSpPr>
        <p:spPr/>
        <p:txBody>
          <a:bodyPr/>
          <a:lstStyle/>
          <a:p>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标题 357377"/>
          <p:cNvSpPr>
            <a:spLocks noGrp="1"/>
          </p:cNvSpPr>
          <p:nvPr>
            <p:ph type="title"/>
          </p:nvPr>
        </p:nvSpPr>
        <p:spPr/>
        <p:txBody>
          <a:bodyPr/>
          <a:lstStyle/>
          <a:p>
            <a:r>
              <a:rPr lang="zh-CN" altLang="en-US" dirty="0"/>
              <a:t>　　</a:t>
            </a:r>
            <a:r>
              <a:rPr lang="en-US" altLang="zh-CN" dirty="0"/>
              <a:t>(5)  contour(...,</a:t>
            </a:r>
            <a:r>
              <a:rPr lang="en-US" altLang="zh-CN" dirty="0" err="1"/>
              <a:t>LineSpec</a:t>
            </a:r>
            <a:r>
              <a:rPr lang="en-US" altLang="zh-CN" dirty="0"/>
              <a:t>)</a:t>
            </a:r>
            <a:r>
              <a:rPr lang="zh-CN" altLang="en-US" dirty="0"/>
              <a:t>：利用指定的线型绘制等值线；</a:t>
            </a:r>
            <a:br>
              <a:rPr lang="zh-CN" altLang="en-US" dirty="0"/>
            </a:br>
            <a:r>
              <a:rPr lang="zh-CN" altLang="en-US" dirty="0"/>
              <a:t>　　</a:t>
            </a:r>
            <a:r>
              <a:rPr lang="en-US" altLang="zh-CN" dirty="0"/>
              <a:t>(6)  [</a:t>
            </a:r>
            <a:r>
              <a:rPr lang="en-US" altLang="zh-CN" dirty="0" err="1"/>
              <a:t>C,h</a:t>
            </a:r>
            <a:r>
              <a:rPr lang="en-US" altLang="zh-CN" dirty="0"/>
              <a:t>] = contour(...)</a:t>
            </a:r>
            <a:r>
              <a:rPr lang="zh-CN" altLang="en-US" dirty="0"/>
              <a:t>：绘制等值线，同时返回等值线矩阵和图形句柄。</a:t>
            </a:r>
            <a:br>
              <a:rPr lang="zh-CN" altLang="en-US" dirty="0"/>
            </a:br>
            <a:r>
              <a:rPr lang="zh-CN" altLang="en-US" dirty="0"/>
              <a:t>　　例如，上例的函数用</a:t>
            </a:r>
            <a:r>
              <a:rPr lang="en-US" altLang="zh-CN" dirty="0"/>
              <a:t>contour()</a:t>
            </a:r>
            <a:r>
              <a:rPr lang="zh-CN" altLang="en-US" dirty="0"/>
              <a:t>函数绘制二维等值线，如下图所示。</a:t>
            </a:r>
            <a:br>
              <a:rPr lang="zh-CN" altLang="en-US" dirty="0"/>
            </a:br>
            <a:r>
              <a:rPr lang="zh-CN" altLang="en-US" dirty="0"/>
              <a:t>　　</a:t>
            </a:r>
            <a:r>
              <a:rPr lang="es-ES" altLang="zh-CN" dirty="0"/>
              <a:t>[X,Y] = meshgrid(-2:0.2:2);</a:t>
            </a:r>
            <a:br>
              <a:rPr lang="es-ES" altLang="zh-CN" dirty="0"/>
            </a:br>
            <a:r>
              <a:rPr lang="zh-CN" altLang="es-ES" dirty="0"/>
              <a:t>　　</a:t>
            </a:r>
            <a:r>
              <a:rPr lang="es-ES" altLang="zh-CN" dirty="0"/>
              <a:t>Z = X.*exp(</a:t>
            </a:r>
            <a:r>
              <a:rPr lang="fr-FR" altLang="zh-CN" dirty="0"/>
              <a:t>-</a:t>
            </a:r>
            <a:r>
              <a:rPr lang="es-ES" altLang="zh-CN" dirty="0"/>
              <a:t>X.^2 -Y.^2);</a:t>
            </a:r>
            <a:br>
              <a:rPr lang="es-ES" altLang="zh-CN" dirty="0"/>
            </a:br>
            <a:r>
              <a:rPr lang="zh-CN" altLang="es-ES" dirty="0"/>
              <a:t>　　</a:t>
            </a:r>
            <a:r>
              <a:rPr lang="fr-FR" altLang="zh-CN" dirty="0"/>
              <a:t>contour(X,Y,Z) </a:t>
            </a:r>
            <a:br>
              <a:rPr lang="zh-CN" altLang="en-US" dirty="0"/>
            </a:br>
            <a:r>
              <a:rPr lang="zh-CN" altLang="en-US" dirty="0"/>
              <a:t>　　</a:t>
            </a:r>
            <a:r>
              <a:rPr lang="fr-FR" altLang="zh-CN" dirty="0"/>
              <a:t>colormap hsv </a:t>
            </a:r>
            <a:endParaRPr lang="zh-CN" altLang="en-US" dirty="0"/>
          </a:p>
        </p:txBody>
      </p:sp>
      <p:pic>
        <p:nvPicPr>
          <p:cNvPr id="4" name="图片 358403">
            <a:extLst>
              <a:ext uri="{FF2B5EF4-FFF2-40B4-BE49-F238E27FC236}">
                <a16:creationId xmlns:a16="http://schemas.microsoft.com/office/drawing/2014/main" id="{AB6A5B7F-83C6-4C6D-B95A-8DA86B4E864E}"/>
              </a:ext>
            </a:extLst>
          </p:cNvPr>
          <p:cNvPicPr>
            <a:picLocks noChangeAspect="1"/>
          </p:cNvPicPr>
          <p:nvPr/>
        </p:nvPicPr>
        <p:blipFill>
          <a:blip r:embed="rId2"/>
          <a:stretch>
            <a:fillRect/>
          </a:stretch>
        </p:blipFill>
        <p:spPr>
          <a:xfrm>
            <a:off x="4860677" y="2708920"/>
            <a:ext cx="3887787" cy="370998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标题 359425"/>
          <p:cNvSpPr>
            <a:spLocks noGrp="1"/>
          </p:cNvSpPr>
          <p:nvPr>
            <p:ph type="title"/>
          </p:nvPr>
        </p:nvSpPr>
        <p:spPr/>
        <p:txBody>
          <a:bodyPr/>
          <a:lstStyle/>
          <a:p>
            <a:r>
              <a:rPr lang="zh-CN" altLang="en-US" b="1" dirty="0"/>
              <a:t>　　</a:t>
            </a:r>
            <a:r>
              <a:rPr lang="en-US" altLang="zh-CN" b="1" dirty="0"/>
              <a:t>2</a:t>
            </a:r>
            <a:r>
              <a:rPr lang="zh-CN" altLang="en-US" b="1" dirty="0"/>
              <a:t>．三维等值线</a:t>
            </a:r>
            <a:br>
              <a:rPr lang="zh-CN" altLang="en-US" b="1" dirty="0"/>
            </a:br>
            <a:r>
              <a:rPr lang="zh-CN" altLang="fr-FR" dirty="0"/>
              <a:t>　　</a:t>
            </a:r>
            <a:r>
              <a:rPr lang="fr-FR" altLang="zh-CN" dirty="0"/>
              <a:t>contour3()</a:t>
            </a:r>
            <a:r>
              <a:rPr lang="zh-CN" altLang="fr-FR" dirty="0"/>
              <a:t>函数用于绘制三维等值线，其调用格式与</a:t>
            </a:r>
            <a:r>
              <a:rPr lang="fr-FR" altLang="zh-CN" dirty="0"/>
              <a:t>contour()</a:t>
            </a:r>
            <a:r>
              <a:rPr lang="zh-CN" altLang="fr-FR" dirty="0"/>
              <a:t>函数的基本相同。</a:t>
            </a:r>
            <a:br>
              <a:rPr lang="zh-CN" altLang="fr-FR" dirty="0"/>
            </a:br>
            <a:r>
              <a:rPr lang="zh-CN" altLang="fr-FR" dirty="0"/>
              <a:t>　　</a:t>
            </a:r>
            <a:r>
              <a:rPr lang="fr-FR" altLang="zh-CN" dirty="0"/>
              <a:t>(1) contour3(Z)</a:t>
            </a:r>
            <a:r>
              <a:rPr lang="zh-CN" altLang="fr-FR" dirty="0"/>
              <a:t>：</a:t>
            </a:r>
            <a:r>
              <a:rPr lang="zh-CN" altLang="en-US" dirty="0"/>
              <a:t>绘制矩阵</a:t>
            </a:r>
            <a:r>
              <a:rPr lang="fr-FR" altLang="zh-CN" dirty="0"/>
              <a:t>Z</a:t>
            </a:r>
            <a:r>
              <a:rPr lang="zh-CN" altLang="en-US" dirty="0"/>
              <a:t>的三维等值线</a:t>
            </a:r>
            <a:r>
              <a:rPr lang="zh-CN" altLang="fr-FR" dirty="0"/>
              <a:t>，</a:t>
            </a:r>
            <a:r>
              <a:rPr lang="fr-FR" altLang="zh-CN" dirty="0"/>
              <a:t>Z</a:t>
            </a:r>
            <a:r>
              <a:rPr lang="zh-CN" altLang="en-US" dirty="0"/>
              <a:t>看做是相对于</a:t>
            </a:r>
            <a:r>
              <a:rPr lang="fr-FR" altLang="zh-CN" dirty="0"/>
              <a:t>x-y</a:t>
            </a:r>
            <a:r>
              <a:rPr lang="zh-CN" altLang="en-US" dirty="0"/>
              <a:t>平面的高度</a:t>
            </a:r>
            <a:r>
              <a:rPr lang="zh-CN" altLang="fr-FR" dirty="0"/>
              <a:t>，</a:t>
            </a:r>
            <a:r>
              <a:rPr lang="fr-FR" altLang="zh-CN" dirty="0"/>
              <a:t>Z</a:t>
            </a:r>
            <a:r>
              <a:rPr lang="zh-CN" altLang="en-US" dirty="0"/>
              <a:t>最少是包含</a:t>
            </a:r>
            <a:r>
              <a:rPr lang="fr-FR" altLang="zh-CN" dirty="0"/>
              <a:t>2</a:t>
            </a:r>
            <a:r>
              <a:rPr lang="zh-CN" altLang="en-US" dirty="0"/>
              <a:t>个不同值的</a:t>
            </a:r>
            <a:r>
              <a:rPr lang="fr-FR" altLang="zh-CN" dirty="0"/>
              <a:t>2 × 2</a:t>
            </a:r>
            <a:r>
              <a:rPr lang="zh-CN" altLang="en-US" dirty="0"/>
              <a:t>的矩阵</a:t>
            </a:r>
            <a:r>
              <a:rPr lang="zh-CN" altLang="fr-FR" dirty="0"/>
              <a:t>，</a:t>
            </a:r>
            <a:r>
              <a:rPr lang="fr-FR" altLang="zh-CN" dirty="0"/>
              <a:t>contour</a:t>
            </a:r>
            <a:r>
              <a:rPr lang="zh-CN" altLang="en-US" dirty="0"/>
              <a:t>号和值基于</a:t>
            </a:r>
            <a:r>
              <a:rPr lang="fr-FR" altLang="zh-CN" dirty="0"/>
              <a:t>Z</a:t>
            </a:r>
            <a:r>
              <a:rPr lang="zh-CN" altLang="en-US" dirty="0"/>
              <a:t>的最小和最大值自动选择</a:t>
            </a:r>
            <a:r>
              <a:rPr lang="zh-CN" altLang="fr-FR" dirty="0"/>
              <a:t>，</a:t>
            </a:r>
            <a:r>
              <a:rPr lang="fr-FR" altLang="zh-CN" dirty="0"/>
              <a:t>x</a:t>
            </a:r>
            <a:r>
              <a:rPr lang="zh-CN" altLang="en-US" dirty="0"/>
              <a:t>、</a:t>
            </a:r>
            <a:r>
              <a:rPr lang="fr-FR" altLang="zh-CN" dirty="0"/>
              <a:t>y</a:t>
            </a:r>
            <a:r>
              <a:rPr lang="zh-CN" altLang="en-US" dirty="0"/>
              <a:t>轴的范围是</a:t>
            </a:r>
            <a:r>
              <a:rPr lang="fr-FR" altLang="zh-CN" dirty="0"/>
              <a:t>[1:n]</a:t>
            </a:r>
            <a:r>
              <a:rPr lang="zh-CN" altLang="en-US" dirty="0"/>
              <a:t>和</a:t>
            </a:r>
            <a:r>
              <a:rPr lang="fr-FR" altLang="zh-CN" dirty="0"/>
              <a:t>[1:m]</a:t>
            </a:r>
            <a:r>
              <a:rPr lang="zh-CN" altLang="fr-FR" dirty="0"/>
              <a:t>，</a:t>
            </a:r>
            <a:r>
              <a:rPr lang="fr-FR" altLang="zh-CN" dirty="0"/>
              <a:t>[m,n] = size(Z)</a:t>
            </a:r>
            <a:r>
              <a:rPr lang="zh-CN" altLang="en-US" dirty="0"/>
              <a:t>。 </a:t>
            </a:r>
          </a:p>
        </p:txBody>
      </p:sp>
      <p:sp>
        <p:nvSpPr>
          <p:cNvPr id="359427" name="文本占位符 359426"/>
          <p:cNvSpPr>
            <a:spLocks noGrp="1"/>
          </p:cNvSpPr>
          <p:nvPr>
            <p:ph type="body" idx="1"/>
          </p:nvPr>
        </p:nvSpPr>
        <p:spPr/>
        <p:txBody>
          <a:bodyPr/>
          <a:lstStyle/>
          <a:p>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标题 360449"/>
          <p:cNvSpPr>
            <a:spLocks noGrp="1"/>
          </p:cNvSpPr>
          <p:nvPr>
            <p:ph type="title"/>
          </p:nvPr>
        </p:nvSpPr>
        <p:spPr/>
        <p:txBody>
          <a:bodyPr/>
          <a:lstStyle/>
          <a:p>
            <a:r>
              <a:rPr lang="zh-CN" altLang="fr-FR" dirty="0"/>
              <a:t>　　</a:t>
            </a:r>
            <a:r>
              <a:rPr lang="fr-FR" altLang="zh-CN" dirty="0"/>
              <a:t>(2)  contour3(Z,n)</a:t>
            </a:r>
            <a:r>
              <a:rPr lang="zh-CN" altLang="fr-FR" dirty="0"/>
              <a:t>：根据</a:t>
            </a:r>
            <a:r>
              <a:rPr lang="fr-FR" altLang="zh-CN" dirty="0"/>
              <a:t>n</a:t>
            </a:r>
            <a:r>
              <a:rPr lang="zh-CN" altLang="fr-FR" dirty="0"/>
              <a:t>的值绘制矩阵</a:t>
            </a:r>
            <a:r>
              <a:rPr lang="fr-FR" altLang="zh-CN" dirty="0"/>
              <a:t>Z</a:t>
            </a:r>
            <a:r>
              <a:rPr lang="zh-CN" altLang="fr-FR" dirty="0"/>
              <a:t>的三维等值线。</a:t>
            </a:r>
            <a:br>
              <a:rPr lang="zh-CN" altLang="fr-FR" dirty="0"/>
            </a:br>
            <a:r>
              <a:rPr lang="zh-CN" altLang="fr-FR" dirty="0"/>
              <a:t>　　例如，上例用</a:t>
            </a:r>
            <a:r>
              <a:rPr lang="fr-FR" altLang="zh-CN" dirty="0"/>
              <a:t>contour3()</a:t>
            </a:r>
            <a:r>
              <a:rPr lang="zh-CN" altLang="fr-FR" dirty="0"/>
              <a:t>函数绘制三维等值线。</a:t>
            </a:r>
            <a:br>
              <a:rPr lang="zh-CN" altLang="fr-FR" dirty="0"/>
            </a:br>
            <a:r>
              <a:rPr lang="zh-CN" altLang="fr-FR" dirty="0"/>
              <a:t>　　</a:t>
            </a:r>
            <a:r>
              <a:rPr lang="es-ES" altLang="zh-CN" dirty="0"/>
              <a:t>[X,Y] = meshgrid([-2:.25:2]);</a:t>
            </a:r>
            <a:br>
              <a:rPr lang="es-ES" altLang="zh-CN" dirty="0"/>
            </a:br>
            <a:r>
              <a:rPr lang="zh-CN" altLang="es-ES" dirty="0"/>
              <a:t>　　</a:t>
            </a:r>
            <a:r>
              <a:rPr lang="es-ES" altLang="zh-CN" dirty="0"/>
              <a:t>Z = X.*exp(</a:t>
            </a:r>
            <a:r>
              <a:rPr lang="fr-FR" altLang="zh-CN" dirty="0"/>
              <a:t>-</a:t>
            </a:r>
            <a:r>
              <a:rPr lang="es-ES" altLang="zh-CN" dirty="0"/>
              <a:t>X.^2-Y.^2);</a:t>
            </a:r>
            <a:br>
              <a:rPr lang="es-ES" altLang="zh-CN" dirty="0"/>
            </a:br>
            <a:r>
              <a:rPr lang="zh-CN" altLang="es-ES" dirty="0"/>
              <a:t>　　</a:t>
            </a:r>
            <a:r>
              <a:rPr lang="es-ES" altLang="zh-CN" dirty="0"/>
              <a:t>contour3(X,Y,Z,30)</a:t>
            </a:r>
            <a:br>
              <a:rPr lang="es-ES" altLang="zh-CN" dirty="0"/>
            </a:br>
            <a:r>
              <a:rPr lang="zh-CN" altLang="es-ES" dirty="0"/>
              <a:t>　　</a:t>
            </a:r>
            <a:r>
              <a:rPr lang="es-ES" altLang="zh-CN" dirty="0"/>
              <a:t>surface(X,Y,Z,'</a:t>
            </a:r>
            <a:r>
              <a:rPr lang="es-ES" altLang="zh-CN" dirty="0" err="1"/>
              <a:t>EdgeColor</a:t>
            </a:r>
            <a:r>
              <a:rPr lang="es-ES" altLang="zh-CN" dirty="0"/>
              <a:t>’,</a:t>
            </a:r>
            <a:br>
              <a:rPr lang="es-ES" altLang="zh-CN" dirty="0"/>
            </a:br>
            <a:r>
              <a:rPr lang="es-ES" altLang="zh-CN" dirty="0"/>
              <a:t>[.8 .8 .8],'FaceColor','none')</a:t>
            </a:r>
            <a:br>
              <a:rPr lang="es-ES" altLang="zh-CN" dirty="0"/>
            </a:br>
            <a:r>
              <a:rPr lang="zh-CN" altLang="es-ES" dirty="0"/>
              <a:t>　　</a:t>
            </a:r>
            <a:r>
              <a:rPr lang="es-ES" altLang="zh-CN" dirty="0"/>
              <a:t>grid off</a:t>
            </a:r>
            <a:br>
              <a:rPr lang="es-ES" altLang="zh-CN" dirty="0"/>
            </a:br>
            <a:r>
              <a:rPr lang="zh-CN" altLang="es-ES" dirty="0"/>
              <a:t>　　</a:t>
            </a:r>
            <a:r>
              <a:rPr lang="es-ES" altLang="zh-CN" dirty="0"/>
              <a:t>view(-15,25)</a:t>
            </a:r>
            <a:br>
              <a:rPr lang="es-ES" altLang="zh-CN" dirty="0"/>
            </a:br>
            <a:r>
              <a:rPr lang="zh-CN" altLang="es-ES" dirty="0"/>
              <a:t>　　</a:t>
            </a:r>
            <a:r>
              <a:rPr lang="en-US" altLang="zh-CN" dirty="0" err="1"/>
              <a:t>colormap</a:t>
            </a:r>
            <a:r>
              <a:rPr lang="en-US" altLang="zh-CN" dirty="0"/>
              <a:t> cool </a:t>
            </a:r>
          </a:p>
        </p:txBody>
      </p:sp>
      <p:sp>
        <p:nvSpPr>
          <p:cNvPr id="360451" name="文本占位符 360450"/>
          <p:cNvSpPr>
            <a:spLocks noGrp="1"/>
          </p:cNvSpPr>
          <p:nvPr>
            <p:ph type="body" idx="1"/>
          </p:nvPr>
        </p:nvSpPr>
        <p:spPr/>
        <p:txBody>
          <a:bodyPr/>
          <a:lstStyle/>
          <a:p>
            <a:endParaRPr dirty="0"/>
          </a:p>
        </p:txBody>
      </p:sp>
      <p:pic>
        <p:nvPicPr>
          <p:cNvPr id="4" name="图片 361475">
            <a:extLst>
              <a:ext uri="{FF2B5EF4-FFF2-40B4-BE49-F238E27FC236}">
                <a16:creationId xmlns:a16="http://schemas.microsoft.com/office/drawing/2014/main" id="{A4B4D527-F49D-42AE-AED4-61F4528737D6}"/>
              </a:ext>
            </a:extLst>
          </p:cNvPr>
          <p:cNvPicPr>
            <a:picLocks noChangeAspect="1"/>
          </p:cNvPicPr>
          <p:nvPr/>
        </p:nvPicPr>
        <p:blipFill>
          <a:blip r:embed="rId2"/>
          <a:stretch>
            <a:fillRect/>
          </a:stretch>
        </p:blipFill>
        <p:spPr>
          <a:xfrm>
            <a:off x="4932040" y="2109788"/>
            <a:ext cx="3889375" cy="3833812"/>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标题 362497"/>
          <p:cNvSpPr>
            <a:spLocks noGrp="1"/>
          </p:cNvSpPr>
          <p:nvPr>
            <p:ph type="title"/>
          </p:nvPr>
        </p:nvSpPr>
        <p:spPr/>
        <p:txBody>
          <a:bodyPr/>
          <a:lstStyle/>
          <a:p>
            <a:r>
              <a:rPr lang="en-US" altLang="zh-CN" sz="2000" b="1" dirty="0"/>
              <a:t>5  </a:t>
            </a:r>
            <a:r>
              <a:rPr lang="zh-CN" altLang="en-US" sz="2000" b="1" dirty="0"/>
              <a:t>饼形图</a:t>
            </a:r>
            <a:br>
              <a:rPr lang="zh-CN" altLang="en-US" sz="2000" b="1" dirty="0"/>
            </a:br>
            <a:r>
              <a:rPr lang="zh-CN" altLang="en-US" sz="2000" dirty="0"/>
              <a:t>　　饼状图是一种统计图形，用于显示每个元素占总体的百分比。在统计学中，人们经常用饼形图来表示各个统计量占总量的份额，饼形图可以显示向量或矩阵中的元素占所有元素总和的百分比。</a:t>
            </a:r>
            <a:r>
              <a:rPr lang="en-US" altLang="zh-CN" sz="2000" dirty="0"/>
              <a:t>MATLAB</a:t>
            </a:r>
            <a:r>
              <a:rPr lang="zh-CN" altLang="en-US" sz="2000" dirty="0"/>
              <a:t>提供了</a:t>
            </a:r>
            <a:r>
              <a:rPr lang="en-US" altLang="zh-CN" sz="2000" dirty="0"/>
              <a:t>pie()</a:t>
            </a:r>
            <a:r>
              <a:rPr lang="zh-CN" altLang="en-US" sz="2000" dirty="0"/>
              <a:t>函数和</a:t>
            </a:r>
            <a:r>
              <a:rPr lang="en-US" altLang="zh-CN" sz="2000" dirty="0"/>
              <a:t>pie3()</a:t>
            </a:r>
            <a:r>
              <a:rPr lang="zh-CN" altLang="en-US" sz="2000" dirty="0"/>
              <a:t>函数，分别用于绘制二维饼形图和三维饼形图。函数</a:t>
            </a:r>
            <a:r>
              <a:rPr lang="en-US" altLang="zh-CN" sz="2000" dirty="0"/>
              <a:t>pie()</a:t>
            </a:r>
            <a:r>
              <a:rPr lang="zh-CN" altLang="en-US" sz="2000" dirty="0"/>
              <a:t>的调用格式如下：</a:t>
            </a:r>
            <a:br>
              <a:rPr lang="zh-CN" altLang="en-US" sz="2000" dirty="0"/>
            </a:br>
            <a:r>
              <a:rPr lang="zh-CN" altLang="en-US" sz="2000" dirty="0"/>
              <a:t>　　</a:t>
            </a:r>
            <a:r>
              <a:rPr lang="en-US" altLang="zh-CN" sz="2000" dirty="0"/>
              <a:t>(1)  pie(X)</a:t>
            </a:r>
            <a:r>
              <a:rPr lang="zh-CN" altLang="en-US" sz="2000" dirty="0"/>
              <a:t>：绘制</a:t>
            </a:r>
            <a:r>
              <a:rPr lang="en-US" altLang="zh-CN" sz="2000" dirty="0"/>
              <a:t>X</a:t>
            </a:r>
            <a:r>
              <a:rPr lang="zh-CN" altLang="en-US" sz="2000" dirty="0"/>
              <a:t>的饼状图，</a:t>
            </a:r>
            <a:r>
              <a:rPr lang="en-US" altLang="zh-CN" sz="2000" dirty="0"/>
              <a:t>X</a:t>
            </a:r>
            <a:r>
              <a:rPr lang="zh-CN" altLang="en-US" sz="2000" dirty="0"/>
              <a:t>的每个元素占一个扇形，其顺序为从饼状图上方正中开始，逆时针为序，分别为</a:t>
            </a:r>
            <a:r>
              <a:rPr lang="en-US" altLang="zh-CN" sz="2000" dirty="0"/>
              <a:t>X</a:t>
            </a:r>
            <a:r>
              <a:rPr lang="zh-CN" altLang="en-US" sz="2000" dirty="0"/>
              <a:t>的各个元素，如果</a:t>
            </a:r>
            <a:r>
              <a:rPr lang="en-US" altLang="zh-CN" sz="2000" dirty="0"/>
              <a:t>X</a:t>
            </a:r>
            <a:r>
              <a:rPr lang="zh-CN" altLang="en-US" sz="2000" dirty="0"/>
              <a:t>为矩阵，则按照各列的顺序排列。</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在绘制饼状图时，如果</a:t>
            </a:r>
            <a:r>
              <a:rPr lang="en-US" altLang="zh-CN" sz="2000" dirty="0"/>
              <a:t>X</a:t>
            </a:r>
            <a:r>
              <a:rPr lang="zh-CN" altLang="en-US" sz="2000" dirty="0"/>
              <a:t>的元素和超过</a:t>
            </a:r>
            <a:r>
              <a:rPr lang="en-US" altLang="zh-CN" sz="2000" dirty="0"/>
              <a:t>1</a:t>
            </a:r>
            <a:r>
              <a:rPr lang="zh-CN" altLang="en-US" sz="2000" dirty="0"/>
              <a:t>，则按照每个元素所占有的百分比绘制图形；</a:t>
            </a:r>
            <a:br>
              <a:rPr lang="zh-CN" altLang="en-US" sz="2000" dirty="0"/>
            </a:br>
            <a:r>
              <a:rPr lang="zh-CN" altLang="en-US" sz="2000" dirty="0"/>
              <a:t>　　</a:t>
            </a:r>
            <a:r>
              <a:rPr lang="en-US" altLang="zh-CN" sz="2000" dirty="0">
                <a:sym typeface="Wingdings 2" panose="05020102010507070707" pitchFamily="18" charset="2"/>
              </a:rPr>
              <a:t></a:t>
            </a:r>
            <a:r>
              <a:rPr lang="en-US" altLang="zh-CN" sz="2000" dirty="0"/>
              <a:t> </a:t>
            </a:r>
            <a:r>
              <a:rPr lang="zh-CN" altLang="en-US" sz="2000" dirty="0"/>
              <a:t>如果</a:t>
            </a:r>
            <a:r>
              <a:rPr lang="en-US" altLang="zh-CN" sz="2000" dirty="0"/>
              <a:t>X</a:t>
            </a:r>
            <a:r>
              <a:rPr lang="zh-CN" altLang="en-US" sz="2000" dirty="0"/>
              <a:t>的元素的和小于</a:t>
            </a:r>
            <a:r>
              <a:rPr lang="en-US" altLang="zh-CN" sz="2000" dirty="0"/>
              <a:t>1</a:t>
            </a:r>
            <a:r>
              <a:rPr lang="zh-CN" altLang="en-US" sz="2000" dirty="0"/>
              <a:t>，则按照每个元素的值绘制图形，绘制的图形不是一个完整的圆形。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标题 363521"/>
          <p:cNvSpPr>
            <a:spLocks noGrp="1"/>
          </p:cNvSpPr>
          <p:nvPr>
            <p:ph type="title"/>
          </p:nvPr>
        </p:nvSpPr>
        <p:spPr/>
        <p:txBody>
          <a:bodyPr/>
          <a:lstStyle/>
          <a:p>
            <a:r>
              <a:rPr lang="zh-CN" altLang="en-US" dirty="0"/>
              <a:t>　　</a:t>
            </a:r>
            <a:r>
              <a:rPr lang="en-US" altLang="zh-CN" dirty="0"/>
              <a:t>(2)  pie(</a:t>
            </a:r>
            <a:r>
              <a:rPr lang="en-US" altLang="zh-CN" dirty="0" err="1"/>
              <a:t>X,explode</a:t>
            </a:r>
            <a:r>
              <a:rPr lang="en-US" altLang="zh-CN" dirty="0"/>
              <a:t>)</a:t>
            </a:r>
            <a:r>
              <a:rPr lang="zh-CN" altLang="en-US" dirty="0"/>
              <a:t>：参数</a:t>
            </a:r>
            <a:r>
              <a:rPr lang="en-US" altLang="zh-CN" dirty="0"/>
              <a:t>explode</a:t>
            </a:r>
            <a:r>
              <a:rPr lang="zh-CN" altLang="en-US" dirty="0"/>
              <a:t>设置相应的扇形偏离整体图形，用于突出显示。</a:t>
            </a:r>
            <a:r>
              <a:rPr lang="en-US" altLang="zh-CN" dirty="0"/>
              <a:t>explode</a:t>
            </a:r>
            <a:r>
              <a:rPr lang="zh-CN" altLang="en-US" dirty="0"/>
              <a:t>是一个与</a:t>
            </a:r>
            <a:r>
              <a:rPr lang="en-US" altLang="zh-CN" dirty="0"/>
              <a:t>X</a:t>
            </a:r>
            <a:r>
              <a:rPr lang="zh-CN" altLang="en-US" dirty="0"/>
              <a:t>维数相同的向量或矩阵，其元素为</a:t>
            </a:r>
            <a:r>
              <a:rPr lang="en-US" altLang="zh-CN" dirty="0"/>
              <a:t>0</a:t>
            </a:r>
            <a:r>
              <a:rPr lang="zh-CN" altLang="en-US" dirty="0"/>
              <a:t>或者</a:t>
            </a:r>
            <a:r>
              <a:rPr lang="en-US" altLang="zh-CN" dirty="0"/>
              <a:t>1</a:t>
            </a:r>
            <a:r>
              <a:rPr lang="zh-CN" altLang="en-US" dirty="0"/>
              <a:t>，非</a:t>
            </a:r>
            <a:r>
              <a:rPr lang="en-US" altLang="zh-CN" dirty="0"/>
              <a:t>0</a:t>
            </a:r>
            <a:r>
              <a:rPr lang="zh-CN" altLang="en-US" dirty="0"/>
              <a:t>元素对应的扇形从图形中偏离。</a:t>
            </a:r>
            <a:br>
              <a:rPr lang="zh-CN" altLang="en-US" dirty="0"/>
            </a:br>
            <a:r>
              <a:rPr lang="zh-CN" altLang="en-US" dirty="0"/>
              <a:t>　　</a:t>
            </a:r>
            <a:r>
              <a:rPr lang="en-US" altLang="zh-CN" dirty="0"/>
              <a:t>(3)  pie(...,labels)</a:t>
            </a:r>
            <a:r>
              <a:rPr lang="zh-CN" altLang="en-US" dirty="0"/>
              <a:t>：标注图形，</a:t>
            </a:r>
            <a:r>
              <a:rPr lang="en-US" altLang="zh-CN" dirty="0"/>
              <a:t>labels</a:t>
            </a:r>
            <a:r>
              <a:rPr lang="zh-CN" altLang="en-US" dirty="0"/>
              <a:t>为元素为字符串的单元数组，元素个数必须与 </a:t>
            </a:r>
            <a:r>
              <a:rPr lang="en-US" altLang="zh-CN" dirty="0"/>
              <a:t>X </a:t>
            </a:r>
            <a:r>
              <a:rPr lang="zh-CN" altLang="en-US" dirty="0"/>
              <a:t>的个数相同。</a:t>
            </a:r>
            <a:br>
              <a:rPr lang="zh-CN" altLang="en-US" dirty="0"/>
            </a:br>
            <a:r>
              <a:rPr lang="zh-CN" altLang="en-US" dirty="0"/>
              <a:t>　　</a:t>
            </a:r>
            <a:r>
              <a:rPr lang="en-US" altLang="zh-CN" dirty="0"/>
              <a:t>pie3()</a:t>
            </a:r>
            <a:r>
              <a:rPr lang="zh-CN" altLang="en-US" dirty="0"/>
              <a:t>函数的调用方法与</a:t>
            </a:r>
            <a:r>
              <a:rPr lang="en-US" altLang="zh-CN" dirty="0"/>
              <a:t>pie()</a:t>
            </a:r>
            <a:r>
              <a:rPr lang="zh-CN" altLang="en-US" dirty="0"/>
              <a:t>函数相同。</a:t>
            </a:r>
            <a:br>
              <a:rPr lang="zh-CN" altLang="en-US" dirty="0"/>
            </a:br>
            <a:r>
              <a:rPr lang="zh-CN" altLang="en-US" dirty="0"/>
              <a:t>　　例如：</a:t>
            </a:r>
            <a:br>
              <a:rPr lang="zh-CN" altLang="en-US" dirty="0"/>
            </a:br>
            <a:r>
              <a:rPr lang="zh-CN" altLang="en-US" dirty="0"/>
              <a:t>　　</a:t>
            </a:r>
            <a:endParaRPr lang="en-US" altLang="zh-CN" dirty="0"/>
          </a:p>
        </p:txBody>
      </p:sp>
      <p:sp>
        <p:nvSpPr>
          <p:cNvPr id="4" name="矩形 3"/>
          <p:cNvSpPr/>
          <p:nvPr/>
        </p:nvSpPr>
        <p:spPr>
          <a:xfrm>
            <a:off x="409622" y="4563483"/>
            <a:ext cx="5904656" cy="1569660"/>
          </a:xfrm>
          <a:prstGeom prst="rect">
            <a:avLst/>
          </a:prstGeom>
        </p:spPr>
        <p:txBody>
          <a:bodyPr wrap="square">
            <a:spAutoFit/>
          </a:bodyPr>
          <a:lstStyle/>
          <a:p>
            <a:r>
              <a:rPr lang="en-US" altLang="zh-CN" dirty="0"/>
              <a:t>x=[2,4,8,3];</a:t>
            </a:r>
          </a:p>
          <a:p>
            <a:r>
              <a:rPr lang="en-US" altLang="zh-CN" dirty="0"/>
              <a:t>explode = [0 1 0 0 ];</a:t>
            </a:r>
          </a:p>
          <a:p>
            <a:r>
              <a:rPr lang="en-US" altLang="zh-CN" dirty="0"/>
              <a:t>labels={'</a:t>
            </a:r>
            <a:r>
              <a:rPr lang="zh-CN" altLang="en-US" dirty="0"/>
              <a:t>教授</a:t>
            </a:r>
            <a:r>
              <a:rPr lang="en-US" altLang="zh-CN" dirty="0"/>
              <a:t>','</a:t>
            </a:r>
            <a:r>
              <a:rPr lang="zh-CN" altLang="en-US" dirty="0"/>
              <a:t>副教授</a:t>
            </a:r>
            <a:r>
              <a:rPr lang="en-US" altLang="zh-CN" dirty="0"/>
              <a:t>','</a:t>
            </a:r>
            <a:r>
              <a:rPr lang="zh-CN" altLang="en-US" dirty="0"/>
              <a:t>讲师</a:t>
            </a:r>
            <a:r>
              <a:rPr lang="en-US" altLang="zh-CN" dirty="0"/>
              <a:t>','</a:t>
            </a:r>
            <a:r>
              <a:rPr lang="zh-CN" altLang="en-US" dirty="0"/>
              <a:t>助教</a:t>
            </a:r>
            <a:r>
              <a:rPr lang="en-US" altLang="zh-CN" dirty="0"/>
              <a:t>'};</a:t>
            </a:r>
          </a:p>
          <a:p>
            <a:r>
              <a:rPr lang="en-US" altLang="zh-CN" dirty="0"/>
              <a:t>pie3(</a:t>
            </a:r>
            <a:r>
              <a:rPr lang="en-US" altLang="zh-CN" dirty="0" err="1"/>
              <a:t>x,explode,labels</a:t>
            </a:r>
            <a:r>
              <a:rPr lang="en-US" altLang="zh-CN" dirty="0"/>
              <a:t>) </a:t>
            </a:r>
          </a:p>
        </p:txBody>
      </p:sp>
      <p:pic>
        <p:nvPicPr>
          <p:cNvPr id="5" name="图片 364547">
            <a:extLst>
              <a:ext uri="{FF2B5EF4-FFF2-40B4-BE49-F238E27FC236}">
                <a16:creationId xmlns:a16="http://schemas.microsoft.com/office/drawing/2014/main" id="{E9ED433C-D295-4FAF-84E6-C715937789AE}"/>
              </a:ext>
            </a:extLst>
          </p:cNvPr>
          <p:cNvPicPr>
            <a:picLocks noChangeAspect="1"/>
          </p:cNvPicPr>
          <p:nvPr/>
        </p:nvPicPr>
        <p:blipFill>
          <a:blip r:embed="rId2" cstate="print"/>
          <a:stretch>
            <a:fillRect/>
          </a:stretch>
        </p:blipFill>
        <p:spPr>
          <a:xfrm>
            <a:off x="5355574" y="4221088"/>
            <a:ext cx="3644087" cy="2311722"/>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标题 365569"/>
          <p:cNvSpPr>
            <a:spLocks noGrp="1"/>
          </p:cNvSpPr>
          <p:nvPr>
            <p:ph type="title"/>
          </p:nvPr>
        </p:nvSpPr>
        <p:spPr>
          <a:xfrm>
            <a:off x="571500" y="669925"/>
            <a:ext cx="8115300" cy="5638800"/>
          </a:xfrm>
        </p:spPr>
        <p:txBody>
          <a:bodyPr/>
          <a:lstStyle/>
          <a:p>
            <a:r>
              <a:rPr lang="zh-CN" altLang="en-US" b="1" dirty="0"/>
              <a:t>　　例</a:t>
            </a:r>
            <a:r>
              <a:rPr lang="en-US" altLang="zh-CN" b="1" dirty="0"/>
              <a:t> </a:t>
            </a:r>
            <a:r>
              <a:rPr lang="zh-CN" altLang="en-US" dirty="0"/>
              <a:t>绘制二、三维饼状图。</a:t>
            </a:r>
            <a:br>
              <a:rPr lang="zh-CN" altLang="en-US" dirty="0"/>
            </a:br>
            <a:r>
              <a:rPr lang="zh-CN" altLang="en-US" dirty="0"/>
              <a:t>　　解  </a:t>
            </a:r>
            <a:r>
              <a:rPr lang="en-US" altLang="zh-CN" dirty="0"/>
              <a:t>(1) </a:t>
            </a:r>
            <a:r>
              <a:rPr lang="zh-CN" altLang="en-US" dirty="0"/>
              <a:t>下列程序绘制二维饼状图。</a:t>
            </a:r>
            <a:br>
              <a:rPr lang="zh-CN" altLang="en-US" dirty="0"/>
            </a:br>
            <a:r>
              <a:rPr lang="zh-CN" altLang="en-US" dirty="0"/>
              <a:t>　　</a:t>
            </a:r>
            <a:br>
              <a:rPr lang="en-US" altLang="zh-CN" dirty="0"/>
            </a:br>
            <a:br>
              <a:rPr lang="en-US" altLang="zh-CN" dirty="0"/>
            </a:br>
            <a:br>
              <a:rPr lang="en-US" altLang="zh-CN" dirty="0"/>
            </a:br>
            <a:br>
              <a:rPr lang="fr-FR" altLang="zh-CN" dirty="0"/>
            </a:br>
            <a:r>
              <a:rPr lang="zh-CN" altLang="fr-FR" dirty="0"/>
              <a:t>　　</a:t>
            </a:r>
            <a:r>
              <a:rPr lang="en-US" altLang="zh-CN" dirty="0"/>
              <a:t>(2) </a:t>
            </a:r>
            <a:r>
              <a:rPr lang="zh-CN" altLang="en-US" dirty="0"/>
              <a:t>下列程序绘制三维饼状图。</a:t>
            </a:r>
            <a:br>
              <a:rPr lang="zh-CN" altLang="en-US" dirty="0"/>
            </a:br>
            <a:r>
              <a:rPr lang="zh-CN" altLang="en-US" dirty="0"/>
              <a:t>　　</a:t>
            </a:r>
            <a:endParaRPr lang="en-US" altLang="zh-CN" dirty="0"/>
          </a:p>
        </p:txBody>
      </p:sp>
      <p:sp>
        <p:nvSpPr>
          <p:cNvPr id="3" name="矩形 2"/>
          <p:cNvSpPr/>
          <p:nvPr/>
        </p:nvSpPr>
        <p:spPr>
          <a:xfrm>
            <a:off x="1259632" y="1700808"/>
            <a:ext cx="4572000" cy="1815882"/>
          </a:xfrm>
          <a:prstGeom prst="rect">
            <a:avLst/>
          </a:prstGeom>
        </p:spPr>
        <p:txBody>
          <a:bodyPr>
            <a:spAutoFit/>
          </a:bodyPr>
          <a:lstStyle/>
          <a:p>
            <a:r>
              <a:rPr lang="en-US" altLang="zh-CN" sz="2800" dirty="0"/>
              <a:t>x = [1 3 0.5 2.5 2];</a:t>
            </a:r>
          </a:p>
          <a:p>
            <a:r>
              <a:rPr lang="en-US" altLang="zh-CN" sz="2800" dirty="0"/>
              <a:t>explode = [0 1 0 0 0];</a:t>
            </a:r>
          </a:p>
          <a:p>
            <a:r>
              <a:rPr lang="en-US" altLang="zh-CN" sz="2800" dirty="0"/>
              <a:t>pie(</a:t>
            </a:r>
            <a:r>
              <a:rPr lang="en-US" altLang="zh-CN" sz="2800" dirty="0" err="1"/>
              <a:t>x,explode</a:t>
            </a:r>
            <a:r>
              <a:rPr lang="en-US" altLang="zh-CN" sz="2800" dirty="0"/>
              <a:t>)</a:t>
            </a:r>
          </a:p>
          <a:p>
            <a:r>
              <a:rPr lang="en-US" altLang="zh-CN" sz="2800" dirty="0" err="1"/>
              <a:t>colormap</a:t>
            </a:r>
            <a:r>
              <a:rPr lang="en-US" altLang="zh-CN" sz="2800" dirty="0"/>
              <a:t> jet</a:t>
            </a:r>
          </a:p>
        </p:txBody>
      </p:sp>
      <p:sp>
        <p:nvSpPr>
          <p:cNvPr id="5" name="矩形 4"/>
          <p:cNvSpPr/>
          <p:nvPr/>
        </p:nvSpPr>
        <p:spPr>
          <a:xfrm>
            <a:off x="1403648" y="4149080"/>
            <a:ext cx="4572000" cy="1815882"/>
          </a:xfrm>
          <a:prstGeom prst="rect">
            <a:avLst/>
          </a:prstGeom>
        </p:spPr>
        <p:txBody>
          <a:bodyPr>
            <a:spAutoFit/>
          </a:bodyPr>
          <a:lstStyle/>
          <a:p>
            <a:r>
              <a:rPr lang="en-US" altLang="zh-CN" sz="2800" dirty="0"/>
              <a:t>x = [1 3 0.5 2.5 2];</a:t>
            </a:r>
          </a:p>
          <a:p>
            <a:r>
              <a:rPr lang="en-US" altLang="zh-CN" sz="2800" dirty="0"/>
              <a:t>explode = [0 1 0 0 0];</a:t>
            </a:r>
          </a:p>
          <a:p>
            <a:r>
              <a:rPr lang="en-US" altLang="zh-CN" sz="2800" dirty="0"/>
              <a:t>pie3(</a:t>
            </a:r>
            <a:r>
              <a:rPr lang="en-US" altLang="zh-CN" sz="2800" dirty="0" err="1"/>
              <a:t>x,explode</a:t>
            </a:r>
            <a:r>
              <a:rPr lang="en-US" altLang="zh-CN" sz="2800" dirty="0"/>
              <a:t>)</a:t>
            </a:r>
          </a:p>
          <a:p>
            <a:r>
              <a:rPr lang="en-US" altLang="zh-CN" sz="2800" dirty="0" err="1"/>
              <a:t>colormap</a:t>
            </a:r>
            <a:r>
              <a:rPr lang="en-US" altLang="zh-CN" sz="2800" dirty="0"/>
              <a:t> jet</a:t>
            </a:r>
          </a:p>
        </p:txBody>
      </p:sp>
      <p:pic>
        <p:nvPicPr>
          <p:cNvPr id="6" name="图片 366595">
            <a:extLst>
              <a:ext uri="{FF2B5EF4-FFF2-40B4-BE49-F238E27FC236}">
                <a16:creationId xmlns:a16="http://schemas.microsoft.com/office/drawing/2014/main" id="{7084A324-8F77-492B-96BB-FB0548E6A1F6}"/>
              </a:ext>
            </a:extLst>
          </p:cNvPr>
          <p:cNvPicPr>
            <a:picLocks noChangeAspect="1"/>
          </p:cNvPicPr>
          <p:nvPr/>
        </p:nvPicPr>
        <p:blipFill rotWithShape="1">
          <a:blip r:embed="rId2" cstate="print"/>
          <a:srcRect l="-8605" t="24718" r="8605" b="6279"/>
          <a:stretch/>
        </p:blipFill>
        <p:spPr>
          <a:xfrm>
            <a:off x="5225959" y="1700808"/>
            <a:ext cx="2327275" cy="1888486"/>
          </a:xfrm>
          <a:prstGeom prst="rect">
            <a:avLst/>
          </a:prstGeom>
          <a:noFill/>
          <a:ln w="9525">
            <a:noFill/>
          </a:ln>
        </p:spPr>
      </p:pic>
      <p:pic>
        <p:nvPicPr>
          <p:cNvPr id="7" name="图片 4">
            <a:extLst>
              <a:ext uri="{FF2B5EF4-FFF2-40B4-BE49-F238E27FC236}">
                <a16:creationId xmlns:a16="http://schemas.microsoft.com/office/drawing/2014/main" id="{0E816A31-06E2-46E3-AAAC-D70A0F0DD7D3}"/>
              </a:ext>
            </a:extLst>
          </p:cNvPr>
          <p:cNvPicPr>
            <a:picLocks noChangeAspect="1"/>
          </p:cNvPicPr>
          <p:nvPr/>
        </p:nvPicPr>
        <p:blipFill rotWithShape="1">
          <a:blip r:embed="rId3" cstate="print"/>
          <a:srcRect l="14192" t="34333" r="9759" b="19072"/>
          <a:stretch/>
        </p:blipFill>
        <p:spPr>
          <a:xfrm>
            <a:off x="5256641" y="4290276"/>
            <a:ext cx="2324630" cy="1674686"/>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三维旋转体的绘制</a:t>
            </a:r>
            <a:br>
              <a:rPr lang="zh-CN" altLang="en-US" dirty="0"/>
            </a:br>
            <a:r>
              <a:rPr lang="en-US" altLang="zh-CN" dirty="0"/>
              <a:t>1</a:t>
            </a:r>
            <a:r>
              <a:rPr lang="zh-CN" altLang="en-US" dirty="0"/>
              <a:t>、旋转连续函数</a:t>
            </a:r>
            <a:br>
              <a:rPr lang="zh-CN" altLang="en-US" dirty="0"/>
            </a:br>
            <a:r>
              <a:rPr lang="zh-CN" altLang="en-US" dirty="0"/>
              <a:t>考虑围绕</a:t>
            </a:r>
            <a:r>
              <a:rPr lang="en-US" altLang="zh-CN" dirty="0"/>
              <a:t>x</a:t>
            </a:r>
            <a:r>
              <a:rPr lang="zh-CN" altLang="en-US" dirty="0"/>
              <a:t>轴和</a:t>
            </a:r>
            <a:r>
              <a:rPr lang="en-US" altLang="zh-CN" dirty="0"/>
              <a:t>z</a:t>
            </a:r>
            <a:r>
              <a:rPr lang="zh-CN" altLang="en-US" dirty="0"/>
              <a:t>轴旋转连续函数</a:t>
            </a:r>
            <a:r>
              <a:rPr lang="en-US" altLang="zh-CN" dirty="0"/>
              <a:t>v=f(u)</a:t>
            </a:r>
            <a:br>
              <a:rPr lang="en-US" altLang="zh-CN" dirty="0"/>
            </a:br>
            <a:r>
              <a:rPr lang="en-US" altLang="zh-CN" dirty="0"/>
              <a:t>(1)</a:t>
            </a:r>
            <a:r>
              <a:rPr lang="zh-CN" altLang="en-US" dirty="0"/>
              <a:t>围绕</a:t>
            </a:r>
            <a:r>
              <a:rPr lang="en-US" altLang="zh-CN" dirty="0"/>
              <a:t>x</a:t>
            </a:r>
            <a:r>
              <a:rPr lang="zh-CN" altLang="en-US" dirty="0"/>
              <a:t>轴旋转</a:t>
            </a:r>
            <a:r>
              <a:rPr lang="en-US" altLang="zh-CN" dirty="0"/>
              <a:t>v=f(u)</a:t>
            </a:r>
            <a:r>
              <a:rPr lang="zh-CN" altLang="en-US" dirty="0"/>
              <a:t>时，可以把方程看作</a:t>
            </a:r>
            <a:r>
              <a:rPr lang="en-US" altLang="zh-CN" dirty="0"/>
              <a:t>r=f(x)</a:t>
            </a:r>
            <a:r>
              <a:rPr lang="zh-CN" altLang="en-US" dirty="0"/>
              <a:t>，旋转的逻辑如图所示，</a:t>
            </a:r>
            <a:r>
              <a:rPr lang="en-US" altLang="zh-CN" dirty="0"/>
              <a:t>x</a:t>
            </a:r>
            <a:r>
              <a:rPr lang="zh-CN" altLang="en-US" dirty="0"/>
              <a:t>是自变量，</a:t>
            </a:r>
            <a:r>
              <a:rPr lang="en-US" altLang="zh-CN" dirty="0"/>
              <a:t>y</a:t>
            </a:r>
            <a:r>
              <a:rPr lang="zh-CN" altLang="en-US" dirty="0"/>
              <a:t>和</a:t>
            </a:r>
            <a:r>
              <a:rPr lang="en-US" altLang="zh-CN" dirty="0"/>
              <a:t>z</a:t>
            </a:r>
            <a:r>
              <a:rPr lang="zh-CN" altLang="en-US" dirty="0"/>
              <a:t>的值可通过</a:t>
            </a:r>
            <a:r>
              <a:rPr lang="en-US" altLang="zh-CN" dirty="0"/>
              <a:t>“</a:t>
            </a:r>
            <a:r>
              <a:rPr lang="zh-CN" altLang="en-US" dirty="0"/>
              <a:t>极坐标</a:t>
            </a:r>
            <a:r>
              <a:rPr lang="en-US" altLang="zh-CN" dirty="0"/>
              <a:t>-</a:t>
            </a:r>
            <a:r>
              <a:rPr lang="zh-CN" altLang="en-US" dirty="0"/>
              <a:t>直角坐标转换</a:t>
            </a:r>
            <a:r>
              <a:rPr lang="en-US" altLang="zh-CN" dirty="0"/>
              <a:t>”</a:t>
            </a:r>
            <a:r>
              <a:rPr lang="zh-CN" altLang="en-US" dirty="0"/>
              <a:t>得到：</a:t>
            </a:r>
            <a:br>
              <a:rPr lang="zh-CN" altLang="en-US" dirty="0"/>
            </a:br>
            <a:r>
              <a:rPr lang="zh-CN" altLang="en-US" dirty="0"/>
              <a:t>（</a:t>
            </a:r>
            <a:r>
              <a:rPr lang="en-US" altLang="zh-CN" dirty="0"/>
              <a:t>2</a:t>
            </a:r>
            <a:r>
              <a:rPr lang="zh-CN" altLang="en-US" dirty="0"/>
              <a:t>）围绕</a:t>
            </a:r>
            <a:r>
              <a:rPr lang="en-US" altLang="zh-CN" dirty="0"/>
              <a:t>z</a:t>
            </a:r>
            <a:r>
              <a:rPr lang="zh-CN" altLang="en-US" dirty="0"/>
              <a:t>轴旋转</a:t>
            </a:r>
            <a:r>
              <a:rPr lang="en-US" altLang="zh-CN" dirty="0"/>
              <a:t>v=f(u)</a:t>
            </a:r>
            <a:r>
              <a:rPr lang="zh-CN" altLang="en-US" dirty="0"/>
              <a:t>时，可以把方程看作</a:t>
            </a:r>
            <a:r>
              <a:rPr lang="en-US" altLang="zh-CN" dirty="0"/>
              <a:t>z=f(r)</a:t>
            </a:r>
            <a:r>
              <a:rPr lang="zh-CN" altLang="en-US" dirty="0"/>
              <a:t>，则得到</a:t>
            </a:r>
          </a:p>
        </p:txBody>
      </p:sp>
      <p:graphicFrame>
        <p:nvGraphicFramePr>
          <p:cNvPr id="4" name="内容占位符 3">
            <a:hlinkClick r:id="" action="ppaction://ole?verb=0"/>
          </p:cNvPr>
          <p:cNvGraphicFramePr>
            <a:graphicFrameLocks noGrp="1" noChangeAspect="1"/>
          </p:cNvGraphicFramePr>
          <p:nvPr>
            <p:ph idx="1"/>
          </p:nvPr>
        </p:nvGraphicFramePr>
        <p:xfrm>
          <a:off x="2820035" y="3052763"/>
          <a:ext cx="2181860" cy="318770"/>
        </p:xfrm>
        <a:graphic>
          <a:graphicData uri="http://schemas.openxmlformats.org/presentationml/2006/ole">
            <mc:AlternateContent xmlns:mc="http://schemas.openxmlformats.org/markup-compatibility/2006">
              <mc:Choice xmlns:v="urn:schemas-microsoft-com:vml" Requires="v">
                <p:oleObj spid="_x0000_s29748" r:id="rId3" imgW="1485900" imgH="215900" progId="Equation.KSEE3">
                  <p:embed/>
                </p:oleObj>
              </mc:Choice>
              <mc:Fallback>
                <p:oleObj r:id="rId3" imgW="1485900" imgH="215900" progId="Equation.KSEE3">
                  <p:embed/>
                  <p:pic>
                    <p:nvPicPr>
                      <p:cNvPr id="4" name="内容占位符 3">
                        <a:hlinkClick r:id="" action="ppaction://ole?verb=0"/>
                      </p:cNvPr>
                      <p:cNvPicPr/>
                      <p:nvPr/>
                    </p:nvPicPr>
                    <p:blipFill>
                      <a:blip r:embed="rId4"/>
                      <a:stretch>
                        <a:fillRect/>
                      </a:stretch>
                    </p:blipFill>
                    <p:spPr>
                      <a:xfrm>
                        <a:off x="2820035" y="3052763"/>
                        <a:ext cx="2181860" cy="31877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193415" y="4019233"/>
          <a:ext cx="2181860" cy="318770"/>
        </p:xfrm>
        <a:graphic>
          <a:graphicData uri="http://schemas.openxmlformats.org/presentationml/2006/ole">
            <mc:AlternateContent xmlns:mc="http://schemas.openxmlformats.org/markup-compatibility/2006">
              <mc:Choice xmlns:v="urn:schemas-microsoft-com:vml" Requires="v">
                <p:oleObj spid="_x0000_s29749" r:id="rId5" imgW="1485900" imgH="215900" progId="Equation.KSEE3">
                  <p:embed/>
                </p:oleObj>
              </mc:Choice>
              <mc:Fallback>
                <p:oleObj r:id="rId5" imgW="1485900" imgH="215900" progId="Equation.KSEE3">
                  <p:embed/>
                  <p:pic>
                    <p:nvPicPr>
                      <p:cNvPr id="5" name="对象 4">
                        <a:hlinkClick r:id="" action="ppaction://ole?verb=0"/>
                      </p:cNvPr>
                      <p:cNvPicPr/>
                      <p:nvPr/>
                    </p:nvPicPr>
                    <p:blipFill>
                      <a:blip r:embed="rId6"/>
                      <a:stretch>
                        <a:fillRect/>
                      </a:stretch>
                    </p:blipFill>
                    <p:spPr>
                      <a:xfrm>
                        <a:off x="3193415" y="4019233"/>
                        <a:ext cx="2181860" cy="318770"/>
                      </a:xfrm>
                      <a:prstGeom prst="rect">
                        <a:avLst/>
                      </a:prstGeom>
                    </p:spPr>
                  </p:pic>
                </p:oleObj>
              </mc:Fallback>
            </mc:AlternateContent>
          </a:graphicData>
        </a:graphic>
      </p:graphicFrame>
      <p:pic>
        <p:nvPicPr>
          <p:cNvPr id="7" name="图片 6"/>
          <p:cNvPicPr>
            <a:picLocks noChangeAspect="1"/>
          </p:cNvPicPr>
          <p:nvPr/>
        </p:nvPicPr>
        <p:blipFill>
          <a:blip r:embed="rId7">
            <a:grayscl/>
          </a:blip>
          <a:stretch>
            <a:fillRect/>
          </a:stretch>
        </p:blipFill>
        <p:spPr>
          <a:xfrm>
            <a:off x="2173605" y="4431030"/>
            <a:ext cx="4796155" cy="2221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5" name="文本框 327684"/>
          <p:cNvSpPr txBox="1"/>
          <p:nvPr/>
        </p:nvSpPr>
        <p:spPr>
          <a:xfrm>
            <a:off x="503237" y="764704"/>
            <a:ext cx="8137525" cy="4024884"/>
          </a:xfrm>
          <a:prstGeom prst="rect">
            <a:avLst/>
          </a:prstGeom>
          <a:noFill/>
          <a:ln w="9525">
            <a:noFill/>
          </a:ln>
        </p:spPr>
        <p:txBody>
          <a:bodyPr>
            <a:spAutoFit/>
          </a:bodyPr>
          <a:lstStyle/>
          <a:p>
            <a:pPr>
              <a:lnSpc>
                <a:spcPct val="135000"/>
              </a:lnSpc>
            </a:pPr>
            <a:r>
              <a:rPr lang="en-US" altLang="zh-CN" b="1" dirty="0">
                <a:latin typeface="Times New Roman" panose="02020603050405020304" pitchFamily="18" charset="0"/>
              </a:rPr>
              <a:t>1  </a:t>
            </a:r>
            <a:r>
              <a:rPr lang="zh-CN" altLang="en-US" b="1" dirty="0">
                <a:latin typeface="Times New Roman" panose="02020603050405020304" pitchFamily="18" charset="0"/>
              </a:rPr>
              <a:t>使用</a:t>
            </a:r>
            <a:r>
              <a:rPr lang="en-US" altLang="zh-CN" b="1" dirty="0">
                <a:latin typeface="Times New Roman" panose="02020603050405020304" pitchFamily="18" charset="0"/>
              </a:rPr>
              <a:t>bar()</a:t>
            </a:r>
            <a:r>
              <a:rPr lang="zh-CN" altLang="en-US" b="1" dirty="0">
                <a:latin typeface="Times New Roman" panose="02020603050405020304" pitchFamily="18" charset="0"/>
              </a:rPr>
              <a:t>函数绘制柱状图</a:t>
            </a:r>
          </a:p>
          <a:p>
            <a:pPr>
              <a:lnSpc>
                <a:spcPct val="135000"/>
              </a:lnSpc>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．绘制二维柱状图</a:t>
            </a:r>
          </a:p>
          <a:p>
            <a:pPr>
              <a:lnSpc>
                <a:spcPct val="135000"/>
              </a:lnSpc>
            </a:pPr>
            <a:r>
              <a:rPr lang="zh-CN" altLang="en-US" dirty="0">
                <a:latin typeface="Times New Roman" panose="02020603050405020304" pitchFamily="18" charset="0"/>
              </a:rPr>
              <a:t>　　函数</a:t>
            </a:r>
            <a:r>
              <a:rPr lang="en-US" altLang="zh-CN" dirty="0">
                <a:latin typeface="Times New Roman" panose="02020603050405020304" pitchFamily="18" charset="0"/>
              </a:rPr>
              <a:t>bar()</a:t>
            </a:r>
            <a:r>
              <a:rPr lang="zh-CN" altLang="en-US" dirty="0">
                <a:latin typeface="Times New Roman" panose="02020603050405020304" pitchFamily="18" charset="0"/>
              </a:rPr>
              <a:t>和</a:t>
            </a:r>
            <a:r>
              <a:rPr lang="en-US" altLang="zh-CN" dirty="0" err="1">
                <a:latin typeface="Times New Roman" panose="02020603050405020304" pitchFamily="18" charset="0"/>
              </a:rPr>
              <a:t>barh</a:t>
            </a:r>
            <a:r>
              <a:rPr lang="en-US" altLang="zh-CN" dirty="0">
                <a:latin typeface="Times New Roman" panose="02020603050405020304" pitchFamily="18" charset="0"/>
              </a:rPr>
              <a:t>()</a:t>
            </a:r>
            <a:r>
              <a:rPr lang="zh-CN" altLang="en-US" dirty="0">
                <a:latin typeface="Times New Roman" panose="02020603050405020304" pitchFamily="18" charset="0"/>
              </a:rPr>
              <a:t>用于绘制二维柱状图，分别绘制纵向和横向图形。在默认情况下，</a:t>
            </a:r>
            <a:r>
              <a:rPr lang="en-US" altLang="zh-CN" dirty="0">
                <a:latin typeface="Times New Roman" panose="02020603050405020304" pitchFamily="18" charset="0"/>
              </a:rPr>
              <a:t>bar()</a:t>
            </a:r>
            <a:r>
              <a:rPr lang="zh-CN" altLang="en-US" dirty="0">
                <a:latin typeface="Times New Roman" panose="02020603050405020304" pitchFamily="18" charset="0"/>
              </a:rPr>
              <a:t>函数绘制的条形图将矩阵中的每个元素表示为“条形”，“条形”的高度表示元素的大小，横坐标上的位置表示不同的行。在图形中，每一行的元素会集中在一起。</a:t>
            </a:r>
          </a:p>
          <a:p>
            <a:pPr>
              <a:lnSpc>
                <a:spcPct val="135000"/>
              </a:lnSpc>
            </a:pPr>
            <a:r>
              <a:rPr lang="zh-CN" altLang="en-US" dirty="0">
                <a:latin typeface="Times New Roman" panose="02020603050405020304" pitchFamily="18" charset="0"/>
              </a:rPr>
              <a:t>　　</a:t>
            </a:r>
            <a:r>
              <a:rPr lang="en-US" altLang="zh-CN" dirty="0">
                <a:latin typeface="Times New Roman" panose="02020603050405020304" pitchFamily="18" charset="0"/>
              </a:rPr>
              <a:t>MATLAB</a:t>
            </a:r>
            <a:r>
              <a:rPr lang="zh-CN" altLang="en-US" dirty="0">
                <a:latin typeface="Times New Roman" panose="02020603050405020304" pitchFamily="18" charset="0"/>
              </a:rPr>
              <a:t>中主要有四个函数用于绘制条形图。 </a:t>
            </a:r>
          </a:p>
        </p:txBody>
      </p:sp>
      <p:graphicFrame>
        <p:nvGraphicFramePr>
          <p:cNvPr id="5" name="内容占位符 328707">
            <a:extLst>
              <a:ext uri="{FF2B5EF4-FFF2-40B4-BE49-F238E27FC236}">
                <a16:creationId xmlns:a16="http://schemas.microsoft.com/office/drawing/2014/main" id="{3D868486-09D3-4445-8774-6FB6A3B73030}"/>
              </a:ext>
            </a:extLst>
          </p:cNvPr>
          <p:cNvGraphicFramePr>
            <a:graphicFrameLocks/>
          </p:cNvGraphicFramePr>
          <p:nvPr>
            <p:extLst>
              <p:ext uri="{D42A27DB-BD31-4B8C-83A1-F6EECF244321}">
                <p14:modId xmlns:p14="http://schemas.microsoft.com/office/powerpoint/2010/main" val="1366868520"/>
              </p:ext>
            </p:extLst>
          </p:nvPr>
        </p:nvGraphicFramePr>
        <p:xfrm>
          <a:off x="219074" y="4869160"/>
          <a:ext cx="8705850" cy="1592263"/>
        </p:xfrm>
        <a:graphic>
          <a:graphicData uri="http://schemas.openxmlformats.org/presentationml/2006/ole">
            <mc:AlternateContent xmlns:mc="http://schemas.openxmlformats.org/markup-compatibility/2006">
              <mc:Choice xmlns:v="urn:schemas-microsoft-com:vml" Requires="v">
                <p:oleObj spid="_x0000_s26651" name="Document" r:id="rId3" imgW="5346224" imgH="977725" progId="Word.Document.8">
                  <p:embed/>
                </p:oleObj>
              </mc:Choice>
              <mc:Fallback>
                <p:oleObj name="Document" r:id="rId3" imgW="5346224" imgH="977725" progId="Word.Document.8">
                  <p:embed/>
                  <p:pic>
                    <p:nvPicPr>
                      <p:cNvPr id="5" name="内容占位符 328707">
                        <a:extLst>
                          <a:ext uri="{FF2B5EF4-FFF2-40B4-BE49-F238E27FC236}">
                            <a16:creationId xmlns:a16="http://schemas.microsoft.com/office/drawing/2014/main" id="{3D868486-09D3-4445-8774-6FB6A3B73030}"/>
                          </a:ext>
                        </a:extLst>
                      </p:cNvPr>
                      <p:cNvPicPr/>
                      <p:nvPr/>
                    </p:nvPicPr>
                    <p:blipFill>
                      <a:blip r:embed="rId4"/>
                      <a:stretch>
                        <a:fillRect/>
                      </a:stretch>
                    </p:blipFill>
                    <p:spPr>
                      <a:xfrm>
                        <a:off x="219074" y="4869160"/>
                        <a:ext cx="8705850" cy="1592263"/>
                      </a:xfrm>
                      <a:prstGeom prst="rect">
                        <a:avLst/>
                      </a:prstGeom>
                      <a:solidFill>
                        <a:schemeClr val="bg1"/>
                      </a:solidFill>
                      <a:ln w="38100">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533400"/>
            <a:ext cx="4605655" cy="5638800"/>
          </a:xfrm>
        </p:spPr>
        <p:txBody>
          <a:bodyPr/>
          <a:lstStyle/>
          <a:p>
            <a:r>
              <a:rPr lang="zh-CN" altLang="en-US" sz="2000"/>
              <a:t>代码实现：</a:t>
            </a:r>
            <a:br>
              <a:rPr lang="zh-CN" altLang="en-US" sz="2000"/>
            </a:br>
            <a:r>
              <a:rPr lang="en-US" altLang="zh-CN" sz="2000"/>
              <a:t>facets=100;</a:t>
            </a:r>
            <a:br>
              <a:rPr lang="en-US" altLang="zh-CN" sz="2000"/>
            </a:br>
            <a:r>
              <a:rPr lang="en-US" altLang="zh-CN" sz="2000"/>
              <a:t>u=linspace(0,5,facets);</a:t>
            </a:r>
            <a:br>
              <a:rPr lang="en-US" altLang="zh-CN" sz="2000"/>
            </a:br>
            <a:r>
              <a:rPr lang="en-US" altLang="zh-CN" sz="2000"/>
              <a:t>th=linspace(0,2*pi,facets);</a:t>
            </a:r>
            <a:br>
              <a:rPr lang="en-US" altLang="zh-CN" sz="2000"/>
            </a:br>
            <a:r>
              <a:rPr lang="en-US" altLang="zh-CN" sz="2000"/>
              <a:t>[uu,tth]=meshgrid(u,th);</a:t>
            </a:r>
            <a:br>
              <a:rPr lang="en-US" altLang="zh-CN" sz="2000"/>
            </a:br>
            <a:r>
              <a:rPr lang="en-US" altLang="zh-CN" sz="2000"/>
              <a:t>subplot(1,2,1);</a:t>
            </a:r>
            <a:br>
              <a:rPr lang="en-US" altLang="zh-CN" sz="2000"/>
            </a:br>
            <a:r>
              <a:rPr lang="en-US" altLang="zh-CN" sz="2000"/>
              <a:t>rr = uu.^2;</a:t>
            </a:r>
            <a:br>
              <a:rPr lang="en-US" altLang="zh-CN" sz="2000"/>
            </a:br>
            <a:r>
              <a:rPr lang="en-US" altLang="zh-CN" sz="2000"/>
              <a:t>xx=uu;</a:t>
            </a:r>
            <a:br>
              <a:rPr lang="en-US" altLang="zh-CN" sz="2000"/>
            </a:br>
            <a:r>
              <a:rPr lang="en-US" altLang="zh-CN" sz="2000"/>
              <a:t>yy=rr.*cos(tth);</a:t>
            </a:r>
            <a:br>
              <a:rPr lang="en-US" altLang="zh-CN" sz="2000"/>
            </a:br>
            <a:r>
              <a:rPr lang="en-US" altLang="zh-CN" sz="2000"/>
              <a:t>zz=rr.*sin(tth);</a:t>
            </a:r>
            <a:br>
              <a:rPr lang="en-US" altLang="zh-CN" sz="2000"/>
            </a:br>
            <a:r>
              <a:rPr lang="en-US" altLang="zh-CN" sz="2000"/>
              <a:t>surf(xx,yy,zz,xx);</a:t>
            </a:r>
            <a:br>
              <a:rPr lang="en-US" altLang="zh-CN" sz="2000"/>
            </a:br>
            <a:r>
              <a:rPr lang="en-US" altLang="zh-CN" sz="2000"/>
              <a:t>shading interp, axis tight</a:t>
            </a:r>
            <a:br>
              <a:rPr lang="en-US" altLang="zh-CN" sz="2000"/>
            </a:br>
            <a:r>
              <a:rPr lang="en-US" altLang="zh-CN" sz="2000"/>
              <a:t>xlabel('x'),ylabel('y'),zlabel('z');</a:t>
            </a:r>
            <a:br>
              <a:rPr lang="en-US" altLang="zh-CN" sz="2000"/>
            </a:br>
            <a:r>
              <a:rPr lang="en-US" altLang="zh-CN" sz="2000"/>
              <a:t>title('u^2 rotated about the x-axis')</a:t>
            </a:r>
          </a:p>
        </p:txBody>
      </p:sp>
      <p:sp>
        <p:nvSpPr>
          <p:cNvPr id="4" name="标题 1"/>
          <p:cNvSpPr>
            <a:spLocks noGrp="1"/>
          </p:cNvSpPr>
          <p:nvPr/>
        </p:nvSpPr>
        <p:spPr>
          <a:xfrm>
            <a:off x="4258945" y="533400"/>
            <a:ext cx="4605655" cy="5638800"/>
          </a:xfrm>
          <a:prstGeom prst="rect">
            <a:avLst/>
          </a:prstGeom>
          <a:noFill/>
          <a:ln w="9525">
            <a:noFill/>
          </a:ln>
        </p:spPr>
        <p:txBody>
          <a:bodyPr/>
          <a:lstStyle>
            <a:lvl1pPr marL="0" lvl="0" indent="0" algn="l" defTabSz="914400" rtl="0" eaLnBrk="1" fontAlgn="base" latinLnBrk="0" hangingPunct="1">
              <a:lnSpc>
                <a:spcPct val="130000"/>
              </a:lnSpc>
              <a:spcBef>
                <a:spcPct val="0"/>
              </a:spcBef>
              <a:spcAft>
                <a:spcPct val="0"/>
              </a:spcAft>
              <a:buNone/>
              <a:defRPr sz="2400" b="0" i="0" u="none" kern="1200" baseline="0">
                <a:solidFill>
                  <a:schemeClr val="tx2"/>
                </a:solidFill>
                <a:latin typeface="+mj-lt"/>
                <a:ea typeface="+mj-ea"/>
                <a:cs typeface="+mj-cs"/>
              </a:defRPr>
            </a:lvl1pPr>
          </a:lstStyle>
          <a:p>
            <a:r>
              <a:rPr lang="en-US" sz="2000"/>
              <a:t>subplot(1,2,2)</a:t>
            </a:r>
          </a:p>
          <a:p>
            <a:r>
              <a:rPr lang="en-US" altLang="zh-CN" sz="2000"/>
              <a:t>rr=uu;</a:t>
            </a:r>
          </a:p>
          <a:p>
            <a:r>
              <a:rPr lang="en-US" altLang="zh-CN" sz="2000"/>
              <a:t>zz=rr.^2;</a:t>
            </a:r>
          </a:p>
          <a:p>
            <a:r>
              <a:rPr lang="en-US" altLang="zh-CN" sz="2000"/>
              <a:t>xx=rr.*cos(tth);</a:t>
            </a:r>
          </a:p>
          <a:p>
            <a:r>
              <a:rPr lang="en-US" altLang="zh-CN" sz="2000"/>
              <a:t>yy=rr.*sin(tth);</a:t>
            </a:r>
          </a:p>
          <a:p>
            <a:r>
              <a:rPr lang="en-US" altLang="zh-CN" sz="2000"/>
              <a:t>surf(xx,yy,zz);</a:t>
            </a:r>
          </a:p>
          <a:p>
            <a:r>
              <a:rPr lang="en-US" altLang="zh-CN" sz="2000"/>
              <a:t>shading interp, axis tight</a:t>
            </a:r>
          </a:p>
          <a:p>
            <a:r>
              <a:rPr lang="en-US" altLang="zh-CN" sz="2000">
                <a:sym typeface="+mn-ea"/>
              </a:rPr>
              <a:t>xlabel('x'),ylabel('y'),zlabel('z');</a:t>
            </a:r>
            <a:br>
              <a:rPr lang="en-US" altLang="zh-CN" sz="2000">
                <a:sym typeface="+mn-ea"/>
              </a:rPr>
            </a:br>
            <a:r>
              <a:rPr lang="en-US" altLang="zh-CN" sz="2000">
                <a:sym typeface="+mn-ea"/>
              </a:rPr>
              <a:t>title('u^2 rotated about the z-axis')</a:t>
            </a:r>
            <a:endParaRPr lang="en-US" altLang="zh-CN" sz="2000"/>
          </a:p>
          <a:p>
            <a:endParaRPr lang="en-US" altLang="zh-CN" sz="2000"/>
          </a:p>
        </p:txBody>
      </p:sp>
      <p:pic>
        <p:nvPicPr>
          <p:cNvPr id="5" name="图片 4"/>
          <p:cNvPicPr>
            <a:picLocks noChangeAspect="1"/>
          </p:cNvPicPr>
          <p:nvPr/>
        </p:nvPicPr>
        <p:blipFill>
          <a:blip r:embed="rId2"/>
          <a:stretch>
            <a:fillRect/>
          </a:stretch>
        </p:blipFill>
        <p:spPr>
          <a:xfrm>
            <a:off x="4369435" y="4360545"/>
            <a:ext cx="4709795" cy="22288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65" y="533400"/>
            <a:ext cx="5394960" cy="5638800"/>
          </a:xfrm>
        </p:spPr>
        <p:txBody>
          <a:bodyPr/>
          <a:lstStyle/>
          <a:p>
            <a:r>
              <a:rPr lang="en-US" altLang="zh-CN" sz="2000"/>
              <a:t>2</a:t>
            </a:r>
            <a:r>
              <a:rPr lang="zh-CN" altLang="en-US" sz="2000"/>
              <a:t>、旋转离散函数</a:t>
            </a:r>
            <a:br>
              <a:rPr lang="zh-CN" altLang="en-US" sz="2000"/>
            </a:br>
            <a:r>
              <a:rPr lang="zh-CN" altLang="en-US" sz="2000"/>
              <a:t>旋转体的轮廓不是只有连续函数，机器零件的二维轮廓和该轮廓围绕</a:t>
            </a:r>
            <a:r>
              <a:rPr lang="en-US" altLang="zh-CN" sz="2000"/>
              <a:t>x</a:t>
            </a:r>
            <a:r>
              <a:rPr lang="zh-CN" altLang="en-US" sz="2000"/>
              <a:t>轴旋转后形成的图行如下图所示。如何画出零件立体图形？</a:t>
            </a:r>
            <a:br>
              <a:rPr lang="zh-CN" altLang="en-US" sz="2000"/>
            </a:br>
            <a:r>
              <a:rPr lang="zh-CN" altLang="en-US" sz="2000"/>
              <a:t>代码实现：</a:t>
            </a:r>
            <a:br>
              <a:rPr lang="zh-CN" altLang="en-US"/>
            </a:br>
            <a:r>
              <a:rPr lang="zh-CN" altLang="en-US"/>
              <a:t>     </a:t>
            </a:r>
            <a:r>
              <a:rPr lang="zh-CN" altLang="en-US" sz="2000"/>
              <a:t>u = [0 0 3 3 1.75 1.75 2 2 1.75 1.75 3 4 ...</a:t>
            </a:r>
            <a:br>
              <a:rPr lang="zh-CN" altLang="en-US" sz="2000"/>
            </a:br>
            <a:r>
              <a:rPr lang="zh-CN" altLang="en-US" sz="2000"/>
              <a:t>     5.25 5.25 5 5 5.25 5.25 3 3 6 6];</a:t>
            </a:r>
            <a:br>
              <a:rPr lang="zh-CN" altLang="en-US" sz="2000"/>
            </a:br>
            <a:r>
              <a:rPr lang="zh-CN" altLang="en-US" sz="2000"/>
              <a:t>v = [0 .5 .5 .502 .502 .55 .55 1.75 1.75 ...</a:t>
            </a:r>
            <a:br>
              <a:rPr lang="zh-CN" altLang="en-US" sz="2000"/>
            </a:br>
            <a:r>
              <a:rPr lang="zh-CN" altLang="en-US" sz="2000"/>
              <a:t>     2.5 2.5 1.5 1.5 1.4 1.4 ...</a:t>
            </a:r>
            <a:br>
              <a:rPr lang="zh-CN" altLang="en-US" sz="2000"/>
            </a:br>
            <a:r>
              <a:rPr lang="zh-CN" altLang="en-US" sz="2000"/>
              <a:t>     .55 .55 .502 .502 .5 .5 0];</a:t>
            </a:r>
            <a:br>
              <a:rPr lang="zh-CN" altLang="en-US" sz="2000"/>
            </a:br>
            <a:r>
              <a:rPr lang="zh-CN" altLang="en-US" sz="2000"/>
              <a:t>subplot(1, 2, 1)</a:t>
            </a:r>
            <a:br>
              <a:rPr lang="zh-CN" altLang="en-US" sz="2000"/>
            </a:br>
            <a:r>
              <a:rPr lang="zh-CN" altLang="en-US" sz="2000"/>
              <a:t>plot(u, v, 'k')</a:t>
            </a:r>
            <a:br>
              <a:rPr lang="zh-CN" altLang="en-US" sz="2000"/>
            </a:br>
            <a:r>
              <a:rPr lang="zh-CN" altLang="en-US" sz="1800">
                <a:sym typeface="+mn-ea"/>
              </a:rPr>
              <a:t>axis ([-1 7 -1 3]), axis equal, axis off</a:t>
            </a:r>
            <a:br>
              <a:rPr lang="zh-CN" altLang="en-US" sz="1800">
                <a:sym typeface="+mn-ea"/>
              </a:rPr>
            </a:br>
            <a:r>
              <a:rPr lang="zh-CN" altLang="en-US" sz="1800">
                <a:sym typeface="+mn-ea"/>
              </a:rPr>
              <a:t>title('2-D profile')</a:t>
            </a:r>
            <a:br>
              <a:rPr lang="zh-CN" altLang="en-US" sz="1800">
                <a:sym typeface="+mn-ea"/>
              </a:rPr>
            </a:br>
            <a:r>
              <a:rPr lang="zh-CN" altLang="en-US" sz="1800">
                <a:sym typeface="+mn-ea"/>
              </a:rPr>
              <a:t>facets = 200;</a:t>
            </a:r>
            <a:r>
              <a:rPr lang="zh-CN" altLang="en-US" sz="1800"/>
              <a:t> </a:t>
            </a:r>
            <a:r>
              <a:rPr lang="zh-CN" altLang="en-US"/>
              <a:t>                           </a:t>
            </a:r>
          </a:p>
        </p:txBody>
      </p:sp>
      <p:pic>
        <p:nvPicPr>
          <p:cNvPr id="4" name="内容占位符 3"/>
          <p:cNvPicPr>
            <a:picLocks noGrp="1" noChangeAspect="1"/>
          </p:cNvPicPr>
          <p:nvPr>
            <p:ph idx="1"/>
          </p:nvPr>
        </p:nvPicPr>
        <p:blipFill>
          <a:blip r:embed="rId2"/>
          <a:srcRect b="23599"/>
          <a:stretch>
            <a:fillRect/>
          </a:stretch>
        </p:blipFill>
        <p:spPr>
          <a:xfrm>
            <a:off x="5889625" y="448310"/>
            <a:ext cx="2889250" cy="1957070"/>
          </a:xfrm>
          <a:prstGeom prst="rect">
            <a:avLst/>
          </a:prstGeom>
        </p:spPr>
      </p:pic>
      <p:sp>
        <p:nvSpPr>
          <p:cNvPr id="5" name="文本框 4"/>
          <p:cNvSpPr txBox="1"/>
          <p:nvPr/>
        </p:nvSpPr>
        <p:spPr>
          <a:xfrm>
            <a:off x="5226685" y="2459355"/>
            <a:ext cx="4215130" cy="3969385"/>
          </a:xfrm>
          <a:prstGeom prst="rect">
            <a:avLst/>
          </a:prstGeom>
          <a:noFill/>
        </p:spPr>
        <p:txBody>
          <a:bodyPr wrap="square" rtlCol="0">
            <a:spAutoFit/>
          </a:bodyPr>
          <a:lstStyle/>
          <a:p>
            <a:br>
              <a:rPr lang="zh-CN" altLang="en-US" sz="1800">
                <a:sym typeface="+mn-ea"/>
              </a:rPr>
            </a:br>
            <a:r>
              <a:rPr lang="zh-CN" altLang="en-US" sz="1800">
                <a:sym typeface="+mn-ea"/>
              </a:rPr>
              <a:t>subplot(1, 2, 2)</a:t>
            </a:r>
            <a:br>
              <a:rPr lang="zh-CN" altLang="en-US" sz="1800">
                <a:sym typeface="+mn-ea"/>
              </a:rPr>
            </a:br>
            <a:r>
              <a:rPr lang="zh-CN" altLang="en-US" sz="1800">
                <a:sym typeface="+mn-ea"/>
              </a:rPr>
              <a:t>[xx tth] = meshgrid( u, linspace(0, 2*pi, facets) );</a:t>
            </a:r>
            <a:br>
              <a:rPr lang="zh-CN" altLang="en-US" sz="1800">
                <a:sym typeface="+mn-ea"/>
              </a:rPr>
            </a:br>
            <a:r>
              <a:rPr lang="en-US" altLang="zh-CN" sz="1800">
                <a:sym typeface="+mn-ea"/>
              </a:rPr>
              <a:t>[</a:t>
            </a:r>
            <a:r>
              <a:rPr lang="zh-CN" altLang="en-US" sz="1800">
                <a:sym typeface="+mn-ea"/>
              </a:rPr>
              <a:t>rr </a:t>
            </a:r>
            <a:r>
              <a:rPr lang="en-US" altLang="zh-CN" sz="1800">
                <a:sym typeface="+mn-ea"/>
              </a:rPr>
              <a:t>tt]</a:t>
            </a:r>
            <a:r>
              <a:rPr lang="zh-CN" altLang="en-US" sz="1800">
                <a:sym typeface="+mn-ea"/>
              </a:rPr>
              <a:t> = meshgrid( v, 1:facets);</a:t>
            </a:r>
            <a:br>
              <a:rPr lang="zh-CN" altLang="en-US" sz="1800">
                <a:sym typeface="+mn-ea"/>
              </a:rPr>
            </a:br>
            <a:r>
              <a:rPr lang="zh-CN" altLang="en-US" sz="1800">
                <a:sym typeface="+mn-ea"/>
              </a:rPr>
              <a:t>yy = rr .* cos(tth);</a:t>
            </a:r>
            <a:br>
              <a:rPr lang="zh-CN" altLang="en-US" sz="1800">
                <a:sym typeface="+mn-ea"/>
              </a:rPr>
            </a:br>
            <a:r>
              <a:rPr lang="zh-CN" altLang="en-US" sz="1800">
                <a:sym typeface="+mn-ea"/>
              </a:rPr>
              <a:t>zz = rr .* sin(tth);</a:t>
            </a:r>
            <a:br>
              <a:rPr lang="zh-CN" altLang="en-US" sz="1800">
                <a:sym typeface="+mn-ea"/>
              </a:rPr>
            </a:br>
            <a:r>
              <a:rPr lang="zh-CN" altLang="en-US" sz="1800">
                <a:sym typeface="+mn-ea"/>
              </a:rPr>
              <a:t>surf(xx, yy, zz);</a:t>
            </a:r>
            <a:br>
              <a:rPr lang="zh-CN" altLang="en-US" sz="1800">
                <a:sym typeface="+mn-ea"/>
              </a:rPr>
            </a:br>
            <a:r>
              <a:rPr lang="zh-CN" altLang="en-US" sz="1800">
                <a:sym typeface="+mn-ea"/>
              </a:rPr>
              <a:t>shading interp</a:t>
            </a:r>
            <a:br>
              <a:rPr lang="zh-CN" altLang="en-US" sz="1800">
                <a:sym typeface="+mn-ea"/>
              </a:rPr>
            </a:br>
            <a:r>
              <a:rPr lang="zh-CN" altLang="en-US" sz="1800">
                <a:sym typeface="+mn-ea"/>
              </a:rPr>
              <a:t>axis square, axis tight, axis off</a:t>
            </a:r>
            <a:br>
              <a:rPr lang="zh-CN" altLang="en-US" sz="1800">
                <a:sym typeface="+mn-ea"/>
              </a:rPr>
            </a:br>
            <a:r>
              <a:rPr lang="zh-CN" altLang="en-US" sz="1800">
                <a:sym typeface="+mn-ea"/>
              </a:rPr>
              <a:t>colormap bone</a:t>
            </a:r>
            <a:br>
              <a:rPr lang="zh-CN" altLang="en-US" sz="1800">
                <a:sym typeface="+mn-ea"/>
              </a:rPr>
            </a:br>
            <a:r>
              <a:rPr lang="zh-CN" altLang="en-US" sz="1800">
                <a:sym typeface="+mn-ea"/>
              </a:rPr>
              <a:t>lightangle(60, 45)</a:t>
            </a:r>
            <a:br>
              <a:rPr lang="zh-CN" altLang="en-US" sz="1800">
                <a:sym typeface="+mn-ea"/>
              </a:rPr>
            </a:br>
            <a:r>
              <a:rPr lang="zh-CN" altLang="en-US" sz="1800">
                <a:sym typeface="+mn-ea"/>
              </a:rPr>
              <a:t>alpha(0.8)</a:t>
            </a:r>
            <a:br>
              <a:rPr lang="zh-CN" altLang="en-US" sz="1800">
                <a:sym typeface="+mn-ea"/>
              </a:rPr>
            </a:br>
            <a:r>
              <a:rPr lang="zh-CN" altLang="en-US" sz="1800">
                <a:sym typeface="+mn-ea"/>
              </a:rPr>
              <a:t>title('rotated object')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8115300" cy="3672408"/>
          </a:xfrm>
        </p:spPr>
        <p:txBody>
          <a:bodyPr/>
          <a:lstStyle/>
          <a:p>
            <a:r>
              <a:rPr lang="en-US" altLang="zh-CN" dirty="0">
                <a:solidFill>
                  <a:schemeClr val="tx1"/>
                </a:solidFill>
              </a:rPr>
              <a:t>3</a:t>
            </a:r>
            <a:r>
              <a:rPr lang="zh-CN" altLang="en-US" dirty="0">
                <a:solidFill>
                  <a:schemeClr val="tx1"/>
                </a:solidFill>
              </a:rPr>
              <a:t>、围绕任意轴旋转</a:t>
            </a:r>
            <a:br>
              <a:rPr lang="zh-CN" altLang="en-US" dirty="0">
                <a:solidFill>
                  <a:schemeClr val="tx1"/>
                </a:solidFill>
              </a:rPr>
            </a:br>
            <a:r>
              <a:rPr lang="zh-CN" altLang="en-US" dirty="0">
                <a:solidFill>
                  <a:schemeClr val="tx1"/>
                </a:solidFill>
              </a:rPr>
              <a:t>不是只有围绕</a:t>
            </a:r>
            <a:r>
              <a:rPr lang="en-US" altLang="zh-CN" dirty="0">
                <a:solidFill>
                  <a:schemeClr val="tx1"/>
                </a:solidFill>
              </a:rPr>
              <a:t>x</a:t>
            </a:r>
            <a:r>
              <a:rPr lang="zh-CN" altLang="en-US" dirty="0">
                <a:solidFill>
                  <a:schemeClr val="tx1"/>
                </a:solidFill>
              </a:rPr>
              <a:t>轴、</a:t>
            </a:r>
            <a:r>
              <a:rPr lang="en-US" altLang="zh-CN" dirty="0">
                <a:solidFill>
                  <a:schemeClr val="tx1"/>
                </a:solidFill>
              </a:rPr>
              <a:t>y</a:t>
            </a:r>
            <a:r>
              <a:rPr lang="zh-CN" altLang="en-US" dirty="0">
                <a:solidFill>
                  <a:schemeClr val="tx1"/>
                </a:solidFill>
              </a:rPr>
              <a:t>轴或</a:t>
            </a:r>
            <a:r>
              <a:rPr lang="en-US" altLang="zh-CN" dirty="0">
                <a:solidFill>
                  <a:schemeClr val="tx1"/>
                </a:solidFill>
              </a:rPr>
              <a:t>z</a:t>
            </a:r>
            <a:r>
              <a:rPr lang="zh-CN" altLang="en-US" dirty="0">
                <a:solidFill>
                  <a:schemeClr val="tx1"/>
                </a:solidFill>
              </a:rPr>
              <a:t>轴旋转才能生成旋转体。将</a:t>
            </a:r>
            <a:r>
              <a:rPr lang="en-US" altLang="zh-CN" dirty="0">
                <a:solidFill>
                  <a:schemeClr val="tx1"/>
                </a:solidFill>
              </a:rPr>
              <a:t>z=f(x)</a:t>
            </a:r>
            <a:r>
              <a:rPr lang="zh-CN" altLang="en-US" dirty="0">
                <a:solidFill>
                  <a:schemeClr val="tx1"/>
                </a:solidFill>
              </a:rPr>
              <a:t>围绕任意轴旋转的最简单的方法是：</a:t>
            </a:r>
            <a:br>
              <a:rPr lang="zh-CN" altLang="en-US" dirty="0">
                <a:solidFill>
                  <a:schemeClr val="tx1"/>
                </a:solidFill>
              </a:rPr>
            </a:br>
            <a:r>
              <a:rPr lang="zh-CN" altLang="en-US" dirty="0">
                <a:solidFill>
                  <a:schemeClr val="tx1"/>
                </a:solidFill>
              </a:rPr>
              <a:t>（</a:t>
            </a:r>
            <a:r>
              <a:rPr lang="en-US" altLang="zh-CN" dirty="0">
                <a:solidFill>
                  <a:schemeClr val="tx1"/>
                </a:solidFill>
              </a:rPr>
              <a:t>1</a:t>
            </a:r>
            <a:r>
              <a:rPr lang="zh-CN" altLang="en-US" dirty="0">
                <a:solidFill>
                  <a:schemeClr val="tx1"/>
                </a:solidFill>
              </a:rPr>
              <a:t>）计算将旋转轴沿</a:t>
            </a:r>
            <a:r>
              <a:rPr lang="en-US" altLang="zh-CN" dirty="0">
                <a:solidFill>
                  <a:schemeClr val="tx1"/>
                </a:solidFill>
              </a:rPr>
              <a:t>x</a:t>
            </a:r>
            <a:r>
              <a:rPr lang="zh-CN" altLang="en-US" dirty="0">
                <a:solidFill>
                  <a:schemeClr val="tx1"/>
                </a:solidFill>
              </a:rPr>
              <a:t>轴放置的矩阵；</a:t>
            </a:r>
            <a:br>
              <a:rPr lang="zh-CN" altLang="en-US" dirty="0">
                <a:solidFill>
                  <a:schemeClr val="tx1"/>
                </a:solidFill>
              </a:rPr>
            </a:br>
            <a:r>
              <a:rPr lang="zh-CN" altLang="en-US" dirty="0">
                <a:solidFill>
                  <a:schemeClr val="tx1"/>
                </a:solidFill>
              </a:rPr>
              <a:t>（</a:t>
            </a:r>
            <a:r>
              <a:rPr lang="en-US" altLang="zh-CN" dirty="0">
                <a:solidFill>
                  <a:schemeClr val="tx1"/>
                </a:solidFill>
              </a:rPr>
              <a:t>2</a:t>
            </a:r>
            <a:r>
              <a:rPr lang="zh-CN" altLang="en-US" dirty="0">
                <a:solidFill>
                  <a:schemeClr val="tx1"/>
                </a:solidFill>
              </a:rPr>
              <a:t>）通过旋转变换</a:t>
            </a:r>
            <a:r>
              <a:rPr lang="en-US" altLang="zh-CN" dirty="0">
                <a:solidFill>
                  <a:schemeClr val="tx1"/>
                </a:solidFill>
              </a:rPr>
              <a:t>u</a:t>
            </a:r>
            <a:r>
              <a:rPr lang="zh-CN" altLang="en-US" dirty="0">
                <a:solidFill>
                  <a:schemeClr val="tx1"/>
                </a:solidFill>
              </a:rPr>
              <a:t>和</a:t>
            </a:r>
            <a:r>
              <a:rPr lang="en-US" altLang="zh-CN" dirty="0">
                <a:solidFill>
                  <a:schemeClr val="tx1"/>
                </a:solidFill>
              </a:rPr>
              <a:t>v</a:t>
            </a:r>
            <a:r>
              <a:rPr lang="zh-CN" altLang="en-US" dirty="0">
                <a:solidFill>
                  <a:schemeClr val="tx1"/>
                </a:solidFill>
              </a:rPr>
              <a:t>；</a:t>
            </a:r>
            <a:br>
              <a:rPr lang="en-US" altLang="zh-CN" dirty="0">
                <a:solidFill>
                  <a:schemeClr val="tx1"/>
                </a:solidFill>
              </a:rPr>
            </a:br>
            <a:r>
              <a:rPr lang="en-US" altLang="zh-CN" dirty="0">
                <a:solidFill>
                  <a:schemeClr val="tx1"/>
                </a:solidFill>
              </a:rPr>
              <a:t>（3</a:t>
            </a:r>
            <a:r>
              <a:rPr lang="zh-CN" altLang="en-US" dirty="0">
                <a:solidFill>
                  <a:schemeClr val="tx1"/>
                </a:solidFill>
              </a:rPr>
              <a:t>）将变换后的</a:t>
            </a:r>
            <a:r>
              <a:rPr lang="en-US" altLang="zh-CN" dirty="0">
                <a:solidFill>
                  <a:schemeClr val="tx1"/>
                </a:solidFill>
              </a:rPr>
              <a:t>u</a:t>
            </a:r>
            <a:r>
              <a:rPr lang="zh-CN" altLang="en-US" dirty="0">
                <a:solidFill>
                  <a:schemeClr val="tx1"/>
                </a:solidFill>
              </a:rPr>
              <a:t>和</a:t>
            </a:r>
            <a:r>
              <a:rPr lang="en-US" altLang="zh-CN" dirty="0">
                <a:solidFill>
                  <a:schemeClr val="tx1"/>
                </a:solidFill>
              </a:rPr>
              <a:t>v</a:t>
            </a:r>
            <a:r>
              <a:rPr lang="zh-CN" altLang="en-US" dirty="0">
                <a:solidFill>
                  <a:schemeClr val="tx1"/>
                </a:solidFill>
              </a:rPr>
              <a:t>围绕</a:t>
            </a:r>
            <a:r>
              <a:rPr lang="en-US" altLang="zh-CN" dirty="0">
                <a:solidFill>
                  <a:schemeClr val="tx1"/>
                </a:solidFill>
              </a:rPr>
              <a:t>x</a:t>
            </a:r>
            <a:r>
              <a:rPr lang="zh-CN" altLang="en-US" dirty="0">
                <a:solidFill>
                  <a:schemeClr val="tx1"/>
                </a:solidFill>
              </a:rPr>
              <a:t>轴旋转；</a:t>
            </a:r>
            <a:br>
              <a:rPr lang="zh-CN" altLang="en-US" dirty="0">
                <a:solidFill>
                  <a:schemeClr val="tx1"/>
                </a:solidFill>
              </a:rPr>
            </a:br>
            <a:r>
              <a:rPr lang="zh-CN" altLang="en-US" dirty="0">
                <a:solidFill>
                  <a:schemeClr val="tx1"/>
                </a:solidFill>
              </a:rPr>
              <a:t>（</a:t>
            </a:r>
            <a:r>
              <a:rPr lang="en-US" altLang="zh-CN" dirty="0">
                <a:solidFill>
                  <a:schemeClr val="tx1"/>
                </a:solidFill>
              </a:rPr>
              <a:t>4</a:t>
            </a:r>
            <a:r>
              <a:rPr lang="zh-CN" altLang="en-US" dirty="0">
                <a:solidFill>
                  <a:schemeClr val="tx1"/>
                </a:solidFill>
              </a:rPr>
              <a:t>）在结果曲面上变换回来；</a:t>
            </a:r>
          </a:p>
        </p:txBody>
      </p:sp>
      <p:sp>
        <p:nvSpPr>
          <p:cNvPr id="3" name="Rectangle 2">
            <a:extLst>
              <a:ext uri="{FF2B5EF4-FFF2-40B4-BE49-F238E27FC236}">
                <a16:creationId xmlns:a16="http://schemas.microsoft.com/office/drawing/2014/main" id="{8A8D037A-A549-4A96-BBEE-E9C2C38B3BCA}"/>
              </a:ext>
            </a:extLst>
          </p:cNvPr>
          <p:cNvSpPr/>
          <p:nvPr/>
        </p:nvSpPr>
        <p:spPr>
          <a:xfrm>
            <a:off x="807611" y="4966890"/>
            <a:ext cx="5400600"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感兴趣的同学可以课后研究一下</a:t>
            </a:r>
            <a:endParaRPr lang="en-US" dirty="0"/>
          </a:p>
        </p:txBody>
      </p:sp>
      <p:pic>
        <p:nvPicPr>
          <p:cNvPr id="30722" name="Picture 2">
            <a:extLst>
              <a:ext uri="{FF2B5EF4-FFF2-40B4-BE49-F238E27FC236}">
                <a16:creationId xmlns:a16="http://schemas.microsoft.com/office/drawing/2014/main" id="{7ACC3338-B298-4FE0-B980-C7697F2E4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640" y="3967125"/>
            <a:ext cx="2225824" cy="2225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文本框 2056"/>
          <p:cNvSpPr txBox="1"/>
          <p:nvPr/>
        </p:nvSpPr>
        <p:spPr>
          <a:xfrm>
            <a:off x="2268538" y="804863"/>
            <a:ext cx="4115229" cy="830997"/>
          </a:xfrm>
          <a:prstGeom prst="rect">
            <a:avLst/>
          </a:prstGeom>
          <a:noFill/>
          <a:ln w="9525">
            <a:noFill/>
          </a:ln>
        </p:spPr>
        <p:txBody>
          <a:bodyPr wrap="square" anchor="t">
            <a:spAutoFit/>
          </a:bodyPr>
          <a:lstStyle/>
          <a:p>
            <a:r>
              <a:rPr lang="en-US" altLang="zh-CN" sz="4800" dirty="0">
                <a:latin typeface="华文行楷" panose="02010800040101010101" pitchFamily="2" charset="-122"/>
                <a:ea typeface="华文行楷" panose="02010800040101010101" pitchFamily="2" charset="-122"/>
              </a:rPr>
              <a:t>7-2</a:t>
            </a:r>
            <a:r>
              <a:rPr lang="zh-CN" altLang="en-US" sz="4800" dirty="0">
                <a:latin typeface="华文行楷" panose="02010800040101010101" pitchFamily="2" charset="-122"/>
                <a:ea typeface="华文行楷" panose="02010800040101010101" pitchFamily="2" charset="-122"/>
              </a:rPr>
              <a:t>　误差理论</a:t>
            </a:r>
          </a:p>
        </p:txBody>
      </p:sp>
      <p:sp>
        <p:nvSpPr>
          <p:cNvPr id="2058" name="文本框 2057"/>
          <p:cNvSpPr txBox="1"/>
          <p:nvPr/>
        </p:nvSpPr>
        <p:spPr>
          <a:xfrm>
            <a:off x="2843808" y="1960809"/>
            <a:ext cx="4467366" cy="2936381"/>
          </a:xfrm>
          <a:prstGeom prst="rect">
            <a:avLst/>
          </a:prstGeom>
          <a:noFill/>
          <a:ln w="9525">
            <a:noFill/>
          </a:ln>
        </p:spPr>
        <p:txBody>
          <a:bodyPr wrap="square" anchor="t">
            <a:spAutoFit/>
          </a:bodyPr>
          <a:lstStyle/>
          <a:p>
            <a:pPr>
              <a:lnSpc>
                <a:spcPct val="158000"/>
              </a:lnSpc>
            </a:pPr>
            <a:r>
              <a:rPr lang="en-US" altLang="zh-CN" b="1" dirty="0"/>
              <a:t>1 </a:t>
            </a:r>
            <a:r>
              <a:rPr lang="zh-CN" altLang="en-US" b="1" dirty="0"/>
              <a:t>误差的来源</a:t>
            </a:r>
            <a:endParaRPr lang="en-US" altLang="zh-CN" b="1" dirty="0"/>
          </a:p>
          <a:p>
            <a:pPr>
              <a:lnSpc>
                <a:spcPct val="158000"/>
              </a:lnSpc>
            </a:pPr>
            <a:r>
              <a:rPr lang="en-US" altLang="zh-CN" b="1" dirty="0"/>
              <a:t>2 </a:t>
            </a:r>
            <a:r>
              <a:rPr lang="zh-CN" altLang="en-US" b="1" dirty="0"/>
              <a:t>误差表示法</a:t>
            </a:r>
          </a:p>
          <a:p>
            <a:pPr>
              <a:lnSpc>
                <a:spcPct val="158000"/>
              </a:lnSpc>
            </a:pPr>
            <a:r>
              <a:rPr lang="en-US" altLang="zh-CN" b="1" dirty="0"/>
              <a:t>3 </a:t>
            </a:r>
            <a:r>
              <a:rPr lang="zh-CN" altLang="en-US" b="1" dirty="0"/>
              <a:t>误差的积累与传播</a:t>
            </a:r>
            <a:endParaRPr lang="en-US" altLang="zh-CN" b="1" dirty="0"/>
          </a:p>
          <a:p>
            <a:pPr>
              <a:lnSpc>
                <a:spcPct val="158000"/>
              </a:lnSpc>
            </a:pPr>
            <a:r>
              <a:rPr lang="en-US" altLang="zh-CN" b="1" dirty="0">
                <a:latin typeface="Times New Roman" panose="02020603050405020304" pitchFamily="18" charset="0"/>
              </a:rPr>
              <a:t>4</a:t>
            </a:r>
            <a:r>
              <a:rPr lang="zh-CN" altLang="en-US" b="1" dirty="0">
                <a:latin typeface="Times New Roman" panose="02020603050405020304" pitchFamily="18" charset="0"/>
              </a:rPr>
              <a:t> 工程计算中应注意的问题</a:t>
            </a:r>
            <a:endParaRPr lang="en-US" altLang="zh-CN" b="1" dirty="0">
              <a:latin typeface="Times New Roman" panose="02020603050405020304" pitchFamily="18" charset="0"/>
            </a:endParaRPr>
          </a:p>
          <a:p>
            <a:pPr>
              <a:lnSpc>
                <a:spcPct val="158000"/>
              </a:lnSpc>
            </a:pPr>
            <a:r>
              <a:rPr lang="en-US" altLang="zh-CN" b="1" dirty="0"/>
              <a:t>5 MATLAB</a:t>
            </a:r>
            <a:r>
              <a:rPr lang="zh-CN" altLang="en-US" b="1" dirty="0"/>
              <a:t>数据精度控制</a:t>
            </a:r>
            <a:endParaRPr lang="zh-CN" altLang="en-US" b="1"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A4FE-2540-4C35-88E7-4F7A2B88453E}"/>
              </a:ext>
            </a:extLst>
          </p:cNvPr>
          <p:cNvSpPr>
            <a:spLocks noGrp="1"/>
          </p:cNvSpPr>
          <p:nvPr>
            <p:ph type="title"/>
          </p:nvPr>
        </p:nvSpPr>
        <p:spPr>
          <a:xfrm>
            <a:off x="571500" y="1196752"/>
            <a:ext cx="8115300" cy="2016224"/>
          </a:xfrm>
        </p:spPr>
        <p:txBody>
          <a:bodyPr/>
          <a:lstStyle/>
          <a:p>
            <a:pPr marL="342900" indent="-342900">
              <a:buFont typeface="Wingdings" panose="05000000000000000000" pitchFamily="2" charset="2"/>
              <a:buChar char="Ø"/>
            </a:pPr>
            <a:r>
              <a:rPr lang="zh-CN" altLang="en-US" dirty="0"/>
              <a:t>模型误差：将实际问题转化为数学问题时，必然要进行必要的抽象和简化，因此数学模型只是客观现象的一种近似、粗糙的描述，这种数学模型与实际问题之间出现的误差成为</a:t>
            </a:r>
            <a:r>
              <a:rPr lang="zh-CN" altLang="en-US" b="1" dirty="0">
                <a:solidFill>
                  <a:schemeClr val="accent2"/>
                </a:solidFill>
              </a:rPr>
              <a:t>模型误差</a:t>
            </a:r>
            <a:r>
              <a:rPr lang="zh-CN" altLang="en-US" dirty="0"/>
              <a:t>。</a:t>
            </a:r>
            <a:br>
              <a:rPr lang="en-US" altLang="zh-CN" dirty="0"/>
            </a:br>
            <a:br>
              <a:rPr lang="en-US" altLang="zh-CN" dirty="0"/>
            </a:br>
            <a:endParaRPr lang="en-US" dirty="0"/>
          </a:p>
        </p:txBody>
      </p:sp>
      <p:sp>
        <p:nvSpPr>
          <p:cNvPr id="3" name="Content Placeholder 2">
            <a:extLst>
              <a:ext uri="{FF2B5EF4-FFF2-40B4-BE49-F238E27FC236}">
                <a16:creationId xmlns:a16="http://schemas.microsoft.com/office/drawing/2014/main" id="{08904FE9-1EC8-4C2E-834D-B59CFEAFAAB3}"/>
              </a:ext>
            </a:extLst>
          </p:cNvPr>
          <p:cNvSpPr>
            <a:spLocks noGrp="1"/>
          </p:cNvSpPr>
          <p:nvPr>
            <p:ph idx="1"/>
          </p:nvPr>
        </p:nvSpPr>
        <p:spPr>
          <a:xfrm>
            <a:off x="-23609" y="596685"/>
            <a:ext cx="9144000" cy="457200"/>
          </a:xfrm>
        </p:spPr>
        <p:txBody>
          <a:bodyPr/>
          <a:lstStyle/>
          <a:p>
            <a:r>
              <a:rPr lang="en-US" sz="2800" b="1" dirty="0"/>
              <a:t>1 </a:t>
            </a:r>
            <a:r>
              <a:rPr lang="zh-CN" altLang="en-US" sz="2800" b="1" dirty="0"/>
              <a:t>误差的来源</a:t>
            </a:r>
            <a:endParaRPr lang="en-US" sz="2800" b="1" dirty="0"/>
          </a:p>
        </p:txBody>
      </p:sp>
      <p:sp>
        <p:nvSpPr>
          <p:cNvPr id="4" name="Title 1">
            <a:extLst>
              <a:ext uri="{FF2B5EF4-FFF2-40B4-BE49-F238E27FC236}">
                <a16:creationId xmlns:a16="http://schemas.microsoft.com/office/drawing/2014/main" id="{30B8F092-A285-4FDD-BE4B-6FEAB8874B74}"/>
              </a:ext>
            </a:extLst>
          </p:cNvPr>
          <p:cNvSpPr txBox="1">
            <a:spLocks/>
          </p:cNvSpPr>
          <p:nvPr/>
        </p:nvSpPr>
        <p:spPr>
          <a:xfrm>
            <a:off x="571500" y="3202305"/>
            <a:ext cx="8115300" cy="2016224"/>
          </a:xfrm>
          <a:prstGeom prst="rect">
            <a:avLst/>
          </a:prstGeom>
          <a:noFill/>
          <a:ln w="9525">
            <a:noFill/>
          </a:ln>
        </p:spPr>
        <p:txBody>
          <a:bodyPr/>
          <a:lstStyle>
            <a:lvl1pPr marL="0" lvl="0" indent="0" algn="l" defTabSz="914400" rtl="0" eaLnBrk="1" fontAlgn="base" latinLnBrk="0" hangingPunct="1">
              <a:lnSpc>
                <a:spcPct val="130000"/>
              </a:lnSpc>
              <a:spcBef>
                <a:spcPct val="0"/>
              </a:spcBef>
              <a:spcAft>
                <a:spcPct val="0"/>
              </a:spcAft>
              <a:buNone/>
              <a:defRPr sz="2400" b="0" i="0" u="none" kern="1200" baseline="0">
                <a:solidFill>
                  <a:schemeClr val="tx2"/>
                </a:solidFill>
                <a:latin typeface="+mj-lt"/>
                <a:ea typeface="+mj-ea"/>
                <a:cs typeface="+mj-cs"/>
              </a:defRPr>
            </a:lvl1pPr>
          </a:lstStyle>
          <a:p>
            <a:pPr marL="342900" indent="-342900">
              <a:buFont typeface="Wingdings" panose="05000000000000000000" pitchFamily="2" charset="2"/>
              <a:buChar char="Ø"/>
            </a:pPr>
            <a:r>
              <a:rPr lang="zh-CN" altLang="en-US" dirty="0"/>
              <a:t>观测误差：在建立的数学模型中，往往有一些根据观测得到的物理量，如温度、长度、电压等，而观测不可避免会带来误差，这种误差称为</a:t>
            </a:r>
            <a:r>
              <a:rPr lang="zh-CN" altLang="en-US" b="1" dirty="0">
                <a:solidFill>
                  <a:schemeClr val="accent2"/>
                </a:solidFill>
              </a:rPr>
              <a:t>观测误差</a:t>
            </a:r>
            <a:r>
              <a:rPr lang="zh-CN" altLang="en-US" dirty="0"/>
              <a:t>。</a:t>
            </a:r>
            <a:br>
              <a:rPr lang="en-US" altLang="zh-CN" dirty="0"/>
            </a:br>
            <a:br>
              <a:rPr lang="en-US" altLang="zh-CN" dirty="0"/>
            </a:br>
            <a:endParaRPr lang="en-US" dirty="0"/>
          </a:p>
        </p:txBody>
      </p:sp>
    </p:spTree>
    <p:extLst>
      <p:ext uri="{BB962C8B-B14F-4D97-AF65-F5344CB8AC3E}">
        <p14:creationId xmlns:p14="http://schemas.microsoft.com/office/powerpoint/2010/main" val="679402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9E980-56F5-4073-909B-73EC7F733132}"/>
              </a:ext>
            </a:extLst>
          </p:cNvPr>
          <p:cNvSpPr>
            <a:spLocks noGrp="1"/>
          </p:cNvSpPr>
          <p:nvPr>
            <p:ph idx="1"/>
          </p:nvPr>
        </p:nvSpPr>
        <p:spPr>
          <a:xfrm>
            <a:off x="380990" y="692696"/>
            <a:ext cx="8115300" cy="1512168"/>
          </a:xfrm>
        </p:spPr>
        <p:txBody>
          <a:bodyPr/>
          <a:lstStyle/>
          <a:p>
            <a:pPr algn="l">
              <a:buFont typeface="Wingdings" panose="05000000000000000000" pitchFamily="2" charset="2"/>
              <a:buChar char="Ø"/>
            </a:pPr>
            <a:r>
              <a:rPr lang="zh-CN" altLang="en-US" dirty="0"/>
              <a:t>截断误差：实际问题中，常常遇到只有通过无限过程才能得到结果的问题，在计算机上只能采用有限过程，于是产生了有限过程代替无限过程的误差，称为</a:t>
            </a:r>
            <a:r>
              <a:rPr lang="zh-CN" altLang="en-US" b="1" dirty="0">
                <a:solidFill>
                  <a:schemeClr val="accent2"/>
                </a:solidFill>
              </a:rPr>
              <a:t>截断误差</a:t>
            </a:r>
            <a:r>
              <a:rPr lang="zh-CN" altLang="en-US" dirty="0"/>
              <a:t>。</a:t>
            </a: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B2A2DAE-DEF8-4A50-AE89-EA532D2645DC}"/>
                  </a:ext>
                </a:extLst>
              </p:cNvPr>
              <p:cNvSpPr/>
              <p:nvPr/>
            </p:nvSpPr>
            <p:spPr>
              <a:xfrm>
                <a:off x="539552" y="2204864"/>
                <a:ext cx="7971284" cy="4536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截断误差示例</a:t>
                </a:r>
                <a:endParaRPr lang="en-US" altLang="zh-CN" sz="2000" dirty="0">
                  <a:solidFill>
                    <a:schemeClr val="tx1"/>
                  </a:solidFill>
                </a:endParaRPr>
              </a:p>
              <a:p>
                <a:r>
                  <a:rPr lang="zh-CN" altLang="en-US" sz="2000" dirty="0">
                    <a:solidFill>
                      <a:schemeClr val="tx1"/>
                    </a:solidFill>
                  </a:rPr>
                  <a:t>例 计算定积分</a:t>
                </a:r>
                <a14:m>
                  <m:oMath xmlns:m="http://schemas.openxmlformats.org/officeDocument/2006/math">
                    <m:r>
                      <a:rPr lang="en-US" altLang="zh-CN" sz="2000" b="0" i="1" smtClean="0">
                        <a:solidFill>
                          <a:schemeClr val="tx1"/>
                        </a:solidFill>
                        <a:latin typeface="Cambria Math" panose="02040503050406030204" pitchFamily="18" charset="0"/>
                      </a:rPr>
                      <m:t>𝐼</m:t>
                    </m:r>
                    <m:r>
                      <a:rPr lang="en-US" altLang="zh-CN" sz="2000" b="0" i="1" smtClean="0">
                        <a:solidFill>
                          <a:schemeClr val="tx1"/>
                        </a:solidFill>
                        <a:latin typeface="Cambria Math" panose="02040503050406030204" pitchFamily="18" charset="0"/>
                      </a:rPr>
                      <m:t>=</m:t>
                    </m:r>
                    <m:nary>
                      <m:naryPr>
                        <m:ctrlPr>
                          <a:rPr lang="en-US" altLang="zh-CN" sz="2000" b="0" i="1" smtClean="0">
                            <a:solidFill>
                              <a:schemeClr val="tx1"/>
                            </a:solidFill>
                            <a:latin typeface="Cambria Math" panose="02040503050406030204" pitchFamily="18" charset="0"/>
                          </a:rPr>
                        </m:ctrlPr>
                      </m:naryPr>
                      <m:sub>
                        <m:r>
                          <m:rPr>
                            <m:brk m:alnAt="23"/>
                          </m:rPr>
                          <a:rPr lang="en-US" altLang="zh-CN" sz="2000" b="0" i="1" smtClean="0">
                            <a:solidFill>
                              <a:schemeClr val="tx1"/>
                            </a:solidFill>
                            <a:latin typeface="Cambria Math" panose="02040503050406030204" pitchFamily="18" charset="0"/>
                          </a:rPr>
                          <m:t>0</m:t>
                        </m:r>
                      </m:sub>
                      <m:sup>
                        <m:r>
                          <a:rPr lang="en-US" altLang="zh-CN" sz="2000" b="0" i="1" smtClean="0">
                            <a:solidFill>
                              <a:schemeClr val="tx1"/>
                            </a:solidFill>
                            <a:latin typeface="Cambria Math" panose="02040503050406030204" pitchFamily="18" charset="0"/>
                          </a:rPr>
                          <m:t>1</m:t>
                        </m:r>
                      </m:sup>
                      <m:e>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𝑒</m:t>
                            </m:r>
                          </m:e>
                          <m:sup>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𝑥</m:t>
                                </m:r>
                              </m:e>
                              <m:sup>
                                <m:r>
                                  <a:rPr lang="en-US" altLang="zh-CN" sz="2000" b="0" i="1" smtClean="0">
                                    <a:solidFill>
                                      <a:schemeClr val="tx1"/>
                                    </a:solidFill>
                                    <a:latin typeface="Cambria Math" panose="02040503050406030204" pitchFamily="18" charset="0"/>
                                  </a:rPr>
                                  <m:t>2</m:t>
                                </m:r>
                              </m:sup>
                            </m:sSup>
                          </m:sup>
                        </m:sSup>
                      </m:e>
                    </m:nary>
                    <m:r>
                      <a:rPr lang="en-US" altLang="zh-CN" sz="2000" b="0" i="1" smtClean="0">
                        <a:solidFill>
                          <a:schemeClr val="tx1"/>
                        </a:solidFill>
                        <a:latin typeface="Cambria Math" panose="02040503050406030204" pitchFamily="18" charset="0"/>
                      </a:rPr>
                      <m:t>𝑑𝑥</m:t>
                    </m:r>
                  </m:oMath>
                </a14:m>
                <a:r>
                  <a:rPr lang="zh-CN" altLang="en-US" sz="2000" dirty="0">
                    <a:solidFill>
                      <a:schemeClr val="tx1"/>
                    </a:solidFill>
                  </a:rPr>
                  <a:t>的值</a:t>
                </a:r>
                <a:r>
                  <a:rPr lang="en-US" altLang="zh-CN" sz="2000" dirty="0">
                    <a:solidFill>
                      <a:schemeClr val="tx1"/>
                    </a:solidFill>
                  </a:rPr>
                  <a:t>.</a:t>
                </a:r>
                <a:endParaRPr lang="en-US" sz="2000" dirty="0">
                  <a:solidFill>
                    <a:schemeClr val="tx1"/>
                  </a:solidFill>
                </a:endParaRPr>
              </a:p>
              <a:p>
                <a:r>
                  <a:rPr lang="zh-CN" altLang="en-US" sz="2000" dirty="0">
                    <a:solidFill>
                      <a:schemeClr val="tx1"/>
                    </a:solidFill>
                  </a:rPr>
                  <a:t>结题思路：已知函数</a:t>
                </a:r>
                <a14:m>
                  <m:oMath xmlns:m="http://schemas.openxmlformats.org/officeDocument/2006/math">
                    <m:sSup>
                      <m:sSupPr>
                        <m:ctrlPr>
                          <a:rPr lang="en-US"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𝑒</m:t>
                        </m:r>
                      </m:e>
                      <m:sup>
                        <m:sSup>
                          <m:sSupPr>
                            <m:ctrlPr>
                              <a:rPr lang="en-US"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𝑥</m:t>
                            </m:r>
                          </m:e>
                          <m:sup>
                            <m:r>
                              <a:rPr lang="en-US" altLang="zh-CN" sz="2000" i="1">
                                <a:solidFill>
                                  <a:schemeClr val="tx1"/>
                                </a:solidFill>
                                <a:latin typeface="Cambria Math" panose="02040503050406030204" pitchFamily="18" charset="0"/>
                              </a:rPr>
                              <m:t>2</m:t>
                            </m:r>
                          </m:sup>
                        </m:sSup>
                      </m:sup>
                    </m:sSup>
                  </m:oMath>
                </a14:m>
                <a:r>
                  <a:rPr lang="zh-CN" altLang="en-US" sz="2000" dirty="0">
                    <a:solidFill>
                      <a:schemeClr val="tx1"/>
                    </a:solidFill>
                  </a:rPr>
                  <a:t>的原函数虽然存在但不能用初等函数表示，因此考虑用泰勒级数展开，这里利用</a:t>
                </a:r>
                <a:r>
                  <a:rPr lang="en-US" altLang="zh-CN" sz="2000" dirty="0">
                    <a:solidFill>
                      <a:schemeClr val="tx1"/>
                    </a:solidFill>
                  </a:rPr>
                  <a:t>6</a:t>
                </a:r>
                <a:r>
                  <a:rPr lang="zh-CN" altLang="en-US" sz="2000" dirty="0">
                    <a:solidFill>
                      <a:schemeClr val="tx1"/>
                    </a:solidFill>
                  </a:rPr>
                  <a:t>阶</a:t>
                </a:r>
                <a:r>
                  <a:rPr lang="en-US" altLang="zh-CN" sz="2000" dirty="0">
                    <a:solidFill>
                      <a:schemeClr val="tx1"/>
                    </a:solidFill>
                  </a:rPr>
                  <a:t>Taylor</a:t>
                </a:r>
                <a:r>
                  <a:rPr lang="zh-CN" altLang="en-US" sz="2000" dirty="0">
                    <a:solidFill>
                      <a:schemeClr val="tx1"/>
                    </a:solidFill>
                  </a:rPr>
                  <a:t>展开式近似求解改积分值：</a:t>
                </a:r>
                <a:endParaRPr lang="en-US" sz="2000" dirty="0">
                  <a:solidFill>
                    <a:schemeClr val="tx1"/>
                  </a:solidFill>
                </a:endParaRPr>
              </a:p>
              <a:p>
                <a:r>
                  <a:rPr lang="en-US" sz="2000" dirty="0">
                    <a:solidFill>
                      <a:schemeClr val="tx1"/>
                    </a:solidFill>
                  </a:rPr>
                  <a:t>&gt;&gt; </a:t>
                </a:r>
                <a:r>
                  <a:rPr lang="en-US" sz="2000" dirty="0" err="1">
                    <a:solidFill>
                      <a:schemeClr val="tx1"/>
                    </a:solidFill>
                  </a:rPr>
                  <a:t>syms</a:t>
                </a:r>
                <a:r>
                  <a:rPr lang="en-US" sz="2000" dirty="0">
                    <a:solidFill>
                      <a:schemeClr val="tx1"/>
                    </a:solidFill>
                  </a:rPr>
                  <a:t> x</a:t>
                </a:r>
              </a:p>
              <a:p>
                <a:r>
                  <a:rPr lang="en-US" sz="2000" dirty="0">
                    <a:solidFill>
                      <a:schemeClr val="tx1"/>
                    </a:solidFill>
                  </a:rPr>
                  <a:t>&gt;&gt; P = </a:t>
                </a:r>
                <a:r>
                  <a:rPr lang="en-US" sz="2000" dirty="0" err="1">
                    <a:solidFill>
                      <a:schemeClr val="tx1"/>
                    </a:solidFill>
                  </a:rPr>
                  <a:t>taylor</a:t>
                </a:r>
                <a:r>
                  <a:rPr lang="en-US" sz="2000" dirty="0">
                    <a:solidFill>
                      <a:schemeClr val="tx1"/>
                    </a:solidFill>
                  </a:rPr>
                  <a:t>(exp(-x^2),x,'order',7)</a:t>
                </a:r>
              </a:p>
              <a:p>
                <a:r>
                  <a:rPr lang="zh-CN" altLang="en-US" sz="2000" dirty="0">
                    <a:solidFill>
                      <a:schemeClr val="tx1"/>
                    </a:solidFill>
                  </a:rPr>
                  <a:t>因此，</a:t>
                </a:r>
                <a:endParaRPr lang="en-US" altLang="zh-CN" sz="2000" dirty="0">
                  <a:solidFill>
                    <a:schemeClr val="tx1"/>
                  </a:solidFill>
                </a:endParaRPr>
              </a:p>
              <a:p>
                <a:endParaRPr lang="en-US" altLang="zh-CN" sz="2000" dirty="0">
                  <a:solidFill>
                    <a:schemeClr val="tx1"/>
                  </a:solidFill>
                </a:endParaRPr>
              </a:p>
              <a:p>
                <a:endParaRPr lang="en-US" altLang="zh-CN" sz="2000" dirty="0">
                  <a:solidFill>
                    <a:schemeClr val="tx1"/>
                  </a:solidFill>
                </a:endParaRPr>
              </a:p>
              <a:p>
                <a:endParaRPr lang="en-US" sz="2000" dirty="0">
                  <a:solidFill>
                    <a:schemeClr val="tx1"/>
                  </a:solidFill>
                </a:endParaRPr>
              </a:p>
              <a:p>
                <a:r>
                  <a:rPr lang="zh-CN" altLang="en-US" sz="2000" dirty="0">
                    <a:solidFill>
                      <a:schemeClr val="tx1"/>
                    </a:solidFill>
                  </a:rPr>
                  <a:t>该结果与准确值</a:t>
                </a:r>
                <a:r>
                  <a:rPr lang="en-US" altLang="zh-CN" sz="2000" dirty="0">
                    <a:solidFill>
                      <a:schemeClr val="tx1"/>
                    </a:solidFill>
                  </a:rPr>
                  <a:t>I = 0.746824132812427025399467436…</a:t>
                </a:r>
                <a:r>
                  <a:rPr lang="zh-CN" altLang="en-US" sz="2000" dirty="0">
                    <a:solidFill>
                      <a:schemeClr val="tx1"/>
                    </a:solidFill>
                  </a:rPr>
                  <a:t>存在误差。</a:t>
                </a: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p:txBody>
          </p:sp>
        </mc:Choice>
        <mc:Fallback xmlns="">
          <p:sp>
            <p:nvSpPr>
              <p:cNvPr id="4" name="Rectangle 3">
                <a:extLst>
                  <a:ext uri="{FF2B5EF4-FFF2-40B4-BE49-F238E27FC236}">
                    <a16:creationId xmlns:a16="http://schemas.microsoft.com/office/drawing/2014/main" id="{4B2A2DAE-DEF8-4A50-AE89-EA532D2645DC}"/>
                  </a:ext>
                </a:extLst>
              </p:cNvPr>
              <p:cNvSpPr>
                <a:spLocks noRot="1" noChangeAspect="1" noMove="1" noResize="1" noEditPoints="1" noAdjustHandles="1" noChangeArrowheads="1" noChangeShapeType="1" noTextEdit="1"/>
              </p:cNvSpPr>
              <p:nvPr/>
            </p:nvSpPr>
            <p:spPr>
              <a:xfrm>
                <a:off x="539552" y="2204864"/>
                <a:ext cx="7971284" cy="4536504"/>
              </a:xfrm>
              <a:prstGeom prst="rect">
                <a:avLst/>
              </a:prstGeom>
              <a:blipFill>
                <a:blip r:embed="rId2"/>
                <a:stretch>
                  <a:fillRect l="-764" t="-67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7EC1FC9-FFAB-4D67-8CA9-52A813834B45}"/>
              </a:ext>
            </a:extLst>
          </p:cNvPr>
          <p:cNvPicPr>
            <a:picLocks noChangeAspect="1"/>
          </p:cNvPicPr>
          <p:nvPr/>
        </p:nvPicPr>
        <p:blipFill>
          <a:blip r:embed="rId3"/>
          <a:stretch>
            <a:fillRect/>
          </a:stretch>
        </p:blipFill>
        <p:spPr>
          <a:xfrm>
            <a:off x="1331639" y="4581128"/>
            <a:ext cx="4489113" cy="1008112"/>
          </a:xfrm>
          <a:prstGeom prst="rect">
            <a:avLst/>
          </a:prstGeom>
        </p:spPr>
      </p:pic>
    </p:spTree>
    <p:extLst>
      <p:ext uri="{BB962C8B-B14F-4D97-AF65-F5344CB8AC3E}">
        <p14:creationId xmlns:p14="http://schemas.microsoft.com/office/powerpoint/2010/main" val="2328326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1C4-1624-46FD-B138-E580EB971752}"/>
              </a:ext>
            </a:extLst>
          </p:cNvPr>
          <p:cNvSpPr>
            <a:spLocks noGrp="1"/>
          </p:cNvSpPr>
          <p:nvPr>
            <p:ph type="title"/>
          </p:nvPr>
        </p:nvSpPr>
        <p:spPr/>
        <p:txBody>
          <a:bodyPr/>
          <a:lstStyle/>
          <a:p>
            <a:r>
              <a:rPr lang="zh-CN" altLang="en-US" dirty="0"/>
              <a:t>画图呈现截断误差</a:t>
            </a:r>
            <a:endParaRPr lang="en-US" dirty="0"/>
          </a:p>
        </p:txBody>
      </p:sp>
      <p:sp>
        <p:nvSpPr>
          <p:cNvPr id="7" name="Content Placeholder 6">
            <a:extLst>
              <a:ext uri="{FF2B5EF4-FFF2-40B4-BE49-F238E27FC236}">
                <a16:creationId xmlns:a16="http://schemas.microsoft.com/office/drawing/2014/main" id="{78C21352-97D8-42FB-90B2-EC93FEAD6D27}"/>
              </a:ext>
            </a:extLst>
          </p:cNvPr>
          <p:cNvSpPr>
            <a:spLocks noGrp="1"/>
          </p:cNvSpPr>
          <p:nvPr>
            <p:ph idx="1"/>
          </p:nvPr>
        </p:nvSpPr>
        <p:spPr>
          <a:xfrm>
            <a:off x="395536" y="1204666"/>
            <a:ext cx="8115300" cy="5536702"/>
          </a:xfrm>
          <a:solidFill>
            <a:schemeClr val="bg1"/>
          </a:solidFill>
        </p:spPr>
        <p:txBody>
          <a:bodyPr/>
          <a:lstStyle/>
          <a:p>
            <a:pPr algn="l"/>
            <a:r>
              <a:rPr lang="en-US" sz="1400" dirty="0" err="1"/>
              <a:t>syms</a:t>
            </a:r>
            <a:r>
              <a:rPr lang="en-US" sz="1400" dirty="0"/>
              <a:t> x;</a:t>
            </a:r>
          </a:p>
          <a:p>
            <a:pPr algn="l"/>
            <a:r>
              <a:rPr lang="en-US" sz="1400" dirty="0"/>
              <a:t>P = </a:t>
            </a:r>
            <a:r>
              <a:rPr lang="en-US" sz="1400" dirty="0" err="1"/>
              <a:t>taylor</a:t>
            </a:r>
            <a:r>
              <a:rPr lang="en-US" sz="1400" dirty="0"/>
              <a:t>(exp(-x^2),x,'order',7)</a:t>
            </a:r>
          </a:p>
          <a:p>
            <a:pPr algn="l"/>
            <a:r>
              <a:rPr lang="en-US" sz="1400" dirty="0"/>
              <a:t>x1 = </a:t>
            </a:r>
            <a:r>
              <a:rPr lang="en-US" sz="1400" dirty="0" err="1"/>
              <a:t>linspace</a:t>
            </a:r>
            <a:r>
              <a:rPr lang="en-US" sz="1400" dirty="0"/>
              <a:t>(0,1);</a:t>
            </a:r>
          </a:p>
          <a:p>
            <a:pPr algn="l"/>
            <a:r>
              <a:rPr lang="en-US" sz="1400" dirty="0"/>
              <a:t>plot(x1,exp(-x1.^2),'k');</a:t>
            </a:r>
          </a:p>
          <a:p>
            <a:pPr algn="l"/>
            <a:r>
              <a:rPr lang="en-US" sz="1400" dirty="0"/>
              <a:t>hold on</a:t>
            </a:r>
          </a:p>
          <a:p>
            <a:pPr algn="l"/>
            <a:r>
              <a:rPr lang="en-US" sz="1400" dirty="0"/>
              <a:t>P1 = inline(P);</a:t>
            </a:r>
          </a:p>
          <a:p>
            <a:pPr algn="l"/>
            <a:r>
              <a:rPr lang="en-US" sz="1400" dirty="0"/>
              <a:t>plot(x1,P1(x1),':');</a:t>
            </a:r>
          </a:p>
          <a:p>
            <a:pPr algn="l"/>
            <a:r>
              <a:rPr lang="en-US" sz="1400" dirty="0"/>
              <a:t>legend({'$${y_1} = {e^{-{x^2}}}$$',...</a:t>
            </a:r>
          </a:p>
          <a:p>
            <a:pPr algn="l"/>
            <a:r>
              <a:rPr lang="en-US" sz="1400" dirty="0"/>
              <a:t>    '$${y_2}=-\frac{{{x^6}}}{6}+\frac{{{x^4}}}{2}-{x^2}+1$$'},...</a:t>
            </a:r>
          </a:p>
          <a:p>
            <a:pPr algn="l"/>
            <a:r>
              <a:rPr lang="en-US" sz="1400" dirty="0"/>
              <a:t>    'interpreter','latex','fontsize',14,'Location','southwest')</a:t>
            </a:r>
          </a:p>
          <a:p>
            <a:pPr algn="l"/>
            <a:r>
              <a:rPr lang="en-US" sz="1400" dirty="0"/>
              <a:t>text(0.5,0.95,['$$\int_0^1{{y_1}dx} =$$',...</a:t>
            </a:r>
          </a:p>
          <a:p>
            <a:pPr algn="l"/>
            <a:r>
              <a:rPr lang="sv-SE" sz="1400" dirty="0"/>
              <a:t>    char(vpa(int(exp(-x^2),0,1),10)),'...'],...</a:t>
            </a:r>
          </a:p>
          <a:p>
            <a:pPr algn="l"/>
            <a:r>
              <a:rPr lang="en-US" sz="1400" dirty="0"/>
              <a:t>    'interpreter','latex','fontsize',12)</a:t>
            </a:r>
          </a:p>
          <a:p>
            <a:pPr algn="l"/>
            <a:r>
              <a:rPr lang="en-US" sz="1400" dirty="0"/>
              <a:t>text(0.5,0.85,['$$\int_0^1{{y_2}dx} =$$',...</a:t>
            </a:r>
          </a:p>
          <a:p>
            <a:pPr algn="l"/>
            <a:r>
              <a:rPr lang="sv-SE" sz="1400" dirty="0"/>
              <a:t>    char(vpa(int(P,x,0,1),10))],...</a:t>
            </a:r>
          </a:p>
          <a:p>
            <a:pPr algn="l"/>
            <a:r>
              <a:rPr lang="en-US" sz="1400" dirty="0"/>
              <a:t>    'interpreter','latex','fontsize',12)</a:t>
            </a:r>
          </a:p>
          <a:p>
            <a:pPr algn="l"/>
            <a:endParaRPr lang="en-US" sz="1400" dirty="0"/>
          </a:p>
        </p:txBody>
      </p:sp>
      <p:pic>
        <p:nvPicPr>
          <p:cNvPr id="8" name="Picture 7">
            <a:extLst>
              <a:ext uri="{FF2B5EF4-FFF2-40B4-BE49-F238E27FC236}">
                <a16:creationId xmlns:a16="http://schemas.microsoft.com/office/drawing/2014/main" id="{39802EA1-C3E1-4AF5-AF66-9E4B676FD75B}"/>
              </a:ext>
            </a:extLst>
          </p:cNvPr>
          <p:cNvPicPr>
            <a:picLocks noChangeAspect="1"/>
          </p:cNvPicPr>
          <p:nvPr/>
        </p:nvPicPr>
        <p:blipFill>
          <a:blip r:embed="rId2"/>
          <a:stretch>
            <a:fillRect/>
          </a:stretch>
        </p:blipFill>
        <p:spPr>
          <a:xfrm>
            <a:off x="4845243" y="548680"/>
            <a:ext cx="3903221" cy="3222302"/>
          </a:xfrm>
          <a:prstGeom prst="rect">
            <a:avLst/>
          </a:prstGeom>
        </p:spPr>
      </p:pic>
    </p:spTree>
    <p:extLst>
      <p:ext uri="{BB962C8B-B14F-4D97-AF65-F5344CB8AC3E}">
        <p14:creationId xmlns:p14="http://schemas.microsoft.com/office/powerpoint/2010/main" val="87919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D7758-A8C4-472C-8FA7-51C263B505B0}"/>
              </a:ext>
            </a:extLst>
          </p:cNvPr>
          <p:cNvSpPr>
            <a:spLocks noGrp="1"/>
          </p:cNvSpPr>
          <p:nvPr>
            <p:ph idx="1"/>
          </p:nvPr>
        </p:nvSpPr>
        <p:spPr>
          <a:xfrm>
            <a:off x="395536" y="692696"/>
            <a:ext cx="8115300" cy="5328592"/>
          </a:xfrm>
        </p:spPr>
        <p:txBody>
          <a:bodyPr/>
          <a:lstStyle/>
          <a:p>
            <a:pPr algn="l">
              <a:buFont typeface="Wingdings" panose="05000000000000000000" pitchFamily="2" charset="2"/>
              <a:buChar char="Ø"/>
            </a:pPr>
            <a:r>
              <a:rPr lang="zh-CN" altLang="en-US" dirty="0"/>
              <a:t>舍入误差：由于计算机的字长有限，在进行数值计算的过程中，对计算得到的中间结果数据要使用“四舍五入”或其他规则取近似值，因而使计算过程产生误差，这种误差成为</a:t>
            </a:r>
            <a:r>
              <a:rPr lang="zh-CN" altLang="en-US" b="1" dirty="0">
                <a:solidFill>
                  <a:schemeClr val="accent2"/>
                </a:solidFill>
              </a:rPr>
              <a:t>舍入误差</a:t>
            </a:r>
            <a:r>
              <a:rPr lang="zh-CN" altLang="en-US" dirty="0"/>
              <a:t>。</a:t>
            </a:r>
            <a:endParaRPr lang="en-US" dirty="0"/>
          </a:p>
        </p:txBody>
      </p:sp>
      <p:pic>
        <p:nvPicPr>
          <p:cNvPr id="4" name="Picture 3">
            <a:extLst>
              <a:ext uri="{FF2B5EF4-FFF2-40B4-BE49-F238E27FC236}">
                <a16:creationId xmlns:a16="http://schemas.microsoft.com/office/drawing/2014/main" id="{D1D0F57D-087E-49A6-80DC-8C3F0F38837F}"/>
              </a:ext>
            </a:extLst>
          </p:cNvPr>
          <p:cNvPicPr>
            <a:picLocks noChangeAspect="1"/>
          </p:cNvPicPr>
          <p:nvPr/>
        </p:nvPicPr>
        <p:blipFill>
          <a:blip r:embed="rId2"/>
          <a:stretch>
            <a:fillRect/>
          </a:stretch>
        </p:blipFill>
        <p:spPr>
          <a:xfrm>
            <a:off x="2051720" y="2852935"/>
            <a:ext cx="5040560" cy="2871205"/>
          </a:xfrm>
          <a:prstGeom prst="rect">
            <a:avLst/>
          </a:prstGeom>
        </p:spPr>
      </p:pic>
    </p:spTree>
    <p:extLst>
      <p:ext uri="{BB962C8B-B14F-4D97-AF65-F5344CB8AC3E}">
        <p14:creationId xmlns:p14="http://schemas.microsoft.com/office/powerpoint/2010/main" val="46951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8B54-367C-408C-A179-EBEC47ACE0D8}"/>
              </a:ext>
            </a:extLst>
          </p:cNvPr>
          <p:cNvSpPr>
            <a:spLocks noGrp="1"/>
          </p:cNvSpPr>
          <p:nvPr>
            <p:ph type="title"/>
          </p:nvPr>
        </p:nvSpPr>
        <p:spPr/>
        <p:txBody>
          <a:bodyPr/>
          <a:lstStyle/>
          <a:p>
            <a:pPr algn="ctr"/>
            <a:r>
              <a:rPr lang="en-US" b="1" dirty="0"/>
              <a:t>2 </a:t>
            </a:r>
            <a:r>
              <a:rPr lang="zh-CN" altLang="en-US" b="1" dirty="0"/>
              <a:t>误差的表示</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CB6AFE-0018-4383-8350-40A80656B46D}"/>
                  </a:ext>
                </a:extLst>
              </p:cNvPr>
              <p:cNvSpPr>
                <a:spLocks noGrp="1"/>
              </p:cNvSpPr>
              <p:nvPr>
                <p:ph idx="1"/>
              </p:nvPr>
            </p:nvSpPr>
            <p:spPr/>
            <p:txBody>
              <a:bodyPr/>
              <a:lstStyle/>
              <a:p>
                <a:pPr algn="l">
                  <a:buFont typeface="Wingdings" panose="05000000000000000000" pitchFamily="2" charset="2"/>
                  <a:buChar char="Ø"/>
                </a:pPr>
                <a:r>
                  <a:rPr lang="zh-CN" altLang="en-US" dirty="0"/>
                  <a:t>绝对误差的数学表达：</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&lt;</m:t>
                    </m:r>
                    <m:r>
                      <a:rPr lang="zh-CN" altLang="en-US" b="0" i="1" smtClean="0">
                        <a:latin typeface="Cambria Math" panose="02040503050406030204" pitchFamily="18" charset="0"/>
                        <a:ea typeface="Cambria Math" panose="02040503050406030204" pitchFamily="18" charset="0"/>
                      </a:rPr>
                      <m:t>𝜀</m:t>
                    </m:r>
                    <m:r>
                      <a:rPr lang="zh-CN" altLang="en-US" i="1">
                        <a:latin typeface="Cambria Math" panose="02040503050406030204" pitchFamily="18" charset="0"/>
                      </a:rPr>
                      <m:t>，</m:t>
                    </m:r>
                  </m:oMath>
                </a14:m>
                <a:r>
                  <a:rPr lang="zh-CN" altLang="en-US" dirty="0"/>
                  <a:t>其中</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zh-CN" altLang="en-US" i="1" smtClean="0">
                        <a:latin typeface="Cambria Math" panose="02040503050406030204" pitchFamily="18" charset="0"/>
                      </a:rPr>
                      <m:t>为</m:t>
                    </m:r>
                  </m:oMath>
                </a14:m>
                <a:r>
                  <a:rPr lang="zh-CN" altLang="en-US" dirty="0"/>
                  <a:t>准确值，</a:t>
                </a:r>
                <a:r>
                  <a:rPr lang="en-US" altLang="zh-CN" dirty="0"/>
                  <a:t>x</a:t>
                </a:r>
                <a:r>
                  <a:rPr lang="zh-CN" altLang="en-US" dirty="0"/>
                  <a:t>为近似值，</a:t>
                </a:r>
                <a:r>
                  <a:rPr lang="en-US" altLang="zh-CN" dirty="0"/>
                  <a:t>e</a:t>
                </a:r>
                <a:r>
                  <a:rPr lang="zh-CN" altLang="en-US" dirty="0"/>
                  <a:t>为绝对误差。</a:t>
                </a:r>
                <a14:m>
                  <m:oMath xmlns:m="http://schemas.openxmlformats.org/officeDocument/2006/math">
                    <m:r>
                      <a:rPr lang="zh-CN" altLang="en-US" i="1">
                        <a:latin typeface="Cambria Math" panose="02040503050406030204" pitchFamily="18" charset="0"/>
                        <a:ea typeface="Cambria Math" panose="02040503050406030204" pitchFamily="18" charset="0"/>
                      </a:rPr>
                      <m:t>𝜀</m:t>
                    </m:r>
                    <m:r>
                      <a:rPr lang="zh-CN" altLang="en-US" i="1" smtClean="0">
                        <a:latin typeface="Cambria Math" panose="02040503050406030204" pitchFamily="18" charset="0"/>
                        <a:ea typeface="Cambria Math" panose="02040503050406030204" pitchFamily="18" charset="0"/>
                      </a:rPr>
                      <m:t>为</m:t>
                    </m:r>
                  </m:oMath>
                </a14:m>
                <a:r>
                  <a:rPr lang="zh-CN" altLang="en-US" dirty="0"/>
                  <a:t>近似值</a:t>
                </a:r>
                <a:r>
                  <a:rPr lang="en-US" altLang="zh-CN" dirty="0"/>
                  <a:t>x</a:t>
                </a:r>
                <a:r>
                  <a:rPr lang="zh-CN" altLang="en-US" dirty="0"/>
                  <a:t>的绝对误差限。</a:t>
                </a:r>
                <a:endParaRPr lang="en-US" altLang="zh-CN" dirty="0"/>
              </a:p>
              <a:p>
                <a:pPr algn="l">
                  <a:buFont typeface="Wingdings" panose="05000000000000000000" pitchFamily="2" charset="2"/>
                  <a:buChar char="Ø"/>
                </a:pPr>
                <a:r>
                  <a:rPr lang="zh-CN" altLang="en-US" dirty="0"/>
                  <a:t>相对误差的数学表达：</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𝑥</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r>
                      <a:rPr lang="zh-CN" altLang="en-US" i="1">
                        <a:latin typeface="Cambria Math" panose="02040503050406030204" pitchFamily="18" charset="0"/>
                      </a:rPr>
                      <m:t>，</m:t>
                    </m:r>
                  </m:oMath>
                </a14:m>
                <a:r>
                  <a:rPr lang="zh-CN" altLang="en-US" dirty="0"/>
                  <a:t>由于在实际计算中真值通常难以求得，常用下式代替：</a:t>
                </a:r>
                <a:r>
                  <a:rPr lang="en-US" altLang="zh-CN" dirty="0"/>
                  <a:t>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𝑟</m:t>
                            </m:r>
                          </m:sub>
                        </m:sSub>
                      </m:e>
                    </m:ac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num>
                      <m:den>
                        <m:r>
                          <a:rPr lang="en-US" altLang="zh-CN" i="1">
                            <a:latin typeface="Cambria Math" panose="02040503050406030204" pitchFamily="18" charset="0"/>
                          </a:rPr>
                          <m:t>𝑥</m:t>
                        </m:r>
                      </m:den>
                    </m:f>
                  </m:oMath>
                </a14:m>
                <a:endParaRPr lang="en-US" dirty="0"/>
              </a:p>
              <a:p>
                <a:pPr algn="l">
                  <a:buFont typeface="Wingdings" panose="05000000000000000000" pitchFamily="2" charset="2"/>
                  <a:buChar char="Ø"/>
                </a:pPr>
                <a:endParaRPr lang="en-US" dirty="0"/>
              </a:p>
            </p:txBody>
          </p:sp>
        </mc:Choice>
        <mc:Fallback xmlns="">
          <p:sp>
            <p:nvSpPr>
              <p:cNvPr id="3" name="Content Placeholder 2">
                <a:extLst>
                  <a:ext uri="{FF2B5EF4-FFF2-40B4-BE49-F238E27FC236}">
                    <a16:creationId xmlns:a16="http://schemas.microsoft.com/office/drawing/2014/main" id="{5BCB6AFE-0018-4383-8350-40A80656B46D}"/>
                  </a:ext>
                </a:extLst>
              </p:cNvPr>
              <p:cNvSpPr>
                <a:spLocks noGrp="1" noRot="1" noChangeAspect="1" noMove="1" noResize="1" noEditPoints="1" noAdjustHandles="1" noChangeArrowheads="1" noChangeShapeType="1" noTextEdit="1"/>
              </p:cNvSpPr>
              <p:nvPr>
                <p:ph idx="1"/>
              </p:nvPr>
            </p:nvSpPr>
            <p:spPr>
              <a:blipFill>
                <a:blip r:embed="rId2"/>
                <a:stretch>
                  <a:fillRect l="-1052" t="-130" r="-48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90B8B17-566C-493B-A19B-4E607B7186AE}"/>
                  </a:ext>
                </a:extLst>
              </p:cNvPr>
              <p:cNvSpPr/>
              <p:nvPr/>
            </p:nvSpPr>
            <p:spPr>
              <a:xfrm>
                <a:off x="539552" y="4437112"/>
                <a:ext cx="8208912"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ysClr val="windowText" lastClr="000000"/>
                    </a:solidFill>
                  </a:rPr>
                  <a:t>例：有两个数值</a:t>
                </a:r>
                <a14:m>
                  <m:oMath xmlns:m="http://schemas.openxmlformats.org/officeDocument/2006/math">
                    <m:sSubSup>
                      <m:sSubSupPr>
                        <m:ctrlPr>
                          <a:rPr lang="en-US" altLang="zh-CN" b="0" i="1" smtClean="0">
                            <a:solidFill>
                              <a:sysClr val="windowText" lastClr="000000"/>
                            </a:solidFill>
                            <a:latin typeface="Cambria Math" panose="02040503050406030204" pitchFamily="18" charset="0"/>
                          </a:rPr>
                        </m:ctrlPr>
                      </m:sSubSupPr>
                      <m:e>
                        <m:r>
                          <a:rPr lang="en-US" altLang="zh-CN" b="0" i="1" smtClean="0">
                            <a:solidFill>
                              <a:sysClr val="windowText" lastClr="000000"/>
                            </a:solidFill>
                            <a:latin typeface="Cambria Math" panose="02040503050406030204" pitchFamily="18" charset="0"/>
                          </a:rPr>
                          <m:t>𝑥</m:t>
                        </m:r>
                      </m:e>
                      <m:sub>
                        <m:r>
                          <a:rPr lang="en-US" altLang="zh-CN" b="0" i="1" smtClean="0">
                            <a:solidFill>
                              <a:sysClr val="windowText" lastClr="000000"/>
                            </a:solidFill>
                            <a:latin typeface="Cambria Math" panose="02040503050406030204" pitchFamily="18" charset="0"/>
                          </a:rPr>
                          <m:t>1</m:t>
                        </m:r>
                      </m:sub>
                      <m:sup>
                        <m:r>
                          <a:rPr lang="en-US" altLang="zh-CN" b="0" i="1" smtClean="0">
                            <a:solidFill>
                              <a:sysClr val="windowText" lastClr="000000"/>
                            </a:solidFill>
                            <a:latin typeface="Cambria Math" panose="02040503050406030204" pitchFamily="18" charset="0"/>
                          </a:rPr>
                          <m:t>∗</m:t>
                        </m:r>
                      </m:sup>
                    </m:sSubSup>
                    <m:r>
                      <a:rPr lang="en-US" altLang="zh-CN" b="0" i="1" smtClean="0">
                        <a:solidFill>
                          <a:sysClr val="windowText" lastClr="000000"/>
                        </a:solidFill>
                        <a:latin typeface="Cambria Math" panose="02040503050406030204" pitchFamily="18" charset="0"/>
                      </a:rPr>
                      <m:t>=</m:t>
                    </m:r>
                    <m:sSub>
                      <m:sSubPr>
                        <m:ctrlPr>
                          <a:rPr lang="en-US" altLang="zh-CN" b="0" i="1" smtClean="0">
                            <a:solidFill>
                              <a:sysClr val="windowText" lastClr="000000"/>
                            </a:solidFill>
                            <a:latin typeface="Cambria Math" panose="02040503050406030204" pitchFamily="18" charset="0"/>
                          </a:rPr>
                        </m:ctrlPr>
                      </m:sSubPr>
                      <m:e>
                        <m:r>
                          <a:rPr lang="en-US" altLang="zh-CN" b="0" i="1" smtClean="0">
                            <a:solidFill>
                              <a:sysClr val="windowText" lastClr="000000"/>
                            </a:solidFill>
                            <a:latin typeface="Cambria Math" panose="02040503050406030204" pitchFamily="18" charset="0"/>
                          </a:rPr>
                          <m:t>𝑥</m:t>
                        </m:r>
                      </m:e>
                      <m:sub>
                        <m:r>
                          <a:rPr lang="en-US" altLang="zh-CN" b="0" i="1" smtClean="0">
                            <a:solidFill>
                              <a:sysClr val="windowText" lastClr="000000"/>
                            </a:solidFill>
                            <a:latin typeface="Cambria Math" panose="02040503050406030204" pitchFamily="18" charset="0"/>
                          </a:rPr>
                          <m:t>1</m:t>
                        </m:r>
                      </m:sub>
                    </m:sSub>
                    <m:r>
                      <a:rPr lang="en-US" altLang="zh-CN" b="0" i="1" smtClean="0">
                        <a:solidFill>
                          <a:sysClr val="windowText" lastClr="000000"/>
                        </a:solidFill>
                        <a:latin typeface="Cambria Math" panose="02040503050406030204" pitchFamily="18" charset="0"/>
                        <a:ea typeface="Cambria Math" panose="02040503050406030204" pitchFamily="18" charset="0"/>
                      </a:rPr>
                      <m:t>±</m:t>
                    </m:r>
                    <m:sSub>
                      <m:sSubPr>
                        <m:ctrlPr>
                          <a:rPr lang="en-US" altLang="zh-CN" b="0" i="1" smtClean="0">
                            <a:solidFill>
                              <a:sysClr val="windowText" lastClr="000000"/>
                            </a:solidFill>
                            <a:latin typeface="Cambria Math" panose="02040503050406030204" pitchFamily="18" charset="0"/>
                            <a:ea typeface="Cambria Math" panose="02040503050406030204" pitchFamily="18" charset="0"/>
                          </a:rPr>
                        </m:ctrlPr>
                      </m:sSubPr>
                      <m:e>
                        <m:r>
                          <a:rPr lang="en-US" altLang="zh-CN" b="0" i="1" smtClean="0">
                            <a:solidFill>
                              <a:sysClr val="windowText" lastClr="000000"/>
                            </a:solidFill>
                            <a:latin typeface="Cambria Math" panose="02040503050406030204" pitchFamily="18" charset="0"/>
                            <a:ea typeface="Cambria Math" panose="02040503050406030204" pitchFamily="18" charset="0"/>
                          </a:rPr>
                          <m:t>𝑒</m:t>
                        </m:r>
                      </m:e>
                      <m:sub>
                        <m:r>
                          <a:rPr lang="en-US" altLang="zh-CN" b="0" i="1" smtClean="0">
                            <a:solidFill>
                              <a:sysClr val="windowText" lastClr="000000"/>
                            </a:solidFill>
                            <a:latin typeface="Cambria Math" panose="02040503050406030204" pitchFamily="18" charset="0"/>
                            <a:ea typeface="Cambria Math" panose="02040503050406030204" pitchFamily="18" charset="0"/>
                          </a:rPr>
                          <m:t>1</m:t>
                        </m:r>
                      </m:sub>
                    </m:sSub>
                    <m:r>
                      <a:rPr lang="en-US" altLang="zh-CN" b="0" i="1" smtClean="0">
                        <a:solidFill>
                          <a:sysClr val="windowText" lastClr="000000"/>
                        </a:solidFill>
                        <a:latin typeface="Cambria Math" panose="02040503050406030204" pitchFamily="18" charset="0"/>
                        <a:ea typeface="Cambria Math" panose="02040503050406030204" pitchFamily="18" charset="0"/>
                      </a:rPr>
                      <m:t>=10±1,</m:t>
                    </m:r>
                    <m:sSubSup>
                      <m:sSubSupPr>
                        <m:ctrlPr>
                          <a:rPr lang="en-US" altLang="zh-CN" i="1">
                            <a:solidFill>
                              <a:sysClr val="windowText" lastClr="000000"/>
                            </a:solidFill>
                            <a:latin typeface="Cambria Math" panose="02040503050406030204" pitchFamily="18" charset="0"/>
                          </a:rPr>
                        </m:ctrlPr>
                      </m:sSubSupPr>
                      <m:e>
                        <m:r>
                          <a:rPr lang="en-US" altLang="zh-CN" i="1">
                            <a:solidFill>
                              <a:sysClr val="windowText" lastClr="000000"/>
                            </a:solidFill>
                            <a:latin typeface="Cambria Math" panose="02040503050406030204" pitchFamily="18" charset="0"/>
                          </a:rPr>
                          <m:t>𝑥</m:t>
                        </m:r>
                      </m:e>
                      <m:sub>
                        <m:r>
                          <a:rPr lang="en-US" altLang="zh-CN" b="0" i="1" smtClean="0">
                            <a:solidFill>
                              <a:sysClr val="windowText" lastClr="000000"/>
                            </a:solidFill>
                            <a:latin typeface="Cambria Math" panose="02040503050406030204" pitchFamily="18" charset="0"/>
                          </a:rPr>
                          <m:t>2</m:t>
                        </m:r>
                      </m:sub>
                      <m:sup>
                        <m:r>
                          <a:rPr lang="en-US" altLang="zh-CN" i="1">
                            <a:solidFill>
                              <a:sysClr val="windowText" lastClr="000000"/>
                            </a:solidFill>
                            <a:latin typeface="Cambria Math" panose="02040503050406030204" pitchFamily="18" charset="0"/>
                          </a:rPr>
                          <m:t>∗</m:t>
                        </m:r>
                      </m:sup>
                    </m:sSubSup>
                    <m:r>
                      <a:rPr lang="en-US" altLang="zh-CN" i="1">
                        <a:solidFill>
                          <a:sysClr val="windowText" lastClr="000000"/>
                        </a:solidFill>
                        <a:latin typeface="Cambria Math" panose="02040503050406030204" pitchFamily="18" charset="0"/>
                      </a:rPr>
                      <m:t>=</m:t>
                    </m:r>
                    <m:sSub>
                      <m:sSubPr>
                        <m:ctrlPr>
                          <a:rPr lang="en-US" altLang="zh-CN" i="1" smtClean="0">
                            <a:solidFill>
                              <a:sysClr val="windowText" lastClr="000000"/>
                            </a:solidFill>
                            <a:latin typeface="Cambria Math" panose="02040503050406030204" pitchFamily="18" charset="0"/>
                          </a:rPr>
                        </m:ctrlPr>
                      </m:sSubPr>
                      <m:e>
                        <m:r>
                          <a:rPr lang="en-US" altLang="zh-CN" b="0" i="1" smtClean="0">
                            <a:solidFill>
                              <a:sysClr val="windowText" lastClr="000000"/>
                            </a:solidFill>
                            <a:latin typeface="Cambria Math" panose="02040503050406030204" pitchFamily="18" charset="0"/>
                          </a:rPr>
                          <m:t>𝑥</m:t>
                        </m:r>
                      </m:e>
                      <m:sub>
                        <m:r>
                          <a:rPr lang="en-US" altLang="zh-CN" b="0" i="1" smtClean="0">
                            <a:solidFill>
                              <a:sysClr val="windowText" lastClr="000000"/>
                            </a:solidFill>
                            <a:latin typeface="Cambria Math" panose="02040503050406030204" pitchFamily="18" charset="0"/>
                          </a:rPr>
                          <m:t>2</m:t>
                        </m:r>
                      </m:sub>
                    </m:sSub>
                    <m:r>
                      <a:rPr lang="en-US" altLang="zh-CN" i="1">
                        <a:solidFill>
                          <a:sysClr val="windowText" lastClr="000000"/>
                        </a:solidFill>
                        <a:latin typeface="Cambria Math" panose="02040503050406030204" pitchFamily="18" charset="0"/>
                        <a:ea typeface="Cambria Math" panose="02040503050406030204" pitchFamily="18" charset="0"/>
                      </a:rPr>
                      <m:t>±</m:t>
                    </m:r>
                    <m:sSub>
                      <m:sSubPr>
                        <m:ctrlPr>
                          <a:rPr lang="en-US" altLang="zh-CN" i="1" smtClean="0">
                            <a:solidFill>
                              <a:sysClr val="windowText" lastClr="000000"/>
                            </a:solidFill>
                            <a:latin typeface="Cambria Math" panose="02040503050406030204" pitchFamily="18" charset="0"/>
                            <a:ea typeface="Cambria Math" panose="02040503050406030204" pitchFamily="18" charset="0"/>
                          </a:rPr>
                        </m:ctrlPr>
                      </m:sSubPr>
                      <m:e>
                        <m:r>
                          <a:rPr lang="en-US" altLang="zh-CN" b="0" i="1" smtClean="0">
                            <a:solidFill>
                              <a:sysClr val="windowText" lastClr="000000"/>
                            </a:solidFill>
                            <a:latin typeface="Cambria Math" panose="02040503050406030204" pitchFamily="18" charset="0"/>
                            <a:ea typeface="Cambria Math" panose="02040503050406030204" pitchFamily="18" charset="0"/>
                          </a:rPr>
                          <m:t>𝑒</m:t>
                        </m:r>
                      </m:e>
                      <m:sub>
                        <m:r>
                          <a:rPr lang="en-US" altLang="zh-CN" b="0" i="1" smtClean="0">
                            <a:solidFill>
                              <a:sysClr val="windowText" lastClr="000000"/>
                            </a:solidFill>
                            <a:latin typeface="Cambria Math" panose="02040503050406030204" pitchFamily="18" charset="0"/>
                            <a:ea typeface="Cambria Math" panose="02040503050406030204" pitchFamily="18" charset="0"/>
                          </a:rPr>
                          <m:t>2</m:t>
                        </m:r>
                      </m:sub>
                    </m:sSub>
                    <m:r>
                      <a:rPr lang="en-US" altLang="zh-CN" i="1">
                        <a:solidFill>
                          <a:sysClr val="windowText" lastClr="000000"/>
                        </a:solidFill>
                        <a:latin typeface="Cambria Math" panose="02040503050406030204" pitchFamily="18" charset="0"/>
                        <a:ea typeface="Cambria Math" panose="02040503050406030204" pitchFamily="18" charset="0"/>
                      </a:rPr>
                      <m:t>=10</m:t>
                    </m:r>
                    <m:r>
                      <a:rPr lang="en-US" altLang="zh-CN" b="0" i="1" smtClean="0">
                        <a:solidFill>
                          <a:sysClr val="windowText" lastClr="000000"/>
                        </a:solidFill>
                        <a:latin typeface="Cambria Math" panose="02040503050406030204" pitchFamily="18" charset="0"/>
                        <a:ea typeface="Cambria Math" panose="02040503050406030204" pitchFamily="18" charset="0"/>
                      </a:rPr>
                      <m:t>00</m:t>
                    </m:r>
                    <m:r>
                      <a:rPr lang="en-US" altLang="zh-CN" i="1">
                        <a:solidFill>
                          <a:sysClr val="windowText" lastClr="000000"/>
                        </a:solidFill>
                        <a:latin typeface="Cambria Math" panose="02040503050406030204" pitchFamily="18" charset="0"/>
                        <a:ea typeface="Cambria Math" panose="02040503050406030204" pitchFamily="18" charset="0"/>
                      </a:rPr>
                      <m:t>±</m:t>
                    </m:r>
                    <m:r>
                      <a:rPr lang="en-US" altLang="zh-CN" b="0" i="1" smtClean="0">
                        <a:solidFill>
                          <a:sysClr val="windowText" lastClr="000000"/>
                        </a:solidFill>
                        <a:latin typeface="Cambria Math" panose="02040503050406030204" pitchFamily="18" charset="0"/>
                        <a:ea typeface="Cambria Math" panose="02040503050406030204" pitchFamily="18" charset="0"/>
                      </a:rPr>
                      <m:t>5  </m:t>
                    </m:r>
                    <m:r>
                      <a:rPr lang="zh-CN" altLang="en-US" i="1">
                        <a:solidFill>
                          <a:sysClr val="windowText" lastClr="000000"/>
                        </a:solidFill>
                        <a:latin typeface="Cambria Math" panose="02040503050406030204" pitchFamily="18" charset="0"/>
                        <a:ea typeface="Cambria Math" panose="02040503050406030204" pitchFamily="18" charset="0"/>
                      </a:rPr>
                      <m:t>，</m:t>
                    </m:r>
                  </m:oMath>
                </a14:m>
                <a:r>
                  <a:rPr lang="zh-CN" altLang="en-US" dirty="0">
                    <a:solidFill>
                      <a:sysClr val="windowText" lastClr="000000"/>
                    </a:solidFill>
                  </a:rPr>
                  <a:t>显然，虽然</a:t>
                </a:r>
                <a14:m>
                  <m:oMath xmlns:m="http://schemas.openxmlformats.org/officeDocument/2006/math">
                    <m:sSub>
                      <m:sSubPr>
                        <m:ctrlPr>
                          <a:rPr lang="en-US" altLang="zh-CN" i="1">
                            <a:solidFill>
                              <a:sysClr val="windowText" lastClr="000000"/>
                            </a:solidFill>
                            <a:latin typeface="Cambria Math" panose="02040503050406030204" pitchFamily="18" charset="0"/>
                          </a:rPr>
                        </m:ctrlPr>
                      </m:sSubPr>
                      <m:e>
                        <m:r>
                          <a:rPr lang="en-US" altLang="zh-CN" i="1">
                            <a:solidFill>
                              <a:sysClr val="windowText" lastClr="000000"/>
                            </a:solidFill>
                            <a:latin typeface="Cambria Math" panose="02040503050406030204" pitchFamily="18" charset="0"/>
                          </a:rPr>
                          <m:t>𝑥</m:t>
                        </m:r>
                      </m:e>
                      <m:sub>
                        <m:r>
                          <a:rPr lang="en-US" altLang="zh-CN" i="1">
                            <a:solidFill>
                              <a:sysClr val="windowText" lastClr="000000"/>
                            </a:solidFill>
                            <a:latin typeface="Cambria Math" panose="02040503050406030204" pitchFamily="18" charset="0"/>
                          </a:rPr>
                          <m:t>2</m:t>
                        </m:r>
                      </m:sub>
                    </m:sSub>
                    <m:r>
                      <a:rPr lang="zh-CN" altLang="en-US" i="1" smtClean="0">
                        <a:solidFill>
                          <a:sysClr val="windowText" lastClr="000000"/>
                        </a:solidFill>
                        <a:latin typeface="Cambria Math" panose="02040503050406030204" pitchFamily="18" charset="0"/>
                      </a:rPr>
                      <m:t>绝对</m:t>
                    </m:r>
                  </m:oMath>
                </a14:m>
                <a:r>
                  <a:rPr lang="zh-CN" altLang="en-US" dirty="0">
                    <a:solidFill>
                      <a:sysClr val="windowText" lastClr="000000"/>
                    </a:solidFill>
                  </a:rPr>
                  <a:t>误差较大，但是其近似程度更高。</a:t>
                </a:r>
                <a:endParaRPr lang="en-US" dirty="0">
                  <a:solidFill>
                    <a:sysClr val="windowText" lastClr="000000"/>
                  </a:solidFill>
                </a:endParaRPr>
              </a:p>
            </p:txBody>
          </p:sp>
        </mc:Choice>
        <mc:Fallback xmlns="">
          <p:sp>
            <p:nvSpPr>
              <p:cNvPr id="4" name="Rectangle 3">
                <a:extLst>
                  <a:ext uri="{FF2B5EF4-FFF2-40B4-BE49-F238E27FC236}">
                    <a16:creationId xmlns:a16="http://schemas.microsoft.com/office/drawing/2014/main" id="{D90B8B17-566C-493B-A19B-4E607B7186AE}"/>
                  </a:ext>
                </a:extLst>
              </p:cNvPr>
              <p:cNvSpPr>
                <a:spLocks noRot="1" noChangeAspect="1" noMove="1" noResize="1" noEditPoints="1" noAdjustHandles="1" noChangeArrowheads="1" noChangeShapeType="1" noTextEdit="1"/>
              </p:cNvSpPr>
              <p:nvPr/>
            </p:nvSpPr>
            <p:spPr>
              <a:xfrm>
                <a:off x="539552" y="4437112"/>
                <a:ext cx="8208912" cy="1584176"/>
              </a:xfrm>
              <a:prstGeom prst="rect">
                <a:avLst/>
              </a:prstGeom>
              <a:blipFill>
                <a:blip r:embed="rId3"/>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3613156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0D86-0B16-4FA1-A81E-3E834A9078E5}"/>
              </a:ext>
            </a:extLst>
          </p:cNvPr>
          <p:cNvSpPr>
            <a:spLocks noGrp="1"/>
          </p:cNvSpPr>
          <p:nvPr>
            <p:ph type="title"/>
          </p:nvPr>
        </p:nvSpPr>
        <p:spPr/>
        <p:txBody>
          <a:bodyPr/>
          <a:lstStyle/>
          <a:p>
            <a:pPr algn="ctr"/>
            <a:r>
              <a:rPr lang="en-US" b="1" dirty="0"/>
              <a:t>3 </a:t>
            </a:r>
            <a:r>
              <a:rPr lang="zh-CN" altLang="en-US" b="1" dirty="0"/>
              <a:t>有效数字</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742DB4-0D5C-4EA6-85FF-668CB883D435}"/>
                  </a:ext>
                </a:extLst>
              </p:cNvPr>
              <p:cNvSpPr>
                <a:spLocks noGrp="1"/>
              </p:cNvSpPr>
              <p:nvPr>
                <p:ph idx="1"/>
              </p:nvPr>
            </p:nvSpPr>
            <p:spPr/>
            <p:txBody>
              <a:bodyPr/>
              <a:lstStyle/>
              <a:p>
                <a:pPr algn="l">
                  <a:buFont typeface="Wingdings" panose="05000000000000000000" pitchFamily="2" charset="2"/>
                  <a:buChar char="Ø"/>
                </a:pPr>
                <a:r>
                  <a:rPr lang="zh-CN" altLang="en-US" dirty="0"/>
                  <a:t>有效数字的表示：</a:t>
                </a:r>
                <a:endParaRPr lang="en-US" altLang="zh-CN" dirty="0"/>
              </a:p>
              <a:p>
                <a:pPr lvl="1">
                  <a:buFont typeface="Wingdings" panose="05000000000000000000" pitchFamily="2" charset="2"/>
                  <a:buChar char="Ø"/>
                </a:pPr>
                <a:r>
                  <a:rPr lang="zh-CN" altLang="en-US" dirty="0"/>
                  <a:t>若近似值</a:t>
                </a:r>
                <a:r>
                  <a:rPr lang="en-US" altLang="zh-CN" dirty="0"/>
                  <a:t>x</a:t>
                </a:r>
                <a:r>
                  <a:rPr lang="zh-CN" altLang="en-US" dirty="0"/>
                  <a:t>的误差限是某一数位的半个单位，且该位到</a:t>
                </a:r>
                <a:r>
                  <a:rPr lang="en-US" altLang="zh-CN" dirty="0"/>
                  <a:t>x</a:t>
                </a:r>
                <a:r>
                  <a:rPr lang="zh-CN" altLang="en-US" dirty="0"/>
                  <a:t>的第一位非零数字共有</a:t>
                </a:r>
                <a:r>
                  <a:rPr lang="en-US" altLang="zh-CN" dirty="0"/>
                  <a:t>n</a:t>
                </a:r>
                <a:r>
                  <a:rPr lang="zh-CN" altLang="en-US" dirty="0"/>
                  <a:t>位，那么我们就说</a:t>
                </a:r>
                <a:r>
                  <a:rPr lang="en-US" altLang="zh-CN" dirty="0"/>
                  <a:t>x</a:t>
                </a:r>
                <a:r>
                  <a:rPr lang="zh-CN" altLang="en-US" dirty="0"/>
                  <a:t>具有</a:t>
                </a:r>
                <a:r>
                  <a:rPr lang="en-US" altLang="zh-CN" dirty="0"/>
                  <a:t>n</a:t>
                </a:r>
                <a:r>
                  <a:rPr lang="zh-CN" altLang="en-US" dirty="0"/>
                  <a:t>位有效数字。科学计数法表示为</a:t>
                </a:r>
                <a:endParaRPr lang="en-US" altLang="zh-CN" dirty="0"/>
              </a:p>
              <a:p>
                <a:pPr lvl="1">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𝑚</m:t>
                        </m:r>
                      </m:sup>
                    </m:sSup>
                  </m:oMath>
                </a14:m>
                <a:endParaRPr lang="en-US" dirty="0"/>
              </a:p>
              <a:p>
                <a:pPr lvl="1">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&lt;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r>
                      <a:rPr lang="zh-CN" altLang="en-US" i="1">
                        <a:latin typeface="Cambria Math" panose="02040503050406030204" pitchFamily="18" charset="0"/>
                        <a:ea typeface="Cambria Math" panose="02040503050406030204" pitchFamily="18" charset="0"/>
                      </a:rPr>
                      <m:t>，</m:t>
                    </m:r>
                  </m:oMath>
                </a14:m>
                <a:r>
                  <a:rPr lang="zh-CN" altLang="en-US" dirty="0"/>
                  <a:t>有效位数为</a:t>
                </a:r>
                <a:r>
                  <a:rPr lang="en-US" altLang="zh-CN" dirty="0"/>
                  <a:t>n</a:t>
                </a:r>
                <a:r>
                  <a:rPr lang="zh-CN" altLang="en-US" dirty="0"/>
                  <a:t>位。</a:t>
                </a:r>
                <a:endParaRPr lang="en-US" dirty="0"/>
              </a:p>
            </p:txBody>
          </p:sp>
        </mc:Choice>
        <mc:Fallback>
          <p:sp>
            <p:nvSpPr>
              <p:cNvPr id="3" name="Content Placeholder 2">
                <a:extLst>
                  <a:ext uri="{FF2B5EF4-FFF2-40B4-BE49-F238E27FC236}">
                    <a16:creationId xmlns:a16="http://schemas.microsoft.com/office/drawing/2014/main" id="{BF742DB4-0D5C-4EA6-85FF-668CB883D435}"/>
                  </a:ext>
                </a:extLst>
              </p:cNvPr>
              <p:cNvSpPr>
                <a:spLocks noGrp="1" noRot="1" noChangeAspect="1" noMove="1" noResize="1" noEditPoints="1" noAdjustHandles="1" noChangeArrowheads="1" noChangeShapeType="1" noTextEdit="1"/>
              </p:cNvSpPr>
              <p:nvPr>
                <p:ph idx="1"/>
              </p:nvPr>
            </p:nvSpPr>
            <p:spPr>
              <a:blipFill>
                <a:blip r:embed="rId2"/>
                <a:stretch>
                  <a:fillRect l="-1052" t="-130" r="-7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FB31DAC-763A-4A70-B327-2AF5D16E579E}"/>
                  </a:ext>
                </a:extLst>
              </p:cNvPr>
              <p:cNvSpPr/>
              <p:nvPr/>
            </p:nvSpPr>
            <p:spPr>
              <a:xfrm>
                <a:off x="611560" y="4797152"/>
                <a:ext cx="777686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例：若</a:t>
                </a:r>
                <a14:m>
                  <m:oMath xmlns:m="http://schemas.openxmlformats.org/officeDocument/2006/math">
                    <m:r>
                      <a:rPr lang="zh-CN" altLang="en-US" i="1" smtClean="0">
                        <a:solidFill>
                          <a:schemeClr val="tx1"/>
                        </a:solidFill>
                        <a:latin typeface="Cambria Math" panose="02040503050406030204" pitchFamily="18" charset="0"/>
                      </a:rPr>
                      <m:t>𝜋</m:t>
                    </m:r>
                    <m:r>
                      <a:rPr lang="zh-CN" altLang="en-US" i="1">
                        <a:solidFill>
                          <a:schemeClr val="tx1"/>
                        </a:solidFill>
                        <a:latin typeface="Cambria Math" panose="02040503050406030204" pitchFamily="18" charset="0"/>
                      </a:rPr>
                      <m:t>的</m:t>
                    </m:r>
                  </m:oMath>
                </a14:m>
                <a:r>
                  <a:rPr lang="zh-CN" altLang="en-US" dirty="0">
                    <a:solidFill>
                      <a:schemeClr val="tx1"/>
                    </a:solidFill>
                  </a:rPr>
                  <a:t>近似取值为</a:t>
                </a:r>
                <a14:m>
                  <m:oMath xmlns:m="http://schemas.openxmlformats.org/officeDocument/2006/math">
                    <m:r>
                      <a:rPr lang="zh-CN" altLang="en-US" i="1">
                        <a:solidFill>
                          <a:schemeClr val="tx1"/>
                        </a:solidFill>
                        <a:latin typeface="Cambria Math" panose="02040503050406030204" pitchFamily="18" charset="0"/>
                      </a:rPr>
                      <m:t>𝜋</m:t>
                    </m:r>
                    <m:r>
                      <a:rPr lang="en-US" altLang="zh-CN" i="1" smtClean="0">
                        <a:solidFill>
                          <a:schemeClr val="tx1"/>
                        </a:solidFill>
                        <a:latin typeface="Cambria Math" panose="02040503050406030204" pitchFamily="18" charset="0"/>
                      </a:rPr>
                      <m:t>=</m:t>
                    </m:r>
                  </m:oMath>
                </a14:m>
                <a:r>
                  <a:rPr lang="en-US" dirty="0">
                    <a:solidFill>
                      <a:schemeClr val="tx1"/>
                    </a:solidFill>
                  </a:rPr>
                  <a:t>3.1415</a:t>
                </a:r>
                <a:r>
                  <a:rPr lang="zh-CN" altLang="en-US" dirty="0">
                    <a:solidFill>
                      <a:schemeClr val="tx1"/>
                    </a:solidFill>
                  </a:rPr>
                  <a:t>，问</a:t>
                </a:r>
                <a14:m>
                  <m:oMath xmlns:m="http://schemas.openxmlformats.org/officeDocument/2006/math">
                    <m:r>
                      <a:rPr lang="zh-CN" altLang="en-US" i="1">
                        <a:solidFill>
                          <a:schemeClr val="tx1"/>
                        </a:solidFill>
                        <a:latin typeface="Cambria Math" panose="02040503050406030204" pitchFamily="18" charset="0"/>
                      </a:rPr>
                      <m:t>𝜋</m:t>
                    </m:r>
                  </m:oMath>
                </a14:m>
                <a:r>
                  <a:rPr lang="zh-CN" altLang="en-US" dirty="0">
                    <a:solidFill>
                      <a:schemeClr val="tx1"/>
                    </a:solidFill>
                  </a:rPr>
                  <a:t>有几位有效数字？</a:t>
                </a:r>
                <a:endParaRPr lang="en-US" altLang="zh-CN" dirty="0">
                  <a:solidFill>
                    <a:schemeClr val="tx1"/>
                  </a:solidFill>
                </a:endParaRPr>
              </a:p>
              <a:p>
                <a:r>
                  <a:rPr lang="zh-CN" altLang="en-US" dirty="0">
                    <a:solidFill>
                      <a:schemeClr val="tx1"/>
                    </a:solidFill>
                  </a:rPr>
                  <a:t>解：因为</a:t>
                </a:r>
                <a14:m>
                  <m:oMath xmlns:m="http://schemas.openxmlformats.org/officeDocument/2006/math">
                    <m:r>
                      <a:rPr lang="zh-CN" altLang="en-US" i="1">
                        <a:solidFill>
                          <a:schemeClr val="tx1"/>
                        </a:solidFill>
                        <a:latin typeface="Cambria Math" panose="02040503050406030204" pitchFamily="18" charset="0"/>
                      </a:rPr>
                      <m:t>𝜋</m:t>
                    </m:r>
                    <m:r>
                      <a:rPr lang="en-US" altLang="zh-CN" i="1" smtClean="0">
                        <a:solidFill>
                          <a:schemeClr val="tx1"/>
                        </a:solidFill>
                        <a:latin typeface="Cambria Math" panose="02040503050406030204" pitchFamily="18" charset="0"/>
                      </a:rPr>
                      <m:t>=</m:t>
                    </m:r>
                  </m:oMath>
                </a14:m>
                <a:r>
                  <a:rPr lang="en-US" dirty="0">
                    <a:solidFill>
                      <a:schemeClr val="tx1"/>
                    </a:solidFill>
                  </a:rPr>
                  <a:t>3.1415 </a:t>
                </a:r>
                <a:r>
                  <a:rPr lang="en-US" altLang="zh-CN" dirty="0">
                    <a:solidFill>
                      <a:schemeClr val="tx1"/>
                    </a:solidFill>
                  </a:rPr>
                  <a:t>= 0.31415*10</a:t>
                </a:r>
                <a:r>
                  <a:rPr lang="en-US" altLang="zh-CN" baseline="30000" dirty="0">
                    <a:solidFill>
                      <a:schemeClr val="tx1"/>
                    </a:solidFill>
                  </a:rPr>
                  <a:t>1</a:t>
                </a:r>
                <a:r>
                  <a:rPr lang="en-US" altLang="zh-CN" dirty="0">
                    <a:solidFill>
                      <a:schemeClr val="tx1"/>
                    </a:solidFill>
                  </a:rPr>
                  <a:t>, </a:t>
                </a:r>
                <a:r>
                  <a:rPr lang="zh-CN" altLang="en-US" dirty="0">
                    <a:solidFill>
                      <a:schemeClr val="tx1"/>
                    </a:solidFill>
                  </a:rPr>
                  <a:t>且</a:t>
                </a:r>
                <a:endParaRPr lang="en-US" altLang="zh-CN" dirty="0">
                  <a:solidFill>
                    <a:schemeClr val="tx1"/>
                  </a:solidFill>
                </a:endParaRPr>
              </a:p>
              <a:p>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p>
                            <m:sSupPr>
                              <m:ctrlPr>
                                <a:rPr lang="en-US" altLang="zh-CN"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𝜋</m:t>
                              </m:r>
                            </m:e>
                            <m:sup>
                              <m:r>
                                <a:rPr lang="en-US" altLang="zh-CN"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𝜋</m:t>
                          </m:r>
                        </m:e>
                      </m:d>
                      <m:r>
                        <a:rPr lang="en-US" altLang="zh-CN" i="1">
                          <a:solidFill>
                            <a:schemeClr val="tx1"/>
                          </a:solidFill>
                          <a:latin typeface="Cambria Math" panose="02040503050406030204" pitchFamily="18" charset="0"/>
                          <a:ea typeface="Cambria Math" panose="02040503050406030204" pitchFamily="18" charset="0"/>
                        </a:rPr>
                        <m:t>&lt;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en-US" altLang="zh-CN" i="1">
                              <a:solidFill>
                                <a:schemeClr val="tx1"/>
                              </a:solidFill>
                              <a:latin typeface="Cambria Math" panose="02040503050406030204" pitchFamily="18" charset="0"/>
                              <a:ea typeface="Cambria Math" panose="02040503050406030204" pitchFamily="18" charset="0"/>
                            </a:rPr>
                            <m:t>2</m:t>
                          </m:r>
                        </m:den>
                      </m:f>
                      <m:r>
                        <a:rPr lang="en-US" altLang="zh-CN" i="1">
                          <a:solidFill>
                            <a:schemeClr val="tx1"/>
                          </a:solidFill>
                          <a:latin typeface="Cambria Math" panose="02040503050406030204" pitchFamily="18" charset="0"/>
                          <a:ea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10</m:t>
                          </m:r>
                        </m:e>
                        <m:sup>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3</m:t>
                          </m:r>
                        </m:sup>
                      </m:sSup>
                      <m:r>
                        <a:rPr lang="en-US" altLang="zh-CN" i="1" smtClean="0">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en-US" altLang="zh-CN" i="1">
                              <a:solidFill>
                                <a:schemeClr val="tx1"/>
                              </a:solidFill>
                              <a:latin typeface="Cambria Math" panose="02040503050406030204" pitchFamily="18" charset="0"/>
                              <a:ea typeface="Cambria Math" panose="02040503050406030204" pitchFamily="18" charset="0"/>
                            </a:rPr>
                            <m:t>2</m:t>
                          </m:r>
                        </m:den>
                      </m:f>
                      <m:r>
                        <a:rPr lang="en-US" altLang="zh-CN" i="1">
                          <a:solidFill>
                            <a:schemeClr val="tx1"/>
                          </a:solidFill>
                          <a:latin typeface="Cambria Math" panose="02040503050406030204" pitchFamily="18" charset="0"/>
                          <a:ea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10</m:t>
                          </m:r>
                        </m:e>
                        <m:sup>
                          <m: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4</m:t>
                          </m:r>
                        </m:sup>
                      </m:sSup>
                    </m:oMath>
                  </m:oMathPara>
                </a14:m>
                <a:endParaRPr lang="en-US" altLang="zh-CN" dirty="0">
                  <a:solidFill>
                    <a:schemeClr val="tx1"/>
                  </a:solidFill>
                  <a:ea typeface="Cambria Math" panose="02040503050406030204" pitchFamily="18" charset="0"/>
                </a:endParaRPr>
              </a:p>
              <a:p>
                <a:r>
                  <a:rPr lang="zh-CN" altLang="en-US" dirty="0">
                    <a:solidFill>
                      <a:schemeClr val="tx1"/>
                    </a:solidFill>
                  </a:rPr>
                  <a:t>因此，有</a:t>
                </a:r>
                <a:r>
                  <a:rPr lang="en-US" altLang="zh-CN" dirty="0">
                    <a:solidFill>
                      <a:schemeClr val="tx1"/>
                    </a:solidFill>
                  </a:rPr>
                  <a:t>4</a:t>
                </a:r>
                <a:r>
                  <a:rPr lang="zh-CN" altLang="en-US" dirty="0">
                    <a:solidFill>
                      <a:schemeClr val="tx1"/>
                    </a:solidFill>
                  </a:rPr>
                  <a:t>位有效数字，精确到小数点后第</a:t>
                </a:r>
                <a:r>
                  <a:rPr lang="en-US" altLang="zh-CN" dirty="0">
                    <a:solidFill>
                      <a:schemeClr val="tx1"/>
                    </a:solidFill>
                  </a:rPr>
                  <a:t>3</a:t>
                </a:r>
                <a:r>
                  <a:rPr lang="zh-CN" altLang="en-US" dirty="0">
                    <a:solidFill>
                      <a:schemeClr val="tx1"/>
                    </a:solidFill>
                  </a:rPr>
                  <a:t>位。</a:t>
                </a:r>
                <a:endParaRPr lang="en-US" dirty="0">
                  <a:solidFill>
                    <a:schemeClr val="tx1"/>
                  </a:solidFill>
                </a:endParaRPr>
              </a:p>
            </p:txBody>
          </p:sp>
        </mc:Choice>
        <mc:Fallback xmlns="">
          <p:sp>
            <p:nvSpPr>
              <p:cNvPr id="4" name="Rectangle 3">
                <a:extLst>
                  <a:ext uri="{FF2B5EF4-FFF2-40B4-BE49-F238E27FC236}">
                    <a16:creationId xmlns:a16="http://schemas.microsoft.com/office/drawing/2014/main" id="{EFB31DAC-763A-4A70-B327-2AF5D16E579E}"/>
                  </a:ext>
                </a:extLst>
              </p:cNvPr>
              <p:cNvSpPr>
                <a:spLocks noRot="1" noChangeAspect="1" noMove="1" noResize="1" noEditPoints="1" noAdjustHandles="1" noChangeArrowheads="1" noChangeShapeType="1" noTextEdit="1"/>
              </p:cNvSpPr>
              <p:nvPr/>
            </p:nvSpPr>
            <p:spPr>
              <a:xfrm>
                <a:off x="611560" y="4797152"/>
                <a:ext cx="7776864" cy="1872208"/>
              </a:xfrm>
              <a:prstGeom prst="rect">
                <a:avLst/>
              </a:prstGeom>
              <a:blipFill>
                <a:blip r:embed="rId3"/>
                <a:stretch>
                  <a:fillRect l="-1095" t="-3236" b="-7443"/>
                </a:stretch>
              </a:blipFill>
            </p:spPr>
            <p:txBody>
              <a:bodyPr/>
              <a:lstStyle/>
              <a:p>
                <a:r>
                  <a:rPr lang="en-US">
                    <a:noFill/>
                  </a:rPr>
                  <a:t> </a:t>
                </a:r>
              </a:p>
            </p:txBody>
          </p:sp>
        </mc:Fallback>
      </mc:AlternateContent>
    </p:spTree>
    <p:extLst>
      <p:ext uri="{BB962C8B-B14F-4D97-AF65-F5344CB8AC3E}">
        <p14:creationId xmlns:p14="http://schemas.microsoft.com/office/powerpoint/2010/main" val="251145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标题 329729"/>
          <p:cNvSpPr>
            <a:spLocks noGrp="1"/>
          </p:cNvSpPr>
          <p:nvPr>
            <p:ph type="title"/>
          </p:nvPr>
        </p:nvSpPr>
        <p:spPr/>
        <p:txBody>
          <a:bodyPr/>
          <a:lstStyle/>
          <a:p>
            <a:r>
              <a:rPr lang="zh-CN" altLang="en-US" dirty="0"/>
              <a:t>　　</a:t>
            </a:r>
            <a:r>
              <a:rPr lang="en-US" altLang="zh-CN" dirty="0"/>
              <a:t>bar()</a:t>
            </a:r>
            <a:r>
              <a:rPr lang="zh-CN" altLang="en-US" dirty="0"/>
              <a:t>函数的调用格式如下：</a:t>
            </a:r>
            <a:br>
              <a:rPr lang="zh-CN" altLang="en-US" dirty="0"/>
            </a:br>
            <a:r>
              <a:rPr lang="zh-CN" altLang="en-US" dirty="0"/>
              <a:t>　　</a:t>
            </a:r>
            <a:r>
              <a:rPr lang="en-US" altLang="zh-CN" dirty="0"/>
              <a:t>(1)  bar(Y)</a:t>
            </a:r>
            <a:r>
              <a:rPr lang="zh-CN" altLang="en-US" dirty="0"/>
              <a:t>：使用</a:t>
            </a:r>
            <a:r>
              <a:rPr lang="en-US" altLang="zh-CN" dirty="0"/>
              <a:t>bar()</a:t>
            </a:r>
            <a:r>
              <a:rPr lang="zh-CN" altLang="en-US" dirty="0"/>
              <a:t>函数水平或垂直显示、绘制向量或矩阵值，</a:t>
            </a:r>
            <a:r>
              <a:rPr lang="en-US" altLang="zh-CN" dirty="0"/>
              <a:t>bar()</a:t>
            </a:r>
            <a:r>
              <a:rPr lang="zh-CN" altLang="en-US" dirty="0"/>
              <a:t>函数不接受多变量。</a:t>
            </a:r>
            <a:r>
              <a:rPr lang="en-US" altLang="zh-CN" dirty="0"/>
              <a:t>bar(Y)</a:t>
            </a:r>
            <a:r>
              <a:rPr lang="zh-CN" altLang="en-US" dirty="0"/>
              <a:t>对</a:t>
            </a:r>
            <a:r>
              <a:rPr lang="en-US" altLang="zh-CN" dirty="0"/>
              <a:t>Y</a:t>
            </a:r>
            <a:r>
              <a:rPr lang="zh-CN" altLang="en-US" dirty="0"/>
              <a:t>绘制条形图。如果</a:t>
            </a:r>
            <a:r>
              <a:rPr lang="en-US" altLang="zh-CN" dirty="0"/>
              <a:t>Y</a:t>
            </a:r>
            <a:r>
              <a:rPr lang="zh-CN" altLang="en-US" dirty="0"/>
              <a:t>为矩阵，</a:t>
            </a:r>
            <a:r>
              <a:rPr lang="en-US" altLang="zh-CN" dirty="0"/>
              <a:t>Y</a:t>
            </a:r>
            <a:r>
              <a:rPr lang="zh-CN" altLang="en-US" dirty="0"/>
              <a:t>的每一行聚集在一起。横坐标表示矩阵的行数，纵坐标表示矩阵元素值的大小。</a:t>
            </a:r>
            <a:br>
              <a:rPr lang="zh-CN" altLang="en-US" dirty="0"/>
            </a:br>
            <a:r>
              <a:rPr lang="zh-CN" altLang="en-US" dirty="0"/>
              <a:t>　　</a:t>
            </a:r>
            <a:r>
              <a:rPr lang="en-US" altLang="zh-CN" dirty="0"/>
              <a:t>(2)  bar(</a:t>
            </a:r>
            <a:r>
              <a:rPr lang="en-US" altLang="zh-CN" dirty="0" err="1"/>
              <a:t>x,Y</a:t>
            </a:r>
            <a:r>
              <a:rPr lang="en-US" altLang="zh-CN" dirty="0"/>
              <a:t>)</a:t>
            </a:r>
            <a:r>
              <a:rPr lang="zh-CN" altLang="en-US" dirty="0"/>
              <a:t>：指定绘图的横坐标。</a:t>
            </a:r>
            <a:r>
              <a:rPr lang="en-US" altLang="zh-CN" dirty="0"/>
              <a:t>x</a:t>
            </a:r>
            <a:r>
              <a:rPr lang="zh-CN" altLang="en-US" dirty="0"/>
              <a:t>的元素可以非单调，但是</a:t>
            </a:r>
            <a:r>
              <a:rPr lang="en-US" altLang="zh-CN" dirty="0"/>
              <a:t>x</a:t>
            </a:r>
            <a:r>
              <a:rPr lang="zh-CN" altLang="en-US" dirty="0"/>
              <a:t>中不能包含相同的值。</a:t>
            </a:r>
            <a:br>
              <a:rPr lang="zh-CN" altLang="en-US" dirty="0"/>
            </a:br>
            <a:r>
              <a:rPr lang="zh-CN" altLang="en-US" dirty="0"/>
              <a:t>　　</a:t>
            </a:r>
            <a:r>
              <a:rPr lang="en-US" altLang="zh-CN" dirty="0"/>
              <a:t>(3)  bar(...,width)</a:t>
            </a:r>
            <a:r>
              <a:rPr lang="zh-CN" altLang="en-US" dirty="0"/>
              <a:t>：指定每个条形的相对宽度。条形的默认宽度为</a:t>
            </a:r>
            <a:r>
              <a:rPr lang="en-US" altLang="zh-CN" dirty="0"/>
              <a:t>0.8</a:t>
            </a:r>
            <a:r>
              <a:rPr lang="zh-CN" altLang="en-US" dirty="0"/>
              <a:t>。 </a:t>
            </a:r>
          </a:p>
        </p:txBody>
      </p:sp>
      <p:sp>
        <p:nvSpPr>
          <p:cNvPr id="329731" name="文本占位符 329730"/>
          <p:cNvSpPr>
            <a:spLocks noGrp="1"/>
          </p:cNvSpPr>
          <p:nvPr>
            <p:ph type="body" idx="1"/>
          </p:nvPr>
        </p:nvSpPr>
        <p:spPr/>
        <p:txBody>
          <a:bodyPr/>
          <a:lstStyle/>
          <a:p>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030369-65A1-4825-8B09-06FE3A08DC68}"/>
                  </a:ext>
                </a:extLst>
              </p:cNvPr>
              <p:cNvSpPr>
                <a:spLocks noGrp="1"/>
              </p:cNvSpPr>
              <p:nvPr>
                <p:ph idx="1"/>
              </p:nvPr>
            </p:nvSpPr>
            <p:spPr>
              <a:xfrm>
                <a:off x="395536" y="908720"/>
                <a:ext cx="8115300" cy="5112568"/>
              </a:xfrm>
            </p:spPr>
            <p:txBody>
              <a:bodyPr/>
              <a:lstStyle/>
              <a:p>
                <a:pPr algn="l">
                  <a:buFont typeface="Wingdings" panose="05000000000000000000" pitchFamily="2" charset="2"/>
                  <a:buChar char="Ø"/>
                </a:pPr>
                <a:r>
                  <a:rPr lang="zh-CN" altLang="en-US" dirty="0"/>
                  <a:t>根据相对误差推定有效数字位数</a:t>
                </a:r>
                <a:endParaRPr lang="en-US" altLang="zh-CN" dirty="0"/>
              </a:p>
              <a:p>
                <a:pPr algn="l">
                  <a:buFont typeface="Wingdings" panose="05000000000000000000" pitchFamily="2" charset="2"/>
                  <a:buChar char="Ø"/>
                </a:pPr>
                <a:r>
                  <a:rPr lang="zh-CN" altLang="en-US" dirty="0"/>
                  <a:t>由</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&lt;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p>
                    </m:sSup>
                  </m:oMath>
                </a14:m>
                <a:r>
                  <a:rPr lang="zh-CN" altLang="en-US" dirty="0"/>
                  <a:t>知，在</a:t>
                </a:r>
                <a:r>
                  <a:rPr lang="en-US" altLang="zh-CN" dirty="0"/>
                  <a:t>m</a:t>
                </a:r>
                <a:r>
                  <a:rPr lang="zh-CN" altLang="en-US" dirty="0"/>
                  <a:t>相同情况下，</a:t>
                </a:r>
                <a:r>
                  <a:rPr lang="en-US" altLang="zh-CN" dirty="0"/>
                  <a:t>n</a:t>
                </a:r>
                <a:r>
                  <a:rPr lang="zh-CN" altLang="en-US" dirty="0"/>
                  <a:t>越大则误差越小，且相对误差可表示为</a:t>
                </a:r>
                <a:endParaRPr lang="en-US" altLang="zh-CN" dirty="0"/>
              </a:p>
              <a:p>
                <a:pPr algn="l">
                  <a:buFont typeface="Wingdings" panose="05000000000000000000" pitchFamily="2" charset="2"/>
                  <a:buChar char="Ø"/>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e>
                    </m:d>
                    <m:r>
                      <a:rPr lang="en-US" altLang="zh-CN" b="0" i="0" smtClean="0">
                        <a:latin typeface="Cambria Math" panose="02040503050406030204" pitchFamily="18" charset="0"/>
                      </a:rPr>
                      <m:t>&lt;</m:t>
                    </m:r>
                    <m:f>
                      <m:fPr>
                        <m:ctrlPr>
                          <a:rPr lang="en-US" altLang="zh-CN" b="0" i="1" smtClean="0">
                            <a:latin typeface="Cambria Math" panose="02040503050406030204" pitchFamily="18" charset="0"/>
                          </a:rPr>
                        </m:ctrlPr>
                      </m:fPr>
                      <m:num>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num>
                      <m:den>
                        <m:d>
                          <m:dPr>
                            <m:ctrlPr>
                              <a:rPr lang="en-US" altLang="zh-CN"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𝑚</m:t>
                            </m:r>
                          </m:sup>
                        </m:sSup>
                      </m:den>
                    </m:f>
                    <m:r>
                      <a:rPr lang="en-US" altLang="zh-CN" b="0" i="1" smtClean="0">
                        <a:latin typeface="Cambria Math" panose="02040503050406030204" pitchFamily="18" charset="0"/>
                        <a:ea typeface="Cambria Math" panose="02040503050406030204" pitchFamily="18" charset="0"/>
                      </a:rPr>
                      <m:t>&lt;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num>
                      <m:den>
                        <m:r>
                          <a:rPr lang="en-US" altLang="zh-CN" b="0" i="1" smtClean="0">
                            <a:latin typeface="Cambria Math" panose="02040503050406030204" pitchFamily="18" charset="0"/>
                            <a:ea typeface="Cambria Math" panose="02040503050406030204" pitchFamily="18" charset="0"/>
                          </a:rPr>
                          <m:t>2</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oMath>
                </a14:m>
                <a:endParaRPr lang="en-US" dirty="0"/>
              </a:p>
              <a:p>
                <a:pPr algn="l">
                  <a:buFont typeface="Wingdings" panose="05000000000000000000" pitchFamily="2" charset="2"/>
                  <a:buChar char="Ø"/>
                </a:pPr>
                <a:r>
                  <a:rPr lang="zh-CN" altLang="en-US" dirty="0"/>
                  <a:t>可见：一个近似值的有效位数越多，其相对误差限越小；反过来，可根据</a:t>
                </a:r>
                <a:r>
                  <a:rPr lang="en-US" altLang="zh-CN" dirty="0"/>
                  <a:t>x</a:t>
                </a:r>
                <a:r>
                  <a:rPr lang="zh-CN" altLang="en-US" dirty="0"/>
                  <a:t>的误差限推导</a:t>
                </a:r>
                <a:r>
                  <a:rPr lang="en-US" altLang="zh-CN" dirty="0"/>
                  <a:t>x</a:t>
                </a:r>
                <a:r>
                  <a:rPr lang="zh-CN" altLang="en-US" dirty="0"/>
                  <a:t>至少有</a:t>
                </a:r>
                <a:r>
                  <a:rPr lang="en-US" altLang="zh-CN" dirty="0"/>
                  <a:t>n</a:t>
                </a:r>
                <a:r>
                  <a:rPr lang="zh-CN" altLang="en-US" dirty="0"/>
                  <a:t>位有效数字。</a:t>
                </a:r>
                <a:endParaRPr lang="en-US" dirty="0"/>
              </a:p>
            </p:txBody>
          </p:sp>
        </mc:Choice>
        <mc:Fallback>
          <p:sp>
            <p:nvSpPr>
              <p:cNvPr id="3" name="Content Placeholder 2">
                <a:extLst>
                  <a:ext uri="{FF2B5EF4-FFF2-40B4-BE49-F238E27FC236}">
                    <a16:creationId xmlns:a16="http://schemas.microsoft.com/office/drawing/2014/main" id="{21030369-65A1-4825-8B09-06FE3A08DC68}"/>
                  </a:ext>
                </a:extLst>
              </p:cNvPr>
              <p:cNvSpPr>
                <a:spLocks noGrp="1" noRot="1" noChangeAspect="1" noMove="1" noResize="1" noEditPoints="1" noAdjustHandles="1" noChangeArrowheads="1" noChangeShapeType="1" noTextEdit="1"/>
              </p:cNvSpPr>
              <p:nvPr>
                <p:ph idx="1"/>
              </p:nvPr>
            </p:nvSpPr>
            <p:spPr>
              <a:xfrm>
                <a:off x="395536" y="908720"/>
                <a:ext cx="8115300" cy="5112568"/>
              </a:xfrm>
              <a:blipFill>
                <a:blip r:embed="rId2"/>
                <a:stretch>
                  <a:fillRect l="-1052" t="-119" r="-1503"/>
                </a:stretch>
              </a:blipFill>
            </p:spPr>
            <p:txBody>
              <a:bodyPr/>
              <a:lstStyle/>
              <a:p>
                <a:r>
                  <a:rPr lang="en-US">
                    <a:noFill/>
                  </a:rPr>
                  <a:t> </a:t>
                </a:r>
              </a:p>
            </p:txBody>
          </p:sp>
        </mc:Fallback>
      </mc:AlternateContent>
    </p:spTree>
    <p:extLst>
      <p:ext uri="{BB962C8B-B14F-4D97-AF65-F5344CB8AC3E}">
        <p14:creationId xmlns:p14="http://schemas.microsoft.com/office/powerpoint/2010/main" val="280984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297A-2E0F-4F8A-B726-F8BD4B20BCB3}"/>
              </a:ext>
            </a:extLst>
          </p:cNvPr>
          <p:cNvSpPr>
            <a:spLocks noGrp="1"/>
          </p:cNvSpPr>
          <p:nvPr>
            <p:ph type="title"/>
          </p:nvPr>
        </p:nvSpPr>
        <p:spPr/>
        <p:txBody>
          <a:bodyPr/>
          <a:lstStyle/>
          <a:p>
            <a:pPr algn="ctr"/>
            <a:r>
              <a:rPr lang="en-US" b="1" dirty="0"/>
              <a:t>4 </a:t>
            </a:r>
            <a:r>
              <a:rPr lang="zh-CN" altLang="en-US" b="1" dirty="0"/>
              <a:t>误差的积累与传播</a:t>
            </a:r>
            <a:endParaRPr lang="en-US" b="1" dirty="0"/>
          </a:p>
        </p:txBody>
      </p:sp>
      <p:sp>
        <p:nvSpPr>
          <p:cNvPr id="3" name="Content Placeholder 2">
            <a:extLst>
              <a:ext uri="{FF2B5EF4-FFF2-40B4-BE49-F238E27FC236}">
                <a16:creationId xmlns:a16="http://schemas.microsoft.com/office/drawing/2014/main" id="{49EF0996-2C8D-4934-8973-E6B16DC80844}"/>
              </a:ext>
            </a:extLst>
          </p:cNvPr>
          <p:cNvSpPr>
            <a:spLocks noGrp="1"/>
          </p:cNvSpPr>
          <p:nvPr>
            <p:ph idx="1"/>
          </p:nvPr>
        </p:nvSpPr>
        <p:spPr>
          <a:xfrm>
            <a:off x="395536" y="1340768"/>
            <a:ext cx="4320480" cy="4680520"/>
          </a:xfrm>
        </p:spPr>
        <p:txBody>
          <a:bodyPr/>
          <a:lstStyle/>
          <a:p>
            <a:pPr algn="l"/>
            <a:r>
              <a:rPr lang="en-US" b="1" dirty="0"/>
              <a:t>4.1 </a:t>
            </a:r>
            <a:r>
              <a:rPr lang="zh-CN" altLang="en-US" b="1" dirty="0"/>
              <a:t>误差的积累</a:t>
            </a:r>
            <a:endParaRPr lang="en-US" altLang="zh-CN" b="1" dirty="0"/>
          </a:p>
          <a:p>
            <a:pPr algn="l"/>
            <a:r>
              <a:rPr lang="en-US" altLang="zh-CN" dirty="0"/>
              <a:t>	</a:t>
            </a:r>
            <a:r>
              <a:rPr lang="zh-CN" altLang="en-US" dirty="0"/>
              <a:t>数值计算方法中存在“蝴蝶效应”，极其微小的误差在计算中不断积累与传播，最终导致计算结果与理论结果严重偏差，使得计算方法完全失效。这种现象称为计算方法的病态性。</a:t>
            </a:r>
            <a:endParaRPr lang="en-US" altLang="zh-CN" dirty="0"/>
          </a:p>
          <a:p>
            <a:pPr algn="l"/>
            <a:endParaRPr lang="en-US" dirty="0"/>
          </a:p>
        </p:txBody>
      </p:sp>
      <p:pic>
        <p:nvPicPr>
          <p:cNvPr id="4" name="Picture 3">
            <a:extLst>
              <a:ext uri="{FF2B5EF4-FFF2-40B4-BE49-F238E27FC236}">
                <a16:creationId xmlns:a16="http://schemas.microsoft.com/office/drawing/2014/main" id="{DBE614DD-CFDD-4F23-8154-AF13E5B54AA8}"/>
              </a:ext>
            </a:extLst>
          </p:cNvPr>
          <p:cNvPicPr>
            <a:picLocks noChangeAspect="1"/>
          </p:cNvPicPr>
          <p:nvPr/>
        </p:nvPicPr>
        <p:blipFill>
          <a:blip r:embed="rId2"/>
          <a:stretch>
            <a:fillRect/>
          </a:stretch>
        </p:blipFill>
        <p:spPr>
          <a:xfrm>
            <a:off x="4860004" y="1353640"/>
            <a:ext cx="3853424" cy="2076608"/>
          </a:xfrm>
          <a:prstGeom prst="rect">
            <a:avLst/>
          </a:prstGeom>
        </p:spPr>
      </p:pic>
      <p:sp>
        <p:nvSpPr>
          <p:cNvPr id="5" name="Content Placeholder 2">
            <a:extLst>
              <a:ext uri="{FF2B5EF4-FFF2-40B4-BE49-F238E27FC236}">
                <a16:creationId xmlns:a16="http://schemas.microsoft.com/office/drawing/2014/main" id="{E4380117-1142-457C-ADE6-F4B854AF7EB2}"/>
              </a:ext>
            </a:extLst>
          </p:cNvPr>
          <p:cNvSpPr txBox="1">
            <a:spLocks/>
          </p:cNvSpPr>
          <p:nvPr/>
        </p:nvSpPr>
        <p:spPr>
          <a:xfrm>
            <a:off x="5292080" y="3429000"/>
            <a:ext cx="3565336" cy="2592288"/>
          </a:xfrm>
          <a:prstGeom prst="rect">
            <a:avLst/>
          </a:prstGeom>
        </p:spPr>
        <p:txBody>
          <a:bodyPr/>
          <a:lstStyle>
            <a:lvl1pPr marL="342900" lvl="0" indent="-342900" algn="ctr"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9pPr>
          </a:lstStyle>
          <a:p>
            <a:pPr marL="0" indent="0" algn="l"/>
            <a:r>
              <a:rPr lang="en-US" dirty="0"/>
              <a:t>1979</a:t>
            </a:r>
            <a:r>
              <a:rPr lang="zh-CN" altLang="en-US" dirty="0"/>
              <a:t>年</a:t>
            </a:r>
            <a:r>
              <a:rPr lang="en-US" altLang="zh-CN" dirty="0"/>
              <a:t>12</a:t>
            </a:r>
            <a:r>
              <a:rPr lang="zh-CN" altLang="en-US" dirty="0"/>
              <a:t>月，</a:t>
            </a:r>
            <a:r>
              <a:rPr lang="en-US" altLang="zh-CN" dirty="0"/>
              <a:t>Lorenz</a:t>
            </a:r>
            <a:r>
              <a:rPr lang="zh-CN" altLang="en-US" dirty="0"/>
              <a:t>在华盛顿的美国科学促进会的一次讲演中提出，一只蝴蝶在巴西扇动翅膀，有可能会在美国的德克萨斯引起一场龙卷风。</a:t>
            </a:r>
            <a:endParaRPr lang="en-US" dirty="0"/>
          </a:p>
        </p:txBody>
      </p:sp>
      <p:sp>
        <p:nvSpPr>
          <p:cNvPr id="6" name="Rectangle 5">
            <a:extLst>
              <a:ext uri="{FF2B5EF4-FFF2-40B4-BE49-F238E27FC236}">
                <a16:creationId xmlns:a16="http://schemas.microsoft.com/office/drawing/2014/main" id="{7B71EC9B-E87F-43C1-B0D8-66CAECAF987F}"/>
              </a:ext>
            </a:extLst>
          </p:cNvPr>
          <p:cNvSpPr/>
          <p:nvPr/>
        </p:nvSpPr>
        <p:spPr>
          <a:xfrm>
            <a:off x="5292080" y="1353640"/>
            <a:ext cx="2486678" cy="461665"/>
          </a:xfrm>
          <a:prstGeom prst="rect">
            <a:avLst/>
          </a:prstGeom>
          <a:noFill/>
        </p:spPr>
        <p:txBody>
          <a:bodyPr wrap="square" lIns="91440" tIns="45720" rIns="91440" bIns="45720">
            <a:spAutoFit/>
          </a:bodyPr>
          <a:lstStyle/>
          <a:p>
            <a:pPr algn="ctr"/>
            <a:r>
              <a:rPr lang="zh-CN" altLang="en-US" b="1" cap="none" spc="0" dirty="0">
                <a:ln w="22225">
                  <a:solidFill>
                    <a:schemeClr val="accent2"/>
                  </a:solidFill>
                  <a:prstDash val="solid"/>
                </a:ln>
                <a:solidFill>
                  <a:schemeClr val="accent2">
                    <a:lumMod val="40000"/>
                    <a:lumOff val="60000"/>
                  </a:schemeClr>
                </a:solidFill>
                <a:effectLst/>
              </a:rPr>
              <a:t>“蝴蝶效应”</a:t>
            </a:r>
            <a:endParaRPr lang="en-US"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33019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766B-932A-47EB-BD4B-4AD2662BD49B}"/>
              </a:ext>
            </a:extLst>
          </p:cNvPr>
          <p:cNvSpPr>
            <a:spLocks noGrp="1"/>
          </p:cNvSpPr>
          <p:nvPr>
            <p:ph type="title"/>
          </p:nvPr>
        </p:nvSpPr>
        <p:spPr/>
        <p:txBody>
          <a:bodyPr/>
          <a:lstStyle/>
          <a:p>
            <a:r>
              <a:rPr lang="zh-CN" altLang="en-US" dirty="0"/>
              <a:t>误差积累实例</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A9E428-2182-4F86-B66F-E4F0FBB4B8B1}"/>
                  </a:ext>
                </a:extLst>
              </p:cNvPr>
              <p:cNvSpPr>
                <a:spLocks noGrp="1"/>
              </p:cNvSpPr>
              <p:nvPr>
                <p:ph idx="1"/>
              </p:nvPr>
            </p:nvSpPr>
            <p:spPr/>
            <p:txBody>
              <a:bodyPr/>
              <a:lstStyle/>
              <a:p>
                <a:pPr algn="l"/>
                <a:r>
                  <a:rPr lang="zh-CN" altLang="en-US" sz="2000" dirty="0"/>
                  <a:t>例：计算定积分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𝑒</m:t>
                        </m:r>
                      </m:den>
                    </m:f>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1</m:t>
                        </m:r>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𝑛</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𝑥</m:t>
                            </m:r>
                          </m:sup>
                        </m:sSup>
                      </m:e>
                    </m:nary>
                    <m:r>
                      <a:rPr lang="en-US" altLang="zh-CN" sz="2000" b="0" i="1" smtClean="0">
                        <a:latin typeface="Cambria Math" panose="02040503050406030204" pitchFamily="18" charset="0"/>
                      </a:rPr>
                      <m:t>𝑑𝑥</m:t>
                    </m:r>
                  </m:oMath>
                </a14:m>
                <a:r>
                  <a:rPr lang="en-US" sz="2000" dirty="0"/>
                  <a:t>,     n = 0,1,2,…</a:t>
                </a:r>
              </a:p>
              <a:p>
                <a:pPr algn="l"/>
                <a:r>
                  <a:rPr lang="zh-CN" altLang="en-US" sz="2000" dirty="0"/>
                  <a:t>解法</a:t>
                </a:r>
                <a:r>
                  <a:rPr lang="en-US" altLang="zh-CN" sz="2000" dirty="0"/>
                  <a:t>1</a:t>
                </a:r>
                <a:r>
                  <a:rPr lang="zh-CN" altLang="en-US" sz="2000" dirty="0"/>
                  <a:t>：由分部积分法可得递推式：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oMath>
                </a14:m>
                <a:r>
                  <a:rPr lang="zh-CN" altLang="en-US" sz="2000" dirty="0"/>
                  <a:t>，</a:t>
                </a:r>
                <a:endParaRPr lang="en-US" altLang="zh-CN" sz="2000" dirty="0"/>
              </a:p>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b="0" i="1" smtClean="0">
                              <a:latin typeface="Cambria Math" panose="02040503050406030204" pitchFamily="18" charset="0"/>
                            </a:rPr>
                            <m:t>0</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𝑒</m:t>
                          </m:r>
                        </m:den>
                      </m:f>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0</m:t>
                          </m:r>
                        </m:sub>
                        <m:sup>
                          <m:r>
                            <a:rPr lang="en-US" altLang="zh-CN" sz="2000" i="1">
                              <a:latin typeface="Cambria Math" panose="02040503050406030204" pitchFamily="18" charset="0"/>
                            </a:rPr>
                            <m:t>1</m:t>
                          </m:r>
                        </m:sup>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𝑥</m:t>
                              </m:r>
                            </m:sup>
                          </m:sSup>
                        </m:e>
                      </m:nary>
                      <m:r>
                        <a:rPr lang="en-US" altLang="zh-CN" sz="2000" i="1">
                          <a:latin typeface="Cambria Math" panose="02040503050406030204" pitchFamily="18" charset="0"/>
                        </a:rPr>
                        <m:t>𝑑</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𝑒</m:t>
                          </m:r>
                        </m:den>
                      </m:f>
                      <m:r>
                        <a:rPr lang="en-US" altLang="zh-CN" sz="2000" b="0" i="1" smtClean="0">
                          <a:latin typeface="Cambria Math" panose="02040503050406030204" pitchFamily="18" charset="0"/>
                          <a:ea typeface="Cambria Math" panose="02040503050406030204" pitchFamily="18" charset="0"/>
                        </a:rPr>
                        <m:t>≈0.63212056→</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𝐼</m:t>
                          </m:r>
                        </m:e>
                        <m:sub>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m:t>
                          </m:r>
                        </m:sup>
                      </m:sSubSup>
                    </m:oMath>
                  </m:oMathPara>
                </a14:m>
                <a:endParaRPr lang="en-US" sz="2000" dirty="0"/>
              </a:p>
              <a:p>
                <a:pPr algn="l"/>
                <a:r>
                  <a:rPr lang="zh-CN" altLang="en-US" sz="2000" dirty="0"/>
                  <a:t>则初始误差为 </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E</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m:t>
                            </m:r>
                          </m:sup>
                        </m:sSubSup>
                      </m:e>
                    </m:d>
                    <m:r>
                      <a:rPr lang="en-US" altLang="zh-CN" sz="2000" b="0" i="1" smtClean="0">
                        <a:latin typeface="Cambria Math" panose="02040503050406030204" pitchFamily="18" charset="0"/>
                        <a:ea typeface="Cambria Math" panose="02040503050406030204" pitchFamily="18" charset="0"/>
                      </a:rPr>
                      <m:t>&lt;0.5×</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−8</m:t>
                        </m:r>
                      </m:sup>
                    </m:sSup>
                  </m:oMath>
                </a14:m>
                <a:endParaRPr lang="en-US" sz="2000" dirty="0"/>
              </a:p>
              <a:p>
                <a:pPr algn="l"/>
                <a:r>
                  <a:rPr lang="zh-CN" altLang="en-US" sz="2000" dirty="0"/>
                  <a:t>再由递推式可得</a:t>
                </a:r>
                <a:endParaRPr lang="en-US" sz="2000" dirty="0"/>
              </a:p>
            </p:txBody>
          </p:sp>
        </mc:Choice>
        <mc:Fallback xmlns="">
          <p:sp>
            <p:nvSpPr>
              <p:cNvPr id="3" name="Content Placeholder 2">
                <a:extLst>
                  <a:ext uri="{FF2B5EF4-FFF2-40B4-BE49-F238E27FC236}">
                    <a16:creationId xmlns:a16="http://schemas.microsoft.com/office/drawing/2014/main" id="{E2A9E428-2182-4F86-B66F-E4F0FBB4B8B1}"/>
                  </a:ext>
                </a:extLst>
              </p:cNvPr>
              <p:cNvSpPr>
                <a:spLocks noGrp="1" noRot="1" noChangeAspect="1" noMove="1" noResize="1" noEditPoints="1" noAdjustHandles="1" noChangeArrowheads="1" noChangeShapeType="1" noTextEdit="1"/>
              </p:cNvSpPr>
              <p:nvPr>
                <p:ph idx="1"/>
              </p:nvPr>
            </p:nvSpPr>
            <p:spPr>
              <a:blipFill>
                <a:blip r:embed="rId2"/>
                <a:stretch>
                  <a:fillRect l="-8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BBB7C29-9069-4B97-92E2-8BDBF4356DA1}"/>
              </a:ext>
            </a:extLst>
          </p:cNvPr>
          <p:cNvPicPr>
            <a:picLocks noChangeAspect="1"/>
          </p:cNvPicPr>
          <p:nvPr/>
        </p:nvPicPr>
        <p:blipFill>
          <a:blip r:embed="rId3"/>
          <a:stretch>
            <a:fillRect/>
          </a:stretch>
        </p:blipFill>
        <p:spPr>
          <a:xfrm>
            <a:off x="251520" y="4226594"/>
            <a:ext cx="4619625" cy="2581275"/>
          </a:xfrm>
          <a:prstGeom prst="rect">
            <a:avLst/>
          </a:prstGeom>
        </p:spPr>
      </p:pic>
      <p:sp>
        <p:nvSpPr>
          <p:cNvPr id="5" name="Rectangle 4">
            <a:extLst>
              <a:ext uri="{FF2B5EF4-FFF2-40B4-BE49-F238E27FC236}">
                <a16:creationId xmlns:a16="http://schemas.microsoft.com/office/drawing/2014/main" id="{32DF0B8F-F7C8-4139-9253-5121EAA3CB43}"/>
              </a:ext>
            </a:extLst>
          </p:cNvPr>
          <p:cNvSpPr/>
          <p:nvPr/>
        </p:nvSpPr>
        <p:spPr>
          <a:xfrm>
            <a:off x="251520" y="6155872"/>
            <a:ext cx="4619625" cy="651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3E658F-786F-4040-AB83-A4B050BE769C}"/>
              </a:ext>
            </a:extLst>
          </p:cNvPr>
          <p:cNvSpPr txBox="1"/>
          <p:nvPr/>
        </p:nvSpPr>
        <p:spPr>
          <a:xfrm>
            <a:off x="2843808" y="6426801"/>
            <a:ext cx="1728192" cy="461665"/>
          </a:xfrm>
          <a:prstGeom prst="rect">
            <a:avLst/>
          </a:prstGeom>
          <a:noFill/>
        </p:spPr>
        <p:txBody>
          <a:bodyPr wrap="square" rtlCol="0">
            <a:spAutoFit/>
          </a:bodyPr>
          <a:lstStyle/>
          <a:p>
            <a:r>
              <a:rPr lang="zh-CN" altLang="en-US" b="1" dirty="0">
                <a:solidFill>
                  <a:srgbClr val="FF0000"/>
                </a:solidFill>
              </a:rPr>
              <a:t>严重错误</a:t>
            </a:r>
            <a:endParaRPr lang="en-US" b="1" dirty="0">
              <a:solidFill>
                <a:srgbClr val="FF0000"/>
              </a:solidFill>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8B9D644-9407-4DBE-B5F8-61C0B388410E}"/>
                  </a:ext>
                </a:extLst>
              </p:cNvPr>
              <p:cNvSpPr/>
              <p:nvPr/>
            </p:nvSpPr>
            <p:spPr>
              <a:xfrm>
                <a:off x="5099178" y="3573017"/>
                <a:ext cx="4044822" cy="32657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原因解析</a:t>
                </a:r>
                <a:endParaRPr lang="en-US" altLang="zh-CN" b="1" dirty="0">
                  <a:solidFill>
                    <a:schemeClr val="tx1"/>
                  </a:solidFill>
                </a:endParaRPr>
              </a:p>
              <a:p>
                <a:r>
                  <a:rPr lang="zh-CN" altLang="en-US" dirty="0">
                    <a:solidFill>
                      <a:schemeClr val="tx1"/>
                    </a:solidFill>
                  </a:rPr>
                  <a:t>该题中 </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E</m:t>
                            </m:r>
                          </m:e>
                          <m:sub>
                            <m:r>
                              <a:rPr lang="en-US" altLang="zh-CN" b="0" i="1" smtClean="0">
                                <a:solidFill>
                                  <a:schemeClr val="tx1"/>
                                </a:solidFill>
                                <a:latin typeface="Cambria Math" panose="02040503050406030204" pitchFamily="18" charset="0"/>
                              </a:rPr>
                              <m:t>𝑛</m:t>
                            </m:r>
                          </m:sub>
                        </m:sSub>
                      </m:e>
                    </m:d>
                    <m:r>
                      <a:rPr lang="en-US" altLang="zh-CN" i="1">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𝐼</m:t>
                            </m:r>
                          </m:e>
                          <m:sub>
                            <m:r>
                              <a:rPr lang="en-US" altLang="zh-CN" b="0" i="1" smtClean="0">
                                <a:solidFill>
                                  <a:schemeClr val="tx1"/>
                                </a:solidFill>
                                <a:latin typeface="Cambria Math" panose="02040503050406030204" pitchFamily="18" charset="0"/>
                              </a:rPr>
                              <m:t>𝑛</m:t>
                            </m:r>
                          </m:sub>
                        </m:sSub>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𝐼</m:t>
                            </m:r>
                          </m:e>
                          <m:sub>
                            <m:r>
                              <a:rPr lang="en-US" altLang="zh-CN" b="0" i="1" smtClean="0">
                                <a:solidFill>
                                  <a:schemeClr val="tx1"/>
                                </a:solidFill>
                                <a:latin typeface="Cambria Math" panose="02040503050406030204" pitchFamily="18" charset="0"/>
                              </a:rPr>
                              <m:t>𝑛</m:t>
                            </m:r>
                          </m:sub>
                          <m:sup>
                            <m:r>
                              <a:rPr lang="en-US" altLang="zh-CN" i="1">
                                <a:solidFill>
                                  <a:schemeClr val="tx1"/>
                                </a:solidFill>
                                <a:latin typeface="Cambria Math" panose="02040503050406030204" pitchFamily="18" charset="0"/>
                              </a:rPr>
                              <m:t>∗</m:t>
                            </m:r>
                          </m:sup>
                        </m:sSubSup>
                      </m:e>
                    </m:d>
                    <m:r>
                      <a:rPr lang="en-US" altLang="zh-CN" i="1">
                        <a:solidFill>
                          <a:schemeClr val="tx1"/>
                        </a:solidFill>
                        <a:latin typeface="Cambria Math" panose="02040503050406030204" pitchFamily="18" charset="0"/>
                        <a:ea typeface="Cambria Math" panose="02040503050406030204" pitchFamily="18" charset="0"/>
                      </a:rPr>
                      <m:t>=</m:t>
                    </m:r>
                    <m:d>
                      <m:dPr>
                        <m:begChr m:val="|"/>
                        <m:endChr m:val="|"/>
                        <m:ctrlPr>
                          <a:rPr lang="en-US" altLang="zh-CN" i="1" smtClean="0">
                            <a:solidFill>
                              <a:schemeClr val="tx1"/>
                            </a:solidFill>
                            <a:latin typeface="Cambria Math" panose="02040503050406030204" pitchFamily="18" charset="0"/>
                            <a:ea typeface="Cambria Math" panose="02040503050406030204" pitchFamily="18" charset="0"/>
                          </a:rPr>
                        </m:ctrlPr>
                      </m:dPr>
                      <m:e>
                        <m:d>
                          <m:dPr>
                            <m:ctrlPr>
                              <a:rPr lang="en-US" altLang="zh-CN"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𝑛</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𝐼</m:t>
                                </m:r>
                              </m:e>
                              <m:sub>
                                <m:r>
                                  <a:rPr lang="en-US" altLang="zh-CN" i="1">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b>
                            </m:sSub>
                          </m:e>
                        </m:d>
                        <m:r>
                          <a:rPr lang="en-US" altLang="zh-CN" b="0" i="1" smtClean="0">
                            <a:solidFill>
                              <a:schemeClr val="tx1"/>
                            </a:solidFill>
                            <a:latin typeface="Cambria Math" panose="02040503050406030204" pitchFamily="18" charset="0"/>
                            <a:ea typeface="Cambria Math" panose="02040503050406030204" pitchFamily="18" charset="0"/>
                          </a:rPr>
                          <m:t>−(1−</m:t>
                        </m:r>
                        <m:r>
                          <a:rPr lang="en-US" altLang="zh-CN" b="0" i="1" smtClean="0">
                            <a:solidFill>
                              <a:schemeClr val="tx1"/>
                            </a:solidFill>
                            <a:latin typeface="Cambria Math" panose="02040503050406030204" pitchFamily="18" charset="0"/>
                            <a:ea typeface="Cambria Math" panose="02040503050406030204" pitchFamily="18" charset="0"/>
                          </a:rPr>
                          <m:t>𝑛</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𝐼</m:t>
                            </m:r>
                          </m:e>
                          <m:sub>
                            <m:r>
                              <a:rPr lang="en-US" altLang="zh-CN" i="1">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m:t>
                        </m:r>
                      </m:e>
                    </m:d>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𝑛</m:t>
                    </m:r>
                  </m:oMath>
                </a14:m>
                <a:r>
                  <a:rPr lang="en-US" altLang="zh-CN" dirty="0">
                    <a:solidFill>
                      <a:schemeClr val="tx1"/>
                    </a:solidFill>
                  </a:rPr>
                  <a:t> </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E</m:t>
                            </m:r>
                          </m:e>
                          <m:sub>
                            <m:r>
                              <a:rPr lang="en-US" altLang="zh-CN" i="1">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𝑛</m:t>
                    </m:r>
                    <m:r>
                      <a:rPr lang="en-US" altLang="zh-CN"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E</m:t>
                            </m:r>
                          </m:e>
                          <m:sub>
                            <m:r>
                              <a:rPr lang="en-US" altLang="zh-CN" b="0" i="1" smtClean="0">
                                <a:solidFill>
                                  <a:schemeClr val="tx1"/>
                                </a:solidFill>
                                <a:latin typeface="Cambria Math" panose="02040503050406030204" pitchFamily="18" charset="0"/>
                              </a:rPr>
                              <m:t>0</m:t>
                            </m:r>
                          </m:sub>
                        </m:sSub>
                      </m:e>
                    </m:d>
                  </m:oMath>
                </a14:m>
                <a:endParaRPr lang="en-US" dirty="0">
                  <a:solidFill>
                    <a:schemeClr val="tx1"/>
                  </a:solidFill>
                </a:endParaRPr>
              </a:p>
              <a:p>
                <a:r>
                  <a:rPr lang="zh-CN" altLang="en-US" dirty="0">
                    <a:solidFill>
                      <a:schemeClr val="tx1"/>
                    </a:solidFill>
                  </a:rPr>
                  <a:t>可见，此种算法中微小的误差能够快速积累，导致算法完全失效，该算法即称为不稳定的算法。</a:t>
                </a:r>
                <a:endParaRPr lang="en-US" dirty="0">
                  <a:solidFill>
                    <a:schemeClr val="tx1"/>
                  </a:solidFill>
                </a:endParaRPr>
              </a:p>
            </p:txBody>
          </p:sp>
        </mc:Choice>
        <mc:Fallback>
          <p:sp>
            <p:nvSpPr>
              <p:cNvPr id="7" name="Rectangle 6">
                <a:extLst>
                  <a:ext uri="{FF2B5EF4-FFF2-40B4-BE49-F238E27FC236}">
                    <a16:creationId xmlns:a16="http://schemas.microsoft.com/office/drawing/2014/main" id="{38B9D644-9407-4DBE-B5F8-61C0B388410E}"/>
                  </a:ext>
                </a:extLst>
              </p:cNvPr>
              <p:cNvSpPr>
                <a:spLocks noRot="1" noChangeAspect="1" noMove="1" noResize="1" noEditPoints="1" noAdjustHandles="1" noChangeArrowheads="1" noChangeShapeType="1" noTextEdit="1"/>
              </p:cNvSpPr>
              <p:nvPr/>
            </p:nvSpPr>
            <p:spPr>
              <a:xfrm>
                <a:off x="5099178" y="3573017"/>
                <a:ext cx="4044822" cy="3265714"/>
              </a:xfrm>
              <a:prstGeom prst="rect">
                <a:avLst/>
              </a:prstGeom>
              <a:blipFill>
                <a:blip r:embed="rId4"/>
                <a:stretch>
                  <a:fillRect l="-11411" t="-3532" b="-5204"/>
                </a:stretch>
              </a:blipFill>
            </p:spPr>
            <p:txBody>
              <a:bodyPr/>
              <a:lstStyle/>
              <a:p>
                <a:r>
                  <a:rPr lang="en-US">
                    <a:noFill/>
                  </a:rPr>
                  <a:t> </a:t>
                </a:r>
              </a:p>
            </p:txBody>
          </p:sp>
        </mc:Fallback>
      </mc:AlternateContent>
    </p:spTree>
    <p:extLst>
      <p:ext uri="{BB962C8B-B14F-4D97-AF65-F5344CB8AC3E}">
        <p14:creationId xmlns:p14="http://schemas.microsoft.com/office/powerpoint/2010/main" val="27322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E61E-3CE9-4BFB-8B28-0077802F4546}"/>
              </a:ext>
            </a:extLst>
          </p:cNvPr>
          <p:cNvSpPr>
            <a:spLocks noGrp="1"/>
          </p:cNvSpPr>
          <p:nvPr>
            <p:ph type="title"/>
          </p:nvPr>
        </p:nvSpPr>
        <p:spPr/>
        <p:txBody>
          <a:bodyPr/>
          <a:lstStyle/>
          <a:p>
            <a:r>
              <a:rPr lang="zh-CN" altLang="en-US" b="1" dirty="0">
                <a:solidFill>
                  <a:schemeClr val="accent2"/>
                </a:solidFill>
              </a:rPr>
              <a:t>改进的算法</a:t>
            </a:r>
            <a:endParaRPr lang="en-US" b="1" dirty="0">
              <a:solidFill>
                <a:schemeClr val="accent2"/>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27222E-0D7C-4878-8088-83BB703DF269}"/>
                  </a:ext>
                </a:extLst>
              </p:cNvPr>
              <p:cNvSpPr>
                <a:spLocks noGrp="1"/>
              </p:cNvSpPr>
              <p:nvPr>
                <p:ph idx="1"/>
              </p:nvPr>
            </p:nvSpPr>
            <p:spPr>
              <a:xfrm>
                <a:off x="391139" y="1159952"/>
                <a:ext cx="8115300" cy="4680520"/>
              </a:xfrm>
            </p:spPr>
            <p:txBody>
              <a:bodyPr/>
              <a:lstStyle/>
              <a:p>
                <a:pPr algn="l"/>
                <a:r>
                  <a:rPr lang="zh-CN" altLang="en-US" dirty="0"/>
                  <a:t>逆向推导方法：</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num>
                      <m:den>
                        <m:r>
                          <a:rPr lang="en-US" altLang="zh-CN" b="0" i="1" smtClean="0">
                            <a:latin typeface="Cambria Math" panose="02040503050406030204" pitchFamily="18" charset="0"/>
                          </a:rPr>
                          <m:t>𝑛</m:t>
                        </m:r>
                      </m:den>
                    </m:f>
                    <m:r>
                      <a:rPr lang="zh-CN" altLang="en-US" i="1">
                        <a:latin typeface="Cambria Math" panose="02040503050406030204" pitchFamily="18" charset="0"/>
                      </a:rPr>
                      <m:t>，</m:t>
                    </m:r>
                  </m:oMath>
                </a14:m>
                <a:r>
                  <a:rPr lang="zh-CN" altLang="en-US" dirty="0"/>
                  <a:t>通过估计一个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𝑁</m:t>
                        </m:r>
                      </m:sub>
                    </m:sSub>
                    <m:r>
                      <a:rPr lang="zh-CN" altLang="en-US" i="1">
                        <a:latin typeface="Cambria Math" panose="02040503050406030204" pitchFamily="18" charset="0"/>
                      </a:rPr>
                      <m:t>，</m:t>
                    </m:r>
                  </m:oMath>
                </a14:m>
                <a:r>
                  <a:rPr lang="zh-CN" altLang="en-US" dirty="0"/>
                  <a:t>在反推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en-US" dirty="0"/>
              </a:p>
              <a:p>
                <a:pPr algn="l"/>
                <a:r>
                  <a:rPr lang="zh-CN" altLang="en-US" dirty="0"/>
                  <a:t>由</a:t>
                </a:r>
                <a:r>
                  <a:rPr lang="en-US" altLang="zh-CN" dirty="0"/>
                  <a:t>							</a:t>
                </a:r>
                <a:r>
                  <a:rPr lang="zh-CN" altLang="en-US" dirty="0"/>
                  <a:t>可得</a:t>
                </a:r>
                <a:r>
                  <a:rPr lang="en-US" altLang="zh-CN" dirty="0"/>
                  <a:t>		</a:t>
                </a:r>
              </a:p>
              <a:p>
                <a:pPr algn="l"/>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𝑁</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r>
                              <a:rPr lang="en-US" altLang="zh-CN" b="0" i="1" smtClean="0">
                                <a:latin typeface="Cambria Math" panose="02040503050406030204" pitchFamily="18" charset="0"/>
                              </a:rPr>
                              <m:t>+1</m:t>
                            </m:r>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𝑁</m:t>
                        </m:r>
                      </m:sub>
                    </m:sSub>
                    <m:r>
                      <a:rPr lang="zh-CN" altLang="en-US" i="1">
                        <a:latin typeface="Cambria Math" panose="02040503050406030204" pitchFamily="18" charset="0"/>
                        <a:ea typeface="Cambria Math" panose="02040503050406030204" pitchFamily="18" charset="0"/>
                      </a:rPr>
                      <m:t>，</m:t>
                    </m:r>
                  </m:oMath>
                </a14:m>
                <a:r>
                  <a:rPr lang="zh-CN" altLang="en-US" dirty="0"/>
                  <a:t>故取</a:t>
                </a:r>
                <a:r>
                  <a:rPr lang="en-US" altLang="zh-CN" dirty="0"/>
                  <a:t>N=15</a:t>
                </a:r>
                <a:r>
                  <a:rPr lang="zh-CN" altLang="en-US" dirty="0"/>
                  <a:t>，得到</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b="0" i="1" smtClean="0">
                            <a:latin typeface="Cambria Math" panose="02040503050406030204" pitchFamily="18" charset="0"/>
                          </a:rPr>
                          <m:t>15</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0.042746233</m:t>
                    </m:r>
                    <m:r>
                      <a:rPr lang="zh-CN" altLang="en-US"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从而</m:t>
                    </m:r>
                    <m:r>
                      <a:rPr lang="zh-CN" altLang="en-US" i="1">
                        <a:latin typeface="Cambria Math" panose="02040503050406030204" pitchFamily="18" charset="0"/>
                        <a:ea typeface="Cambria Math" panose="02040503050406030204" pitchFamily="18" charset="0"/>
                      </a:rPr>
                      <m:t>根据</m:t>
                    </m:r>
                    <m:r>
                      <a:rPr lang="zh-CN" altLang="en-US" i="1" smtClean="0">
                        <a:latin typeface="Cambria Math" panose="02040503050406030204" pitchFamily="18" charset="0"/>
                        <a:ea typeface="Cambria Math" panose="02040503050406030204" pitchFamily="18" charset="0"/>
                      </a:rPr>
                      <m:t>上述</m:t>
                    </m:r>
                    <m:r>
                      <a:rPr lang="zh-CN" altLang="en-US" i="1">
                        <a:latin typeface="Cambria Math" panose="02040503050406030204" pitchFamily="18" charset="0"/>
                        <a:ea typeface="Cambria Math" panose="02040503050406030204" pitchFamily="18" charset="0"/>
                      </a:rPr>
                      <m:t>逆向</m:t>
                    </m:r>
                    <m:r>
                      <a:rPr lang="zh-CN" altLang="en-US" i="1" smtClean="0">
                        <a:latin typeface="Cambria Math" panose="02040503050406030204" pitchFamily="18" charset="0"/>
                        <a:ea typeface="Cambria Math" panose="02040503050406030204" pitchFamily="18" charset="0"/>
                      </a:rPr>
                      <m:t>提到</m:t>
                    </m:r>
                    <m:r>
                      <a:rPr lang="zh-CN" altLang="en-US" i="1">
                        <a:latin typeface="Cambria Math" panose="02040503050406030204" pitchFamily="18" charset="0"/>
                        <a:ea typeface="Cambria Math" panose="02040503050406030204" pitchFamily="18" charset="0"/>
                      </a:rPr>
                      <m:t>公式</m:t>
                    </m:r>
                    <m:r>
                      <a:rPr lang="zh-CN" altLang="en-US" i="1" smtClean="0">
                        <a:latin typeface="Cambria Math" panose="02040503050406030204" pitchFamily="18" charset="0"/>
                        <a:ea typeface="Cambria Math" panose="02040503050406030204" pitchFamily="18" charset="0"/>
                      </a:rPr>
                      <m:t>得到</m:t>
                    </m:r>
                    <m:r>
                      <a:rPr lang="en-US" altLang="zh-CN" i="1">
                        <a:latin typeface="Cambria Math" panose="02040503050406030204" pitchFamily="18" charset="0"/>
                      </a:rPr>
                      <m:t> </m:t>
                    </m:r>
                  </m:oMath>
                </a14:m>
                <a:r>
                  <a:rPr lang="en-US" altLang="zh-CN" dirty="0"/>
                  <a:t>								</a:t>
                </a:r>
                <a:endParaRPr lang="en-US" dirty="0"/>
              </a:p>
            </p:txBody>
          </p:sp>
        </mc:Choice>
        <mc:Fallback>
          <p:sp>
            <p:nvSpPr>
              <p:cNvPr id="3" name="Content Placeholder 2">
                <a:extLst>
                  <a:ext uri="{FF2B5EF4-FFF2-40B4-BE49-F238E27FC236}">
                    <a16:creationId xmlns:a16="http://schemas.microsoft.com/office/drawing/2014/main" id="{0B27222E-0D7C-4878-8088-83BB703DF269}"/>
                  </a:ext>
                </a:extLst>
              </p:cNvPr>
              <p:cNvSpPr>
                <a:spLocks noGrp="1" noRot="1" noChangeAspect="1" noMove="1" noResize="1" noEditPoints="1" noAdjustHandles="1" noChangeArrowheads="1" noChangeShapeType="1" noTextEdit="1"/>
              </p:cNvSpPr>
              <p:nvPr>
                <p:ph idx="1"/>
              </p:nvPr>
            </p:nvSpPr>
            <p:spPr>
              <a:xfrm>
                <a:off x="391139" y="1159952"/>
                <a:ext cx="8115300" cy="4680520"/>
              </a:xfrm>
              <a:blipFill>
                <a:blip r:embed="rId2"/>
                <a:stretch>
                  <a:fillRect l="-11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0BCA160-68BB-4DC7-A014-4929FEAD02B4}"/>
              </a:ext>
            </a:extLst>
          </p:cNvPr>
          <p:cNvPicPr>
            <a:picLocks noChangeAspect="1"/>
          </p:cNvPicPr>
          <p:nvPr/>
        </p:nvPicPr>
        <p:blipFill>
          <a:blip r:embed="rId3"/>
          <a:stretch>
            <a:fillRect/>
          </a:stretch>
        </p:blipFill>
        <p:spPr>
          <a:xfrm>
            <a:off x="899592" y="2447049"/>
            <a:ext cx="4905375" cy="714375"/>
          </a:xfrm>
          <a:prstGeom prst="rect">
            <a:avLst/>
          </a:prstGeom>
        </p:spPr>
      </p:pic>
      <p:pic>
        <p:nvPicPr>
          <p:cNvPr id="6" name="Picture 5">
            <a:extLst>
              <a:ext uri="{FF2B5EF4-FFF2-40B4-BE49-F238E27FC236}">
                <a16:creationId xmlns:a16="http://schemas.microsoft.com/office/drawing/2014/main" id="{30468033-76F1-498C-AD65-52F569D6E790}"/>
              </a:ext>
            </a:extLst>
          </p:cNvPr>
          <p:cNvPicPr>
            <a:picLocks noChangeAspect="1"/>
          </p:cNvPicPr>
          <p:nvPr/>
        </p:nvPicPr>
        <p:blipFill>
          <a:blip r:embed="rId4"/>
          <a:stretch>
            <a:fillRect/>
          </a:stretch>
        </p:blipFill>
        <p:spPr>
          <a:xfrm>
            <a:off x="632573" y="4293096"/>
            <a:ext cx="3381375" cy="1114425"/>
          </a:xfrm>
          <a:prstGeom prst="rect">
            <a:avLst/>
          </a:prstGeom>
        </p:spPr>
      </p:pic>
      <p:pic>
        <p:nvPicPr>
          <p:cNvPr id="7" name="Picture 6">
            <a:extLst>
              <a:ext uri="{FF2B5EF4-FFF2-40B4-BE49-F238E27FC236}">
                <a16:creationId xmlns:a16="http://schemas.microsoft.com/office/drawing/2014/main" id="{4054CEE8-78F9-49F0-B39F-F3C74ADFD240}"/>
              </a:ext>
            </a:extLst>
          </p:cNvPr>
          <p:cNvPicPr>
            <a:picLocks noChangeAspect="1"/>
          </p:cNvPicPr>
          <p:nvPr/>
        </p:nvPicPr>
        <p:blipFill>
          <a:blip r:embed="rId5"/>
          <a:stretch>
            <a:fillRect/>
          </a:stretch>
        </p:blipFill>
        <p:spPr>
          <a:xfrm>
            <a:off x="4276683" y="4221088"/>
            <a:ext cx="4248150" cy="2390775"/>
          </a:xfrm>
          <a:prstGeom prst="rect">
            <a:avLst/>
          </a:prstGeom>
        </p:spPr>
      </p:pic>
      <p:grpSp>
        <p:nvGrpSpPr>
          <p:cNvPr id="10" name="Group 9">
            <a:extLst>
              <a:ext uri="{FF2B5EF4-FFF2-40B4-BE49-F238E27FC236}">
                <a16:creationId xmlns:a16="http://schemas.microsoft.com/office/drawing/2014/main" id="{AEBFA1D5-8FE0-42D9-9B73-8A008D05E5AB}"/>
              </a:ext>
            </a:extLst>
          </p:cNvPr>
          <p:cNvGrpSpPr/>
          <p:nvPr/>
        </p:nvGrpSpPr>
        <p:grpSpPr>
          <a:xfrm>
            <a:off x="251520" y="5445224"/>
            <a:ext cx="4011166" cy="1296242"/>
            <a:chOff x="251520" y="5561758"/>
            <a:chExt cx="4011166" cy="1296242"/>
          </a:xfrm>
        </p:grpSpPr>
        <p:sp>
          <p:nvSpPr>
            <p:cNvPr id="8" name="Rectangle 7">
              <a:extLst>
                <a:ext uri="{FF2B5EF4-FFF2-40B4-BE49-F238E27FC236}">
                  <a16:creationId xmlns:a16="http://schemas.microsoft.com/office/drawing/2014/main" id="{D501F1EB-BB0F-4C5A-816A-FBED1AB3D296}"/>
                </a:ext>
              </a:extLst>
            </p:cNvPr>
            <p:cNvSpPr/>
            <p:nvPr/>
          </p:nvSpPr>
          <p:spPr>
            <a:xfrm>
              <a:off x="251520" y="5561758"/>
              <a:ext cx="4011166" cy="1296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tx1"/>
                  </a:solidFill>
                </a:rPr>
                <a:t>误差积累公式：</a:t>
              </a:r>
              <a:endParaRPr lang="en-US" altLang="zh-CN" sz="1800" dirty="0">
                <a:solidFill>
                  <a:schemeClr val="tx1"/>
                </a:solidFill>
              </a:endParaRPr>
            </a:p>
            <a:p>
              <a:endParaRPr lang="en-US" sz="1800" dirty="0">
                <a:solidFill>
                  <a:schemeClr val="tx1"/>
                </a:solidFill>
              </a:endParaRPr>
            </a:p>
            <a:p>
              <a:endParaRPr lang="en-US" sz="1800" dirty="0">
                <a:solidFill>
                  <a:schemeClr val="tx1"/>
                </a:solidFill>
              </a:endParaRPr>
            </a:p>
          </p:txBody>
        </p:sp>
        <p:pic>
          <p:nvPicPr>
            <p:cNvPr id="9" name="Picture 8">
              <a:extLst>
                <a:ext uri="{FF2B5EF4-FFF2-40B4-BE49-F238E27FC236}">
                  <a16:creationId xmlns:a16="http://schemas.microsoft.com/office/drawing/2014/main" id="{8206FEE6-2DD8-440E-90D7-8EC41BD19A1D}"/>
                </a:ext>
              </a:extLst>
            </p:cNvPr>
            <p:cNvPicPr>
              <a:picLocks noChangeAspect="1"/>
            </p:cNvPicPr>
            <p:nvPr/>
          </p:nvPicPr>
          <p:blipFill>
            <a:blip r:embed="rId6"/>
            <a:stretch>
              <a:fillRect/>
            </a:stretch>
          </p:blipFill>
          <p:spPr>
            <a:xfrm>
              <a:off x="429474" y="6209879"/>
              <a:ext cx="3833212" cy="541182"/>
            </a:xfrm>
            <a:prstGeom prst="rect">
              <a:avLst/>
            </a:prstGeom>
          </p:spPr>
        </p:pic>
      </p:grpSp>
    </p:spTree>
    <p:extLst>
      <p:ext uri="{BB962C8B-B14F-4D97-AF65-F5344CB8AC3E}">
        <p14:creationId xmlns:p14="http://schemas.microsoft.com/office/powerpoint/2010/main" val="41178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8263-2550-4BAD-984D-0C6541ABE662}"/>
              </a:ext>
            </a:extLst>
          </p:cNvPr>
          <p:cNvSpPr>
            <a:spLocks noGrp="1"/>
          </p:cNvSpPr>
          <p:nvPr>
            <p:ph type="title"/>
          </p:nvPr>
        </p:nvSpPr>
        <p:spPr/>
        <p:txBody>
          <a:bodyPr/>
          <a:lstStyle/>
          <a:p>
            <a:r>
              <a:rPr lang="en-US" b="1" dirty="0"/>
              <a:t>4.2 </a:t>
            </a:r>
            <a:r>
              <a:rPr lang="zh-CN" altLang="en-US" b="1" dirty="0"/>
              <a:t>误差的传播</a:t>
            </a:r>
            <a:endParaRPr lang="en-US" b="1" dirty="0"/>
          </a:p>
        </p:txBody>
      </p:sp>
      <p:sp>
        <p:nvSpPr>
          <p:cNvPr id="3" name="Content Placeholder 2">
            <a:extLst>
              <a:ext uri="{FF2B5EF4-FFF2-40B4-BE49-F238E27FC236}">
                <a16:creationId xmlns:a16="http://schemas.microsoft.com/office/drawing/2014/main" id="{BFE50911-5979-45F0-89FF-C512F77AB439}"/>
              </a:ext>
            </a:extLst>
          </p:cNvPr>
          <p:cNvSpPr>
            <a:spLocks noGrp="1"/>
          </p:cNvSpPr>
          <p:nvPr>
            <p:ph idx="1"/>
          </p:nvPr>
        </p:nvSpPr>
        <p:spPr/>
        <p:txBody>
          <a:bodyPr/>
          <a:lstStyle/>
          <a:p>
            <a:pPr algn="l">
              <a:buFont typeface="Wingdings" panose="05000000000000000000" pitchFamily="2" charset="2"/>
              <a:buChar char="Ø"/>
            </a:pPr>
            <a:r>
              <a:rPr lang="zh-CN" altLang="en-US" dirty="0"/>
              <a:t>数值计算中误差的传播情况非常复杂，参与运算的数据往往都是近似数，它们都带有误差，而这些数据的误差在各次运算中又会进行传播，使计算结果产生一定的误差。不同的计算方法会导致结果误差的不同。</a:t>
            </a:r>
            <a:endParaRPr lang="en-US" altLang="zh-CN" dirty="0"/>
          </a:p>
          <a:p>
            <a:pPr marL="457200" indent="-457200" algn="l">
              <a:buFont typeface="+mj-lt"/>
              <a:buAutoNum type="alphaUcPeriod"/>
            </a:pPr>
            <a:r>
              <a:rPr lang="zh-CN" altLang="en-US" dirty="0"/>
              <a:t>四则运算中误差的传播</a:t>
            </a:r>
            <a:endParaRPr lang="en-US" dirty="0"/>
          </a:p>
        </p:txBody>
      </p:sp>
      <p:pic>
        <p:nvPicPr>
          <p:cNvPr id="4" name="Picture 3">
            <a:extLst>
              <a:ext uri="{FF2B5EF4-FFF2-40B4-BE49-F238E27FC236}">
                <a16:creationId xmlns:a16="http://schemas.microsoft.com/office/drawing/2014/main" id="{BEE05CEB-0F9F-4710-B28D-333C118536D5}"/>
              </a:ext>
            </a:extLst>
          </p:cNvPr>
          <p:cNvPicPr>
            <a:picLocks noChangeAspect="1"/>
          </p:cNvPicPr>
          <p:nvPr/>
        </p:nvPicPr>
        <p:blipFill>
          <a:blip r:embed="rId2"/>
          <a:stretch>
            <a:fillRect/>
          </a:stretch>
        </p:blipFill>
        <p:spPr>
          <a:xfrm>
            <a:off x="1619672" y="3861048"/>
            <a:ext cx="3528392" cy="2671497"/>
          </a:xfrm>
          <a:prstGeom prst="rect">
            <a:avLst/>
          </a:prstGeom>
        </p:spPr>
      </p:pic>
    </p:spTree>
    <p:extLst>
      <p:ext uri="{BB962C8B-B14F-4D97-AF65-F5344CB8AC3E}">
        <p14:creationId xmlns:p14="http://schemas.microsoft.com/office/powerpoint/2010/main" val="4041804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D458-DDC0-42B0-8BB6-7A4CF5499A4E}"/>
              </a:ext>
            </a:extLst>
          </p:cNvPr>
          <p:cNvSpPr>
            <a:spLocks noGrp="1"/>
          </p:cNvSpPr>
          <p:nvPr>
            <p:ph type="title"/>
          </p:nvPr>
        </p:nvSpPr>
        <p:spPr/>
        <p:txBody>
          <a:bodyPr/>
          <a:lstStyle/>
          <a:p>
            <a:r>
              <a:rPr lang="zh-CN" altLang="en-US" dirty="0"/>
              <a:t>四则运算误差传播实例</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2487CB-33B9-4DAB-A803-EDA6A3D77167}"/>
                  </a:ext>
                </a:extLst>
              </p:cNvPr>
              <p:cNvSpPr>
                <a:spLocks noGrp="1"/>
              </p:cNvSpPr>
              <p:nvPr>
                <p:ph idx="1"/>
              </p:nvPr>
            </p:nvSpPr>
            <p:spPr/>
            <p:txBody>
              <a:bodyPr/>
              <a:lstStyle/>
              <a:p>
                <a:pPr algn="l"/>
                <a:r>
                  <a:rPr lang="zh-CN" altLang="en-US" dirty="0"/>
                  <a:t>例：计算</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2010</m:t>
                        </m:r>
                      </m:e>
                    </m:rad>
                    <m:r>
                      <a:rPr lang="en-US" altLang="zh-CN" i="1" smtClean="0">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2009</m:t>
                        </m:r>
                      </m:e>
                    </m:rad>
                    <m:r>
                      <a:rPr lang="zh-CN" altLang="en-US" i="1">
                        <a:latin typeface="Cambria Math" panose="02040503050406030204" pitchFamily="18" charset="0"/>
                        <a:ea typeface="Cambria Math" panose="02040503050406030204" pitchFamily="18" charset="0"/>
                      </a:rPr>
                      <m:t>的</m:t>
                    </m:r>
                  </m:oMath>
                </a14:m>
                <a:r>
                  <a:rPr lang="zh-CN" altLang="en-US" dirty="0"/>
                  <a:t>值，并分析计算结果具有几位有效数字。</a:t>
                </a:r>
                <a:endParaRPr lang="en-US" altLang="zh-CN" dirty="0"/>
              </a:p>
              <a:p>
                <a:pPr algn="l"/>
                <a:r>
                  <a:rPr lang="zh-CN" altLang="en-US" dirty="0"/>
                  <a:t>方法</a:t>
                </a:r>
                <a:r>
                  <a:rPr lang="en-US" altLang="zh-CN" dirty="0"/>
                  <a:t>1</a:t>
                </a:r>
                <a:r>
                  <a:rPr lang="zh-CN" altLang="en-US" dirty="0"/>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r>
                  <a:rPr lang="zh-CN" altLang="en-US" dirty="0"/>
                  <a:t> </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2010</m:t>
                        </m:r>
                      </m:e>
                    </m:ra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44.833024</m:t>
                    </m:r>
                    <m:r>
                      <a:rPr lang="zh-CN" altLang="en-US"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oMath>
                </a14:m>
                <a:r>
                  <a:rPr lang="zh-CN" altLang="en-US" dirty="0"/>
                  <a:t> </a:t>
                </a:r>
                <a14:m>
                  <m:oMath xmlns:m="http://schemas.openxmlformats.org/officeDocument/2006/math">
                    <m:rad>
                      <m:radPr>
                        <m:degHide m:val="on"/>
                        <m:ctrlPr>
                          <a:rPr lang="zh-CN" altLang="en-US" i="1">
                            <a:latin typeface="Cambria Math" panose="02040503050406030204" pitchFamily="18" charset="0"/>
                          </a:rPr>
                        </m:ctrlPr>
                      </m:radPr>
                      <m:deg/>
                      <m:e>
                        <m:r>
                          <a:rPr lang="en-US" altLang="zh-CN" b="0" i="1" smtClean="0">
                            <a:latin typeface="Cambria Math" panose="02040503050406030204" pitchFamily="18" charset="0"/>
                          </a:rPr>
                          <m:t>2009</m:t>
                        </m:r>
                      </m:e>
                    </m:rad>
                    <m:r>
                      <a:rPr lang="en-US" altLang="zh-CN" i="1">
                        <a:latin typeface="Cambria Math" panose="02040503050406030204" pitchFamily="18" charset="0"/>
                        <a:ea typeface="Cambria Math" panose="02040503050406030204" pitchFamily="18" charset="0"/>
                      </a:rPr>
                      <m:t>≈44.</m:t>
                    </m:r>
                    <m:r>
                      <a:rPr lang="en-US" altLang="zh-CN" b="0" i="1" smtClean="0">
                        <a:latin typeface="Cambria Math" panose="02040503050406030204" pitchFamily="18" charset="0"/>
                        <a:ea typeface="Cambria Math" panose="02040503050406030204" pitchFamily="18" charset="0"/>
                      </a:rPr>
                      <m:t>821870</m:t>
                    </m:r>
                  </m:oMath>
                </a14:m>
                <a:endParaRPr lang="en-US" altLang="zh-CN" b="0" dirty="0">
                  <a:ea typeface="Cambria Math" panose="02040503050406030204" pitchFamily="18" charset="0"/>
                </a:endParaRPr>
              </a:p>
              <a:p>
                <a:pPr algn="l"/>
                <a:r>
                  <a:rPr lang="zh-CN" altLang="en-US" dirty="0"/>
                  <a:t>则</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44.833024</m:t>
                    </m:r>
                  </m:oMath>
                </a14:m>
                <a:r>
                  <a:rPr lang="en-US"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44.821870</m:t>
                    </m:r>
                  </m:oMath>
                </a14:m>
                <a:r>
                  <a:rPr lang="en-US" dirty="0"/>
                  <a:t>=0.011154</a:t>
                </a:r>
              </a:p>
              <a:p>
                <a:pPr algn="l"/>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m:rPr>
                                <m:nor/>
                              </m:rPr>
                              <a:rPr lang="en-US" altLang="zh-CN" dirty="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e>
                        </m:d>
                      </m:e>
                    </m:d>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m:t>
                        </m:r>
                        <m:d>
                          <m:dPr>
                            <m:ctrlPr>
                              <a:rPr lang="en-US"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d>
                          <m:dPr>
                            <m:ctrlPr>
                              <a:rPr lang="en-US"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e>
                        </m:d>
                      </m:e>
                    </m:d>
                    <m:r>
                      <a:rPr lang="en-US" b="0" i="1" smtClean="0">
                        <a:latin typeface="Cambria Math" panose="02040503050406030204" pitchFamily="18" charset="0"/>
                        <a:ea typeface="Cambria Math" panose="02040503050406030204" pitchFamily="18" charset="0"/>
                      </a:rPr>
                      <m:t>&lt;</m:t>
                    </m:r>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d>
                          <m:dPr>
                            <m:ctrlPr>
                              <a:rPr lang="en-US"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e>
                        </m:d>
                      </m:e>
                    </m:d>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d>
                          <m:dPr>
                            <m:ctrlPr>
                              <a:rPr lang="en-US"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e>
                        </m:d>
                      </m:e>
                    </m:d>
                    <m:r>
                      <a:rPr lang="en-US" altLang="zh-CN" i="1" smtClean="0">
                        <a:latin typeface="Cambria Math" panose="02040503050406030204" pitchFamily="18" charset="0"/>
                        <a:ea typeface="Cambria Math" panose="02040503050406030204" pitchFamily="18" charset="0"/>
                      </a:rPr>
                      <m:t>&lt;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−6</m:t>
                        </m:r>
                      </m:sup>
                    </m:sSup>
                    <m:r>
                      <a:rPr lang="en-US" altLang="zh-CN" i="1" smtClean="0">
                        <a:latin typeface="Cambria Math" panose="02040503050406030204" pitchFamily="18" charset="0"/>
                        <a:ea typeface="Cambria Math" panose="02040503050406030204" pitchFamily="18" charset="0"/>
                      </a:rPr>
                      <m:t>&lt;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sup>
                    </m:sSup>
                  </m:oMath>
                </a14:m>
                <a:endParaRPr lang="en-US" dirty="0"/>
              </a:p>
              <a:p>
                <a:pPr algn="l"/>
                <a:r>
                  <a:rPr lang="zh-CN" altLang="en-US" dirty="0"/>
                  <a:t>因此，该方法所得结果至少具有</a:t>
                </a:r>
                <a:r>
                  <a:rPr lang="en-US" altLang="zh-CN" dirty="0"/>
                  <a:t>4</a:t>
                </a:r>
                <a:r>
                  <a:rPr lang="zh-CN" altLang="en-US" dirty="0"/>
                  <a:t>位有效数字。</a:t>
                </a:r>
                <a:endParaRPr lang="en-US" dirty="0"/>
              </a:p>
            </p:txBody>
          </p:sp>
        </mc:Choice>
        <mc:Fallback xmlns="">
          <p:sp>
            <p:nvSpPr>
              <p:cNvPr id="3" name="Content Placeholder 2">
                <a:extLst>
                  <a:ext uri="{FF2B5EF4-FFF2-40B4-BE49-F238E27FC236}">
                    <a16:creationId xmlns:a16="http://schemas.microsoft.com/office/drawing/2014/main" id="{2E2487CB-33B9-4DAB-A803-EDA6A3D77167}"/>
                  </a:ext>
                </a:extLst>
              </p:cNvPr>
              <p:cNvSpPr>
                <a:spLocks noGrp="1" noRot="1" noChangeAspect="1" noMove="1" noResize="1" noEditPoints="1" noAdjustHandles="1" noChangeArrowheads="1" noChangeShapeType="1" noTextEdit="1"/>
              </p:cNvSpPr>
              <p:nvPr>
                <p:ph idx="1"/>
              </p:nvPr>
            </p:nvSpPr>
            <p:spPr>
              <a:blipFill>
                <a:blip r:embed="rId2"/>
                <a:stretch>
                  <a:fillRect l="-1202" r="-751" b="-2604"/>
                </a:stretch>
              </a:blipFill>
            </p:spPr>
            <p:txBody>
              <a:bodyPr/>
              <a:lstStyle/>
              <a:p>
                <a:r>
                  <a:rPr lang="en-US">
                    <a:noFill/>
                  </a:rPr>
                  <a:t> </a:t>
                </a:r>
              </a:p>
            </p:txBody>
          </p:sp>
        </mc:Fallback>
      </mc:AlternateContent>
    </p:spTree>
    <p:extLst>
      <p:ext uri="{BB962C8B-B14F-4D97-AF65-F5344CB8AC3E}">
        <p14:creationId xmlns:p14="http://schemas.microsoft.com/office/powerpoint/2010/main" val="87056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4134B-07FB-4C41-A09A-16D30ACE4736}"/>
              </a:ext>
            </a:extLst>
          </p:cNvPr>
          <p:cNvSpPr>
            <a:spLocks noGrp="1"/>
          </p:cNvSpPr>
          <p:nvPr>
            <p:ph idx="1"/>
          </p:nvPr>
        </p:nvSpPr>
        <p:spPr>
          <a:xfrm>
            <a:off x="514350" y="764704"/>
            <a:ext cx="8115300" cy="5328592"/>
          </a:xfrm>
        </p:spPr>
        <p:txBody>
          <a:bodyPr/>
          <a:lstStyle/>
          <a:p>
            <a:pPr algn="l"/>
            <a:r>
              <a:rPr lang="zh-CN" altLang="en-US" dirty="0"/>
              <a:t>方法</a:t>
            </a:r>
            <a:r>
              <a:rPr lang="en-US" altLang="zh-CN" dirty="0"/>
              <a:t>2</a:t>
            </a:r>
            <a:r>
              <a:rPr lang="zh-CN" altLang="en-US" dirty="0"/>
              <a:t>：</a:t>
            </a:r>
            <a:endParaRPr lang="en-US" altLang="zh-CN" dirty="0"/>
          </a:p>
          <a:p>
            <a:pPr algn="l"/>
            <a:endParaRPr lang="en-US" dirty="0"/>
          </a:p>
          <a:p>
            <a:pPr algn="l"/>
            <a:endParaRPr lang="en-US" dirty="0"/>
          </a:p>
          <a:p>
            <a:pPr algn="l"/>
            <a:endParaRPr lang="en-US" dirty="0"/>
          </a:p>
          <a:p>
            <a:pPr algn="l"/>
            <a:endParaRPr lang="en-US" dirty="0"/>
          </a:p>
          <a:p>
            <a:pPr algn="l"/>
            <a:r>
              <a:rPr lang="zh-CN" altLang="en-US" dirty="0"/>
              <a:t>这种方法所得结果至少具有</a:t>
            </a:r>
            <a:r>
              <a:rPr lang="en-US" altLang="zh-CN" dirty="0"/>
              <a:t>8</a:t>
            </a:r>
            <a:r>
              <a:rPr lang="zh-CN" altLang="en-US" dirty="0"/>
              <a:t>位有效数字。</a:t>
            </a:r>
            <a:endParaRPr lang="en-US" altLang="zh-CN" dirty="0"/>
          </a:p>
          <a:p>
            <a:pPr algn="l"/>
            <a:endParaRPr lang="en-US" dirty="0"/>
          </a:p>
        </p:txBody>
      </p:sp>
      <p:pic>
        <p:nvPicPr>
          <p:cNvPr id="4" name="Picture 3">
            <a:extLst>
              <a:ext uri="{FF2B5EF4-FFF2-40B4-BE49-F238E27FC236}">
                <a16:creationId xmlns:a16="http://schemas.microsoft.com/office/drawing/2014/main" id="{E7287FBF-05C0-4551-AB3E-BEA3FA116F7E}"/>
              </a:ext>
            </a:extLst>
          </p:cNvPr>
          <p:cNvPicPr>
            <a:picLocks noChangeAspect="1"/>
          </p:cNvPicPr>
          <p:nvPr/>
        </p:nvPicPr>
        <p:blipFill>
          <a:blip r:embed="rId2"/>
          <a:stretch>
            <a:fillRect/>
          </a:stretch>
        </p:blipFill>
        <p:spPr>
          <a:xfrm>
            <a:off x="1619672" y="775150"/>
            <a:ext cx="6298226" cy="2797866"/>
          </a:xfrm>
          <a:prstGeom prst="rect">
            <a:avLst/>
          </a:prstGeom>
        </p:spPr>
      </p:pic>
      <p:sp>
        <p:nvSpPr>
          <p:cNvPr id="5" name="Rectangle 4">
            <a:extLst>
              <a:ext uri="{FF2B5EF4-FFF2-40B4-BE49-F238E27FC236}">
                <a16:creationId xmlns:a16="http://schemas.microsoft.com/office/drawing/2014/main" id="{AF2BB740-B434-44AC-A8FC-8900675BBC60}"/>
              </a:ext>
            </a:extLst>
          </p:cNvPr>
          <p:cNvSpPr/>
          <p:nvPr/>
        </p:nvSpPr>
        <p:spPr>
          <a:xfrm>
            <a:off x="576519" y="4797152"/>
            <a:ext cx="7341379"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说明：两个相近的数相减造成有效数字位数减少。</a:t>
            </a:r>
            <a:endParaRPr lang="en-US" dirty="0">
              <a:solidFill>
                <a:schemeClr val="tx1"/>
              </a:solidFill>
            </a:endParaRPr>
          </a:p>
        </p:txBody>
      </p:sp>
    </p:spTree>
    <p:extLst>
      <p:ext uri="{BB962C8B-B14F-4D97-AF65-F5344CB8AC3E}">
        <p14:creationId xmlns:p14="http://schemas.microsoft.com/office/powerpoint/2010/main" val="664136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FF1121-4E6B-4199-8710-49BCD63A016F}"/>
                  </a:ext>
                </a:extLst>
              </p:cNvPr>
              <p:cNvSpPr>
                <a:spLocks noGrp="1"/>
              </p:cNvSpPr>
              <p:nvPr>
                <p:ph idx="1"/>
              </p:nvPr>
            </p:nvSpPr>
            <p:spPr>
              <a:xfrm>
                <a:off x="395536" y="836712"/>
                <a:ext cx="8115300" cy="5184576"/>
              </a:xfrm>
            </p:spPr>
            <p:txBody>
              <a:bodyPr/>
              <a:lstStyle/>
              <a:p>
                <a:pPr marL="0" indent="0" algn="l"/>
                <a:r>
                  <a:rPr lang="en-US" dirty="0"/>
                  <a:t>B. </a:t>
                </a:r>
                <a:r>
                  <a:rPr lang="zh-CN" altLang="en-US" dirty="0"/>
                  <a:t>函数运算中误差的传播</a:t>
                </a:r>
                <a:endParaRPr lang="en-US" altLang="zh-CN" dirty="0"/>
              </a:p>
              <a:p>
                <a:pPr marL="0" indent="0" algn="l"/>
                <a:r>
                  <a:rPr lang="zh-CN" altLang="en-US" dirty="0"/>
                  <a:t>记有函数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zh-CN" altLang="en-US" i="1">
                        <a:latin typeface="Cambria Math" panose="02040503050406030204" pitchFamily="18" charset="0"/>
                      </a:rPr>
                      <m:t>设</m:t>
                    </m:r>
                  </m:oMath>
                </a14:m>
                <a:r>
                  <a:rPr lang="en-US" dirty="0"/>
                  <a:t>x</a:t>
                </a:r>
                <a:r>
                  <a:rPr lang="zh-CN" altLang="en-US" dirty="0"/>
                  <a:t>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zh-CN" altLang="en-US" dirty="0"/>
                  <a:t>的近似值，相应的函数的近似值为</a:t>
                </a:r>
                <a:r>
                  <a:rPr lang="en-US" altLang="zh-CN" dirty="0"/>
                  <a:t>y</a:t>
                </a:r>
                <a:r>
                  <a:rPr lang="zh-CN" altLang="en-US" dirty="0"/>
                  <a:t>，若</a:t>
                </a:r>
                <a:r>
                  <a:rPr lang="en-US" altLang="zh-CN" dirty="0"/>
                  <a:t>f(x)</a:t>
                </a:r>
                <a:r>
                  <a:rPr lang="zh-CN" altLang="en-US" dirty="0"/>
                  <a:t>可微，则  </a:t>
                </a:r>
                <a14:m>
                  <m:oMath xmlns:m="http://schemas.openxmlformats.org/officeDocument/2006/math">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r>
                          <a:rPr lang="en-US" altLang="zh-CN" i="1">
                            <a:latin typeface="Cambria Math" panose="02040503050406030204" pitchFamily="18" charset="0"/>
                          </a:rPr>
                          <m:t>′</m:t>
                        </m:r>
                      </m:sup>
                    </m:sSup>
                    <m:d>
                      <m:dPr>
                        <m:ctrlPr>
                          <a:rPr lang="en-US" altLang="zh-CN" i="1" smtClean="0">
                            <a:latin typeface="Cambria Math" panose="02040503050406030204" pitchFamily="18" charset="0"/>
                          </a:rPr>
                        </m:ctrlPr>
                      </m:dPr>
                      <m:e>
                        <m:r>
                          <a:rPr lang="zh-CN" altLang="en-US" i="1" smtClean="0">
                            <a:latin typeface="Cambria Math" panose="02040503050406030204" pitchFamily="18" charset="0"/>
                          </a:rPr>
                          <m:t>𝜉</m:t>
                        </m:r>
                      </m:e>
                    </m:d>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oMath>
                </a14:m>
                <a:r>
                  <a:rPr lang="en-US" dirty="0"/>
                  <a:t>       </a:t>
                </a:r>
                <a:r>
                  <a:rPr lang="zh-CN" altLang="en-US" dirty="0"/>
                  <a:t>（</a:t>
                </a:r>
                <a14:m>
                  <m:oMath xmlns:m="http://schemas.openxmlformats.org/officeDocument/2006/math">
                    <m:r>
                      <a:rPr lang="zh-CN" altLang="en-US" i="1">
                        <a:latin typeface="Cambria Math" panose="02040503050406030204" pitchFamily="18" charset="0"/>
                      </a:rPr>
                      <m:t>𝜉</m:t>
                    </m:r>
                    <m:r>
                      <a:rPr lang="zh-CN" altLang="en-US" i="1" smtClean="0">
                        <a:latin typeface="Cambria Math" panose="02040503050406030204" pitchFamily="18" charset="0"/>
                      </a:rPr>
                      <m:t>介于</m:t>
                    </m:r>
                    <m:r>
                      <a:rPr lang="en-US" altLang="zh-CN" i="1">
                        <a:latin typeface="Cambria Math" panose="02040503050406030204" pitchFamily="18" charset="0"/>
                      </a:rPr>
                      <m:t>𝑥</m:t>
                    </m:r>
                  </m:oMath>
                </a14:m>
                <a:r>
                  <a:rPr lang="zh-CN" altLang="en-US" dirty="0"/>
                  <a:t>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zh-CN" altLang="en-US" dirty="0"/>
                  <a:t>之间）</a:t>
                </a:r>
                <a:endParaRPr lang="en-US" altLang="zh-CN" dirty="0"/>
              </a:p>
              <a:p>
                <a:pPr marL="0" indent="0" algn="l"/>
                <a:r>
                  <a:rPr lang="zh-CN" altLang="en-US" dirty="0"/>
                  <a:t>从而有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smtClean="0">
                        <a:latin typeface="Cambria Math" panose="02040503050406030204" pitchFamily="18" charset="0"/>
                        <a:ea typeface="Cambria Math" panose="02040503050406030204" pitchFamily="18" charset="0"/>
                      </a:rPr>
                      <m:t>&lt;</m:t>
                    </m:r>
                    <m:d>
                      <m:dPr>
                        <m:begChr m:val="|"/>
                        <m:endChr m:val="|"/>
                        <m:ctrlPr>
                          <a:rPr lang="en-US" altLang="zh-CN" i="1" smtClean="0">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𝑒</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zh-CN" altLang="en-US" i="1">
                                <a:latin typeface="Cambria Math" panose="02040503050406030204" pitchFamily="18" charset="0"/>
                              </a:rPr>
                              <m:t>𝜉</m:t>
                            </m:r>
                          </m:e>
                        </m:d>
                      </m:e>
                    </m:d>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𝑒</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sup>
                        <m:r>
                          <a:rPr lang="en-US" altLang="zh-CN" b="0" i="1" smtClean="0">
                            <a:latin typeface="Cambria Math" panose="02040503050406030204" pitchFamily="18" charset="0"/>
                          </a:rPr>
                          <m:t>2</m:t>
                        </m:r>
                      </m:sup>
                    </m:sSup>
                  </m:oMath>
                </a14:m>
                <a:endParaRPr lang="en-US" altLang="zh-CN" dirty="0"/>
              </a:p>
              <a:p>
                <a:pPr marL="0" indent="0" algn="l"/>
                <a:r>
                  <a:rPr lang="zh-CN" altLang="en-US" dirty="0"/>
                  <a:t>忽略高阶项，其误差限为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ε</m:t>
                    </m:r>
                    <m:d>
                      <m:dPr>
                        <m:ctrlPr>
                          <a:rPr lang="el-GR"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r>
                      <a:rPr lang="el-GR"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𝑒</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dirty="0"/>
              </a:p>
              <a:p>
                <a:pPr marL="0" indent="0" algn="l"/>
                <a:r>
                  <a:rPr lang="zh-CN" altLang="en-US" dirty="0"/>
                  <a:t>相对误差限为 </a:t>
                </a:r>
                <a14:m>
                  <m:oMath xmlns:m="http://schemas.openxmlformats.org/officeDocument/2006/math">
                    <m:sSub>
                      <m:sSubPr>
                        <m:ctrlPr>
                          <a:rPr lang="el-GR" altLang="zh-CN"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ε</m:t>
                        </m:r>
                      </m:e>
                      <m:sub>
                        <m:r>
                          <a:rPr lang="en-US" altLang="zh-CN" b="0" i="1" smtClean="0">
                            <a:latin typeface="Cambria Math" panose="02040503050406030204" pitchFamily="18" charset="0"/>
                            <a:ea typeface="Cambria Math" panose="02040503050406030204" pitchFamily="18" charset="0"/>
                          </a:rPr>
                          <m:t>𝑟</m:t>
                        </m:r>
                      </m:sub>
                    </m:sSub>
                    <m:d>
                      <m:dPr>
                        <m:ctrlPr>
                          <a:rPr lang="el-GR"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f>
                      <m:fPr>
                        <m:ctrlPr>
                          <a:rPr lang="en-US" altLang="zh-CN" i="1" smtClean="0">
                            <a:latin typeface="Cambria Math" panose="02040503050406030204" pitchFamily="18" charset="0"/>
                          </a:rPr>
                        </m:ctrlPr>
                      </m:fPr>
                      <m:num>
                        <m:r>
                          <a:rPr lang="en-US" altLang="zh-CN" i="1">
                            <a:latin typeface="Cambria Math" panose="02040503050406030204" pitchFamily="18" charset="0"/>
                          </a:rPr>
                          <m:t>𝑒</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oMath>
                </a14:m>
                <a:endParaRPr lang="en-US" dirty="0"/>
              </a:p>
            </p:txBody>
          </p:sp>
        </mc:Choice>
        <mc:Fallback xmlns="">
          <p:sp>
            <p:nvSpPr>
              <p:cNvPr id="3" name="Content Placeholder 2">
                <a:extLst>
                  <a:ext uri="{FF2B5EF4-FFF2-40B4-BE49-F238E27FC236}">
                    <a16:creationId xmlns:a16="http://schemas.microsoft.com/office/drawing/2014/main" id="{03FF1121-4E6B-4199-8710-49BCD63A016F}"/>
                  </a:ext>
                </a:extLst>
              </p:cNvPr>
              <p:cNvSpPr>
                <a:spLocks noGrp="1" noRot="1" noChangeAspect="1" noMove="1" noResize="1" noEditPoints="1" noAdjustHandles="1" noChangeArrowheads="1" noChangeShapeType="1" noTextEdit="1"/>
              </p:cNvSpPr>
              <p:nvPr>
                <p:ph idx="1"/>
              </p:nvPr>
            </p:nvSpPr>
            <p:spPr>
              <a:xfrm>
                <a:off x="395536" y="836712"/>
                <a:ext cx="8115300" cy="5184576"/>
              </a:xfrm>
              <a:blipFill>
                <a:blip r:embed="rId2"/>
                <a:stretch>
                  <a:fillRect l="-1202" t="-118"/>
                </a:stretch>
              </a:blipFill>
            </p:spPr>
            <p:txBody>
              <a:bodyPr/>
              <a:lstStyle/>
              <a:p>
                <a:r>
                  <a:rPr lang="en-US">
                    <a:noFill/>
                  </a:rPr>
                  <a:t> </a:t>
                </a:r>
              </a:p>
            </p:txBody>
          </p:sp>
        </mc:Fallback>
      </mc:AlternateContent>
    </p:spTree>
    <p:extLst>
      <p:ext uri="{BB962C8B-B14F-4D97-AF65-F5344CB8AC3E}">
        <p14:creationId xmlns:p14="http://schemas.microsoft.com/office/powerpoint/2010/main" val="925859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118A-F536-44AC-96D5-A5314CDC6B87}"/>
              </a:ext>
            </a:extLst>
          </p:cNvPr>
          <p:cNvSpPr>
            <a:spLocks noGrp="1"/>
          </p:cNvSpPr>
          <p:nvPr>
            <p:ph type="title"/>
          </p:nvPr>
        </p:nvSpPr>
        <p:spPr/>
        <p:txBody>
          <a:bodyPr/>
          <a:lstStyle/>
          <a:p>
            <a:r>
              <a:rPr lang="zh-CN" altLang="en-US" dirty="0"/>
              <a:t>多元函数的误差传播分析</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C357F3-9F56-4F07-97E7-21CD5095451B}"/>
                  </a:ext>
                </a:extLst>
              </p:cNvPr>
              <p:cNvSpPr>
                <a:spLocks noGrp="1"/>
              </p:cNvSpPr>
              <p:nvPr>
                <p:ph idx="1"/>
              </p:nvPr>
            </p:nvSpPr>
            <p:spPr>
              <a:xfrm>
                <a:off x="395536" y="1340768"/>
                <a:ext cx="8568952" cy="4680520"/>
              </a:xfrm>
            </p:spPr>
            <p:txBody>
              <a:bodyPr/>
              <a:lstStyle/>
              <a:p>
                <a:pPr algn="l"/>
                <a:r>
                  <a:rPr lang="zh-CN" altLang="en-US" sz="2000" dirty="0"/>
                  <a:t>对多元函数</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𝑦</m:t>
                        </m:r>
                      </m:e>
                      <m:sub/>
                      <m:sup>
                        <m:r>
                          <a:rPr lang="en-US" altLang="zh-CN" sz="2000" i="1">
                            <a:latin typeface="Cambria Math" panose="02040503050406030204" pitchFamily="18" charset="0"/>
                          </a:rPr>
                          <m:t>∗</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bSup>
                          <m:sSubSupPr>
                            <m:ctrlPr>
                              <a:rPr lang="en-US" altLang="zh-CN" sz="2000" i="1" smtClean="0">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m:t>
                            </m:r>
                          </m:sup>
                        </m:sSubSup>
                      </m:e>
                    </m:d>
                  </m:oMath>
                </a14:m>
                <a:r>
                  <a:rPr lang="zh-CN" altLang="en-US" sz="2000" dirty="0"/>
                  <a:t>，若</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r>
                      <a:rPr lang="zh-CN" altLang="en-US" sz="2000" i="1">
                        <a:latin typeface="Cambria Math" panose="02040503050406030204" pitchFamily="18" charset="0"/>
                      </a:rPr>
                      <m:t>分别</m:t>
                    </m:r>
                  </m:oMath>
                </a14:m>
                <a:r>
                  <a:rPr lang="zh-CN" altLang="en-US" sz="2000" dirty="0"/>
                  <a:t>是</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m:t>
                        </m:r>
                      </m:sup>
                    </m:sSubSup>
                  </m:oMath>
                </a14:m>
                <a:r>
                  <a:rPr lang="zh-CN" altLang="en-US" sz="2000" dirty="0"/>
                  <a:t>的近似值，则有</a:t>
                </a:r>
                <a:endParaRPr lang="en-US" altLang="zh-CN" sz="2000" dirty="0"/>
              </a:p>
              <a:p>
                <a:pPr algn="l"/>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𝑒</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e>
                      </m:d>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e>
                          <m:f>
                            <m:fPr>
                              <m:ctrlPr>
                                <a:rPr lang="en-US" altLang="zh-CN" sz="2000" b="0" i="1" smtClean="0">
                                  <a:latin typeface="Cambria Math" panose="02040503050406030204" pitchFamily="18" charset="0"/>
                                  <a:ea typeface="Cambria Math" panose="02040503050406030204" pitchFamily="18" charset="0"/>
                                </a:rPr>
                              </m:ctrlPr>
                            </m:fPr>
                            <m:num>
                              <m:r>
                                <a:rPr lang="zh-CN" altLang="en-US"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num>
                            <m:den>
                              <m:r>
                                <a:rPr lang="zh-CN" altLang="en-US"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up/>
                              </m:sSubSup>
                            </m:den>
                          </m:f>
                        </m:e>
                      </m:nary>
                      <m:r>
                        <a:rPr lang="en-US" altLang="zh-CN" sz="2000" b="0" i="1" smtClean="0">
                          <a:latin typeface="Cambria Math" panose="02040503050406030204" pitchFamily="18" charset="0"/>
                          <a:ea typeface="Cambria Math" panose="02040503050406030204" pitchFamily="18" charset="0"/>
                        </a:rPr>
                        <m:t>𝑒</m:t>
                      </m:r>
                      <m:d>
                        <m:dPr>
                          <m:ctrlPr>
                            <a:rPr lang="en-US" altLang="zh-CN" sz="2000" b="0" i="1" smtClean="0">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up/>
                          </m:sSubSup>
                        </m:e>
                      </m:d>
                    </m:oMath>
                  </m:oMathPara>
                </a14:m>
                <a:endParaRPr lang="en-US" altLang="zh-CN" sz="2000" dirty="0"/>
              </a:p>
              <a:p>
                <a:pPr algn="l"/>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𝑟</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e>
                      </m:d>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𝑛</m:t>
                          </m:r>
                        </m:sup>
                        <m:e>
                          <m:f>
                            <m:fPr>
                              <m:ctrlPr>
                                <a:rPr lang="en-US" altLang="zh-CN" sz="2000" i="1">
                                  <a:latin typeface="Cambria Math" panose="02040503050406030204" pitchFamily="18" charset="0"/>
                                  <a:ea typeface="Cambria Math" panose="02040503050406030204" pitchFamily="18" charset="0"/>
                                </a:rPr>
                              </m:ctrlPr>
                            </m:fPr>
                            <m:num>
                              <m:r>
                                <a:rPr lang="zh-CN" alt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num>
                            <m:den>
                              <m:r>
                                <a:rPr lang="zh-CN" altLang="en-US"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up/>
                              </m:sSubSup>
                            </m:den>
                          </m:f>
                        </m:e>
                      </m:nary>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𝑒</m:t>
                          </m:r>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up/>
                              </m:sSubSup>
                            </m:e>
                          </m:d>
                        </m:num>
                        <m:den>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den>
                      </m:f>
                    </m:oMath>
                  </m:oMathPara>
                </a14:m>
                <a:endParaRPr lang="en-US" altLang="zh-CN" sz="2000" dirty="0"/>
              </a:p>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𝜀</m:t>
                          </m:r>
                        </m:e>
                        <m:sub>
                          <m:r>
                            <a:rPr lang="en-US" altLang="zh-CN" sz="2000" i="1">
                              <a:latin typeface="Cambria Math" panose="02040503050406030204" pitchFamily="18" charset="0"/>
                            </a:rPr>
                            <m:t>𝑟</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e>
                      </m:d>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𝑛</m:t>
                          </m:r>
                        </m:sup>
                        <m:e>
                          <m:d>
                            <m:dPr>
                              <m:begChr m:val="|"/>
                              <m:endChr m:val="|"/>
                              <m:ctrlPr>
                                <a:rPr lang="en-US" altLang="zh-CN" sz="2000" i="1" smtClean="0">
                                  <a:latin typeface="Cambria Math" panose="02040503050406030204" pitchFamily="18" charset="0"/>
                                  <a:ea typeface="Cambria Math" panose="02040503050406030204" pitchFamily="18" charset="0"/>
                                </a:rPr>
                              </m:ctrlPr>
                            </m:dPr>
                            <m:e>
                              <m:f>
                                <m:fPr>
                                  <m:ctrlPr>
                                    <a:rPr lang="en-US" altLang="zh-CN" sz="2000" i="1">
                                      <a:latin typeface="Cambria Math" panose="02040503050406030204" pitchFamily="18" charset="0"/>
                                      <a:ea typeface="Cambria Math" panose="02040503050406030204" pitchFamily="18" charset="0"/>
                                    </a:rPr>
                                  </m:ctrlPr>
                                </m:fPr>
                                <m:num>
                                  <m:r>
                                    <a:rPr lang="zh-CN" alt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num>
                                <m:den>
                                  <m:r>
                                    <a:rPr lang="zh-CN" altLang="en-US"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up/>
                                  </m:sSubSup>
                                </m:den>
                              </m:f>
                            </m:e>
                          </m:d>
                        </m:e>
                      </m:nary>
                      <m:f>
                        <m:fPr>
                          <m:ctrlPr>
                            <a:rPr lang="en-US" altLang="zh-CN" sz="2000" i="1">
                              <a:latin typeface="Cambria Math" panose="02040503050406030204" pitchFamily="18" charset="0"/>
                            </a:rPr>
                          </m:ctrlPr>
                        </m:fPr>
                        <m:num>
                          <m:r>
                            <a:rPr lang="zh-CN" altLang="en-US" sz="2000" i="1" smtClean="0">
                              <a:latin typeface="Cambria Math" panose="02040503050406030204" pitchFamily="18" charset="0"/>
                              <a:ea typeface="Cambria Math" panose="02040503050406030204" pitchFamily="18" charset="0"/>
                            </a:rPr>
                            <m:t>𝜀</m:t>
                          </m:r>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up/>
                              </m:sSubSup>
                            </m:e>
                          </m:d>
                        </m:num>
                        <m:den>
                          <m:d>
                            <m:dPr>
                              <m:begChr m:val="|"/>
                              <m:endChr m:val="|"/>
                              <m:ctrlPr>
                                <a:rPr lang="en-US" altLang="zh-CN" sz="2000" i="1" smtClean="0">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sSubSup>
                                  <m:r>
                                    <m:rPr>
                                      <m:nor/>
                                    </m:rPr>
                                    <a:rPr lang="en-US" sz="2000" dirty="0"/>
                                    <m:t>,</m:t>
                                  </m:r>
                                  <m:r>
                                    <m:rPr>
                                      <m:nor/>
                                    </m:rPr>
                                    <a:rPr lang="en-US" altLang="zh-CN" sz="2000" dirty="0"/>
                                    <m:t> </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sSubSup>
                                </m:e>
                              </m:d>
                            </m:e>
                          </m:d>
                        </m:den>
                      </m:f>
                    </m:oMath>
                  </m:oMathPara>
                </a14:m>
                <a:endParaRPr lang="en-US" altLang="zh-CN" sz="2000" dirty="0"/>
              </a:p>
              <a:p>
                <a:pPr algn="l"/>
                <a:endParaRPr lang="en-US" sz="2000" dirty="0"/>
              </a:p>
            </p:txBody>
          </p:sp>
        </mc:Choice>
        <mc:Fallback xmlns="">
          <p:sp>
            <p:nvSpPr>
              <p:cNvPr id="3" name="Content Placeholder 2">
                <a:extLst>
                  <a:ext uri="{FF2B5EF4-FFF2-40B4-BE49-F238E27FC236}">
                    <a16:creationId xmlns:a16="http://schemas.microsoft.com/office/drawing/2014/main" id="{97C357F3-9F56-4F07-97E7-21CD5095451B}"/>
                  </a:ext>
                </a:extLst>
              </p:cNvPr>
              <p:cNvSpPr>
                <a:spLocks noGrp="1" noRot="1" noChangeAspect="1" noMove="1" noResize="1" noEditPoints="1" noAdjustHandles="1" noChangeArrowheads="1" noChangeShapeType="1" noTextEdit="1"/>
              </p:cNvSpPr>
              <p:nvPr>
                <p:ph idx="1"/>
              </p:nvPr>
            </p:nvSpPr>
            <p:spPr>
              <a:xfrm>
                <a:off x="395536" y="1340768"/>
                <a:ext cx="8568952" cy="4680520"/>
              </a:xfrm>
              <a:blipFill>
                <a:blip r:embed="rId2"/>
                <a:stretch>
                  <a:fillRect l="-782"/>
                </a:stretch>
              </a:blipFill>
            </p:spPr>
            <p:txBody>
              <a:bodyPr/>
              <a:lstStyle/>
              <a:p>
                <a:r>
                  <a:rPr lang="en-US">
                    <a:noFill/>
                  </a:rPr>
                  <a:t> </a:t>
                </a:r>
              </a:p>
            </p:txBody>
          </p:sp>
        </mc:Fallback>
      </mc:AlternateContent>
    </p:spTree>
    <p:extLst>
      <p:ext uri="{BB962C8B-B14F-4D97-AF65-F5344CB8AC3E}">
        <p14:creationId xmlns:p14="http://schemas.microsoft.com/office/powerpoint/2010/main" val="3100685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E16-0AB2-4A59-9764-7BEAC49C1BC4}"/>
              </a:ext>
            </a:extLst>
          </p:cNvPr>
          <p:cNvSpPr>
            <a:spLocks noGrp="1"/>
          </p:cNvSpPr>
          <p:nvPr>
            <p:ph type="title"/>
          </p:nvPr>
        </p:nvSpPr>
        <p:spPr/>
        <p:txBody>
          <a:bodyPr/>
          <a:lstStyle/>
          <a:p>
            <a:r>
              <a:rPr lang="zh-CN" altLang="en-US" dirty="0"/>
              <a:t>函数运算中的误差传播实例</a:t>
            </a:r>
            <a:endParaRPr lang="en-US" dirty="0"/>
          </a:p>
        </p:txBody>
      </p:sp>
      <p:sp>
        <p:nvSpPr>
          <p:cNvPr id="3" name="Content Placeholder 2">
            <a:extLst>
              <a:ext uri="{FF2B5EF4-FFF2-40B4-BE49-F238E27FC236}">
                <a16:creationId xmlns:a16="http://schemas.microsoft.com/office/drawing/2014/main" id="{10D8CFF7-A3FE-4F88-87A5-896DAFEDBCDB}"/>
              </a:ext>
            </a:extLst>
          </p:cNvPr>
          <p:cNvSpPr>
            <a:spLocks noGrp="1"/>
          </p:cNvSpPr>
          <p:nvPr>
            <p:ph idx="1"/>
          </p:nvPr>
        </p:nvSpPr>
        <p:spPr/>
        <p:txBody>
          <a:bodyPr/>
          <a:lstStyle/>
          <a:p>
            <a:pPr algn="l"/>
            <a:r>
              <a:rPr lang="zh-CN" altLang="en-US" dirty="0"/>
              <a:t>例：                                                                     ，求根据</a:t>
            </a:r>
            <a:r>
              <a:rPr lang="en-US" altLang="zh-CN" dirty="0"/>
              <a:t>x</a:t>
            </a:r>
            <a:r>
              <a:rPr lang="zh-CN" altLang="en-US" dirty="0"/>
              <a:t>和</a:t>
            </a:r>
            <a:r>
              <a:rPr lang="en-US" altLang="zh-CN" dirty="0"/>
              <a:t>y</a:t>
            </a:r>
            <a:r>
              <a:rPr lang="zh-CN" altLang="en-US" dirty="0"/>
              <a:t>的值得到的函数值的有效数字位数。</a:t>
            </a:r>
            <a:endParaRPr lang="en-US" altLang="zh-CN" dirty="0"/>
          </a:p>
          <a:p>
            <a:pPr algn="l"/>
            <a:r>
              <a:rPr lang="zh-CN" altLang="en-US" dirty="0"/>
              <a:t>解：</a:t>
            </a:r>
            <a:endParaRPr lang="en-US" altLang="zh-CN" dirty="0"/>
          </a:p>
          <a:p>
            <a:pPr algn="l"/>
            <a:endParaRPr lang="en-US" dirty="0"/>
          </a:p>
          <a:p>
            <a:pPr algn="l"/>
            <a:endParaRPr lang="en-US" dirty="0"/>
          </a:p>
        </p:txBody>
      </p:sp>
      <p:pic>
        <p:nvPicPr>
          <p:cNvPr id="4" name="Picture 3">
            <a:extLst>
              <a:ext uri="{FF2B5EF4-FFF2-40B4-BE49-F238E27FC236}">
                <a16:creationId xmlns:a16="http://schemas.microsoft.com/office/drawing/2014/main" id="{3D9AF4D5-C8F2-418B-A113-F0D527D2CED8}"/>
              </a:ext>
            </a:extLst>
          </p:cNvPr>
          <p:cNvPicPr>
            <a:picLocks noChangeAspect="1"/>
          </p:cNvPicPr>
          <p:nvPr/>
        </p:nvPicPr>
        <p:blipFill>
          <a:blip r:embed="rId2"/>
          <a:stretch>
            <a:fillRect/>
          </a:stretch>
        </p:blipFill>
        <p:spPr>
          <a:xfrm>
            <a:off x="1187624" y="1268760"/>
            <a:ext cx="5124450" cy="609600"/>
          </a:xfrm>
          <a:prstGeom prst="rect">
            <a:avLst/>
          </a:prstGeom>
        </p:spPr>
      </p:pic>
      <p:pic>
        <p:nvPicPr>
          <p:cNvPr id="5" name="Picture 4">
            <a:extLst>
              <a:ext uri="{FF2B5EF4-FFF2-40B4-BE49-F238E27FC236}">
                <a16:creationId xmlns:a16="http://schemas.microsoft.com/office/drawing/2014/main" id="{C0CF99C3-99A9-49C9-8190-5362F36CAFFD}"/>
              </a:ext>
            </a:extLst>
          </p:cNvPr>
          <p:cNvPicPr>
            <a:picLocks noChangeAspect="1"/>
          </p:cNvPicPr>
          <p:nvPr/>
        </p:nvPicPr>
        <p:blipFill>
          <a:blip r:embed="rId3"/>
          <a:stretch>
            <a:fillRect/>
          </a:stretch>
        </p:blipFill>
        <p:spPr>
          <a:xfrm>
            <a:off x="1187624" y="2452687"/>
            <a:ext cx="5114925" cy="1952625"/>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62FC528-D9A0-40AF-AB48-50F77E0F6E83}"/>
                  </a:ext>
                </a:extLst>
              </p:cNvPr>
              <p:cNvSpPr txBox="1"/>
              <p:nvPr/>
            </p:nvSpPr>
            <p:spPr>
              <a:xfrm>
                <a:off x="1331640" y="4301503"/>
                <a:ext cx="5976664" cy="571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𝑒</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𝑢</m:t>
                          </m:r>
                        </m:e>
                      </m:d>
                      <m:r>
                        <a:rPr lang="en-US" sz="1400" b="0" i="1" smtClean="0">
                          <a:latin typeface="Cambria Math" panose="02040503050406030204" pitchFamily="18" charset="0"/>
                          <a:ea typeface="Cambria Math" panose="02040503050406030204" pitchFamily="18" charset="0"/>
                        </a:rPr>
                        <m:t>=</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𝑐𝑜𝑠</m:t>
                              </m:r>
                              <m:r>
                                <a:rPr lang="en-US" sz="1400" b="0" i="1" smtClean="0">
                                  <a:latin typeface="Cambria Math" panose="02040503050406030204" pitchFamily="18" charset="0"/>
                                  <a:ea typeface="Cambria Math" panose="02040503050406030204" pitchFamily="18" charset="0"/>
                                </a:rPr>
                                <m:t>0.871</m:t>
                              </m:r>
                            </m:num>
                            <m:den>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1.30</m:t>
                                  </m:r>
                                </m:e>
                                <m:sup>
                                  <m:r>
                                    <a:rPr lang="en-US" sz="1400" b="0" i="1" smtClean="0">
                                      <a:latin typeface="Cambria Math" panose="02040503050406030204" pitchFamily="18" charset="0"/>
                                      <a:ea typeface="Cambria Math" panose="02040503050406030204" pitchFamily="18" charset="0"/>
                                    </a:rPr>
                                    <m:t>2</m:t>
                                  </m:r>
                                </m:sup>
                              </m:sSup>
                            </m:den>
                          </m:f>
                        </m:e>
                      </m:d>
                      <m:r>
                        <a:rPr lang="en-US" sz="1400" b="0" i="1" smtClean="0">
                          <a:latin typeface="Cambria Math" panose="02040503050406030204" pitchFamily="18" charset="0"/>
                          <a:ea typeface="Cambria Math" panose="02040503050406030204" pitchFamily="18" charset="0"/>
                        </a:rPr>
                        <m:t>×0.005+</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𝑠𝑖𝑛</m:t>
                              </m:r>
                              <m:r>
                                <a:rPr lang="en-US" sz="1400" b="0" i="1" smtClean="0">
                                  <a:latin typeface="Cambria Math" panose="02040503050406030204" pitchFamily="18" charset="0"/>
                                  <a:ea typeface="Cambria Math" panose="02040503050406030204" pitchFamily="18" charset="0"/>
                                </a:rPr>
                                <m:t>0.871</m:t>
                              </m:r>
                            </m:num>
                            <m:den>
                              <m:r>
                                <a:rPr lang="en-US" sz="1400" b="0" i="1" smtClean="0">
                                  <a:latin typeface="Cambria Math" panose="02040503050406030204" pitchFamily="18" charset="0"/>
                                  <a:ea typeface="Cambria Math" panose="02040503050406030204" pitchFamily="18" charset="0"/>
                                </a:rPr>
                                <m:t>1.30</m:t>
                              </m:r>
                            </m:den>
                          </m:f>
                        </m:e>
                      </m:d>
                      <m:r>
                        <a:rPr lang="en-US" sz="1400" b="0" i="1" smtClean="0">
                          <a:latin typeface="Cambria Math" panose="02040503050406030204" pitchFamily="18" charset="0"/>
                          <a:ea typeface="Cambria Math" panose="02040503050406030204" pitchFamily="18" charset="0"/>
                        </a:rPr>
                        <m:t>×0.0005</m:t>
                      </m:r>
                      <m:r>
                        <a:rPr lang="en-US" sz="1400" i="1" smtClean="0">
                          <a:latin typeface="Cambria Math" panose="02040503050406030204" pitchFamily="18" charset="0"/>
                          <a:ea typeface="Cambria Math" panose="02040503050406030204" pitchFamily="18" charset="0"/>
                        </a:rPr>
                        <m:t>&lt;</m:t>
                      </m:r>
                      <m:f>
                        <m:fPr>
                          <m:ctrlPr>
                            <a:rPr lang="en-US" sz="140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2</m:t>
                          </m:r>
                        </m:den>
                      </m:f>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2</m:t>
                          </m:r>
                        </m:sup>
                      </m:sSup>
                    </m:oMath>
                  </m:oMathPara>
                </a14:m>
                <a:endParaRPr lang="en-US" sz="1400" dirty="0"/>
              </a:p>
            </p:txBody>
          </p:sp>
        </mc:Choice>
        <mc:Fallback>
          <p:sp>
            <p:nvSpPr>
              <p:cNvPr id="7" name="TextBox 6">
                <a:extLst>
                  <a:ext uri="{FF2B5EF4-FFF2-40B4-BE49-F238E27FC236}">
                    <a16:creationId xmlns:a16="http://schemas.microsoft.com/office/drawing/2014/main" id="{062FC528-D9A0-40AF-AB48-50F77E0F6E83}"/>
                  </a:ext>
                </a:extLst>
              </p:cNvPr>
              <p:cNvSpPr txBox="1">
                <a:spLocks noRot="1" noChangeAspect="1" noMove="1" noResize="1" noEditPoints="1" noAdjustHandles="1" noChangeArrowheads="1" noChangeShapeType="1" noTextEdit="1"/>
              </p:cNvSpPr>
              <p:nvPr/>
            </p:nvSpPr>
            <p:spPr>
              <a:xfrm>
                <a:off x="1331640" y="4301503"/>
                <a:ext cx="5976664" cy="571695"/>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69B33FD-F226-4117-8C42-7D06F9093DD6}"/>
              </a:ext>
            </a:extLst>
          </p:cNvPr>
          <p:cNvSpPr txBox="1"/>
          <p:nvPr/>
        </p:nvSpPr>
        <p:spPr>
          <a:xfrm>
            <a:off x="1691680" y="4941169"/>
            <a:ext cx="4752528" cy="461665"/>
          </a:xfrm>
          <a:prstGeom prst="rect">
            <a:avLst/>
          </a:prstGeom>
          <a:noFill/>
        </p:spPr>
        <p:txBody>
          <a:bodyPr wrap="square" rtlCol="0">
            <a:spAutoFit/>
          </a:bodyPr>
          <a:lstStyle/>
          <a:p>
            <a:r>
              <a:rPr lang="zh-CN" altLang="en-US" dirty="0"/>
              <a:t>因此，近似函数值有</a:t>
            </a:r>
            <a:r>
              <a:rPr lang="en-US" altLang="zh-CN" dirty="0"/>
              <a:t>2</a:t>
            </a:r>
            <a:r>
              <a:rPr lang="zh-CN" altLang="en-US" dirty="0"/>
              <a:t>位有效数字。</a:t>
            </a:r>
            <a:endParaRPr lang="en-US" dirty="0"/>
          </a:p>
        </p:txBody>
      </p:sp>
    </p:spTree>
    <p:extLst>
      <p:ext uri="{BB962C8B-B14F-4D97-AF65-F5344CB8AC3E}">
        <p14:creationId xmlns:p14="http://schemas.microsoft.com/office/powerpoint/2010/main" val="306469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标题 330753"/>
          <p:cNvSpPr>
            <a:spLocks noGrp="1"/>
          </p:cNvSpPr>
          <p:nvPr>
            <p:ph type="title"/>
          </p:nvPr>
        </p:nvSpPr>
        <p:spPr/>
        <p:txBody>
          <a:bodyPr/>
          <a:lstStyle/>
          <a:p>
            <a:r>
              <a:rPr lang="zh-CN" altLang="en-US" dirty="0"/>
              <a:t>　　</a:t>
            </a:r>
            <a:r>
              <a:rPr lang="en-US" altLang="zh-CN" dirty="0"/>
              <a:t>(4)  bar(...,‘style’)</a:t>
            </a:r>
            <a:r>
              <a:rPr lang="zh-CN" altLang="en-US" dirty="0"/>
              <a:t>：指定条形的样式。</a:t>
            </a:r>
            <a:r>
              <a:rPr lang="en-US" altLang="zh-CN" dirty="0"/>
              <a:t>style</a:t>
            </a:r>
            <a:r>
              <a:rPr lang="zh-CN" altLang="en-US" dirty="0"/>
              <a:t>的取值为“</a:t>
            </a:r>
            <a:r>
              <a:rPr lang="en-US" altLang="zh-CN" dirty="0"/>
              <a:t>grouped”</a:t>
            </a:r>
            <a:r>
              <a:rPr lang="zh-CN" altLang="en-US" dirty="0"/>
              <a:t>或者“</a:t>
            </a:r>
            <a:r>
              <a:rPr lang="en-US" altLang="zh-CN" dirty="0"/>
              <a:t>stacked”</a:t>
            </a:r>
            <a:r>
              <a:rPr lang="zh-CN" altLang="en-US" dirty="0"/>
              <a:t>，如果不指定，则默认为“</a:t>
            </a:r>
            <a:r>
              <a:rPr lang="en-US" altLang="zh-CN" dirty="0"/>
              <a:t>grouped”</a:t>
            </a:r>
            <a:r>
              <a:rPr lang="zh-CN" altLang="en-US" dirty="0"/>
              <a:t>。两个取值的意义分别为：</a:t>
            </a:r>
            <a:br>
              <a:rPr lang="zh-CN" altLang="en-US" dirty="0"/>
            </a:br>
            <a:r>
              <a:rPr lang="zh-CN" altLang="en-US" dirty="0"/>
              <a:t>        </a:t>
            </a:r>
            <a:r>
              <a:rPr lang="en-US" altLang="zh-CN" dirty="0">
                <a:sym typeface="Wingdings 2" panose="05020102010507070707" pitchFamily="18" charset="2"/>
              </a:rPr>
              <a:t></a:t>
            </a:r>
            <a:r>
              <a:rPr lang="en-US" altLang="zh-CN" dirty="0"/>
              <a:t>  grouped</a:t>
            </a:r>
            <a:r>
              <a:rPr lang="zh-CN" altLang="en-US" dirty="0"/>
              <a:t>：绘制的图形共有</a:t>
            </a:r>
            <a:r>
              <a:rPr lang="en-US" altLang="zh-CN" dirty="0"/>
              <a:t>m</a:t>
            </a:r>
            <a:r>
              <a:rPr lang="zh-CN" altLang="en-US" dirty="0"/>
              <a:t>组，其中</a:t>
            </a:r>
            <a:r>
              <a:rPr lang="en-US" altLang="zh-CN" b="1" dirty="0">
                <a:solidFill>
                  <a:srgbClr val="002060"/>
                </a:solidFill>
              </a:rPr>
              <a:t>m</a:t>
            </a:r>
            <a:r>
              <a:rPr lang="zh-CN" altLang="en-US" b="1" dirty="0">
                <a:solidFill>
                  <a:srgbClr val="002060"/>
                </a:solidFill>
              </a:rPr>
              <a:t>为矩阵</a:t>
            </a:r>
            <a:r>
              <a:rPr lang="en-US" altLang="zh-CN" b="1" dirty="0">
                <a:solidFill>
                  <a:srgbClr val="002060"/>
                </a:solidFill>
              </a:rPr>
              <a:t>Y</a:t>
            </a:r>
            <a:r>
              <a:rPr lang="zh-CN" altLang="en-US" b="1" dirty="0">
                <a:solidFill>
                  <a:srgbClr val="002060"/>
                </a:solidFill>
              </a:rPr>
              <a:t>的行数，每一组有</a:t>
            </a:r>
            <a:r>
              <a:rPr lang="en-US" altLang="zh-CN" b="1" dirty="0">
                <a:solidFill>
                  <a:srgbClr val="002060"/>
                </a:solidFill>
              </a:rPr>
              <a:t>n</a:t>
            </a:r>
            <a:r>
              <a:rPr lang="zh-CN" altLang="en-US" b="1" dirty="0">
                <a:solidFill>
                  <a:srgbClr val="002060"/>
                </a:solidFill>
              </a:rPr>
              <a:t>个条形，</a:t>
            </a:r>
            <a:r>
              <a:rPr lang="en-US" altLang="zh-CN" b="1" dirty="0">
                <a:solidFill>
                  <a:srgbClr val="002060"/>
                </a:solidFill>
              </a:rPr>
              <a:t>n</a:t>
            </a:r>
            <a:r>
              <a:rPr lang="zh-CN" altLang="en-US" b="1" dirty="0">
                <a:solidFill>
                  <a:srgbClr val="002060"/>
                </a:solidFill>
              </a:rPr>
              <a:t>为矩阵</a:t>
            </a:r>
            <a:r>
              <a:rPr lang="en-US" altLang="zh-CN" b="1" dirty="0">
                <a:solidFill>
                  <a:srgbClr val="002060"/>
                </a:solidFill>
              </a:rPr>
              <a:t>Y</a:t>
            </a:r>
            <a:r>
              <a:rPr lang="zh-CN" altLang="en-US" b="1" dirty="0">
                <a:solidFill>
                  <a:srgbClr val="002060"/>
                </a:solidFill>
              </a:rPr>
              <a:t>的列数</a:t>
            </a:r>
            <a:r>
              <a:rPr lang="zh-CN" altLang="en-US" dirty="0"/>
              <a:t>，</a:t>
            </a:r>
            <a:r>
              <a:rPr lang="en-US" altLang="zh-CN" dirty="0"/>
              <a:t>Y</a:t>
            </a:r>
            <a:r>
              <a:rPr lang="zh-CN" altLang="en-US" dirty="0"/>
              <a:t>的每个元素对应一个条形。</a:t>
            </a:r>
            <a:br>
              <a:rPr lang="zh-CN" altLang="en-US" dirty="0"/>
            </a:br>
            <a:r>
              <a:rPr lang="zh-CN" altLang="en-US" dirty="0"/>
              <a:t>　　</a:t>
            </a:r>
            <a:r>
              <a:rPr lang="en-US" altLang="zh-CN" dirty="0">
                <a:sym typeface="Wingdings 2" panose="05020102010507070707" pitchFamily="18" charset="2"/>
              </a:rPr>
              <a:t></a:t>
            </a:r>
            <a:r>
              <a:rPr lang="en-US" altLang="zh-CN" dirty="0"/>
              <a:t>  stacked</a:t>
            </a:r>
            <a:r>
              <a:rPr lang="zh-CN" altLang="en-US" dirty="0"/>
              <a:t>：绘制的图形有</a:t>
            </a:r>
            <a:r>
              <a:rPr lang="en-US" altLang="zh-CN" dirty="0"/>
              <a:t>m</a:t>
            </a:r>
            <a:r>
              <a:rPr lang="zh-CN" altLang="en-US" dirty="0"/>
              <a:t>个条形，</a:t>
            </a:r>
            <a:r>
              <a:rPr lang="zh-CN" altLang="en-US" b="1" dirty="0">
                <a:solidFill>
                  <a:srgbClr val="002060"/>
                </a:solidFill>
              </a:rPr>
              <a:t>每个条形为第</a:t>
            </a:r>
            <a:r>
              <a:rPr lang="en-US" altLang="zh-CN" b="1" dirty="0">
                <a:solidFill>
                  <a:srgbClr val="002060"/>
                </a:solidFill>
              </a:rPr>
              <a:t>m</a:t>
            </a:r>
            <a:r>
              <a:rPr lang="zh-CN" altLang="en-US" b="1" dirty="0">
                <a:solidFill>
                  <a:srgbClr val="002060"/>
                </a:solidFill>
              </a:rPr>
              <a:t>行的</a:t>
            </a:r>
            <a:r>
              <a:rPr lang="en-US" altLang="zh-CN" b="1" dirty="0">
                <a:solidFill>
                  <a:srgbClr val="002060"/>
                </a:solidFill>
              </a:rPr>
              <a:t>n</a:t>
            </a:r>
            <a:r>
              <a:rPr lang="zh-CN" altLang="en-US" b="1" dirty="0">
                <a:solidFill>
                  <a:srgbClr val="002060"/>
                </a:solidFill>
              </a:rPr>
              <a:t>个元素的和，每个条形由多个</a:t>
            </a:r>
            <a:r>
              <a:rPr lang="en-US" altLang="zh-CN" b="1" dirty="0">
                <a:solidFill>
                  <a:srgbClr val="002060"/>
                </a:solidFill>
              </a:rPr>
              <a:t>(n</a:t>
            </a:r>
            <a:r>
              <a:rPr lang="zh-CN" altLang="en-US" b="1" dirty="0">
                <a:solidFill>
                  <a:srgbClr val="002060"/>
                </a:solidFill>
              </a:rPr>
              <a:t>个</a:t>
            </a:r>
            <a:r>
              <a:rPr lang="en-US" altLang="zh-CN" b="1" dirty="0">
                <a:solidFill>
                  <a:srgbClr val="002060"/>
                </a:solidFill>
              </a:rPr>
              <a:t>)</a:t>
            </a:r>
            <a:r>
              <a:rPr lang="zh-CN" altLang="en-US" b="1" dirty="0">
                <a:solidFill>
                  <a:srgbClr val="002060"/>
                </a:solidFill>
              </a:rPr>
              <a:t>色彩构成</a:t>
            </a:r>
            <a:r>
              <a:rPr lang="zh-CN" altLang="en-US" dirty="0"/>
              <a:t>，每个色彩对应相应的元素。 </a:t>
            </a:r>
          </a:p>
        </p:txBody>
      </p:sp>
      <p:sp>
        <p:nvSpPr>
          <p:cNvPr id="330755" name="文本占位符 330754"/>
          <p:cNvSpPr>
            <a:spLocks noGrp="1"/>
          </p:cNvSpPr>
          <p:nvPr>
            <p:ph type="body" idx="1"/>
          </p:nvPr>
        </p:nvSpPr>
        <p:spPr/>
        <p:txBody>
          <a:bodyPr/>
          <a:lstStyle/>
          <a:p>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02A-46C6-4E1B-AC97-2DCA44411684}"/>
              </a:ext>
            </a:extLst>
          </p:cNvPr>
          <p:cNvSpPr>
            <a:spLocks noGrp="1"/>
          </p:cNvSpPr>
          <p:nvPr>
            <p:ph type="title"/>
          </p:nvPr>
        </p:nvSpPr>
        <p:spPr/>
        <p:txBody>
          <a:bodyPr/>
          <a:lstStyle/>
          <a:p>
            <a:r>
              <a:rPr lang="en-US" b="1" dirty="0"/>
              <a:t>5 </a:t>
            </a:r>
            <a:r>
              <a:rPr lang="zh-CN" altLang="en-US" b="1" dirty="0"/>
              <a:t>工程计算中应注意的问题</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C3FF86-02C2-471F-BC7B-B186D826FD38}"/>
                  </a:ext>
                </a:extLst>
              </p:cNvPr>
              <p:cNvSpPr>
                <a:spLocks noGrp="1"/>
              </p:cNvSpPr>
              <p:nvPr>
                <p:ph idx="1"/>
              </p:nvPr>
            </p:nvSpPr>
            <p:spPr/>
            <p:txBody>
              <a:bodyPr/>
              <a:lstStyle/>
              <a:p>
                <a:pPr marL="457200" indent="-457200" algn="l">
                  <a:buFont typeface="+mj-lt"/>
                  <a:buAutoNum type="alphaUcPeriod"/>
                </a:pPr>
                <a:r>
                  <a:rPr lang="zh-CN" altLang="en-US" dirty="0"/>
                  <a:t>避免两个相近的数相减</a:t>
                </a:r>
                <a:endParaRPr lang="en-US" altLang="zh-CN" dirty="0"/>
              </a:p>
              <a:p>
                <a:pPr marL="0" indent="0" algn="l"/>
                <a:r>
                  <a:rPr lang="zh-CN" altLang="en-US" dirty="0"/>
                  <a:t>设</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sSubSup>
                  </m:oMath>
                </a14:m>
                <a:r>
                  <a:rPr lang="zh-CN" altLang="en-US" dirty="0"/>
                  <a:t>分别是</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zh-CN" altLang="en-US" i="1">
                        <a:latin typeface="Cambria Math" panose="02040503050406030204" pitchFamily="18" charset="0"/>
                      </a:rPr>
                      <m:t>的</m:t>
                    </m:r>
                  </m:oMath>
                </a14:m>
                <a:r>
                  <a:rPr lang="zh-CN" altLang="en-US" dirty="0"/>
                  <a:t>近似值，则</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zh-CN" altLang="en-US" i="1">
                        <a:latin typeface="Cambria Math" panose="02040503050406030204" pitchFamily="18" charset="0"/>
                      </a:rPr>
                      <m:t>是</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oMath>
                </a14:m>
                <a:r>
                  <a:rPr lang="zh-CN" altLang="en-US" dirty="0"/>
                  <a:t>的近似值，则 </a:t>
                </a:r>
                <a:endParaRPr lang="en-US" altLang="zh-CN" dirty="0"/>
              </a:p>
              <a:p>
                <a:pPr marL="0" indent="0" algn="l"/>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𝑟</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r>
                        <a:rPr lang="en-US" altLang="zh-CN" i="1" smtClean="0">
                          <a:latin typeface="Cambria Math" panose="02040503050406030204" pitchFamily="18" charset="0"/>
                          <a:ea typeface="Cambria Math" panose="02040503050406030204" pitchFamily="18" charset="0"/>
                        </a:rPr>
                        <m:t>&lt;</m:t>
                      </m:r>
                      <m:d>
                        <m:dPr>
                          <m:begChr m:val="|"/>
                          <m:endChr m:val="|"/>
                          <m:ctrlPr>
                            <a:rPr lang="en-US" altLang="zh-CN" i="1" smtClean="0">
                              <a:latin typeface="Cambria Math" panose="02040503050406030204" pitchFamily="18" charset="0"/>
                              <a:ea typeface="Cambria Math" panose="02040503050406030204" pitchFamily="18" charset="0"/>
                            </a:rPr>
                          </m:ctrlPr>
                        </m:dPr>
                        <m:e>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den>
                          </m:f>
                        </m:e>
                      </m:d>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𝑟</m:t>
                              </m:r>
                            </m:sub>
                          </m:sSub>
                          <m:d>
                            <m:dPr>
                              <m:ctrlPr>
                                <a:rPr lang="en-US" altLang="zh-CN"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den>
                          </m:f>
                        </m:e>
                      </m:d>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𝑒</m:t>
                              </m:r>
                            </m:e>
                            <m:sub>
                              <m:r>
                                <a:rPr lang="en-US" altLang="zh-CN" i="1">
                                  <a:latin typeface="Cambria Math" panose="02040503050406030204" pitchFamily="18" charset="0"/>
                                  <a:ea typeface="Cambria Math" panose="02040503050406030204" pitchFamily="18" charset="0"/>
                                </a:rPr>
                                <m:t>𝑟</m:t>
                              </m:r>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e>
                      </m:d>
                    </m:oMath>
                  </m:oMathPara>
                </a14:m>
                <a:endParaRPr lang="en-US" altLang="zh-CN" dirty="0"/>
              </a:p>
              <a:p>
                <a:pPr marL="0" indent="0" algn="l"/>
                <a:r>
                  <a:rPr lang="zh-CN" altLang="en-US" dirty="0"/>
                  <a:t>可见，当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sSubSup>
                  </m:oMath>
                </a14:m>
                <a:r>
                  <a:rPr lang="zh-CN" altLang="en-US" dirty="0"/>
                  <a:t>很接近时，</a:t>
                </a:r>
                <a:r>
                  <a:rPr lang="en-US" altLang="zh-CN" dirty="0"/>
                  <a:t>y</a:t>
                </a:r>
                <a:r>
                  <a:rPr lang="zh-CN" altLang="en-US" dirty="0"/>
                  <a:t>的相对误差有可能很大。</a:t>
                </a:r>
                <a:endParaRPr lang="en-US" altLang="zh-CN" dirty="0"/>
              </a:p>
            </p:txBody>
          </p:sp>
        </mc:Choice>
        <mc:Fallback>
          <p:sp>
            <p:nvSpPr>
              <p:cNvPr id="3" name="Content Placeholder 2">
                <a:extLst>
                  <a:ext uri="{FF2B5EF4-FFF2-40B4-BE49-F238E27FC236}">
                    <a16:creationId xmlns:a16="http://schemas.microsoft.com/office/drawing/2014/main" id="{CBC3FF86-02C2-471F-BC7B-B186D826FD38}"/>
                  </a:ext>
                </a:extLst>
              </p:cNvPr>
              <p:cNvSpPr>
                <a:spLocks noGrp="1" noRot="1" noChangeAspect="1" noMove="1" noResize="1" noEditPoints="1" noAdjustHandles="1" noChangeArrowheads="1" noChangeShapeType="1" noTextEdit="1"/>
              </p:cNvSpPr>
              <p:nvPr>
                <p:ph idx="1"/>
              </p:nvPr>
            </p:nvSpPr>
            <p:spPr>
              <a:blipFill>
                <a:blip r:embed="rId2"/>
                <a:stretch>
                  <a:fillRect l="-1202" t="-130"/>
                </a:stretch>
              </a:blipFill>
            </p:spPr>
            <p:txBody>
              <a:bodyPr/>
              <a:lstStyle/>
              <a:p>
                <a:r>
                  <a:rPr lang="en-US">
                    <a:noFill/>
                  </a:rPr>
                  <a:t> </a:t>
                </a:r>
              </a:p>
            </p:txBody>
          </p:sp>
        </mc:Fallback>
      </mc:AlternateContent>
    </p:spTree>
    <p:extLst>
      <p:ext uri="{BB962C8B-B14F-4D97-AF65-F5344CB8AC3E}">
        <p14:creationId xmlns:p14="http://schemas.microsoft.com/office/powerpoint/2010/main" val="1367357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4CC400-C1D6-4D88-A88E-3B2384C0826D}"/>
                  </a:ext>
                </a:extLst>
              </p:cNvPr>
              <p:cNvSpPr>
                <a:spLocks noGrp="1"/>
              </p:cNvSpPr>
              <p:nvPr>
                <p:ph idx="1"/>
              </p:nvPr>
            </p:nvSpPr>
            <p:spPr/>
            <p:txBody>
              <a:bodyPr/>
              <a:lstStyle/>
              <a:p>
                <a:pPr marL="0" indent="0" algn="l"/>
                <a:r>
                  <a:rPr lang="en-US" altLang="zh-CN" dirty="0"/>
                  <a:t>B. </a:t>
                </a:r>
                <a:r>
                  <a:rPr lang="zh-CN" altLang="en-US" dirty="0"/>
                  <a:t>避免绝对值过小的数作为除数</a:t>
                </a:r>
                <a:endParaRPr lang="en-US" altLang="zh-CN" dirty="0"/>
              </a:p>
              <a:p>
                <a:pPr marL="0" indent="0" algn="l"/>
                <a:r>
                  <a:rPr lang="zh-CN" altLang="en-US" dirty="0"/>
                  <a:t>设</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sSubSup>
                  </m:oMath>
                </a14:m>
                <a:r>
                  <a:rPr lang="zh-CN" altLang="en-US" dirty="0"/>
                  <a:t>分别是</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zh-CN" altLang="en-US" i="1">
                        <a:latin typeface="Cambria Math" panose="02040503050406030204" pitchFamily="18" charset="0"/>
                      </a:rPr>
                      <m:t>的</m:t>
                    </m:r>
                  </m:oMath>
                </a14:m>
                <a:r>
                  <a:rPr lang="zh-CN" altLang="en-US" dirty="0"/>
                  <a:t>近似值，则</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den>
                    </m:f>
                    <m:r>
                      <a:rPr lang="zh-CN" altLang="en-US" i="1">
                        <a:latin typeface="Cambria Math" panose="02040503050406030204" pitchFamily="18" charset="0"/>
                      </a:rPr>
                      <m:t>是</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en>
                    </m:f>
                  </m:oMath>
                </a14:m>
                <a:r>
                  <a:rPr lang="zh-CN" altLang="en-US" dirty="0"/>
                  <a:t>的近似值，则</a:t>
                </a:r>
                <a:endParaRPr lang="en-US" altLang="zh-CN" dirty="0"/>
              </a:p>
              <a:p>
                <a:pPr marL="0" indent="0" algn="l"/>
                <a:r>
                  <a:rPr lang="zh-CN" altLang="en-US"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𝑒</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den>
                            </m:f>
                          </m:e>
                        </m:d>
                      </m:e>
                    </m:d>
                    <m:r>
                      <a:rPr lang="en-US" altLang="zh-CN" i="1">
                        <a:latin typeface="Cambria Math" panose="02040503050406030204" pitchFamily="18" charset="0"/>
                        <a:ea typeface="Cambria Math" panose="02040503050406030204" pitchFamily="18" charset="0"/>
                      </a:rPr>
                      <m:t>&lt;</m:t>
                    </m:r>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den>
                        </m:f>
                      </m:e>
                    </m:d>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𝑒</m:t>
                            </m:r>
                          </m:e>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d>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num>
                          <m:den>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den>
                        </m:f>
                      </m:e>
                    </m:d>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𝑒</m:t>
                            </m:r>
                          </m:e>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oMath>
                </a14:m>
                <a:endParaRPr lang="en-US" altLang="zh-CN" dirty="0"/>
              </a:p>
              <a:p>
                <a:pPr marL="0" indent="0" algn="l"/>
                <a:r>
                  <a:rPr lang="zh-CN" altLang="en-US" dirty="0"/>
                  <a:t>可见，当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sSubSup>
                  </m:oMath>
                </a14:m>
                <a:r>
                  <a:rPr lang="zh-CN" altLang="en-US" dirty="0"/>
                  <a:t>太小时，可能导致商的绝对误差很大。</a:t>
                </a:r>
                <a:endParaRPr lang="en-US" altLang="zh-CN" dirty="0"/>
              </a:p>
              <a:p>
                <a:endParaRPr lang="en-US" dirty="0"/>
              </a:p>
            </p:txBody>
          </p:sp>
        </mc:Choice>
        <mc:Fallback>
          <p:sp>
            <p:nvSpPr>
              <p:cNvPr id="3" name="Content Placeholder 2">
                <a:extLst>
                  <a:ext uri="{FF2B5EF4-FFF2-40B4-BE49-F238E27FC236}">
                    <a16:creationId xmlns:a16="http://schemas.microsoft.com/office/drawing/2014/main" id="{4B4CC400-C1D6-4D88-A88E-3B2384C0826D}"/>
                  </a:ext>
                </a:extLst>
              </p:cNvPr>
              <p:cNvSpPr>
                <a:spLocks noGrp="1" noRot="1" noChangeAspect="1" noMove="1" noResize="1" noEditPoints="1" noAdjustHandles="1" noChangeArrowheads="1" noChangeShapeType="1" noTextEdit="1"/>
              </p:cNvSpPr>
              <p:nvPr>
                <p:ph idx="1"/>
              </p:nvPr>
            </p:nvSpPr>
            <p:spPr>
              <a:blipFill>
                <a:blip r:embed="rId2"/>
                <a:stretch>
                  <a:fillRect l="-1202" t="-130"/>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A56A562D-C53C-4B29-9543-F23CBF779A9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34000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DD1FB-859A-4788-BE4B-DE28EA7BF29B}"/>
              </a:ext>
            </a:extLst>
          </p:cNvPr>
          <p:cNvSpPr>
            <a:spLocks noGrp="1"/>
          </p:cNvSpPr>
          <p:nvPr>
            <p:ph idx="1"/>
          </p:nvPr>
        </p:nvSpPr>
        <p:spPr>
          <a:xfrm>
            <a:off x="514350" y="764704"/>
            <a:ext cx="8115300" cy="4680520"/>
          </a:xfrm>
        </p:spPr>
        <p:txBody>
          <a:bodyPr/>
          <a:lstStyle/>
          <a:p>
            <a:pPr algn="l"/>
            <a:r>
              <a:rPr lang="en-US" altLang="zh-CN" dirty="0"/>
              <a:t>C. </a:t>
            </a:r>
            <a:r>
              <a:rPr lang="zh-CN" altLang="en-US" dirty="0"/>
              <a:t>避免大数吃掉小数</a:t>
            </a:r>
            <a:endParaRPr lang="en-US" dirty="0"/>
          </a:p>
          <a:p>
            <a:pPr marL="0" indent="0" algn="l">
              <a:tabLst>
                <a:tab pos="0" algn="l"/>
              </a:tabLst>
            </a:pPr>
            <a:r>
              <a:rPr lang="zh-CN" altLang="en-US" dirty="0"/>
              <a:t>计算机上只能采用有限位数计算，因此，若参加运算的数量级差很大，则在运算中，绝对值小的数往往被绝对值大的数吃掉，造成计算结果失真。</a:t>
            </a:r>
            <a:endParaRPr lang="en-US" dirty="0"/>
          </a:p>
        </p:txBody>
      </p:sp>
      <p:sp>
        <p:nvSpPr>
          <p:cNvPr id="4" name="Rectangle 3">
            <a:extLst>
              <a:ext uri="{FF2B5EF4-FFF2-40B4-BE49-F238E27FC236}">
                <a16:creationId xmlns:a16="http://schemas.microsoft.com/office/drawing/2014/main" id="{A3695A5D-CEC9-49DE-BED1-F6664C58E524}"/>
              </a:ext>
            </a:extLst>
          </p:cNvPr>
          <p:cNvSpPr/>
          <p:nvPr/>
        </p:nvSpPr>
        <p:spPr>
          <a:xfrm>
            <a:off x="395536" y="2907804"/>
            <a:ext cx="8352928" cy="2880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例题：已知</a:t>
            </a:r>
            <a:r>
              <a:rPr lang="en-US" altLang="zh-CN" dirty="0">
                <a:solidFill>
                  <a:schemeClr val="tx1"/>
                </a:solidFill>
              </a:rPr>
              <a:t>a=10</a:t>
            </a:r>
            <a:r>
              <a:rPr lang="en-US" altLang="zh-CN" baseline="30000" dirty="0">
                <a:solidFill>
                  <a:schemeClr val="tx1"/>
                </a:solidFill>
              </a:rPr>
              <a:t>9</a:t>
            </a:r>
            <a:r>
              <a:rPr lang="en-US" altLang="zh-CN" dirty="0">
                <a:solidFill>
                  <a:schemeClr val="tx1"/>
                </a:solidFill>
              </a:rPr>
              <a:t>,b=1,c=-a</a:t>
            </a:r>
            <a:r>
              <a:rPr lang="zh-CN" altLang="en-US" dirty="0">
                <a:solidFill>
                  <a:schemeClr val="tx1"/>
                </a:solidFill>
              </a:rPr>
              <a:t>，使用单精度类型计算</a:t>
            </a:r>
            <a:r>
              <a:rPr lang="en-US" altLang="zh-CN" dirty="0" err="1">
                <a:solidFill>
                  <a:schemeClr val="tx1"/>
                </a:solidFill>
              </a:rPr>
              <a:t>a+b+c</a:t>
            </a:r>
            <a:endParaRPr lang="en-US" altLang="zh-CN" dirty="0">
              <a:solidFill>
                <a:schemeClr val="tx1"/>
              </a:solidFill>
            </a:endParaRPr>
          </a:p>
          <a:p>
            <a:r>
              <a:rPr lang="zh-CN" altLang="en-US" dirty="0">
                <a:solidFill>
                  <a:schemeClr val="tx1"/>
                </a:solidFill>
              </a:rPr>
              <a:t>解：显然，人为直接计算即可得到准确结果为</a:t>
            </a:r>
            <a:r>
              <a:rPr lang="en-US" altLang="zh-CN" dirty="0" err="1">
                <a:solidFill>
                  <a:schemeClr val="tx1"/>
                </a:solidFill>
              </a:rPr>
              <a:t>a+b+c</a:t>
            </a:r>
            <a:r>
              <a:rPr lang="en-US" altLang="zh-CN" dirty="0">
                <a:solidFill>
                  <a:schemeClr val="tx1"/>
                </a:solidFill>
              </a:rPr>
              <a:t>=1</a:t>
            </a:r>
          </a:p>
          <a:p>
            <a:r>
              <a:rPr lang="zh-CN" altLang="en-US" dirty="0">
                <a:solidFill>
                  <a:schemeClr val="tx1"/>
                </a:solidFill>
              </a:rPr>
              <a:t>在计算机内，</a:t>
            </a:r>
            <a:r>
              <a:rPr lang="en-US" altLang="zh-CN" dirty="0">
                <a:solidFill>
                  <a:schemeClr val="tx1"/>
                </a:solidFill>
              </a:rPr>
              <a:t>109</a:t>
            </a:r>
            <a:r>
              <a:rPr lang="zh-CN" altLang="en-US" dirty="0">
                <a:solidFill>
                  <a:schemeClr val="tx1"/>
                </a:solidFill>
              </a:rPr>
              <a:t>被存储为</a:t>
            </a:r>
            <a:r>
              <a:rPr lang="en-US" altLang="zh-CN" dirty="0">
                <a:solidFill>
                  <a:schemeClr val="tx1"/>
                </a:solidFill>
              </a:rPr>
              <a:t>10|0.1,1</a:t>
            </a:r>
            <a:r>
              <a:rPr lang="zh-CN" altLang="en-US" dirty="0">
                <a:solidFill>
                  <a:schemeClr val="tx1"/>
                </a:solidFill>
              </a:rPr>
              <a:t>存为</a:t>
            </a:r>
            <a:r>
              <a:rPr lang="en-US" altLang="zh-CN" dirty="0">
                <a:solidFill>
                  <a:schemeClr val="tx1"/>
                </a:solidFill>
              </a:rPr>
              <a:t>1|0.1</a:t>
            </a:r>
            <a:r>
              <a:rPr lang="zh-CN" altLang="en-US" dirty="0">
                <a:solidFill>
                  <a:schemeClr val="tx1"/>
                </a:solidFill>
              </a:rPr>
              <a:t>，在做加法时，两个加数的指数先向大的指数对齐，再将浮点部分相加。</a:t>
            </a:r>
            <a:endParaRPr lang="en-US" altLang="zh-CN" dirty="0">
              <a:solidFill>
                <a:schemeClr val="tx1"/>
              </a:solidFill>
            </a:endParaRPr>
          </a:p>
          <a:p>
            <a:r>
              <a:rPr lang="zh-CN" altLang="en-US" dirty="0">
                <a:solidFill>
                  <a:schemeClr val="tx1"/>
                </a:solidFill>
              </a:rPr>
              <a:t>因此，有</a:t>
            </a:r>
            <a:endParaRPr lang="en-US" altLang="zh-CN" dirty="0">
              <a:solidFill>
                <a:schemeClr val="tx1"/>
              </a:solidFill>
            </a:endParaRPr>
          </a:p>
          <a:p>
            <a:r>
              <a:rPr lang="zh-CN" altLang="en-US" dirty="0">
                <a:solidFill>
                  <a:schemeClr val="tx1"/>
                </a:solidFill>
              </a:rPr>
              <a:t>计算结果为</a:t>
            </a:r>
            <a:r>
              <a:rPr lang="en-US" altLang="zh-CN" dirty="0">
                <a:solidFill>
                  <a:schemeClr val="tx1"/>
                </a:solidFill>
              </a:rPr>
              <a:t>0</a:t>
            </a:r>
            <a:r>
              <a:rPr lang="zh-CN" altLang="en-US" dirty="0">
                <a:solidFill>
                  <a:schemeClr val="tx1"/>
                </a:solidFill>
              </a:rPr>
              <a:t>，即</a:t>
            </a:r>
            <a:r>
              <a:rPr lang="en-US" altLang="zh-CN" dirty="0">
                <a:solidFill>
                  <a:schemeClr val="tx1"/>
                </a:solidFill>
              </a:rPr>
              <a:t>b</a:t>
            </a:r>
            <a:r>
              <a:rPr lang="zh-CN" altLang="en-US" dirty="0">
                <a:solidFill>
                  <a:schemeClr val="tx1"/>
                </a:solidFill>
              </a:rPr>
              <a:t>被</a:t>
            </a:r>
            <a:r>
              <a:rPr lang="en-US" altLang="zh-CN" dirty="0">
                <a:solidFill>
                  <a:schemeClr val="tx1"/>
                </a:solidFill>
              </a:rPr>
              <a:t>a</a:t>
            </a:r>
            <a:r>
              <a:rPr lang="zh-CN" altLang="en-US" dirty="0">
                <a:solidFill>
                  <a:schemeClr val="tx1"/>
                </a:solidFill>
              </a:rPr>
              <a:t>吃掉了。</a:t>
            </a:r>
            <a:endParaRPr lang="en-US" dirty="0">
              <a:solidFill>
                <a:schemeClr val="tx1"/>
              </a:solidFill>
            </a:endParaRPr>
          </a:p>
        </p:txBody>
      </p:sp>
      <p:pic>
        <p:nvPicPr>
          <p:cNvPr id="5" name="Picture 4">
            <a:extLst>
              <a:ext uri="{FF2B5EF4-FFF2-40B4-BE49-F238E27FC236}">
                <a16:creationId xmlns:a16="http://schemas.microsoft.com/office/drawing/2014/main" id="{C3F54446-CFC0-4498-B116-626969CA3F79}"/>
              </a:ext>
            </a:extLst>
          </p:cNvPr>
          <p:cNvPicPr>
            <a:picLocks noChangeAspect="1"/>
          </p:cNvPicPr>
          <p:nvPr/>
        </p:nvPicPr>
        <p:blipFill>
          <a:blip r:embed="rId2"/>
          <a:stretch>
            <a:fillRect/>
          </a:stretch>
        </p:blipFill>
        <p:spPr>
          <a:xfrm>
            <a:off x="1907704" y="4725144"/>
            <a:ext cx="4829175" cy="342900"/>
          </a:xfrm>
          <a:prstGeom prst="rect">
            <a:avLst/>
          </a:prstGeom>
        </p:spPr>
      </p:pic>
    </p:spTree>
    <p:extLst>
      <p:ext uri="{BB962C8B-B14F-4D97-AF65-F5344CB8AC3E}">
        <p14:creationId xmlns:p14="http://schemas.microsoft.com/office/powerpoint/2010/main" val="2849443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30A1E-12DD-416B-A510-7FF10CEBB8BF}"/>
              </a:ext>
            </a:extLst>
          </p:cNvPr>
          <p:cNvSpPr>
            <a:spLocks noGrp="1"/>
          </p:cNvSpPr>
          <p:nvPr>
            <p:ph idx="1"/>
          </p:nvPr>
        </p:nvSpPr>
        <p:spPr>
          <a:xfrm>
            <a:off x="395536" y="1340767"/>
            <a:ext cx="8115300" cy="4680520"/>
          </a:xfrm>
        </p:spPr>
        <p:txBody>
          <a:bodyPr/>
          <a:lstStyle/>
          <a:p>
            <a:pPr marL="0" indent="0" algn="l"/>
            <a:r>
              <a:rPr lang="en-US" altLang="zh-CN" dirty="0"/>
              <a:t>D. </a:t>
            </a:r>
            <a:r>
              <a:rPr lang="zh-CN" altLang="en-US" dirty="0"/>
              <a:t>先化简再计算，减少计算步骤，避免误差积累</a:t>
            </a:r>
            <a:endParaRPr lang="en-US" altLang="zh-CN" dirty="0"/>
          </a:p>
          <a:p>
            <a:pPr marL="0" indent="0" algn="l"/>
            <a:r>
              <a:rPr lang="en-US" altLang="zh-CN" dirty="0"/>
              <a:t>E. </a:t>
            </a:r>
            <a:r>
              <a:rPr lang="zh-CN" altLang="en-US" dirty="0"/>
              <a:t>采用数值稳定性好的算法</a:t>
            </a:r>
            <a:endParaRPr lang="en-US" dirty="0"/>
          </a:p>
        </p:txBody>
      </p:sp>
      <p:pic>
        <p:nvPicPr>
          <p:cNvPr id="25602" name="Picture 2" descr="https://ss3.bdstatic.com/70cFv8Sh_Q1YnxGkpoWK1HF6hhy/it/u=1954215287,2073004126&amp;fm=26&amp;gp=0.jpg">
            <a:extLst>
              <a:ext uri="{FF2B5EF4-FFF2-40B4-BE49-F238E27FC236}">
                <a16:creationId xmlns:a16="http://schemas.microsoft.com/office/drawing/2014/main" id="{C8A0AE5A-5B7E-402E-8080-FCD9CE2C5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62733"/>
            <a:ext cx="3810000" cy="25812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F23A342-36D3-466D-94AB-D7C462C02BB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31359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CE45-4B2A-4D9A-A421-77EF6BC8D677}"/>
              </a:ext>
            </a:extLst>
          </p:cNvPr>
          <p:cNvSpPr>
            <a:spLocks noGrp="1"/>
          </p:cNvSpPr>
          <p:nvPr>
            <p:ph type="title"/>
          </p:nvPr>
        </p:nvSpPr>
        <p:spPr/>
        <p:txBody>
          <a:bodyPr/>
          <a:lstStyle/>
          <a:p>
            <a:r>
              <a:rPr lang="en-US" b="1" dirty="0"/>
              <a:t>6 MATLAB</a:t>
            </a:r>
            <a:r>
              <a:rPr lang="zh-CN" altLang="en-US" b="1" dirty="0"/>
              <a:t>的数据精度</a:t>
            </a:r>
            <a:endParaRPr lang="en-US" b="1" dirty="0"/>
          </a:p>
        </p:txBody>
      </p:sp>
      <p:sp>
        <p:nvSpPr>
          <p:cNvPr id="3" name="Content Placeholder 2">
            <a:extLst>
              <a:ext uri="{FF2B5EF4-FFF2-40B4-BE49-F238E27FC236}">
                <a16:creationId xmlns:a16="http://schemas.microsoft.com/office/drawing/2014/main" id="{FF1A0822-9CE2-46EB-96F0-8E7A6AD7CC35}"/>
              </a:ext>
            </a:extLst>
          </p:cNvPr>
          <p:cNvSpPr>
            <a:spLocks noGrp="1"/>
          </p:cNvSpPr>
          <p:nvPr>
            <p:ph idx="1"/>
          </p:nvPr>
        </p:nvSpPr>
        <p:spPr/>
        <p:txBody>
          <a:bodyPr/>
          <a:lstStyle/>
          <a:p>
            <a:pPr marL="0" indent="0" algn="l"/>
            <a:r>
              <a:rPr lang="en-US" b="1" dirty="0"/>
              <a:t>6.1 </a:t>
            </a:r>
            <a:r>
              <a:rPr lang="zh-CN" altLang="en-US" b="1" dirty="0"/>
              <a:t>浮点数误差限</a:t>
            </a:r>
            <a:r>
              <a:rPr lang="en-US" altLang="zh-CN" b="1" dirty="0"/>
              <a:t>——</a:t>
            </a:r>
            <a:r>
              <a:rPr lang="fr-FR" altLang="zh-CN" b="1" dirty="0" err="1"/>
              <a:t>eps</a:t>
            </a:r>
            <a:r>
              <a:rPr lang="fr-FR" altLang="zh-CN" b="1" dirty="0"/>
              <a:t>()</a:t>
            </a:r>
            <a:r>
              <a:rPr lang="zh-CN" altLang="fr-FR" b="1" dirty="0"/>
              <a:t>函数</a:t>
            </a:r>
            <a:br>
              <a:rPr lang="zh-CN" altLang="fr-FR" sz="1800" b="1" dirty="0"/>
            </a:br>
            <a:r>
              <a:rPr lang="zh-CN" altLang="fr-FR" sz="1800" dirty="0"/>
              <a:t>　　</a:t>
            </a:r>
            <a:r>
              <a:rPr lang="en-US" altLang="zh-CN" sz="1800" dirty="0"/>
              <a:t>MATLAB</a:t>
            </a:r>
            <a:r>
              <a:rPr lang="zh-CN" altLang="en-US" sz="1800" dirty="0"/>
              <a:t>中存在一个用双精度表示的浮点相对误差限</a:t>
            </a:r>
            <a:r>
              <a:rPr lang="en-US" altLang="zh-CN" sz="1800" dirty="0"/>
              <a:t>eps</a:t>
            </a:r>
            <a:r>
              <a:rPr lang="zh-CN" altLang="en-US" sz="1800" dirty="0"/>
              <a:t>，定义为</a:t>
            </a:r>
            <a:r>
              <a:rPr lang="en-US" altLang="zh-CN" sz="1800" dirty="0"/>
              <a:t>1</a:t>
            </a:r>
            <a:r>
              <a:rPr lang="zh-CN" altLang="en-US" sz="1800" dirty="0"/>
              <a:t>与大于</a:t>
            </a:r>
            <a:r>
              <a:rPr lang="en-US" altLang="zh-CN" sz="1800" dirty="0"/>
              <a:t>1</a:t>
            </a:r>
            <a:r>
              <a:rPr lang="zh-CN" altLang="en-US" sz="1800" dirty="0"/>
              <a:t>的最小数之间的步进距离，用</a:t>
            </a:r>
            <a:r>
              <a:rPr lang="en-US" altLang="zh-CN" sz="1800" dirty="0"/>
              <a:t>eps</a:t>
            </a:r>
            <a:r>
              <a:rPr lang="zh-CN" altLang="en-US" sz="1800" dirty="0"/>
              <a:t>获得。</a:t>
            </a:r>
            <a:br>
              <a:rPr lang="zh-CN" altLang="en-US" sz="1800" dirty="0"/>
            </a:br>
            <a:r>
              <a:rPr lang="zh-CN" altLang="en-US" sz="1800" dirty="0"/>
              <a:t>　　</a:t>
            </a:r>
            <a:r>
              <a:rPr lang="fr-FR" altLang="zh-CN" sz="1800" dirty="0"/>
              <a:t>(1)  </a:t>
            </a:r>
            <a:r>
              <a:rPr lang="fr-FR" altLang="zh-CN" sz="1800" dirty="0" err="1"/>
              <a:t>eps</a:t>
            </a:r>
            <a:r>
              <a:rPr lang="zh-CN" altLang="fr-FR" sz="1800" dirty="0"/>
              <a:t>：返回从</a:t>
            </a:r>
            <a:r>
              <a:rPr lang="fr-FR" altLang="zh-CN" sz="1800" dirty="0"/>
              <a:t>1.0</a:t>
            </a:r>
            <a:r>
              <a:rPr lang="zh-CN" altLang="fr-FR" sz="1800" dirty="0"/>
              <a:t>到下一个最大的双精度数的距离，</a:t>
            </a:r>
            <a:r>
              <a:rPr lang="fr-FR" altLang="zh-CN" sz="1800" dirty="0" err="1"/>
              <a:t>eps</a:t>
            </a:r>
            <a:r>
              <a:rPr lang="fr-FR" altLang="zh-CN" sz="1800" dirty="0"/>
              <a:t> = 2^(-52)</a:t>
            </a:r>
            <a:r>
              <a:rPr lang="zh-CN" altLang="fr-FR" sz="1800" dirty="0"/>
              <a:t>。例如：</a:t>
            </a:r>
            <a:br>
              <a:rPr lang="zh-CN" altLang="fr-FR" sz="1800" dirty="0"/>
            </a:br>
            <a:r>
              <a:rPr lang="zh-CN" altLang="fr-FR" sz="1800" dirty="0"/>
              <a:t>　　</a:t>
            </a:r>
            <a:r>
              <a:rPr lang="en-US" altLang="zh-CN" sz="1800" dirty="0"/>
              <a:t>&gt;&gt; eps</a:t>
            </a:r>
            <a:br>
              <a:rPr lang="en-US" altLang="zh-CN" sz="1800" dirty="0"/>
            </a:br>
            <a:r>
              <a:rPr lang="zh-CN" altLang="en-US" sz="1800" dirty="0"/>
              <a:t>　　</a:t>
            </a:r>
            <a:r>
              <a:rPr lang="en-US" altLang="zh-CN" sz="1800" dirty="0" err="1"/>
              <a:t>ans</a:t>
            </a:r>
            <a:r>
              <a:rPr lang="en-US" altLang="zh-CN" sz="1800" dirty="0"/>
              <a:t> =</a:t>
            </a:r>
            <a:br>
              <a:rPr lang="en-US" altLang="zh-CN" sz="1800" dirty="0"/>
            </a:br>
            <a:r>
              <a:rPr lang="zh-CN" altLang="en-US" sz="1800" dirty="0"/>
              <a:t>　　    　</a:t>
            </a:r>
            <a:r>
              <a:rPr lang="en-US" altLang="zh-CN" sz="1800" dirty="0"/>
              <a:t>2.2204e-016</a:t>
            </a:r>
            <a:br>
              <a:rPr lang="en-US" altLang="zh-CN" sz="1800" dirty="0"/>
            </a:br>
            <a:r>
              <a:rPr lang="zh-CN" altLang="en-US" sz="1800" dirty="0"/>
              <a:t>　　</a:t>
            </a:r>
            <a:r>
              <a:rPr lang="en-US" altLang="zh-CN" sz="1800" dirty="0"/>
              <a:t>(2) eps(‘double’)</a:t>
            </a:r>
            <a:r>
              <a:rPr lang="zh-CN" altLang="en-US" sz="1800" dirty="0"/>
              <a:t>：等同于</a:t>
            </a:r>
            <a:r>
              <a:rPr lang="en-US" altLang="zh-CN" sz="1800" dirty="0"/>
              <a:t>eps</a:t>
            </a:r>
            <a:r>
              <a:rPr lang="zh-CN" altLang="en-US" sz="1800" dirty="0"/>
              <a:t>或</a:t>
            </a:r>
            <a:r>
              <a:rPr lang="en-US" altLang="zh-CN" sz="1800" dirty="0"/>
              <a:t>eps(1.0)</a:t>
            </a:r>
            <a:r>
              <a:rPr lang="zh-CN" altLang="en-US" sz="1800" dirty="0"/>
              <a:t>。例如：</a:t>
            </a:r>
            <a:br>
              <a:rPr lang="zh-CN" altLang="en-US" sz="1800" dirty="0"/>
            </a:br>
            <a:r>
              <a:rPr lang="zh-CN" altLang="en-US" sz="1800" dirty="0"/>
              <a:t>　　</a:t>
            </a:r>
            <a:r>
              <a:rPr lang="en-US" altLang="zh-CN" sz="1800" dirty="0"/>
              <a:t>&gt;&gt; eps(‘double’)</a:t>
            </a:r>
            <a:br>
              <a:rPr lang="en-US" altLang="zh-CN" sz="1800" dirty="0"/>
            </a:br>
            <a:r>
              <a:rPr lang="zh-CN" altLang="en-US" sz="1800" dirty="0"/>
              <a:t>　　</a:t>
            </a:r>
            <a:r>
              <a:rPr lang="en-US" altLang="zh-CN" sz="1800" dirty="0" err="1"/>
              <a:t>ans</a:t>
            </a:r>
            <a:r>
              <a:rPr lang="en-US" altLang="zh-CN" sz="1800" dirty="0"/>
              <a:t> =</a:t>
            </a:r>
            <a:br>
              <a:rPr lang="en-US" altLang="zh-CN" sz="1800" dirty="0"/>
            </a:br>
            <a:r>
              <a:rPr lang="zh-CN" altLang="en-US" sz="1800" dirty="0"/>
              <a:t>　　     　</a:t>
            </a:r>
            <a:r>
              <a:rPr lang="en-US" altLang="zh-CN" sz="1800" dirty="0"/>
              <a:t>2.2204e-016</a:t>
            </a:r>
            <a:endParaRPr lang="en-US" dirty="0"/>
          </a:p>
        </p:txBody>
      </p:sp>
    </p:spTree>
    <p:extLst>
      <p:ext uri="{BB962C8B-B14F-4D97-AF65-F5344CB8AC3E}">
        <p14:creationId xmlns:p14="http://schemas.microsoft.com/office/powerpoint/2010/main" val="3668997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90113"/>
          <p:cNvSpPr>
            <a:spLocks noGrp="1"/>
          </p:cNvSpPr>
          <p:nvPr>
            <p:ph type="title"/>
          </p:nvPr>
        </p:nvSpPr>
        <p:spPr/>
        <p:txBody>
          <a:bodyPr>
            <a:normAutofit fontScale="90000"/>
          </a:bodyPr>
          <a:lstStyle/>
          <a:p>
            <a:r>
              <a:rPr lang="zh-CN" altLang="en-US" dirty="0"/>
              <a:t>　　</a:t>
            </a:r>
            <a:r>
              <a:rPr lang="en-US" altLang="zh-CN" dirty="0"/>
              <a:t>(3)  eps('single')</a:t>
            </a:r>
            <a:r>
              <a:rPr lang="zh-CN" altLang="en-US" dirty="0"/>
              <a:t>：等同于</a:t>
            </a:r>
            <a:r>
              <a:rPr lang="en-US" altLang="zh-CN" dirty="0"/>
              <a:t>eps(single(1.0))</a:t>
            </a:r>
            <a:r>
              <a:rPr lang="zh-CN" altLang="en-US" dirty="0"/>
              <a:t>或</a:t>
            </a:r>
            <a:r>
              <a:rPr lang="en-US" altLang="zh-CN" dirty="0"/>
              <a:t>single(2^-23)</a:t>
            </a:r>
            <a:r>
              <a:rPr lang="zh-CN" altLang="en-US" dirty="0"/>
              <a:t>。例如：</a:t>
            </a:r>
            <a:br>
              <a:rPr lang="zh-CN" altLang="en-US" dirty="0"/>
            </a:br>
            <a:r>
              <a:rPr lang="zh-CN" altLang="en-US" dirty="0"/>
              <a:t>　　</a:t>
            </a:r>
            <a:r>
              <a:rPr lang="pt-BR" altLang="zh-CN" dirty="0"/>
              <a:t>&gt;&gt; eps('single')</a:t>
            </a:r>
            <a:br>
              <a:rPr lang="pt-BR" altLang="zh-CN" dirty="0"/>
            </a:br>
            <a:r>
              <a:rPr lang="zh-CN" altLang="pt-BR" dirty="0"/>
              <a:t>　　</a:t>
            </a:r>
            <a:r>
              <a:rPr lang="pt-BR" altLang="zh-CN" dirty="0"/>
              <a:t>ans =</a:t>
            </a:r>
            <a:br>
              <a:rPr lang="pt-BR" altLang="zh-CN" dirty="0"/>
            </a:br>
            <a:r>
              <a:rPr lang="zh-CN" altLang="pt-BR" dirty="0"/>
              <a:t>　　     </a:t>
            </a:r>
            <a:r>
              <a:rPr lang="pt-BR" altLang="zh-CN" dirty="0"/>
              <a:t>1.1921e-007</a:t>
            </a:r>
            <a:br>
              <a:rPr lang="zh-CN" altLang="en-US" dirty="0"/>
            </a:br>
            <a:endParaRPr lang="zh-CN" altLang="en-US" dirty="0"/>
          </a:p>
        </p:txBody>
      </p:sp>
    </p:spTree>
    <p:extLst>
      <p:ext uri="{BB962C8B-B14F-4D97-AF65-F5344CB8AC3E}">
        <p14:creationId xmlns:p14="http://schemas.microsoft.com/office/powerpoint/2010/main" val="4264054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71625" y="2351722"/>
            <a:ext cx="6086475" cy="3134678"/>
          </a:xfrm>
        </p:spPr>
        <p:txBody>
          <a:bodyPr>
            <a:normAutofit fontScale="90000"/>
          </a:bodyPr>
          <a:lstStyle/>
          <a:p>
            <a:r>
              <a:rPr lang="zh-CN" altLang="en-US"/>
              <a:t>数值计算公式</a:t>
            </a:r>
            <a:r>
              <a:rPr lang="en-US" altLang="zh-CN"/>
              <a:t>:</a:t>
            </a:r>
            <a:br>
              <a:rPr lang="en-US" altLang="zh-CN"/>
            </a:br>
            <a:r>
              <a:rPr lang="zh-CN" altLang="en-US"/>
              <a:t>当</a:t>
            </a:r>
            <a:r>
              <a:rPr lang="en-US" altLang="zh-CN"/>
              <a:t>0&lt;e&lt;2047</a:t>
            </a:r>
            <a:r>
              <a:rPr lang="zh-CN" altLang="en-US"/>
              <a:t>时，</a:t>
            </a:r>
            <a:r>
              <a:rPr lang="en-US" altLang="zh-CN"/>
              <a:t>value=(-1)</a:t>
            </a:r>
            <a:r>
              <a:rPr lang="en-US" altLang="zh-CN" baseline="30000"/>
              <a:t>s</a:t>
            </a:r>
            <a:r>
              <a:rPr lang="en-US" altLang="zh-CN">
                <a:latin typeface="Arial" panose="020B0604020202020204" pitchFamily="34" charset="0"/>
              </a:rPr>
              <a:t>×</a:t>
            </a:r>
            <a:r>
              <a:rPr lang="en-US" altLang="zh-CN"/>
              <a:t>2</a:t>
            </a:r>
            <a:r>
              <a:rPr lang="en-US" altLang="zh-CN" baseline="30000"/>
              <a:t>e-1023</a:t>
            </a:r>
            <a:r>
              <a:rPr lang="en-US" altLang="zh-CN">
                <a:latin typeface="Arial" panose="020B0604020202020204" pitchFamily="34" charset="0"/>
                <a:sym typeface="+mn-ea"/>
              </a:rPr>
              <a:t>×</a:t>
            </a:r>
            <a:r>
              <a:rPr lang="en-US" altLang="zh-CN"/>
              <a:t>1.f;</a:t>
            </a:r>
            <a:br>
              <a:rPr lang="en-US" altLang="zh-CN"/>
            </a:br>
            <a:r>
              <a:rPr lang="zh-CN" altLang="en-US"/>
              <a:t>当</a:t>
            </a:r>
            <a:r>
              <a:rPr lang="en-US" altLang="zh-CN"/>
              <a:t>e=0,f</a:t>
            </a:r>
            <a:r>
              <a:rPr lang="en-US" altLang="zh-CN">
                <a:latin typeface="Arial" panose="020B0604020202020204" pitchFamily="34" charset="0"/>
                <a:cs typeface="Arial" panose="020B0604020202020204" pitchFamily="34" charset="0"/>
              </a:rPr>
              <a:t>≠0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 =(-1)</a:t>
            </a:r>
            <a:r>
              <a:rPr lang="en-US" altLang="zh-CN" baseline="30000">
                <a:latin typeface="Arial" panose="020B0604020202020204" pitchFamily="34" charset="0"/>
                <a:cs typeface="Arial" panose="020B0604020202020204" pitchFamily="34" charset="0"/>
              </a:rPr>
              <a:t>s</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2</a:t>
            </a:r>
            <a:r>
              <a:rPr lang="en-US" altLang="zh-CN" baseline="30000">
                <a:latin typeface="Arial" panose="020B0604020202020204" pitchFamily="34" charset="0"/>
                <a:cs typeface="Arial" panose="020B0604020202020204" pitchFamily="34" charset="0"/>
              </a:rPr>
              <a:t>e-1022</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0.f;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e=0,f=0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value=(-1)</a:t>
            </a:r>
            <a:r>
              <a:rPr lang="en-US" altLang="zh-CN" baseline="30000">
                <a:latin typeface="Arial" panose="020B0604020202020204" pitchFamily="34" charset="0"/>
                <a:cs typeface="Arial" panose="020B0604020202020204" pitchFamily="34" charset="0"/>
              </a:rPr>
              <a:t>s</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0.0;</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e=2047,f=0,s=0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 = +inf;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sym typeface="+mn-ea"/>
              </a:rPr>
              <a:t>当</a:t>
            </a:r>
            <a:r>
              <a:rPr lang="en-US" altLang="zh-CN">
                <a:latin typeface="Arial" panose="020B0604020202020204" pitchFamily="34" charset="0"/>
                <a:cs typeface="Arial" panose="020B0604020202020204" pitchFamily="34" charset="0"/>
                <a:sym typeface="+mn-ea"/>
              </a:rPr>
              <a:t>e=2047,f=0,s=1</a:t>
            </a:r>
            <a:r>
              <a:rPr lang="zh-CN" altLang="en-US">
                <a:latin typeface="Arial" panose="020B0604020202020204" pitchFamily="34" charset="0"/>
                <a:cs typeface="Arial" panose="020B0604020202020204" pitchFamily="34" charset="0"/>
                <a:sym typeface="+mn-ea"/>
              </a:rPr>
              <a:t>时，</a:t>
            </a:r>
            <a:r>
              <a:rPr lang="en-US" altLang="zh-CN">
                <a:latin typeface="Arial" panose="020B0604020202020204" pitchFamily="34" charset="0"/>
                <a:cs typeface="Arial" panose="020B0604020202020204" pitchFamily="34" charset="0"/>
                <a:sym typeface="+mn-ea"/>
              </a:rPr>
              <a:t>value = -inf;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e=2047, f</a:t>
            </a:r>
            <a:r>
              <a:rPr lang="en-US" altLang="zh-CN">
                <a:latin typeface="Arial" panose="020B0604020202020204" pitchFamily="34" charset="0"/>
                <a:cs typeface="Arial" panose="020B0604020202020204" pitchFamily="34" charset="0"/>
                <a:sym typeface="+mn-ea"/>
              </a:rPr>
              <a:t>≠0</a:t>
            </a:r>
            <a:r>
              <a:rPr lang="zh-CN" altLang="en-US">
                <a:latin typeface="Arial" panose="020B0604020202020204" pitchFamily="34" charset="0"/>
                <a:cs typeface="Arial" panose="020B0604020202020204" pitchFamily="34" charset="0"/>
                <a:sym typeface="+mn-ea"/>
              </a:rPr>
              <a:t>时，</a:t>
            </a:r>
            <a:r>
              <a:rPr lang="en-US" altLang="zh-CN">
                <a:latin typeface="Arial" panose="020B0604020202020204" pitchFamily="34" charset="0"/>
                <a:cs typeface="Arial" panose="020B0604020202020204" pitchFamily="34" charset="0"/>
                <a:sym typeface="+mn-ea"/>
              </a:rPr>
              <a:t>value = NaN</a:t>
            </a:r>
            <a:r>
              <a:rPr lang="zh-CN" altLang="en-US">
                <a:latin typeface="Arial" panose="020B0604020202020204" pitchFamily="34" charset="0"/>
                <a:cs typeface="Arial" panose="020B0604020202020204" pitchFamily="34" charset="0"/>
                <a:sym typeface="+mn-ea"/>
              </a:rPr>
              <a:t>。</a:t>
            </a:r>
          </a:p>
        </p:txBody>
      </p:sp>
      <p:sp>
        <p:nvSpPr>
          <p:cNvPr id="5" name="矩形 4"/>
          <p:cNvSpPr/>
          <p:nvPr/>
        </p:nvSpPr>
        <p:spPr>
          <a:xfrm>
            <a:off x="1603564" y="1328261"/>
            <a:ext cx="1503938" cy="415498"/>
          </a:xfrm>
          <a:prstGeom prst="rect">
            <a:avLst/>
          </a:prstGeom>
          <a:noFill/>
          <a:ln>
            <a:noFill/>
          </a:ln>
        </p:spPr>
        <p:txBody>
          <a:bodyPr wrap="none" rtlCol="0" anchor="t">
            <a:spAutoFit/>
          </a:bodyPr>
          <a:lstStyle/>
          <a:p>
            <a:pPr algn="ctr"/>
            <a:r>
              <a:rPr lang="en-US" altLang="zh-CN" sz="2100" b="1">
                <a:solidFill>
                  <a:schemeClr val="accent1"/>
                </a:solidFill>
                <a:effectLst>
                  <a:outerShdw blurRad="38100" dist="25400" dir="5400000" algn="ctr" rotWithShape="0">
                    <a:srgbClr val="6E747A">
                      <a:alpha val="43000"/>
                    </a:srgbClr>
                  </a:outerShdw>
                </a:effectLst>
              </a:rPr>
              <a:t>double</a:t>
            </a:r>
            <a:r>
              <a:rPr lang="zh-CN" altLang="en-US" sz="2100" b="1">
                <a:solidFill>
                  <a:schemeClr val="accent1"/>
                </a:solidFill>
                <a:effectLst>
                  <a:outerShdw blurRad="38100" dist="25400" dir="5400000" algn="ctr" rotWithShape="0">
                    <a:srgbClr val="6E747A">
                      <a:alpha val="43000"/>
                    </a:srgbClr>
                  </a:outerShdw>
                </a:effectLst>
              </a:rPr>
              <a:t>类型</a:t>
            </a:r>
            <a:endParaRPr lang="en-US" altLang="zh-CN" sz="2100" b="1">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764030" y="1916906"/>
            <a:ext cx="485775"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fontAlgn="base">
              <a:spcBef>
                <a:spcPct val="0"/>
              </a:spcBef>
              <a:spcAft>
                <a:spcPct val="0"/>
              </a:spcAft>
            </a:pPr>
            <a:r>
              <a:rPr kumimoji="1" lang="en-US" altLang="zh-CN" sz="1800"/>
              <a:t>S</a:t>
            </a:r>
          </a:p>
        </p:txBody>
      </p:sp>
      <p:sp>
        <p:nvSpPr>
          <p:cNvPr id="7" name="矩形 6"/>
          <p:cNvSpPr/>
          <p:nvPr/>
        </p:nvSpPr>
        <p:spPr>
          <a:xfrm>
            <a:off x="2249806" y="1916906"/>
            <a:ext cx="1919764"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algn="ctr" fontAlgn="base">
              <a:spcBef>
                <a:spcPct val="0"/>
              </a:spcBef>
              <a:spcAft>
                <a:spcPct val="0"/>
              </a:spcAft>
            </a:pPr>
            <a:r>
              <a:rPr kumimoji="1" lang="en-US" altLang="zh-CN" sz="1800"/>
              <a:t>e[52:62]</a:t>
            </a:r>
          </a:p>
        </p:txBody>
      </p:sp>
      <p:sp>
        <p:nvSpPr>
          <p:cNvPr id="8" name="矩形 7"/>
          <p:cNvSpPr/>
          <p:nvPr/>
        </p:nvSpPr>
        <p:spPr>
          <a:xfrm>
            <a:off x="4176712" y="1916906"/>
            <a:ext cx="2761298"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algn="ctr" fontAlgn="base">
              <a:spcBef>
                <a:spcPct val="0"/>
              </a:spcBef>
              <a:spcAft>
                <a:spcPct val="0"/>
              </a:spcAft>
            </a:pPr>
            <a:r>
              <a:rPr kumimoji="1" lang="en-US" altLang="zh-CN" sz="1800"/>
              <a:t>f[0:51]</a:t>
            </a:r>
          </a:p>
        </p:txBody>
      </p:sp>
      <p:sp>
        <p:nvSpPr>
          <p:cNvPr id="9" name="内容占位符 8"/>
          <p:cNvSpPr>
            <a:spLocks noGrp="1"/>
          </p:cNvSpPr>
          <p:nvPr>
            <p:ph idx="1"/>
          </p:nvPr>
        </p:nvSpPr>
        <p:spPr/>
        <p:txBody>
          <a:bodyPr/>
          <a:lstStyle/>
          <a:p>
            <a:endParaRPr lang="zh-CN" altLang="en-US"/>
          </a:p>
        </p:txBody>
      </p:sp>
    </p:spTree>
    <p:extLst>
      <p:ext uri="{BB962C8B-B14F-4D97-AF65-F5344CB8AC3E}">
        <p14:creationId xmlns:p14="http://schemas.microsoft.com/office/powerpoint/2010/main" val="3885092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71625" y="2351722"/>
            <a:ext cx="6086475" cy="3134678"/>
          </a:xfrm>
        </p:spPr>
        <p:txBody>
          <a:bodyPr>
            <a:normAutofit fontScale="90000"/>
          </a:bodyPr>
          <a:lstStyle/>
          <a:p>
            <a:r>
              <a:rPr lang="zh-CN" altLang="en-US"/>
              <a:t>数值计算公式</a:t>
            </a:r>
            <a:r>
              <a:rPr lang="en-US" altLang="zh-CN"/>
              <a:t>:</a:t>
            </a:r>
            <a:br>
              <a:rPr lang="en-US" altLang="zh-CN"/>
            </a:br>
            <a:r>
              <a:rPr lang="zh-CN" altLang="en-US"/>
              <a:t>当</a:t>
            </a:r>
            <a:r>
              <a:rPr lang="en-US" altLang="zh-CN"/>
              <a:t>0&lt;e&lt;255</a:t>
            </a:r>
            <a:r>
              <a:rPr lang="zh-CN" altLang="en-US"/>
              <a:t>时，</a:t>
            </a:r>
            <a:r>
              <a:rPr lang="en-US" altLang="zh-CN"/>
              <a:t>value=(-1)</a:t>
            </a:r>
            <a:r>
              <a:rPr lang="en-US" altLang="zh-CN" baseline="30000"/>
              <a:t>s</a:t>
            </a:r>
            <a:r>
              <a:rPr lang="en-US" altLang="zh-CN">
                <a:latin typeface="Arial" panose="020B0604020202020204" pitchFamily="34" charset="0"/>
              </a:rPr>
              <a:t>×</a:t>
            </a:r>
            <a:r>
              <a:rPr lang="en-US" altLang="zh-CN"/>
              <a:t>2</a:t>
            </a:r>
            <a:r>
              <a:rPr lang="en-US" altLang="zh-CN" baseline="30000"/>
              <a:t>e-127</a:t>
            </a:r>
            <a:r>
              <a:rPr lang="en-US" altLang="zh-CN">
                <a:latin typeface="Arial" panose="020B0604020202020204" pitchFamily="34" charset="0"/>
                <a:sym typeface="+mn-ea"/>
              </a:rPr>
              <a:t>×</a:t>
            </a:r>
            <a:r>
              <a:rPr lang="en-US" altLang="zh-CN"/>
              <a:t>1.f;</a:t>
            </a:r>
            <a:br>
              <a:rPr lang="en-US" altLang="zh-CN"/>
            </a:br>
            <a:r>
              <a:rPr lang="zh-CN" altLang="en-US"/>
              <a:t>当</a:t>
            </a:r>
            <a:r>
              <a:rPr lang="en-US" altLang="zh-CN"/>
              <a:t>e=0,f</a:t>
            </a:r>
            <a:r>
              <a:rPr lang="en-US" altLang="zh-CN">
                <a:latin typeface="Arial" panose="020B0604020202020204" pitchFamily="34" charset="0"/>
                <a:cs typeface="Arial" panose="020B0604020202020204" pitchFamily="34" charset="0"/>
              </a:rPr>
              <a:t>≠0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 =(-1)</a:t>
            </a:r>
            <a:r>
              <a:rPr lang="en-US" altLang="zh-CN" baseline="30000">
                <a:latin typeface="Arial" panose="020B0604020202020204" pitchFamily="34" charset="0"/>
                <a:cs typeface="Arial" panose="020B0604020202020204" pitchFamily="34" charset="0"/>
              </a:rPr>
              <a:t>s</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2</a:t>
            </a:r>
            <a:r>
              <a:rPr lang="en-US" altLang="zh-CN" baseline="30000">
                <a:latin typeface="Arial" panose="020B0604020202020204" pitchFamily="34" charset="0"/>
                <a:cs typeface="Arial" panose="020B0604020202020204" pitchFamily="34" charset="0"/>
              </a:rPr>
              <a:t>e-126</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0.f;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e=0,f=0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value=(-1)</a:t>
            </a:r>
            <a:r>
              <a:rPr lang="en-US" altLang="zh-CN" baseline="30000">
                <a:latin typeface="Arial" panose="020B0604020202020204" pitchFamily="34" charset="0"/>
                <a:cs typeface="Arial" panose="020B0604020202020204" pitchFamily="34" charset="0"/>
              </a:rPr>
              <a:t>s</a:t>
            </a:r>
            <a:r>
              <a:rPr lang="en-US" altLang="zh-CN">
                <a:latin typeface="Arial" panose="020B0604020202020204" pitchFamily="34" charset="0"/>
                <a:sym typeface="+mn-ea"/>
              </a:rPr>
              <a:t>×</a:t>
            </a:r>
            <a:r>
              <a:rPr lang="en-US" altLang="zh-CN">
                <a:latin typeface="Arial" panose="020B0604020202020204" pitchFamily="34" charset="0"/>
                <a:cs typeface="Arial" panose="020B0604020202020204" pitchFamily="34" charset="0"/>
              </a:rPr>
              <a:t>0.0;</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e=127,f=0,s=0</a:t>
            </a:r>
            <a:r>
              <a:rPr lang="zh-CN" altLang="en-US">
                <a:latin typeface="Arial" panose="020B0604020202020204" pitchFamily="34" charset="0"/>
                <a:cs typeface="Arial" panose="020B0604020202020204" pitchFamily="34" charset="0"/>
              </a:rPr>
              <a:t>时，</a:t>
            </a:r>
            <a:r>
              <a:rPr lang="en-US" altLang="zh-CN">
                <a:latin typeface="Arial" panose="020B0604020202020204" pitchFamily="34" charset="0"/>
                <a:cs typeface="Arial" panose="020B0604020202020204" pitchFamily="34" charset="0"/>
              </a:rPr>
              <a:t>value = +inf;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sym typeface="+mn-ea"/>
              </a:rPr>
              <a:t>当</a:t>
            </a:r>
            <a:r>
              <a:rPr lang="en-US" altLang="zh-CN">
                <a:latin typeface="Arial" panose="020B0604020202020204" pitchFamily="34" charset="0"/>
                <a:cs typeface="Arial" panose="020B0604020202020204" pitchFamily="34" charset="0"/>
                <a:sym typeface="+mn-ea"/>
              </a:rPr>
              <a:t>e=127,f=0,s=1</a:t>
            </a:r>
            <a:r>
              <a:rPr lang="zh-CN" altLang="en-US">
                <a:latin typeface="Arial" panose="020B0604020202020204" pitchFamily="34" charset="0"/>
                <a:cs typeface="Arial" panose="020B0604020202020204" pitchFamily="34" charset="0"/>
                <a:sym typeface="+mn-ea"/>
              </a:rPr>
              <a:t>时，</a:t>
            </a:r>
            <a:r>
              <a:rPr lang="en-US" altLang="zh-CN">
                <a:latin typeface="Arial" panose="020B0604020202020204" pitchFamily="34" charset="0"/>
                <a:cs typeface="Arial" panose="020B0604020202020204" pitchFamily="34" charset="0"/>
                <a:sym typeface="+mn-ea"/>
              </a:rPr>
              <a:t>value = -inf;</a:t>
            </a:r>
            <a:br>
              <a:rPr lang="en-US" altLang="zh-CN">
                <a:latin typeface="Arial" panose="020B0604020202020204" pitchFamily="34" charset="0"/>
                <a:cs typeface="Arial" panose="020B0604020202020204" pitchFamily="34" charset="0"/>
              </a:rPr>
            </a:br>
            <a:r>
              <a:rPr lang="zh-CN" altLang="en-US">
                <a:latin typeface="Arial" panose="020B0604020202020204" pitchFamily="34" charset="0"/>
                <a:cs typeface="Arial" panose="020B0604020202020204" pitchFamily="34" charset="0"/>
              </a:rPr>
              <a:t>当</a:t>
            </a:r>
            <a:r>
              <a:rPr lang="en-US" altLang="zh-CN">
                <a:latin typeface="Arial" panose="020B0604020202020204" pitchFamily="34" charset="0"/>
                <a:cs typeface="Arial" panose="020B0604020202020204" pitchFamily="34" charset="0"/>
              </a:rPr>
              <a:t>e=127, f</a:t>
            </a:r>
            <a:r>
              <a:rPr lang="en-US" altLang="zh-CN">
                <a:latin typeface="Arial" panose="020B0604020202020204" pitchFamily="34" charset="0"/>
                <a:cs typeface="Arial" panose="020B0604020202020204" pitchFamily="34" charset="0"/>
                <a:sym typeface="+mn-ea"/>
              </a:rPr>
              <a:t>≠0</a:t>
            </a:r>
            <a:r>
              <a:rPr lang="zh-CN" altLang="en-US">
                <a:latin typeface="Arial" panose="020B0604020202020204" pitchFamily="34" charset="0"/>
                <a:cs typeface="Arial" panose="020B0604020202020204" pitchFamily="34" charset="0"/>
                <a:sym typeface="+mn-ea"/>
              </a:rPr>
              <a:t>时，</a:t>
            </a:r>
            <a:r>
              <a:rPr lang="en-US" altLang="zh-CN">
                <a:latin typeface="Arial" panose="020B0604020202020204" pitchFamily="34" charset="0"/>
                <a:cs typeface="Arial" panose="020B0604020202020204" pitchFamily="34" charset="0"/>
                <a:sym typeface="+mn-ea"/>
              </a:rPr>
              <a:t>value = NaN</a:t>
            </a:r>
            <a:r>
              <a:rPr lang="zh-CN" altLang="en-US">
                <a:latin typeface="Arial" panose="020B0604020202020204" pitchFamily="34" charset="0"/>
                <a:cs typeface="Arial" panose="020B0604020202020204" pitchFamily="34" charset="0"/>
                <a:sym typeface="+mn-ea"/>
              </a:rPr>
              <a:t>。</a:t>
            </a:r>
          </a:p>
        </p:txBody>
      </p:sp>
      <p:sp>
        <p:nvSpPr>
          <p:cNvPr id="5" name="矩形 4"/>
          <p:cNvSpPr/>
          <p:nvPr/>
        </p:nvSpPr>
        <p:spPr>
          <a:xfrm>
            <a:off x="1662875" y="1328261"/>
            <a:ext cx="1385316" cy="415498"/>
          </a:xfrm>
          <a:prstGeom prst="rect">
            <a:avLst/>
          </a:prstGeom>
          <a:noFill/>
          <a:ln>
            <a:noFill/>
          </a:ln>
        </p:spPr>
        <p:txBody>
          <a:bodyPr wrap="none" rtlCol="0" anchor="t">
            <a:spAutoFit/>
          </a:bodyPr>
          <a:lstStyle/>
          <a:p>
            <a:pPr algn="ctr"/>
            <a:r>
              <a:rPr lang="en-US" altLang="zh-CN" sz="2100" b="1">
                <a:solidFill>
                  <a:schemeClr val="accent1"/>
                </a:solidFill>
                <a:effectLst>
                  <a:outerShdw blurRad="38100" dist="25400" dir="5400000" algn="ctr" rotWithShape="0">
                    <a:srgbClr val="6E747A">
                      <a:alpha val="43000"/>
                    </a:srgbClr>
                  </a:outerShdw>
                </a:effectLst>
              </a:rPr>
              <a:t>single</a:t>
            </a:r>
            <a:r>
              <a:rPr lang="zh-CN" altLang="en-US" sz="2100" b="1">
                <a:solidFill>
                  <a:schemeClr val="accent1"/>
                </a:solidFill>
                <a:effectLst>
                  <a:outerShdw blurRad="38100" dist="25400" dir="5400000" algn="ctr" rotWithShape="0">
                    <a:srgbClr val="6E747A">
                      <a:alpha val="43000"/>
                    </a:srgbClr>
                  </a:outerShdw>
                </a:effectLst>
              </a:rPr>
              <a:t>类型</a:t>
            </a:r>
            <a:endParaRPr lang="en-US" altLang="zh-CN" sz="2100" b="1">
              <a:solidFill>
                <a:schemeClr val="accent1"/>
              </a:solidFill>
              <a:effectLst>
                <a:outerShdw blurRad="38100" dist="25400" dir="5400000" algn="ctr" rotWithShape="0">
                  <a:srgbClr val="6E747A">
                    <a:alpha val="43000"/>
                  </a:srgbClr>
                </a:outerShdw>
              </a:effectLst>
            </a:endParaRPr>
          </a:p>
        </p:txBody>
      </p:sp>
      <p:sp>
        <p:nvSpPr>
          <p:cNvPr id="6" name="矩形 5"/>
          <p:cNvSpPr/>
          <p:nvPr/>
        </p:nvSpPr>
        <p:spPr>
          <a:xfrm>
            <a:off x="1764030" y="1916906"/>
            <a:ext cx="485775"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fontAlgn="base">
              <a:spcBef>
                <a:spcPct val="0"/>
              </a:spcBef>
              <a:spcAft>
                <a:spcPct val="0"/>
              </a:spcAft>
            </a:pPr>
            <a:r>
              <a:rPr kumimoji="1" lang="en-US" altLang="zh-CN" sz="1800"/>
              <a:t>S</a:t>
            </a:r>
          </a:p>
        </p:txBody>
      </p:sp>
      <p:sp>
        <p:nvSpPr>
          <p:cNvPr id="7" name="矩形 6"/>
          <p:cNvSpPr/>
          <p:nvPr/>
        </p:nvSpPr>
        <p:spPr>
          <a:xfrm>
            <a:off x="2249806" y="1916906"/>
            <a:ext cx="1919764"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algn="ctr" fontAlgn="base">
              <a:spcBef>
                <a:spcPct val="0"/>
              </a:spcBef>
              <a:spcAft>
                <a:spcPct val="0"/>
              </a:spcAft>
            </a:pPr>
            <a:r>
              <a:rPr kumimoji="1" lang="en-US" altLang="zh-CN" sz="1800"/>
              <a:t>e[23:30]</a:t>
            </a:r>
          </a:p>
        </p:txBody>
      </p:sp>
      <p:sp>
        <p:nvSpPr>
          <p:cNvPr id="8" name="矩形 7"/>
          <p:cNvSpPr/>
          <p:nvPr/>
        </p:nvSpPr>
        <p:spPr>
          <a:xfrm>
            <a:off x="4176712" y="1916906"/>
            <a:ext cx="2761298"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lstStyle/>
          <a:p>
            <a:pPr algn="ctr" fontAlgn="base">
              <a:spcBef>
                <a:spcPct val="0"/>
              </a:spcBef>
              <a:spcAft>
                <a:spcPct val="0"/>
              </a:spcAft>
            </a:pPr>
            <a:r>
              <a:rPr kumimoji="1" lang="en-US" altLang="zh-CN" sz="1800"/>
              <a:t>f[0:22]</a:t>
            </a:r>
          </a:p>
        </p:txBody>
      </p:sp>
      <p:sp>
        <p:nvSpPr>
          <p:cNvPr id="9" name="内容占位符 8"/>
          <p:cNvSpPr>
            <a:spLocks noGrp="1"/>
          </p:cNvSpPr>
          <p:nvPr>
            <p:ph idx="1"/>
          </p:nvPr>
        </p:nvSpPr>
        <p:spPr/>
        <p:txBody>
          <a:bodyPr/>
          <a:lstStyle/>
          <a:p>
            <a:endParaRPr lang="zh-CN" altLang="en-US"/>
          </a:p>
        </p:txBody>
      </p:sp>
    </p:spTree>
    <p:extLst>
      <p:ext uri="{BB962C8B-B14F-4D97-AF65-F5344CB8AC3E}">
        <p14:creationId xmlns:p14="http://schemas.microsoft.com/office/powerpoint/2010/main" val="346993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89089"/>
          <p:cNvSpPr>
            <a:spLocks noGrp="1"/>
          </p:cNvSpPr>
          <p:nvPr>
            <p:ph type="title"/>
          </p:nvPr>
        </p:nvSpPr>
        <p:spPr/>
        <p:txBody>
          <a:bodyPr>
            <a:noAutofit/>
          </a:bodyPr>
          <a:lstStyle/>
          <a:p>
            <a:r>
              <a:rPr lang="zh-CN" altLang="en-US" sz="2000" b="1" dirty="0"/>
              <a:t>　</a:t>
            </a:r>
            <a:r>
              <a:rPr lang="zh-CN" altLang="en-US" b="1" dirty="0"/>
              <a:t>有限精度产生的结果 </a:t>
            </a:r>
            <a:br>
              <a:rPr lang="zh-CN" altLang="en-US" b="1" dirty="0"/>
            </a:br>
            <a:r>
              <a:rPr lang="zh-CN" altLang="en-US" dirty="0"/>
              <a:t>　　</a:t>
            </a:r>
            <a:r>
              <a:rPr lang="en-US" altLang="zh-CN" dirty="0"/>
              <a:t>MATLAB</a:t>
            </a:r>
            <a:r>
              <a:rPr lang="zh-CN" altLang="en-US" dirty="0"/>
              <a:t>的有限精度的局限性往往会产生不寻常的结果。例如</a:t>
            </a:r>
            <a:r>
              <a:rPr lang="zh-CN" altLang="fr-FR" dirty="0"/>
              <a:t>：</a:t>
            </a:r>
            <a:br>
              <a:rPr lang="zh-CN" altLang="fr-FR" dirty="0"/>
            </a:br>
            <a:r>
              <a:rPr lang="zh-CN" altLang="fr-FR" dirty="0"/>
              <a:t>　　</a:t>
            </a:r>
            <a:r>
              <a:rPr lang="fr-FR" altLang="zh-CN" dirty="0"/>
              <a:t>&gt;&gt; 0.42-0.5+0.08</a:t>
            </a:r>
            <a:br>
              <a:rPr lang="fr-FR" altLang="zh-CN" dirty="0"/>
            </a:br>
            <a:r>
              <a:rPr lang="zh-CN" altLang="fr-FR" dirty="0"/>
              <a:t>　　</a:t>
            </a:r>
            <a:r>
              <a:rPr lang="fr-FR" altLang="zh-CN" dirty="0"/>
              <a:t>ans =</a:t>
            </a:r>
            <a:br>
              <a:rPr lang="fr-FR" altLang="zh-CN" dirty="0"/>
            </a:br>
            <a:r>
              <a:rPr lang="zh-CN" altLang="fr-FR" dirty="0"/>
              <a:t>　　   </a:t>
            </a:r>
            <a:r>
              <a:rPr lang="pt-BR" altLang="zh-CN" dirty="0"/>
              <a:t>-1.387778780781446e-017</a:t>
            </a:r>
            <a:br>
              <a:rPr lang="fr-FR" altLang="zh-CN" dirty="0"/>
            </a:br>
            <a:r>
              <a:rPr lang="zh-CN" altLang="fr-FR" dirty="0"/>
              <a:t>　</a:t>
            </a:r>
            <a:r>
              <a:rPr lang="zh-CN" altLang="en-US" dirty="0"/>
              <a:t>出现上述现象的原因是</a:t>
            </a:r>
            <a:r>
              <a:rPr lang="zh-CN" altLang="en-US" b="1" dirty="0">
                <a:solidFill>
                  <a:srgbClr val="FF0000"/>
                </a:solidFill>
              </a:rPr>
              <a:t>并不是所有的数字都可以用双精度数精确地表示</a:t>
            </a:r>
            <a:r>
              <a:rPr lang="zh-CN" altLang="en-US" dirty="0"/>
              <a:t>。当出现这种情况时，</a:t>
            </a:r>
            <a:r>
              <a:rPr lang="en-US" altLang="zh-CN" dirty="0"/>
              <a:t>MATLAB</a:t>
            </a:r>
            <a:r>
              <a:rPr lang="zh-CN" altLang="en-US" dirty="0"/>
              <a:t>会用一个尽可能精确的数字表示，这将会出现误差。实际上，这种误差常常是很小的，并且通常是在比较两个数是否相等时才会体现。</a:t>
            </a:r>
            <a:endParaRPr lang="en-US" altLang="zh-CN" sz="2000" dirty="0"/>
          </a:p>
        </p:txBody>
      </p:sp>
    </p:spTree>
    <p:extLst>
      <p:ext uri="{BB962C8B-B14F-4D97-AF65-F5344CB8AC3E}">
        <p14:creationId xmlns:p14="http://schemas.microsoft.com/office/powerpoint/2010/main" val="1559859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88065"/>
          <p:cNvSpPr>
            <a:spLocks noGrp="1"/>
          </p:cNvSpPr>
          <p:nvPr>
            <p:ph type="title"/>
          </p:nvPr>
        </p:nvSpPr>
        <p:spPr>
          <a:xfrm>
            <a:off x="395536" y="692696"/>
            <a:ext cx="8115300" cy="5400600"/>
          </a:xfrm>
        </p:spPr>
        <p:txBody>
          <a:bodyPr>
            <a:normAutofit fontScale="90000"/>
          </a:bodyPr>
          <a:lstStyle/>
          <a:p>
            <a:pPr>
              <a:lnSpc>
                <a:spcPct val="120000"/>
              </a:lnSpc>
            </a:pPr>
            <a:r>
              <a:rPr lang="zh-CN" altLang="en-US" sz="1500" dirty="0"/>
              <a:t>　</a:t>
            </a:r>
            <a:r>
              <a:rPr lang="en-US" altLang="zh-CN" sz="2700" dirty="0"/>
              <a:t>MATLAB</a:t>
            </a:r>
            <a:r>
              <a:rPr lang="zh-CN" altLang="en-US" sz="2700" dirty="0"/>
              <a:t>有限精度局限性的第二个后果出现在函数运算中。例如</a:t>
            </a:r>
            <a:r>
              <a:rPr lang="zh-CN" altLang="fr-FR" sz="2700" dirty="0"/>
              <a:t>：</a:t>
            </a:r>
            <a:br>
              <a:rPr lang="zh-CN" altLang="fr-FR" sz="2700" dirty="0"/>
            </a:br>
            <a:r>
              <a:rPr lang="zh-CN" altLang="fr-FR" sz="2700" dirty="0"/>
              <a:t>　　</a:t>
            </a:r>
            <a:r>
              <a:rPr lang="fr-FR" altLang="zh-CN" sz="2700" dirty="0"/>
              <a:t>&gt;&gt; sin(0)</a:t>
            </a:r>
            <a:br>
              <a:rPr lang="fr-FR" altLang="zh-CN" sz="2700" dirty="0"/>
            </a:br>
            <a:r>
              <a:rPr lang="zh-CN" altLang="fr-FR" sz="2700" dirty="0"/>
              <a:t>　　</a:t>
            </a:r>
            <a:r>
              <a:rPr lang="fr-FR" altLang="zh-CN" sz="2700" dirty="0"/>
              <a:t>ans =</a:t>
            </a:r>
            <a:br>
              <a:rPr lang="fr-FR" altLang="zh-CN" sz="2700" dirty="0"/>
            </a:br>
            <a:r>
              <a:rPr lang="zh-CN" altLang="fr-FR" sz="2700" dirty="0"/>
              <a:t>　　     </a:t>
            </a:r>
            <a:r>
              <a:rPr lang="da-DK" altLang="zh-CN" sz="2700" dirty="0"/>
              <a:t>0</a:t>
            </a:r>
            <a:br>
              <a:rPr lang="fr-FR" altLang="zh-CN" sz="2700" dirty="0"/>
            </a:br>
            <a:r>
              <a:rPr lang="zh-CN" altLang="fr-FR" sz="2700" dirty="0"/>
              <a:t>　　</a:t>
            </a:r>
            <a:r>
              <a:rPr lang="da-DK" altLang="zh-CN" sz="2700" dirty="0"/>
              <a:t>&gt;&gt; sin(pi)</a:t>
            </a:r>
            <a:br>
              <a:rPr lang="fr-FR" altLang="zh-CN" sz="2700" dirty="0"/>
            </a:br>
            <a:r>
              <a:rPr lang="zh-CN" altLang="fr-FR" sz="2700" dirty="0"/>
              <a:t>　　</a:t>
            </a:r>
            <a:r>
              <a:rPr lang="da-DK" altLang="zh-CN" sz="2700" dirty="0"/>
              <a:t>ans =</a:t>
            </a:r>
            <a:br>
              <a:rPr lang="da-DK" altLang="zh-CN" sz="2700" dirty="0"/>
            </a:br>
            <a:r>
              <a:rPr lang="zh-CN" altLang="da-DK" sz="2700" dirty="0"/>
              <a:t>　　    </a:t>
            </a:r>
            <a:r>
              <a:rPr lang="fr-FR" altLang="zh-CN" sz="2700" dirty="0"/>
              <a:t>1.224646799147353e-</a:t>
            </a:r>
            <a:r>
              <a:rPr lang="en-US" altLang="zh-CN" sz="2700" dirty="0"/>
              <a:t>016</a:t>
            </a:r>
            <a:br>
              <a:rPr lang="en-US" altLang="zh-CN" sz="2700" dirty="0"/>
            </a:br>
            <a:r>
              <a:rPr lang="zh-CN" altLang="en-US" sz="2700" dirty="0"/>
              <a:t>　　从数学角度来讲，上述两个式子的结果都应该是</a:t>
            </a:r>
            <a:r>
              <a:rPr lang="en-US" altLang="zh-CN" sz="2700" dirty="0"/>
              <a:t>0</a:t>
            </a:r>
            <a:r>
              <a:rPr lang="zh-CN" altLang="en-US" sz="2700" dirty="0"/>
              <a:t>，但实际计算结果并非如此，</a:t>
            </a:r>
            <a:r>
              <a:rPr lang="fr-FR" altLang="zh-CN" sz="2700" dirty="0"/>
              <a:t>sin(pi)</a:t>
            </a:r>
            <a:r>
              <a:rPr lang="zh-CN" altLang="fr-FR" sz="2700" dirty="0"/>
              <a:t>并不为</a:t>
            </a:r>
            <a:r>
              <a:rPr lang="fr-FR" altLang="zh-CN" sz="2700" dirty="0"/>
              <a:t>0</a:t>
            </a:r>
            <a:r>
              <a:rPr lang="zh-CN" altLang="fr-FR" sz="2700" dirty="0"/>
              <a:t>。</a:t>
            </a:r>
            <a:br>
              <a:rPr lang="zh-CN" altLang="fr-FR" sz="2700" dirty="0"/>
            </a:br>
            <a:r>
              <a:rPr lang="zh-CN" altLang="fr-FR" sz="2700" dirty="0"/>
              <a:t>　　上述两种情况出现的误差都是很小的，都小于</a:t>
            </a:r>
            <a:r>
              <a:rPr lang="en-US" altLang="zh-CN" sz="2700" dirty="0"/>
              <a:t>eps</a:t>
            </a:r>
            <a:r>
              <a:rPr lang="zh-CN" altLang="en-US" sz="2700" dirty="0"/>
              <a:t>。</a:t>
            </a:r>
            <a:endParaRPr lang="zh-CN" altLang="en-US" sz="1500" dirty="0"/>
          </a:p>
        </p:txBody>
      </p:sp>
    </p:spTree>
    <p:extLst>
      <p:ext uri="{BB962C8B-B14F-4D97-AF65-F5344CB8AC3E}">
        <p14:creationId xmlns:p14="http://schemas.microsoft.com/office/powerpoint/2010/main" val="45060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标题 332801"/>
          <p:cNvSpPr>
            <a:spLocks noGrp="1"/>
          </p:cNvSpPr>
          <p:nvPr>
            <p:ph type="title"/>
          </p:nvPr>
        </p:nvSpPr>
        <p:spPr/>
        <p:txBody>
          <a:bodyPr/>
          <a:lstStyle/>
          <a:p>
            <a:r>
              <a:rPr lang="zh-CN" altLang="en-US" dirty="0"/>
              <a:t>　　</a:t>
            </a:r>
            <a:r>
              <a:rPr lang="en-US" altLang="zh-CN" dirty="0"/>
              <a:t>(5)  bar(...,‘</a:t>
            </a:r>
            <a:r>
              <a:rPr lang="en-US" altLang="zh-CN" dirty="0" err="1"/>
              <a:t>bar_color</a:t>
            </a:r>
            <a:r>
              <a:rPr lang="en-US" altLang="zh-CN" dirty="0"/>
              <a:t>’)</a:t>
            </a:r>
            <a:r>
              <a:rPr lang="zh-CN" altLang="en-US" dirty="0"/>
              <a:t>：指定绘图的色彩，所有条形的色彩由“</a:t>
            </a:r>
            <a:r>
              <a:rPr lang="en-US" altLang="zh-CN" dirty="0" err="1"/>
              <a:t>bar_color</a:t>
            </a:r>
            <a:r>
              <a:rPr lang="en-US" altLang="zh-CN" dirty="0"/>
              <a:t>”</a:t>
            </a:r>
            <a:r>
              <a:rPr lang="zh-CN" altLang="en-US" dirty="0"/>
              <a:t>确定，“</a:t>
            </a:r>
            <a:r>
              <a:rPr lang="en-US" altLang="zh-CN" dirty="0" err="1"/>
              <a:t>bar_color</a:t>
            </a:r>
            <a:r>
              <a:rPr lang="en-US" altLang="zh-CN" dirty="0"/>
              <a:t>”</a:t>
            </a:r>
            <a:r>
              <a:rPr lang="zh-CN" altLang="en-US" dirty="0"/>
              <a:t>的取值与</a:t>
            </a:r>
            <a:r>
              <a:rPr lang="en-US" altLang="zh-CN" dirty="0"/>
              <a:t>plot</a:t>
            </a:r>
            <a:r>
              <a:rPr lang="zh-CN" altLang="en-US" dirty="0"/>
              <a:t>绘图的色彩相同。</a:t>
            </a:r>
            <a:br>
              <a:rPr lang="zh-CN" altLang="en-US" dirty="0"/>
            </a:br>
            <a:r>
              <a:rPr lang="zh-CN" altLang="en-US" dirty="0"/>
              <a:t>　　</a:t>
            </a:r>
            <a:r>
              <a:rPr lang="en-US" altLang="zh-CN" dirty="0"/>
              <a:t>bar(x)</a:t>
            </a:r>
            <a:r>
              <a:rPr lang="zh-CN" altLang="en-US" dirty="0"/>
              <a:t>显示</a:t>
            </a:r>
            <a:r>
              <a:rPr lang="en-US" altLang="zh-CN" dirty="0"/>
              <a:t>x</a:t>
            </a:r>
            <a:r>
              <a:rPr lang="zh-CN" altLang="en-US" dirty="0"/>
              <a:t>向量元素的条形图。输入下列</a:t>
            </a:r>
            <a:br>
              <a:rPr lang="zh-CN" altLang="en-US" dirty="0"/>
            </a:br>
            <a:r>
              <a:rPr lang="zh-CN" altLang="en-US" dirty="0"/>
              <a:t>　　命令：</a:t>
            </a:r>
            <a:br>
              <a:rPr lang="zh-CN" altLang="en-US" dirty="0"/>
            </a:br>
            <a:r>
              <a:rPr lang="zh-CN" altLang="en-US" dirty="0"/>
              <a:t>　　	</a:t>
            </a:r>
            <a:r>
              <a:rPr lang="en-US" altLang="zh-CN" dirty="0"/>
              <a:t>x = -2.9:0.2:2.9;</a:t>
            </a:r>
            <a:br>
              <a:rPr lang="en-US" altLang="zh-CN" dirty="0"/>
            </a:br>
            <a:r>
              <a:rPr lang="zh-CN" altLang="en-US" dirty="0"/>
              <a:t>　　	</a:t>
            </a:r>
            <a:r>
              <a:rPr lang="en-US" altLang="zh-CN" dirty="0"/>
              <a:t>bar(</a:t>
            </a:r>
            <a:r>
              <a:rPr lang="en-US" altLang="zh-CN" dirty="0" err="1"/>
              <a:t>x,exp</a:t>
            </a:r>
            <a:r>
              <a:rPr lang="en-US" altLang="zh-CN" dirty="0"/>
              <a:t>(-x.*x),'r')</a:t>
            </a:r>
            <a:br>
              <a:rPr lang="en-US" altLang="zh-CN" dirty="0"/>
            </a:br>
            <a:r>
              <a:rPr lang="zh-CN" altLang="en-US" dirty="0"/>
              <a:t>　　绘制出二维条状图形。 </a:t>
            </a:r>
          </a:p>
        </p:txBody>
      </p:sp>
      <p:sp>
        <p:nvSpPr>
          <p:cNvPr id="332803" name="文本占位符 332802"/>
          <p:cNvSpPr>
            <a:spLocks noGrp="1"/>
          </p:cNvSpPr>
          <p:nvPr>
            <p:ph type="body" idx="1"/>
          </p:nvPr>
        </p:nvSpPr>
        <p:spPr/>
        <p:txBody>
          <a:bodyPr/>
          <a:lstStyle/>
          <a:p>
            <a:endParaRPr dirty="0"/>
          </a:p>
        </p:txBody>
      </p:sp>
      <p:pic>
        <p:nvPicPr>
          <p:cNvPr id="4" name="图片 331779">
            <a:extLst>
              <a:ext uri="{FF2B5EF4-FFF2-40B4-BE49-F238E27FC236}">
                <a16:creationId xmlns:a16="http://schemas.microsoft.com/office/drawing/2014/main" id="{9CFD99EA-B73F-4807-89E8-9C53BA073785}"/>
              </a:ext>
            </a:extLst>
          </p:cNvPr>
          <p:cNvPicPr>
            <a:picLocks noChangeAspect="1"/>
          </p:cNvPicPr>
          <p:nvPr/>
        </p:nvPicPr>
        <p:blipFill>
          <a:blip r:embed="rId2"/>
          <a:stretch>
            <a:fillRect/>
          </a:stretch>
        </p:blipFill>
        <p:spPr>
          <a:xfrm>
            <a:off x="4541178" y="2627312"/>
            <a:ext cx="4321175" cy="3544888"/>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95536" y="692696"/>
            <a:ext cx="8115300" cy="504056"/>
          </a:xfrm>
        </p:spPr>
        <p:txBody>
          <a:bodyPr>
            <a:noAutofit/>
          </a:bodyPr>
          <a:lstStyle/>
          <a:p>
            <a:pPr>
              <a:lnSpc>
                <a:spcPct val="120000"/>
              </a:lnSpc>
            </a:pPr>
            <a:r>
              <a:rPr lang="zh-CN" altLang="en-US" dirty="0"/>
              <a:t>　因此，当判断一个运算式的结果是否等于某个数时，不可以直接用逻辑判断符 </a:t>
            </a:r>
            <a:r>
              <a:rPr lang="en-US" altLang="zh-CN" dirty="0"/>
              <a:t>==</a:t>
            </a:r>
            <a:r>
              <a:rPr lang="zh-CN" altLang="en-US" dirty="0"/>
              <a:t>，而应该用两数的差的绝对值小于一个极小数来判断。</a:t>
            </a:r>
            <a:br>
              <a:rPr lang="en-US" altLang="zh-CN" dirty="0"/>
            </a:br>
            <a:r>
              <a:rPr lang="zh-CN" altLang="en-US" dirty="0"/>
              <a:t>例：</a:t>
            </a:r>
            <a:br>
              <a:rPr lang="en-US" altLang="zh-CN" dirty="0"/>
            </a:br>
            <a:r>
              <a:rPr lang="en-US" altLang="zh-CN" dirty="0"/>
              <a:t>	&gt;&gt;A=0.5-0.48;</a:t>
            </a:r>
            <a:br>
              <a:rPr lang="en-US" altLang="zh-CN" dirty="0"/>
            </a:br>
            <a:r>
              <a:rPr lang="en-US" altLang="zh-CN" dirty="0"/>
              <a:t>	&gt;&gt;e=1e-10</a:t>
            </a:r>
            <a:br>
              <a:rPr lang="en-US" altLang="zh-CN" dirty="0"/>
            </a:br>
            <a:r>
              <a:rPr lang="en-US" altLang="zh-CN" dirty="0"/>
              <a:t>	&gt;&gt;A==0.02</a:t>
            </a:r>
            <a:br>
              <a:rPr lang="en-US" altLang="zh-CN" dirty="0"/>
            </a:br>
            <a:r>
              <a:rPr lang="en-US" altLang="zh-CN" dirty="0"/>
              <a:t>	</a:t>
            </a:r>
            <a:r>
              <a:rPr lang="en-US" altLang="zh-CN" dirty="0" err="1"/>
              <a:t>ans</a:t>
            </a:r>
            <a:r>
              <a:rPr lang="en-US" altLang="zh-CN" dirty="0"/>
              <a:t> = 0</a:t>
            </a:r>
            <a:br>
              <a:rPr lang="en-US" altLang="zh-CN" dirty="0"/>
            </a:br>
            <a:r>
              <a:rPr lang="en-US" altLang="zh-CN" dirty="0"/>
              <a:t>	&gt;&gt;abs(A-0.02)&lt;e</a:t>
            </a:r>
            <a:br>
              <a:rPr lang="en-US" altLang="zh-CN" dirty="0"/>
            </a:br>
            <a:r>
              <a:rPr lang="en-US" altLang="zh-CN" dirty="0"/>
              <a:t>	</a:t>
            </a:r>
            <a:r>
              <a:rPr lang="en-US" altLang="zh-CN" dirty="0" err="1"/>
              <a:t>ans</a:t>
            </a:r>
            <a:r>
              <a:rPr lang="en-US" altLang="zh-CN" dirty="0"/>
              <a:t> = 1</a:t>
            </a:r>
            <a:endParaRPr lang="zh-CN" altLang="en-US" dirty="0"/>
          </a:p>
        </p:txBody>
      </p:sp>
    </p:spTree>
    <p:extLst>
      <p:ext uri="{BB962C8B-B14F-4D97-AF65-F5344CB8AC3E}">
        <p14:creationId xmlns:p14="http://schemas.microsoft.com/office/powerpoint/2010/main" val="2137631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000" b="1" dirty="0"/>
              <a:t>观察： 不同数量级的数相减时所产生的误差。</a:t>
            </a:r>
            <a:br>
              <a:rPr lang="en-US" altLang="zh-CN" sz="2000" dirty="0"/>
            </a:br>
            <a:r>
              <a:rPr lang="en-US" altLang="zh-CN" sz="2000" dirty="0"/>
              <a:t>1.4-1-0.4= -1.1102e-16</a:t>
            </a:r>
            <a:br>
              <a:rPr lang="en-US" altLang="zh-CN" sz="2000" dirty="0"/>
            </a:br>
            <a:r>
              <a:rPr lang="en-US" altLang="zh-CN" sz="2000" dirty="0"/>
              <a:t>10.4-10-0.4=3.3307e-16</a:t>
            </a:r>
            <a:br>
              <a:rPr lang="en-US" altLang="zh-CN" sz="2000" dirty="0"/>
            </a:br>
            <a:r>
              <a:rPr lang="en-US" altLang="zh-CN" sz="2000" dirty="0"/>
              <a:t>100.4-100-0.4= 5.6621e-15</a:t>
            </a:r>
            <a:br>
              <a:rPr lang="en-US" altLang="zh-CN" sz="2000" dirty="0"/>
            </a:br>
            <a:r>
              <a:rPr lang="en-US" altLang="zh-CN" sz="2000" dirty="0"/>
              <a:t>1000.4-1000-0.4= -2.2760e-14</a:t>
            </a:r>
            <a:br>
              <a:rPr lang="en-US" altLang="zh-CN" sz="2000" dirty="0"/>
            </a:br>
            <a:r>
              <a:rPr lang="en-US" altLang="zh-CN" sz="2000" dirty="0"/>
              <a:t>10000.4-10000-0.4= -3.6382e-13</a:t>
            </a:r>
            <a:br>
              <a:rPr lang="en-US" altLang="zh-CN" sz="2000" dirty="0"/>
            </a:br>
            <a:r>
              <a:rPr lang="en-US" altLang="zh-CN" sz="2000" dirty="0"/>
              <a:t>100000.4-100000-0.4= -5.8208e-12</a:t>
            </a:r>
            <a:br>
              <a:rPr lang="en-US" altLang="zh-CN" sz="2000" dirty="0"/>
            </a:br>
            <a:r>
              <a:rPr lang="en-US" altLang="zh-CN" sz="2000" dirty="0"/>
              <a:t>1000000.4-1000000-0.4= 2.3283e-11</a:t>
            </a:r>
            <a:br>
              <a:rPr lang="en-US" altLang="zh-CN" sz="2000" dirty="0"/>
            </a:br>
            <a:r>
              <a:rPr lang="en-US" altLang="zh-CN" sz="2000" dirty="0"/>
              <a:t>10000000.4-10000000-0.4= 3.7253e-10</a:t>
            </a:r>
            <a:br>
              <a:rPr lang="en-US" altLang="zh-CN" sz="2000" dirty="0"/>
            </a:br>
            <a:r>
              <a:rPr lang="en-US" altLang="zh-CN" sz="2000" dirty="0"/>
              <a:t>100000000.4-100000000-0.4= 5.9605e-09</a:t>
            </a:r>
            <a:br>
              <a:rPr lang="en-US" altLang="zh-CN" sz="2000" dirty="0"/>
            </a:br>
            <a:r>
              <a:rPr lang="en-US" altLang="zh-CN" sz="2000" dirty="0"/>
              <a:t>1000000000.4-1000000000-0.4= -2.3842e-08</a:t>
            </a:r>
            <a:br>
              <a:rPr lang="en-US" altLang="zh-CN" sz="2000" dirty="0"/>
            </a:br>
            <a:r>
              <a:rPr lang="en-US" altLang="zh-CN" sz="2000" dirty="0"/>
              <a:t>100000000000000.4-100000000000000-0.4= 0.0062</a:t>
            </a:r>
            <a:br>
              <a:rPr lang="en-US" altLang="zh-CN" sz="2000" dirty="0"/>
            </a:br>
            <a:r>
              <a:rPr lang="en-US" altLang="zh-CN" sz="2000" dirty="0"/>
              <a:t>1000000000000000.4-1000000000000000-0.4= -0.0250</a:t>
            </a:r>
            <a:br>
              <a:rPr lang="en-US" altLang="zh-CN" sz="2000" dirty="0"/>
            </a:br>
            <a:r>
              <a:rPr lang="en-US" altLang="zh-CN" sz="2000" dirty="0"/>
              <a:t>10000000000000000.4-10000000000000000-0.4= -0.4000</a:t>
            </a:r>
            <a:br>
              <a:rPr lang="en-US" altLang="zh-CN" sz="1350" dirty="0"/>
            </a:br>
            <a:endParaRPr lang="en-US" altLang="zh-CN" sz="1350" dirty="0"/>
          </a:p>
        </p:txBody>
      </p:sp>
    </p:spTree>
    <p:extLst>
      <p:ext uri="{BB962C8B-B14F-4D97-AF65-F5344CB8AC3E}">
        <p14:creationId xmlns:p14="http://schemas.microsoft.com/office/powerpoint/2010/main" val="1968991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B0DC-34DD-44BF-9BDA-639FD0F66B4A}"/>
              </a:ext>
            </a:extLst>
          </p:cNvPr>
          <p:cNvSpPr>
            <a:spLocks noGrp="1"/>
          </p:cNvSpPr>
          <p:nvPr>
            <p:ph type="title"/>
          </p:nvPr>
        </p:nvSpPr>
        <p:spPr/>
        <p:txBody>
          <a:bodyPr/>
          <a:lstStyle/>
          <a:p>
            <a:r>
              <a:rPr lang="en-US" b="1" dirty="0"/>
              <a:t>6.2 </a:t>
            </a:r>
            <a:r>
              <a:rPr lang="en-US" altLang="zh-CN" b="1" dirty="0"/>
              <a:t>MATLAB</a:t>
            </a:r>
            <a:r>
              <a:rPr lang="zh-CN" altLang="en-US" b="1" dirty="0"/>
              <a:t>中运算精度的控制</a:t>
            </a:r>
            <a:endParaRPr lang="en-US" b="1" dirty="0"/>
          </a:p>
        </p:txBody>
      </p:sp>
      <p:sp>
        <p:nvSpPr>
          <p:cNvPr id="3" name="Content Placeholder 2">
            <a:extLst>
              <a:ext uri="{FF2B5EF4-FFF2-40B4-BE49-F238E27FC236}">
                <a16:creationId xmlns:a16="http://schemas.microsoft.com/office/drawing/2014/main" id="{3F0CE2DB-000E-49A4-802A-EBDCE359A0B9}"/>
              </a:ext>
            </a:extLst>
          </p:cNvPr>
          <p:cNvSpPr>
            <a:spLocks noGrp="1"/>
          </p:cNvSpPr>
          <p:nvPr>
            <p:ph idx="1"/>
          </p:nvPr>
        </p:nvSpPr>
        <p:spPr/>
        <p:txBody>
          <a:bodyPr/>
          <a:lstStyle/>
          <a:p>
            <a:pPr marL="457200" indent="-457200" algn="l">
              <a:buFont typeface="+mj-lt"/>
              <a:buAutoNum type="arabicPeriod"/>
            </a:pPr>
            <a:r>
              <a:rPr lang="zh-CN" altLang="en-US" dirty="0"/>
              <a:t>数值算法：将每个数值都取为</a:t>
            </a:r>
            <a:r>
              <a:rPr lang="en-US" altLang="zh-CN" dirty="0"/>
              <a:t>16</a:t>
            </a:r>
            <a:r>
              <a:rPr lang="zh-CN" altLang="en-US" dirty="0"/>
              <a:t>位有效数值，它是运算速度最快的一种算法；</a:t>
            </a:r>
            <a:endParaRPr lang="en-US" altLang="zh-CN" dirty="0"/>
          </a:p>
          <a:p>
            <a:pPr marL="457200" indent="-457200" algn="l">
              <a:buFont typeface="+mj-lt"/>
              <a:buAutoNum type="arabicPeriod"/>
            </a:pPr>
            <a:r>
              <a:rPr lang="zh-CN" altLang="en-US" dirty="0"/>
              <a:t>符号算法：把每个数据都变成符号量，这种算法可以得出精确的结果，但是它占据空间多，运算速度也比较慢；</a:t>
            </a:r>
            <a:endParaRPr lang="en-US" altLang="zh-CN" dirty="0"/>
          </a:p>
          <a:p>
            <a:pPr marL="457200" indent="-457200" algn="l">
              <a:buFont typeface="+mj-lt"/>
              <a:buAutoNum type="arabicPeriod"/>
            </a:pPr>
            <a:r>
              <a:rPr lang="zh-CN" altLang="en-US" dirty="0"/>
              <a:t>可控精度算法：利用控制精度指令 </a:t>
            </a:r>
            <a:r>
              <a:rPr lang="en-US" altLang="zh-CN" dirty="0"/>
              <a:t>digits(n) </a:t>
            </a:r>
            <a:r>
              <a:rPr lang="zh-CN" altLang="en-US" dirty="0"/>
              <a:t>使此后的运算均以</a:t>
            </a:r>
            <a:r>
              <a:rPr lang="en-US" altLang="zh-CN" dirty="0"/>
              <a:t>n</a:t>
            </a:r>
            <a:r>
              <a:rPr lang="zh-CN" altLang="en-US" dirty="0"/>
              <a:t>位有效数字进行，配合</a:t>
            </a:r>
            <a:r>
              <a:rPr lang="en-US" altLang="zh-CN" dirty="0" err="1"/>
              <a:t>vpa</a:t>
            </a:r>
            <a:r>
              <a:rPr lang="en-US" altLang="zh-CN" dirty="0"/>
              <a:t>()</a:t>
            </a:r>
            <a:r>
              <a:rPr lang="zh-CN" altLang="en-US" dirty="0"/>
              <a:t>函数使用。</a:t>
            </a:r>
            <a:endParaRPr lang="en-US" altLang="zh-CN" dirty="0"/>
          </a:p>
          <a:p>
            <a:pPr marL="457200" indent="-457200" algn="l">
              <a:buFont typeface="+mj-lt"/>
              <a:buAutoNum type="arabicPeriod"/>
            </a:pPr>
            <a:endParaRPr lang="en-US" dirty="0"/>
          </a:p>
        </p:txBody>
      </p:sp>
    </p:spTree>
    <p:extLst>
      <p:ext uri="{BB962C8B-B14F-4D97-AF65-F5344CB8AC3E}">
        <p14:creationId xmlns:p14="http://schemas.microsoft.com/office/powerpoint/2010/main" val="3447250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7926-D74B-4C92-A6F6-845F1C3B5204}"/>
              </a:ext>
            </a:extLst>
          </p:cNvPr>
          <p:cNvSpPr>
            <a:spLocks noGrp="1"/>
          </p:cNvSpPr>
          <p:nvPr>
            <p:ph type="title"/>
          </p:nvPr>
        </p:nvSpPr>
        <p:spPr/>
        <p:txBody>
          <a:bodyPr/>
          <a:lstStyle/>
          <a:p>
            <a:r>
              <a:rPr lang="zh-CN" altLang="en-US" dirty="0"/>
              <a:t>示例</a:t>
            </a:r>
            <a:endParaRPr lang="en-US" dirty="0"/>
          </a:p>
        </p:txBody>
      </p:sp>
      <p:sp>
        <p:nvSpPr>
          <p:cNvPr id="5" name="TextBox 4">
            <a:extLst>
              <a:ext uri="{FF2B5EF4-FFF2-40B4-BE49-F238E27FC236}">
                <a16:creationId xmlns:a16="http://schemas.microsoft.com/office/drawing/2014/main" id="{C83CD014-0673-4709-B734-B40C01D74789}"/>
              </a:ext>
            </a:extLst>
          </p:cNvPr>
          <p:cNvSpPr txBox="1"/>
          <p:nvPr/>
        </p:nvSpPr>
        <p:spPr>
          <a:xfrm>
            <a:off x="1619672" y="797510"/>
            <a:ext cx="5688632" cy="5262979"/>
          </a:xfrm>
          <a:prstGeom prst="rect">
            <a:avLst/>
          </a:prstGeom>
          <a:noFill/>
        </p:spPr>
        <p:txBody>
          <a:bodyPr wrap="square" rtlCol="0">
            <a:spAutoFit/>
          </a:bodyPr>
          <a:lstStyle/>
          <a:p>
            <a:r>
              <a:rPr lang="en-US" dirty="0"/>
              <a:t>&gt;&gt; clear</a:t>
            </a:r>
          </a:p>
          <a:p>
            <a:r>
              <a:rPr lang="en-US" dirty="0"/>
              <a:t>&gt;&gt; a=1/3;b=1/8;</a:t>
            </a:r>
          </a:p>
          <a:p>
            <a:r>
              <a:rPr lang="en-US" dirty="0"/>
              <a:t>&gt;&gt; tic, a1=</a:t>
            </a:r>
            <a:r>
              <a:rPr lang="en-US" dirty="0" err="1"/>
              <a:t>a+b</a:t>
            </a:r>
            <a:r>
              <a:rPr lang="en-US" dirty="0"/>
              <a:t>, toc</a:t>
            </a:r>
          </a:p>
          <a:p>
            <a:r>
              <a:rPr lang="en-US" dirty="0"/>
              <a:t>a1 =</a:t>
            </a:r>
          </a:p>
          <a:p>
            <a:r>
              <a:rPr lang="en-US" dirty="0"/>
              <a:t>   0.458333333333333</a:t>
            </a:r>
          </a:p>
          <a:p>
            <a:r>
              <a:rPr lang="zh-CN" altLang="en-US" dirty="0"/>
              <a:t>历时 </a:t>
            </a:r>
            <a:r>
              <a:rPr lang="en-US" altLang="zh-CN" dirty="0"/>
              <a:t>0.001776 </a:t>
            </a:r>
            <a:r>
              <a:rPr lang="zh-CN" altLang="en-US" dirty="0"/>
              <a:t>秒。</a:t>
            </a:r>
          </a:p>
          <a:p>
            <a:r>
              <a:rPr lang="en-US" altLang="zh-CN" dirty="0"/>
              <a:t>&gt;&gt; </a:t>
            </a:r>
            <a:r>
              <a:rPr lang="en-US" dirty="0"/>
              <a:t>tic, a2 = </a:t>
            </a:r>
            <a:r>
              <a:rPr lang="en-US" dirty="0" err="1"/>
              <a:t>sym</a:t>
            </a:r>
            <a:r>
              <a:rPr lang="en-US" dirty="0"/>
              <a:t>(</a:t>
            </a:r>
            <a:r>
              <a:rPr lang="en-US" dirty="0" err="1"/>
              <a:t>a+b</a:t>
            </a:r>
            <a:r>
              <a:rPr lang="en-US" dirty="0"/>
              <a:t>),toc</a:t>
            </a:r>
          </a:p>
          <a:p>
            <a:r>
              <a:rPr lang="en-US" dirty="0"/>
              <a:t>a2 =</a:t>
            </a:r>
          </a:p>
          <a:p>
            <a:r>
              <a:rPr lang="en-US" dirty="0"/>
              <a:t>11/24</a:t>
            </a:r>
          </a:p>
          <a:p>
            <a:r>
              <a:rPr lang="zh-CN" altLang="en-US" dirty="0"/>
              <a:t>历时 </a:t>
            </a:r>
            <a:r>
              <a:rPr lang="en-US" altLang="zh-CN" dirty="0"/>
              <a:t>0.064420 </a:t>
            </a:r>
            <a:r>
              <a:rPr lang="zh-CN" altLang="en-US" dirty="0"/>
              <a:t>秒。</a:t>
            </a:r>
          </a:p>
          <a:p>
            <a:r>
              <a:rPr lang="en-US" altLang="zh-CN" dirty="0"/>
              <a:t>&gt;&gt; </a:t>
            </a:r>
            <a:r>
              <a:rPr lang="en-US" dirty="0"/>
              <a:t>digits(2),tic, a3 = </a:t>
            </a:r>
            <a:r>
              <a:rPr lang="en-US" dirty="0" err="1"/>
              <a:t>vpa</a:t>
            </a:r>
            <a:r>
              <a:rPr lang="en-US" dirty="0"/>
              <a:t>(</a:t>
            </a:r>
            <a:r>
              <a:rPr lang="en-US" dirty="0" err="1"/>
              <a:t>a+b</a:t>
            </a:r>
            <a:r>
              <a:rPr lang="en-US" dirty="0"/>
              <a:t>),toc</a:t>
            </a:r>
          </a:p>
          <a:p>
            <a:r>
              <a:rPr lang="en-US" dirty="0"/>
              <a:t>a3 =</a:t>
            </a:r>
          </a:p>
          <a:p>
            <a:r>
              <a:rPr lang="en-US" dirty="0"/>
              <a:t>0.46</a:t>
            </a:r>
          </a:p>
          <a:p>
            <a:r>
              <a:rPr lang="zh-CN" altLang="en-US" dirty="0"/>
              <a:t>历时 </a:t>
            </a:r>
            <a:r>
              <a:rPr lang="en-US" altLang="zh-CN" dirty="0"/>
              <a:t>0.064978 </a:t>
            </a:r>
            <a:r>
              <a:rPr lang="zh-CN" altLang="en-US" dirty="0"/>
              <a:t>秒。</a:t>
            </a:r>
            <a:endParaRPr lang="en-US" dirty="0"/>
          </a:p>
        </p:txBody>
      </p:sp>
    </p:spTree>
    <p:extLst>
      <p:ext uri="{BB962C8B-B14F-4D97-AF65-F5344CB8AC3E}">
        <p14:creationId xmlns:p14="http://schemas.microsoft.com/office/powerpoint/2010/main" val="2122747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0588-D550-46D6-A200-E0F7BDC9B0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86CA3C8-AF95-4111-BD0D-FF9D9576F517}"/>
              </a:ext>
            </a:extLst>
          </p:cNvPr>
          <p:cNvSpPr>
            <a:spLocks noGrp="1"/>
          </p:cNvSpPr>
          <p:nvPr>
            <p:ph idx="1"/>
          </p:nvPr>
        </p:nvSpPr>
        <p:spPr/>
        <p:txBody>
          <a:bodyPr/>
          <a:lstStyle/>
          <a:p>
            <a:pPr algn="l"/>
            <a:r>
              <a:rPr lang="en-US" altLang="zh-CN" dirty="0"/>
              <a:t>1</a:t>
            </a:r>
            <a:r>
              <a:rPr lang="zh-CN" altLang="en-US" dirty="0"/>
              <a:t>、一个学校想要建一个钟楼，需要对其进行建模，将方程</a:t>
            </a:r>
            <a:r>
              <a:rPr lang="en-US" altLang="zh-CN" dirty="0"/>
              <a:t>z=1/(x</a:t>
            </a:r>
            <a:r>
              <a:rPr lang="en-US" altLang="zh-CN" baseline="30000" dirty="0"/>
              <a:t>2</a:t>
            </a:r>
            <a:r>
              <a:rPr lang="en-US" altLang="zh-CN" dirty="0"/>
              <a:t>+y</a:t>
            </a:r>
            <a:r>
              <a:rPr lang="en-US" altLang="zh-CN" baseline="30000" dirty="0"/>
              <a:t>2</a:t>
            </a:r>
            <a:r>
              <a:rPr lang="en-US" altLang="zh-CN" dirty="0"/>
              <a:t>)</a:t>
            </a:r>
            <a:r>
              <a:rPr lang="zh-CN" altLang="en-US" dirty="0"/>
              <a:t>作为模型，编写一个绘制钟楼的脚本。</a:t>
            </a:r>
            <a:r>
              <a:rPr lang="en-US" altLang="zh-CN" dirty="0"/>
              <a:t>x</a:t>
            </a:r>
            <a:r>
              <a:rPr lang="zh-CN" altLang="en-US" dirty="0"/>
              <a:t>、</a:t>
            </a:r>
            <a:r>
              <a:rPr lang="en-US" altLang="zh-CN" dirty="0"/>
              <a:t>y</a:t>
            </a:r>
            <a:r>
              <a:rPr lang="zh-CN" altLang="en-US" dirty="0"/>
              <a:t>的取值范围是：</a:t>
            </a:r>
            <a:r>
              <a:rPr lang="en-US" altLang="zh-CN" dirty="0"/>
              <a:t>-0.75&lt;=x&lt;=0.75</a:t>
            </a:r>
            <a:r>
              <a:rPr lang="zh-CN" altLang="en-US" dirty="0"/>
              <a:t>，数据间隔为</a:t>
            </a:r>
            <a:r>
              <a:rPr lang="en-US" altLang="zh-CN" dirty="0"/>
              <a:t>0.05</a:t>
            </a:r>
            <a:r>
              <a:rPr lang="zh-CN" altLang="en-US" dirty="0"/>
              <a:t>。设置坐标轴，使</a:t>
            </a:r>
            <a:r>
              <a:rPr lang="en-US" altLang="zh-CN" dirty="0"/>
              <a:t>x</a:t>
            </a:r>
            <a:r>
              <a:rPr lang="zh-CN" altLang="en-US" dirty="0"/>
              <a:t>、</a:t>
            </a:r>
            <a:r>
              <a:rPr lang="en-US" altLang="zh-CN" dirty="0"/>
              <a:t>y</a:t>
            </a:r>
            <a:r>
              <a:rPr lang="zh-CN" altLang="en-US" dirty="0"/>
              <a:t>的所有区域可见，并且</a:t>
            </a:r>
            <a:r>
              <a:rPr lang="en-US" altLang="zh-CN" dirty="0"/>
              <a:t>z</a:t>
            </a:r>
            <a:r>
              <a:rPr lang="zh-CN" altLang="en-US" dirty="0"/>
              <a:t>的范围在</a:t>
            </a:r>
            <a:r>
              <a:rPr lang="en-US" altLang="zh-CN" dirty="0"/>
              <a:t>0</a:t>
            </a:r>
            <a:r>
              <a:rPr lang="zh-CN" altLang="en-US" dirty="0"/>
              <a:t>到</a:t>
            </a:r>
            <a:r>
              <a:rPr lang="en-US" altLang="zh-CN" dirty="0"/>
              <a:t>300</a:t>
            </a:r>
            <a:r>
              <a:rPr lang="zh-CN" altLang="en-US" dirty="0"/>
              <a:t>之间。使用</a:t>
            </a:r>
            <a:r>
              <a:rPr lang="en-US" altLang="zh-CN" dirty="0"/>
              <a:t>surf</a:t>
            </a:r>
            <a:r>
              <a:rPr lang="zh-CN" altLang="en-US" dirty="0"/>
              <a:t>（）绘制图像。</a:t>
            </a:r>
            <a:br>
              <a:rPr lang="zh-CN" altLang="en-US" dirty="0"/>
            </a:br>
            <a:r>
              <a:rPr lang="en-US" altLang="zh-CN" dirty="0"/>
              <a:t>[x y]=</a:t>
            </a:r>
            <a:r>
              <a:rPr lang="en-US" altLang="zh-CN" dirty="0" err="1"/>
              <a:t>meshgrid</a:t>
            </a:r>
            <a:r>
              <a:rPr lang="en-US" altLang="zh-CN" dirty="0"/>
              <a:t>(-.75:.05:.75)</a:t>
            </a:r>
            <a:br>
              <a:rPr lang="en-US" altLang="zh-CN" dirty="0"/>
            </a:br>
            <a:r>
              <a:rPr lang="en-US" altLang="zh-CN" dirty="0"/>
              <a:t>[x y] = </a:t>
            </a:r>
            <a:r>
              <a:rPr lang="en-US" altLang="zh-CN" dirty="0" err="1"/>
              <a:t>meshgrid</a:t>
            </a:r>
            <a:r>
              <a:rPr lang="en-US" altLang="zh-CN" dirty="0"/>
              <a:t>(1:3)</a:t>
            </a:r>
            <a:endParaRPr lang="en-US" dirty="0"/>
          </a:p>
        </p:txBody>
      </p:sp>
      <p:sp>
        <p:nvSpPr>
          <p:cNvPr id="4" name="Rectangle 3">
            <a:extLst>
              <a:ext uri="{FF2B5EF4-FFF2-40B4-BE49-F238E27FC236}">
                <a16:creationId xmlns:a16="http://schemas.microsoft.com/office/drawing/2014/main" id="{B0AD10CD-602B-409A-8DD2-079EED4BEC6A}"/>
              </a:ext>
            </a:extLst>
          </p:cNvPr>
          <p:cNvSpPr/>
          <p:nvPr/>
        </p:nvSpPr>
        <p:spPr>
          <a:xfrm>
            <a:off x="2483768" y="442590"/>
            <a:ext cx="3493264"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Homework</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43728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2</a:t>
            </a:r>
            <a:r>
              <a:rPr lang="zh-CN" altLang="en-US" dirty="0">
                <a:sym typeface="+mn-ea"/>
              </a:rPr>
              <a:t>、画一颗爱心，绘制方法如下：</a:t>
            </a:r>
            <a:br>
              <a:rPr lang="zh-CN" altLang="en-US" dirty="0">
                <a:sym typeface="+mn-ea"/>
              </a:rPr>
            </a:br>
            <a:r>
              <a:rPr lang="en-US" altLang="zh-CN" dirty="0">
                <a:sym typeface="+mn-ea"/>
              </a:rPr>
              <a:t>1</a:t>
            </a:r>
            <a:r>
              <a:rPr lang="zh-CN" altLang="en-US" dirty="0">
                <a:sym typeface="+mn-ea"/>
              </a:rPr>
              <a:t>）使用</a:t>
            </a:r>
            <a:r>
              <a:rPr lang="en-US" altLang="zh-CN" dirty="0">
                <a:sym typeface="+mn-ea"/>
              </a:rPr>
              <a:t>x</a:t>
            </a:r>
            <a:r>
              <a:rPr lang="zh-CN" altLang="en-US" dirty="0">
                <a:sym typeface="+mn-ea"/>
              </a:rPr>
              <a:t>值（范围是</a:t>
            </a:r>
            <a:r>
              <a:rPr lang="en-US" altLang="zh-CN" dirty="0">
                <a:sym typeface="+mn-ea"/>
              </a:rPr>
              <a:t>0</a:t>
            </a:r>
            <a:r>
              <a:rPr lang="zh-CN" altLang="en-US" dirty="0">
                <a:sym typeface="+mn-ea"/>
              </a:rPr>
              <a:t>到</a:t>
            </a:r>
            <a:r>
              <a:rPr lang="en-US" altLang="zh-CN" dirty="0">
                <a:sym typeface="+mn-ea"/>
              </a:rPr>
              <a:t>2</a:t>
            </a:r>
            <a:r>
              <a:rPr lang="zh-CN" altLang="en-US" dirty="0">
                <a:sym typeface="+mn-ea"/>
              </a:rPr>
              <a:t>π，间隔是</a:t>
            </a:r>
            <a:r>
              <a:rPr lang="en-US" altLang="zh-CN" dirty="0">
                <a:sym typeface="+mn-ea"/>
              </a:rPr>
              <a:t>0.05</a:t>
            </a:r>
            <a:r>
              <a:rPr lang="zh-CN" altLang="en-US" dirty="0">
                <a:sym typeface="+mn-ea"/>
              </a:rPr>
              <a:t>π）和</a:t>
            </a:r>
            <a:r>
              <a:rPr lang="en-US" altLang="zh-CN" dirty="0">
                <a:sym typeface="+mn-ea"/>
              </a:rPr>
              <a:t>y</a:t>
            </a:r>
            <a:r>
              <a:rPr lang="zh-CN" altLang="en-US" dirty="0">
                <a:sym typeface="+mn-ea"/>
              </a:rPr>
              <a:t>值（范围是</a:t>
            </a:r>
            <a:r>
              <a:rPr lang="en-US" altLang="zh-CN" dirty="0">
                <a:sym typeface="+mn-ea"/>
              </a:rPr>
              <a:t>0</a:t>
            </a:r>
            <a:r>
              <a:rPr lang="zh-CN" altLang="en-US" dirty="0">
                <a:sym typeface="+mn-ea"/>
              </a:rPr>
              <a:t>到</a:t>
            </a:r>
            <a:r>
              <a:rPr lang="en-US" altLang="zh-CN" dirty="0">
                <a:sym typeface="+mn-ea"/>
              </a:rPr>
              <a:t>1</a:t>
            </a:r>
            <a:r>
              <a:rPr lang="zh-CN" altLang="en-US" dirty="0">
                <a:sym typeface="+mn-ea"/>
              </a:rPr>
              <a:t>，间隔是</a:t>
            </a:r>
            <a:r>
              <a:rPr lang="en-US" altLang="zh-CN" dirty="0">
                <a:sym typeface="+mn-ea"/>
              </a:rPr>
              <a:t>0.05</a:t>
            </a:r>
            <a:r>
              <a:rPr lang="zh-CN" altLang="en-US" dirty="0">
                <a:sym typeface="+mn-ea"/>
              </a:rPr>
              <a:t>）创建一个网格</a:t>
            </a:r>
            <a:r>
              <a:rPr lang="en-US" altLang="zh-CN" dirty="0">
                <a:sym typeface="+mn-ea"/>
              </a:rPr>
              <a:t>[</a:t>
            </a:r>
            <a:r>
              <a:rPr lang="en-US" altLang="zh-CN" dirty="0" err="1">
                <a:sym typeface="+mn-ea"/>
              </a:rPr>
              <a:t>xx,yy</a:t>
            </a:r>
            <a:r>
              <a:rPr lang="en-US" altLang="zh-CN" dirty="0">
                <a:sym typeface="+mn-ea"/>
              </a:rPr>
              <a:t>]</a:t>
            </a:r>
            <a:r>
              <a:rPr lang="zh-CN" altLang="en-US" dirty="0">
                <a:sym typeface="+mn-ea"/>
              </a:rPr>
              <a:t>。</a:t>
            </a:r>
            <a:br>
              <a:rPr lang="zh-CN" altLang="en-US" dirty="0">
                <a:sym typeface="+mn-ea"/>
              </a:rPr>
            </a:br>
            <a:r>
              <a:rPr lang="en-US" altLang="zh-CN" dirty="0">
                <a:sym typeface="+mn-ea"/>
              </a:rPr>
              <a:t>2</a:t>
            </a:r>
            <a:r>
              <a:rPr lang="zh-CN" altLang="en-US" dirty="0">
                <a:sym typeface="+mn-ea"/>
              </a:rPr>
              <a:t>）定义如下变量</a:t>
            </a:r>
            <a:br>
              <a:rPr lang="zh-CN" altLang="en-US" dirty="0">
                <a:sym typeface="+mn-ea"/>
              </a:rPr>
            </a:br>
            <a:r>
              <a:rPr lang="en-US" altLang="zh-CN" dirty="0">
                <a:sym typeface="+mn-ea"/>
              </a:rPr>
              <a:t>c=[0.1+0.9*(</a:t>
            </a:r>
            <a:r>
              <a:rPr lang="zh-CN" altLang="en-US" dirty="0">
                <a:sym typeface="+mn-ea"/>
              </a:rPr>
              <a:t>π</a:t>
            </a:r>
            <a:r>
              <a:rPr lang="en-US" altLang="zh-CN" dirty="0">
                <a:sym typeface="+mn-ea"/>
              </a:rPr>
              <a:t>-abs(xx-</a:t>
            </a:r>
            <a:r>
              <a:rPr lang="zh-CN" altLang="en-US" dirty="0">
                <a:sym typeface="+mn-ea"/>
              </a:rPr>
              <a:t>π</a:t>
            </a:r>
            <a:r>
              <a:rPr lang="en-US" altLang="zh-CN" dirty="0">
                <a:sym typeface="+mn-ea"/>
              </a:rPr>
              <a:t>))/</a:t>
            </a:r>
            <a:r>
              <a:rPr lang="zh-CN" altLang="en-US" dirty="0">
                <a:sym typeface="+mn-ea"/>
              </a:rPr>
              <a:t>π</a:t>
            </a:r>
            <a:r>
              <a:rPr lang="en-US" altLang="zh-CN" dirty="0">
                <a:sym typeface="+mn-ea"/>
              </a:rPr>
              <a:t>].*</a:t>
            </a:r>
            <a:r>
              <a:rPr lang="en-US" altLang="zh-CN" dirty="0" err="1">
                <a:sym typeface="+mn-ea"/>
              </a:rPr>
              <a:t>yy</a:t>
            </a:r>
            <a:br>
              <a:rPr lang="en-US" altLang="zh-CN" dirty="0">
                <a:sym typeface="+mn-ea"/>
              </a:rPr>
            </a:br>
            <a:r>
              <a:rPr lang="en-US" altLang="zh-CN" dirty="0">
                <a:sym typeface="+mn-ea"/>
              </a:rPr>
              <a:t>aa=c.*cos(xx)</a:t>
            </a:r>
            <a:br>
              <a:rPr lang="en-US" altLang="zh-CN" dirty="0">
                <a:sym typeface="+mn-ea"/>
              </a:rPr>
            </a:br>
            <a:r>
              <a:rPr lang="en-US" altLang="zh-CN" dirty="0">
                <a:sym typeface="+mn-ea"/>
              </a:rPr>
              <a:t>bb=c.*sin(xx)</a:t>
            </a:r>
            <a:br>
              <a:rPr lang="en-US" altLang="zh-CN" dirty="0">
                <a:sym typeface="+mn-ea"/>
              </a:rPr>
            </a:br>
            <a:r>
              <a:rPr lang="en-US" altLang="zh-CN" dirty="0" err="1">
                <a:sym typeface="+mn-ea"/>
              </a:rPr>
              <a:t>zz</a:t>
            </a:r>
            <a:r>
              <a:rPr lang="en-US" altLang="zh-CN" dirty="0">
                <a:sym typeface="+mn-ea"/>
              </a:rPr>
              <a:t>=(-2)*aa.^3+(3/2)*c.^2+0.5</a:t>
            </a:r>
            <a:br>
              <a:rPr lang="en-US" altLang="zh-CN" dirty="0">
                <a:sym typeface="+mn-ea"/>
              </a:rPr>
            </a:br>
            <a:r>
              <a:rPr lang="en-US" altLang="zh-CN" dirty="0">
                <a:sym typeface="+mn-ea"/>
              </a:rPr>
              <a:t>3)</a:t>
            </a:r>
            <a:r>
              <a:rPr lang="zh-CN" altLang="en-US" dirty="0">
                <a:sym typeface="+mn-ea"/>
              </a:rPr>
              <a:t>使用</a:t>
            </a:r>
            <a:r>
              <a:rPr lang="en-US" altLang="zh-CN" dirty="0">
                <a:sym typeface="+mn-ea"/>
              </a:rPr>
              <a:t>surf</a:t>
            </a:r>
            <a:r>
              <a:rPr lang="zh-CN" altLang="en-US" dirty="0">
                <a:sym typeface="+mn-ea"/>
              </a:rPr>
              <a:t>（）函数绘制图形</a:t>
            </a:r>
            <a:r>
              <a:rPr lang="en-US" altLang="zh-CN" dirty="0" err="1">
                <a:sym typeface="+mn-ea"/>
              </a:rPr>
              <a:t>zz</a:t>
            </a:r>
            <a:r>
              <a:rPr lang="en-US" altLang="zh-CN" dirty="0">
                <a:sym typeface="+mn-ea"/>
              </a:rPr>
              <a:t> vs. aa</a:t>
            </a:r>
            <a:r>
              <a:rPr lang="zh-CN" altLang="en-US" dirty="0">
                <a:sym typeface="+mn-ea"/>
              </a:rPr>
              <a:t>和</a:t>
            </a:r>
            <a:r>
              <a:rPr lang="en-US" altLang="zh-CN" dirty="0" err="1">
                <a:sym typeface="+mn-ea"/>
              </a:rPr>
              <a:t>zz</a:t>
            </a:r>
            <a:r>
              <a:rPr lang="en-US" altLang="zh-CN" dirty="0">
                <a:sym typeface="+mn-ea"/>
              </a:rPr>
              <a:t> vs. bb</a:t>
            </a:r>
            <a:r>
              <a:rPr lang="zh-CN" altLang="en-US" dirty="0">
                <a:sym typeface="+mn-ea"/>
              </a:rPr>
              <a:t>，对色彩进行插值处理</a:t>
            </a:r>
            <a:br>
              <a:rPr lang="zh-CN" altLang="en-US" dirty="0">
                <a:sym typeface="+mn-ea"/>
              </a:rPr>
            </a:br>
            <a:endParaRPr lang="zh-CN" altLang="en-US" dirty="0"/>
          </a:p>
        </p:txBody>
      </p:sp>
      <p:pic>
        <p:nvPicPr>
          <p:cNvPr id="6" name="内容占位符 5"/>
          <p:cNvPicPr>
            <a:picLocks noGrp="1" noChangeAspect="1"/>
          </p:cNvPicPr>
          <p:nvPr>
            <p:ph idx="1"/>
          </p:nvPr>
        </p:nvPicPr>
        <p:blipFill>
          <a:blip r:embed="rId2"/>
          <a:stretch>
            <a:fillRect/>
          </a:stretch>
        </p:blipFill>
        <p:spPr>
          <a:xfrm>
            <a:off x="6039485" y="2129155"/>
            <a:ext cx="2647315" cy="20002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C6D1-2557-4162-B4D3-C0B19BAF0EA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7241D1-F57C-483B-A420-E8D08CB6F301}"/>
                  </a:ext>
                </a:extLst>
              </p:cNvPr>
              <p:cNvSpPr>
                <a:spLocks noGrp="1"/>
              </p:cNvSpPr>
              <p:nvPr>
                <p:ph idx="1"/>
              </p:nvPr>
            </p:nvSpPr>
            <p:spPr/>
            <p:txBody>
              <a:bodyPr/>
              <a:lstStyle/>
              <a:p>
                <a:pPr algn="l"/>
                <a:r>
                  <a:rPr lang="en-US" altLang="zh-CN" dirty="0"/>
                  <a:t>3</a:t>
                </a:r>
                <a:r>
                  <a:rPr lang="zh-CN" altLang="en-US" dirty="0"/>
                  <a:t>、编写程序讨论下面两张数列生成算法的稳定性</a:t>
                </a:r>
                <a:endParaRPr lang="en-US" altLang="zh-CN" dirty="0"/>
              </a:p>
              <a:p>
                <a:pPr algn="l"/>
                <a:r>
                  <a:rPr lang="zh-CN" altLang="en-US" dirty="0"/>
                  <a:t>数列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27</m:t>
                            </m:r>
                          </m:den>
                        </m:f>
                        <m:r>
                          <a:rPr lang="en-US" altLang="zh-CN" b="0" i="1" smtClean="0">
                            <a:latin typeface="Cambria Math" panose="02040503050406030204" pitchFamily="18" charset="0"/>
                          </a:rPr>
                          <m:t>,…</m:t>
                        </m:r>
                      </m:e>
                    </m:d>
                  </m:oMath>
                </a14:m>
                <a:endParaRPr lang="en-US" dirty="0"/>
              </a:p>
              <a:p>
                <a:pPr algn="l"/>
                <a:r>
                  <a:rPr lang="en-US" dirty="0"/>
                  <a:t>(1)</a:t>
                </a:r>
                <a:r>
                  <a:rPr lang="zh-CN" altLang="en-US" dirty="0"/>
                  <a:t>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=1</m:t>
                    </m:r>
                    <m:r>
                      <a:rPr lang="zh-CN" altLang="en-US" i="1">
                        <a:latin typeface="Cambria Math" panose="02040503050406030204" pitchFamily="18" charset="0"/>
                      </a:rPr>
                      <m:t>，</m:t>
                    </m:r>
                  </m:oMath>
                </a14:m>
                <a:r>
                  <a:rPr lang="zh-CN" altLang="en-US" dirty="0"/>
                  <a:t>递推公式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1</m:t>
                        </m:r>
                      </m:sub>
                    </m:sSub>
                  </m:oMath>
                </a14:m>
                <a:endParaRPr lang="en-US" dirty="0"/>
              </a:p>
              <a:p>
                <a:pPr algn="l"/>
                <a:r>
                  <a:rPr lang="en-US" dirty="0"/>
                  <a:t>(2)</a:t>
                </a:r>
                <a:r>
                  <a:rPr lang="zh-CN" altLang="en-US" dirty="0"/>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sub>
                    </m:sSub>
                    <m:r>
                      <a:rPr lang="en-US" altLang="zh-CN">
                        <a:latin typeface="Cambria Math" panose="02040503050406030204" pitchFamily="18" charset="0"/>
                      </a:rPr>
                      <m:t>=1</m:t>
                    </m:r>
                    <m:r>
                      <a:rPr lang="zh-CN" altLang="en-US"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smtClean="0">
                            <a:latin typeface="Cambria Math" panose="02040503050406030204" pitchFamily="18" charset="0"/>
                          </a:rPr>
                          <m:t>1</m:t>
                        </m:r>
                      </m:sub>
                    </m:sSub>
                    <m:r>
                      <a:rPr lang="en-US" altLang="zh-CN">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oMath>
                </a14:m>
                <a:r>
                  <a:rPr lang="zh-CN" altLang="en-US" dirty="0"/>
                  <a:t>，递推公式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i="1">
                            <a:latin typeface="Cambria Math" panose="02040503050406030204" pitchFamily="18" charset="0"/>
                          </a:rPr>
                          <m:t>0</m:t>
                        </m:r>
                      </m:num>
                      <m:den>
                        <m:r>
                          <a:rPr lang="en-US" altLang="zh-CN" i="1">
                            <a:latin typeface="Cambria Math" panose="02040503050406030204" pitchFamily="18" charset="0"/>
                          </a:rPr>
                          <m:t>3</m:t>
                        </m:r>
                      </m:den>
                    </m:f>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r>
                          <a:rPr lang="en-US" altLang="zh-CN" i="1">
                            <a:latin typeface="Cambria Math" panose="02040503050406030204" pitchFamily="18" charset="0"/>
                          </a:rPr>
                          <m:t>−2</m:t>
                        </m:r>
                      </m:sub>
                    </m:sSub>
                  </m:oMath>
                </a14:m>
                <a:endParaRPr lang="en-US" dirty="0"/>
              </a:p>
            </p:txBody>
          </p:sp>
        </mc:Choice>
        <mc:Fallback>
          <p:sp>
            <p:nvSpPr>
              <p:cNvPr id="3" name="Content Placeholder 2">
                <a:extLst>
                  <a:ext uri="{FF2B5EF4-FFF2-40B4-BE49-F238E27FC236}">
                    <a16:creationId xmlns:a16="http://schemas.microsoft.com/office/drawing/2014/main" id="{177241D1-F57C-483B-A420-E8D08CB6F301}"/>
                  </a:ext>
                </a:extLst>
              </p:cNvPr>
              <p:cNvSpPr>
                <a:spLocks noGrp="1" noRot="1" noChangeAspect="1" noMove="1" noResize="1" noEditPoints="1" noAdjustHandles="1" noChangeArrowheads="1" noChangeShapeType="1" noTextEdit="1"/>
              </p:cNvSpPr>
              <p:nvPr>
                <p:ph idx="1"/>
              </p:nvPr>
            </p:nvSpPr>
            <p:spPr>
              <a:blipFill>
                <a:blip r:embed="rId2"/>
                <a:stretch>
                  <a:fillRect l="-1202" t="-130"/>
                </a:stretch>
              </a:blipFill>
            </p:spPr>
            <p:txBody>
              <a:bodyPr/>
              <a:lstStyle/>
              <a:p>
                <a:r>
                  <a:rPr lang="en-US">
                    <a:noFill/>
                  </a:rPr>
                  <a:t> </a:t>
                </a:r>
              </a:p>
            </p:txBody>
          </p:sp>
        </mc:Fallback>
      </mc:AlternateContent>
    </p:spTree>
    <p:extLst>
      <p:ext uri="{BB962C8B-B14F-4D97-AF65-F5344CB8AC3E}">
        <p14:creationId xmlns:p14="http://schemas.microsoft.com/office/powerpoint/2010/main" val="22825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标题 333825"/>
          <p:cNvSpPr>
            <a:spLocks noGrp="1"/>
          </p:cNvSpPr>
          <p:nvPr>
            <p:ph type="title"/>
          </p:nvPr>
        </p:nvSpPr>
        <p:spPr>
          <a:xfrm>
            <a:off x="571500" y="669925"/>
            <a:ext cx="8115300" cy="5638800"/>
          </a:xfrm>
        </p:spPr>
        <p:txBody>
          <a:bodyPr/>
          <a:lstStyle/>
          <a:p>
            <a:r>
              <a:rPr lang="zh-CN" altLang="en-US" sz="2200" b="1" dirty="0"/>
              <a:t>　　</a:t>
            </a:r>
            <a:r>
              <a:rPr lang="en-US" altLang="zh-CN" sz="2200" b="1" dirty="0"/>
              <a:t>2</a:t>
            </a:r>
            <a:r>
              <a:rPr lang="zh-CN" altLang="en-US" sz="2200" b="1" dirty="0"/>
              <a:t>．绘制三维柱状图</a:t>
            </a:r>
            <a:br>
              <a:rPr lang="zh-CN" altLang="en-US" sz="2200" b="1" dirty="0"/>
            </a:br>
            <a:r>
              <a:rPr lang="zh-CN" altLang="en-US" sz="2200" dirty="0"/>
              <a:t>　　</a:t>
            </a:r>
            <a:r>
              <a:rPr lang="en-US" altLang="zh-CN" sz="2200" dirty="0"/>
              <a:t>bar3()</a:t>
            </a:r>
            <a:r>
              <a:rPr lang="zh-CN" altLang="en-US" sz="2200" dirty="0"/>
              <a:t>和</a:t>
            </a:r>
            <a:r>
              <a:rPr lang="en-US" altLang="zh-CN" sz="2200" dirty="0"/>
              <a:t>bar3h()</a:t>
            </a:r>
            <a:r>
              <a:rPr lang="zh-CN" altLang="en-US" sz="2200" dirty="0"/>
              <a:t>用于绘制三维柱状图，分别绘制纵向图形和横向图形。这两个函数的用法相同，并且与函数</a:t>
            </a:r>
            <a:r>
              <a:rPr lang="en-US" altLang="zh-CN" sz="2200" dirty="0"/>
              <a:t>bar()</a:t>
            </a:r>
            <a:r>
              <a:rPr lang="zh-CN" altLang="en-US" sz="2200" dirty="0"/>
              <a:t>和</a:t>
            </a:r>
            <a:r>
              <a:rPr lang="en-US" altLang="zh-CN" sz="2200" dirty="0" err="1"/>
              <a:t>barh</a:t>
            </a:r>
            <a:r>
              <a:rPr lang="en-US" altLang="zh-CN" sz="2200" dirty="0"/>
              <a:t>()</a:t>
            </a:r>
            <a:r>
              <a:rPr lang="zh-CN" altLang="en-US" sz="2200" dirty="0"/>
              <a:t>的用法类似，读者可以与</a:t>
            </a:r>
            <a:r>
              <a:rPr lang="en-US" altLang="zh-CN" sz="2200" dirty="0"/>
              <a:t>bar()</a:t>
            </a:r>
            <a:r>
              <a:rPr lang="zh-CN" altLang="en-US" sz="2200" dirty="0"/>
              <a:t>函数和</a:t>
            </a:r>
            <a:r>
              <a:rPr lang="en-US" altLang="zh-CN" sz="2200" dirty="0" err="1"/>
              <a:t>barh</a:t>
            </a:r>
            <a:r>
              <a:rPr lang="en-US" altLang="zh-CN" sz="2200" dirty="0"/>
              <a:t>()</a:t>
            </a:r>
            <a:r>
              <a:rPr lang="zh-CN" altLang="en-US" sz="2200" dirty="0"/>
              <a:t>函数进行比较学习。下面以</a:t>
            </a:r>
            <a:r>
              <a:rPr lang="en-US" altLang="zh-CN" sz="2200" dirty="0"/>
              <a:t>bar3()</a:t>
            </a:r>
            <a:r>
              <a:rPr lang="zh-CN" altLang="en-US" sz="2200" dirty="0"/>
              <a:t>函数为例介绍这两个函数的用法。</a:t>
            </a:r>
            <a:r>
              <a:rPr lang="en-US" altLang="zh-CN" sz="2200" dirty="0"/>
              <a:t>bar3()</a:t>
            </a:r>
            <a:r>
              <a:rPr lang="zh-CN" altLang="en-US" sz="2200" dirty="0"/>
              <a:t>函数的调用格式如下：</a:t>
            </a:r>
            <a:br>
              <a:rPr lang="zh-CN" altLang="en-US" sz="2200" dirty="0"/>
            </a:br>
            <a:r>
              <a:rPr lang="zh-CN" altLang="en-US" sz="2200" dirty="0"/>
              <a:t>　　</a:t>
            </a:r>
            <a:r>
              <a:rPr lang="en-US" altLang="zh-CN" sz="2200" dirty="0"/>
              <a:t>(1)  bar3(Y)</a:t>
            </a:r>
            <a:r>
              <a:rPr lang="zh-CN" altLang="en-US" sz="2200" dirty="0"/>
              <a:t>：绘制三维条形图，</a:t>
            </a:r>
            <a:r>
              <a:rPr lang="en-US" altLang="zh-CN" sz="2200" dirty="0"/>
              <a:t>Y</a:t>
            </a:r>
            <a:r>
              <a:rPr lang="zh-CN" altLang="en-US" sz="2200" dirty="0"/>
              <a:t>的每个元素对应一个条形，如果</a:t>
            </a:r>
            <a:r>
              <a:rPr lang="en-US" altLang="zh-CN" sz="2200" dirty="0"/>
              <a:t>Y</a:t>
            </a:r>
            <a:r>
              <a:rPr lang="zh-CN" altLang="en-US" sz="2200" dirty="0"/>
              <a:t>为向量，则</a:t>
            </a:r>
            <a:r>
              <a:rPr lang="en-US" altLang="zh-CN" sz="2200" dirty="0"/>
              <a:t>x</a:t>
            </a:r>
            <a:r>
              <a:rPr lang="zh-CN" altLang="en-US" sz="2200" dirty="0"/>
              <a:t>轴的范围为</a:t>
            </a:r>
            <a:r>
              <a:rPr lang="en-US" altLang="zh-CN" sz="2200" dirty="0"/>
              <a:t>[1:length(Y)]</a:t>
            </a:r>
            <a:r>
              <a:rPr lang="zh-CN" altLang="en-US" sz="2200" dirty="0"/>
              <a:t>，如果</a:t>
            </a:r>
            <a:r>
              <a:rPr lang="en-US" altLang="zh-CN" sz="2200" dirty="0"/>
              <a:t>Y</a:t>
            </a:r>
            <a:r>
              <a:rPr lang="zh-CN" altLang="en-US" sz="2200" dirty="0"/>
              <a:t>为矩阵，则</a:t>
            </a:r>
            <a:r>
              <a:rPr lang="en-US" altLang="zh-CN" sz="2200" dirty="0"/>
              <a:t>x</a:t>
            </a:r>
            <a:r>
              <a:rPr lang="zh-CN" altLang="en-US" sz="2200" dirty="0"/>
              <a:t>轴的范围为</a:t>
            </a:r>
            <a:r>
              <a:rPr lang="en-US" altLang="zh-CN" sz="2200" dirty="0"/>
              <a:t>[1:size(Y,2)]</a:t>
            </a:r>
            <a:r>
              <a:rPr lang="zh-CN" altLang="en-US" sz="2200" dirty="0"/>
              <a:t>，即为矩阵</a:t>
            </a:r>
            <a:r>
              <a:rPr lang="en-US" altLang="zh-CN" sz="2200" dirty="0"/>
              <a:t>Y</a:t>
            </a:r>
            <a:r>
              <a:rPr lang="zh-CN" altLang="en-US" sz="2200" dirty="0"/>
              <a:t>的列数，图形中，矩阵每一行的元素聚集在相对集中的位置。</a:t>
            </a:r>
            <a:br>
              <a:rPr lang="zh-CN" altLang="en-US" sz="2200" dirty="0"/>
            </a:br>
            <a:r>
              <a:rPr lang="zh-CN" altLang="en-US" sz="2200" dirty="0"/>
              <a:t>　　</a:t>
            </a:r>
            <a:r>
              <a:rPr lang="en-US" altLang="zh-CN" sz="2200" dirty="0"/>
              <a:t>(2)  bar3(x,Y)</a:t>
            </a:r>
            <a:r>
              <a:rPr lang="zh-CN" altLang="en-US" sz="2200" dirty="0"/>
              <a:t>：指定绘制图形的行坐标，规则与</a:t>
            </a:r>
            <a:r>
              <a:rPr lang="en-US" altLang="zh-CN" sz="2200" dirty="0"/>
              <a:t>bar</a:t>
            </a:r>
            <a:r>
              <a:rPr lang="zh-CN" altLang="en-US" sz="2200" dirty="0"/>
              <a:t>函数相同。 </a:t>
            </a:r>
          </a:p>
        </p:txBody>
      </p:sp>
      <p:sp>
        <p:nvSpPr>
          <p:cNvPr id="333827" name="文本占位符 333826"/>
          <p:cNvSpPr>
            <a:spLocks noGrp="1"/>
          </p:cNvSpPr>
          <p:nvPr>
            <p:ph type="body" idx="1"/>
          </p:nvPr>
        </p:nvSpPr>
        <p:spPr/>
        <p:txBody>
          <a:bodyPr/>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标题 334849"/>
          <p:cNvSpPr>
            <a:spLocks noGrp="1"/>
          </p:cNvSpPr>
          <p:nvPr>
            <p:ph type="title"/>
          </p:nvPr>
        </p:nvSpPr>
        <p:spPr/>
        <p:txBody>
          <a:bodyPr/>
          <a:lstStyle/>
          <a:p>
            <a:r>
              <a:rPr lang="zh-CN" altLang="en-US" sz="2200" dirty="0"/>
              <a:t>　　</a:t>
            </a:r>
            <a:r>
              <a:rPr lang="en-US" altLang="zh-CN" sz="2200" dirty="0"/>
              <a:t>(3)  bar3(...,width)</a:t>
            </a:r>
            <a:r>
              <a:rPr lang="zh-CN" altLang="en-US" sz="2200" dirty="0"/>
              <a:t>：指定条形的相对宽度，规则与</a:t>
            </a:r>
            <a:r>
              <a:rPr lang="en-US" altLang="zh-CN" sz="2200" dirty="0"/>
              <a:t>bar</a:t>
            </a:r>
            <a:r>
              <a:rPr lang="zh-CN" altLang="en-US" sz="2200" dirty="0"/>
              <a:t>函数相同。</a:t>
            </a:r>
            <a:br>
              <a:rPr lang="zh-CN" altLang="en-US" sz="2200" dirty="0"/>
            </a:br>
            <a:r>
              <a:rPr lang="zh-CN" altLang="en-US" sz="2200" dirty="0"/>
              <a:t>　　</a:t>
            </a:r>
            <a:r>
              <a:rPr lang="en-US" altLang="zh-CN" sz="2200" dirty="0"/>
              <a:t>(4)  bar3(...,'style')</a:t>
            </a:r>
            <a:r>
              <a:rPr lang="zh-CN" altLang="en-US" sz="2200" dirty="0"/>
              <a:t>：指定图形的类型，“</a:t>
            </a:r>
            <a:r>
              <a:rPr lang="en-US" altLang="zh-CN" sz="2200" dirty="0"/>
              <a:t>style”</a:t>
            </a:r>
            <a:r>
              <a:rPr lang="zh-CN" altLang="en-US" sz="2200" dirty="0"/>
              <a:t>的取值可以为“</a:t>
            </a:r>
            <a:r>
              <a:rPr lang="en-US" altLang="zh-CN" sz="2200" dirty="0"/>
              <a:t>detached”</a:t>
            </a:r>
            <a:r>
              <a:rPr lang="zh-CN" altLang="en-US" sz="2200" dirty="0"/>
              <a:t>、“</a:t>
            </a:r>
            <a:r>
              <a:rPr lang="en-US" altLang="zh-CN" sz="2200" dirty="0"/>
              <a:t>grouped”</a:t>
            </a:r>
            <a:r>
              <a:rPr lang="zh-CN" altLang="en-US" sz="2200" dirty="0"/>
              <a:t>或“</a:t>
            </a:r>
            <a:r>
              <a:rPr lang="en-US" altLang="zh-CN" sz="2200" dirty="0"/>
              <a:t>stacked”</a:t>
            </a:r>
            <a:r>
              <a:rPr lang="zh-CN" altLang="en-US" sz="2200" dirty="0"/>
              <a:t>，其意义分别为：</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 detached</a:t>
            </a:r>
            <a:r>
              <a:rPr lang="zh-CN" altLang="en-US" sz="2200" dirty="0"/>
              <a:t>：显示</a:t>
            </a:r>
            <a:r>
              <a:rPr lang="en-US" altLang="zh-CN" sz="2200" dirty="0"/>
              <a:t>Y</a:t>
            </a:r>
            <a:r>
              <a:rPr lang="zh-CN" altLang="en-US" sz="2200" dirty="0"/>
              <a:t>的每个元素，在</a:t>
            </a:r>
            <a:r>
              <a:rPr lang="en-US" altLang="zh-CN" sz="2200" dirty="0"/>
              <a:t>x</a:t>
            </a:r>
            <a:r>
              <a:rPr lang="zh-CN" altLang="en-US" sz="2200" dirty="0"/>
              <a:t>方向上，</a:t>
            </a:r>
            <a:r>
              <a:rPr lang="en-US" altLang="zh-CN" sz="2200" dirty="0"/>
              <a:t>Y</a:t>
            </a:r>
            <a:r>
              <a:rPr lang="zh-CN" altLang="en-US" sz="2200" dirty="0"/>
              <a:t>的每一行为一个相对集中的块；</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 grouped</a:t>
            </a:r>
            <a:r>
              <a:rPr lang="zh-CN" altLang="en-US" sz="2200" dirty="0"/>
              <a:t>：显示</a:t>
            </a:r>
            <a:r>
              <a:rPr lang="en-US" altLang="zh-CN" sz="2200" dirty="0"/>
              <a:t>m</a:t>
            </a:r>
            <a:r>
              <a:rPr lang="zh-CN" altLang="en-US" sz="2200" dirty="0"/>
              <a:t>组图形，每组图形包含</a:t>
            </a:r>
            <a:r>
              <a:rPr lang="en-US" altLang="zh-CN" sz="2200" dirty="0"/>
              <a:t>n</a:t>
            </a:r>
            <a:r>
              <a:rPr lang="zh-CN" altLang="en-US" sz="2200" dirty="0"/>
              <a:t>个条形，</a:t>
            </a:r>
            <a:r>
              <a:rPr lang="en-US" altLang="zh-CN" sz="2200" b="1" dirty="0">
                <a:solidFill>
                  <a:srgbClr val="FF0000"/>
                </a:solidFill>
              </a:rPr>
              <a:t>m</a:t>
            </a:r>
            <a:r>
              <a:rPr lang="zh-CN" altLang="en-US" sz="2200" b="1" dirty="0">
                <a:solidFill>
                  <a:srgbClr val="FF0000"/>
                </a:solidFill>
              </a:rPr>
              <a:t>和</a:t>
            </a:r>
            <a:r>
              <a:rPr lang="en-US" altLang="zh-CN" sz="2200" b="1" dirty="0">
                <a:solidFill>
                  <a:srgbClr val="FF0000"/>
                </a:solidFill>
              </a:rPr>
              <a:t>n</a:t>
            </a:r>
            <a:r>
              <a:rPr lang="zh-CN" altLang="en-US" sz="2200" b="1" dirty="0">
                <a:solidFill>
                  <a:srgbClr val="FF0000"/>
                </a:solidFill>
              </a:rPr>
              <a:t>分别对应矩阵</a:t>
            </a:r>
            <a:r>
              <a:rPr lang="en-US" altLang="zh-CN" sz="2200" b="1" dirty="0">
                <a:solidFill>
                  <a:srgbClr val="FF0000"/>
                </a:solidFill>
              </a:rPr>
              <a:t>Y</a:t>
            </a:r>
            <a:r>
              <a:rPr lang="zh-CN" altLang="en-US" sz="2200" b="1" dirty="0">
                <a:solidFill>
                  <a:srgbClr val="FF0000"/>
                </a:solidFill>
              </a:rPr>
              <a:t>的行和列</a:t>
            </a:r>
            <a:r>
              <a:rPr lang="zh-CN" altLang="en-US" sz="2200" dirty="0"/>
              <a:t>；</a:t>
            </a:r>
            <a:br>
              <a:rPr lang="zh-CN" altLang="en-US" sz="2200" dirty="0"/>
            </a:br>
            <a:r>
              <a:rPr lang="zh-CN" altLang="en-US" sz="2200" dirty="0"/>
              <a:t>　　</a:t>
            </a:r>
            <a:r>
              <a:rPr lang="en-US" altLang="zh-CN" sz="2200" dirty="0">
                <a:sym typeface="Wingdings 2" panose="05020102010507070707" pitchFamily="18" charset="2"/>
              </a:rPr>
              <a:t></a:t>
            </a:r>
            <a:r>
              <a:rPr lang="en-US" altLang="zh-CN" sz="2200" dirty="0"/>
              <a:t> stacked</a:t>
            </a:r>
            <a:r>
              <a:rPr lang="zh-CN" altLang="en-US" sz="2200" dirty="0"/>
              <a:t>：意义与</a:t>
            </a:r>
            <a:r>
              <a:rPr lang="en-US" altLang="zh-CN" sz="2200" dirty="0"/>
              <a:t>bar</a:t>
            </a:r>
            <a:r>
              <a:rPr lang="zh-CN" altLang="en-US" sz="2200" dirty="0"/>
              <a:t>中的参数相同，将</a:t>
            </a:r>
            <a:r>
              <a:rPr lang="en-US" altLang="zh-CN" sz="2200" dirty="0"/>
              <a:t>Y</a:t>
            </a:r>
            <a:r>
              <a:rPr lang="zh-CN" altLang="en-US" sz="2200" dirty="0"/>
              <a:t>的每一行显示为一个条形，每个条形包括不同的色彩，对应于该行的每个元素。</a:t>
            </a:r>
            <a:br>
              <a:rPr lang="zh-CN" altLang="en-US" sz="2200" dirty="0"/>
            </a:br>
            <a:r>
              <a:rPr lang="zh-CN" altLang="en-US" sz="2200" dirty="0"/>
              <a:t>　　</a:t>
            </a:r>
            <a:r>
              <a:rPr lang="en-US" altLang="zh-CN" sz="2200" dirty="0"/>
              <a:t>(5)  bar3(...,</a:t>
            </a:r>
            <a:r>
              <a:rPr lang="en-US" altLang="zh-CN" sz="2200" dirty="0" err="1"/>
              <a:t>LineSpec</a:t>
            </a:r>
            <a:r>
              <a:rPr lang="en-US" altLang="zh-CN" sz="2200" dirty="0"/>
              <a:t>)</a:t>
            </a:r>
            <a:r>
              <a:rPr lang="zh-CN" altLang="en-US" sz="2200" dirty="0"/>
              <a:t>：将所有的条形指定为相同的颜色，颜色的可选值与</a:t>
            </a:r>
            <a:r>
              <a:rPr lang="en-US" altLang="zh-CN" sz="2200" dirty="0"/>
              <a:t>plot()</a:t>
            </a:r>
            <a:r>
              <a:rPr lang="zh-CN" altLang="en-US" sz="2200" dirty="0"/>
              <a:t>函数的可选值相同。 </a:t>
            </a:r>
          </a:p>
        </p:txBody>
      </p:sp>
      <p:sp>
        <p:nvSpPr>
          <p:cNvPr id="334851" name="文本占位符 334850"/>
          <p:cNvSpPr>
            <a:spLocks noGrp="1"/>
          </p:cNvSpPr>
          <p:nvPr>
            <p:ph type="body" idx="1"/>
          </p:nvPr>
        </p:nvSpPr>
        <p:spPr/>
        <p:txBody>
          <a:bodyPr/>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标题 335873"/>
          <p:cNvSpPr>
            <a:spLocks noGrp="1"/>
          </p:cNvSpPr>
          <p:nvPr>
            <p:ph type="title"/>
          </p:nvPr>
        </p:nvSpPr>
        <p:spPr/>
        <p:txBody>
          <a:bodyPr/>
          <a:lstStyle/>
          <a:p>
            <a:r>
              <a:rPr lang="zh-CN" altLang="en-US" sz="2000" b="1" dirty="0"/>
              <a:t>　　例</a:t>
            </a:r>
            <a:r>
              <a:rPr lang="en-US" altLang="zh-CN" sz="2000" b="1" dirty="0"/>
              <a:t>   </a:t>
            </a:r>
            <a:r>
              <a:rPr lang="zh-CN" altLang="en-US" sz="2000" b="1" dirty="0"/>
              <a:t>绘制三维柱状图。</a:t>
            </a:r>
            <a:br>
              <a:rPr lang="zh-CN" altLang="en-US" sz="2000" b="1" dirty="0"/>
            </a:br>
            <a:r>
              <a:rPr lang="zh-CN" altLang="en-US" sz="2000" dirty="0"/>
              <a:t>　　解  程序如下：</a:t>
            </a:r>
            <a:br>
              <a:rPr lang="zh-CN" altLang="en-US" sz="2000" dirty="0"/>
            </a:br>
            <a:r>
              <a:rPr lang="zh-CN" altLang="en-US" sz="2000" dirty="0"/>
              <a:t>　　</a:t>
            </a:r>
            <a:r>
              <a:rPr lang="es-ES" altLang="zh-CN" sz="2000" dirty="0"/>
              <a:t>Y = cool(7);</a:t>
            </a:r>
            <a:br>
              <a:rPr lang="es-ES" altLang="zh-CN" sz="2000" dirty="0"/>
            </a:br>
            <a:r>
              <a:rPr lang="zh-CN" altLang="es-ES" sz="2000" dirty="0"/>
              <a:t>　　</a:t>
            </a:r>
            <a:r>
              <a:rPr lang="es-ES" altLang="zh-CN" sz="2000" dirty="0"/>
              <a:t>subplot(3,2,1)</a:t>
            </a:r>
            <a:br>
              <a:rPr lang="es-ES" altLang="zh-CN" sz="2000" dirty="0"/>
            </a:br>
            <a:r>
              <a:rPr lang="zh-CN" altLang="es-ES" sz="2000" dirty="0"/>
              <a:t>　　</a:t>
            </a:r>
            <a:r>
              <a:rPr lang="es-ES" altLang="zh-CN" sz="2000" dirty="0"/>
              <a:t>bar3(Y,'detached')</a:t>
            </a:r>
            <a:br>
              <a:rPr lang="es-ES" altLang="zh-CN" sz="2000" dirty="0"/>
            </a:br>
            <a:r>
              <a:rPr lang="zh-CN" altLang="es-ES" sz="2000" dirty="0"/>
              <a:t>　　</a:t>
            </a:r>
            <a:r>
              <a:rPr lang="en-US" altLang="zh-CN" sz="2000" dirty="0"/>
              <a:t>title('Detached')</a:t>
            </a:r>
            <a:br>
              <a:rPr lang="en-US" altLang="zh-CN" sz="2000" dirty="0"/>
            </a:br>
            <a:r>
              <a:rPr lang="zh-CN" altLang="en-US" sz="2000" dirty="0"/>
              <a:t>　　</a:t>
            </a:r>
            <a:r>
              <a:rPr lang="en-US" altLang="zh-CN" sz="2000" dirty="0"/>
              <a:t>subplot(3,2,2)</a:t>
            </a:r>
            <a:br>
              <a:rPr lang="en-US" altLang="zh-CN" sz="2000" dirty="0"/>
            </a:br>
            <a:r>
              <a:rPr lang="zh-CN" altLang="en-US" sz="2000" dirty="0"/>
              <a:t>　　</a:t>
            </a:r>
            <a:r>
              <a:rPr lang="en-US" altLang="zh-CN" sz="2000" dirty="0"/>
              <a:t>bar3(Y,0.25,'detached')</a:t>
            </a:r>
            <a:br>
              <a:rPr lang="en-US" altLang="zh-CN" sz="2000" dirty="0"/>
            </a:br>
            <a:r>
              <a:rPr lang="zh-CN" altLang="en-US" sz="2000" dirty="0"/>
              <a:t>　　</a:t>
            </a:r>
            <a:r>
              <a:rPr lang="en-US" altLang="zh-CN" sz="2000" dirty="0"/>
              <a:t>title('Width = 0.25')</a:t>
            </a:r>
            <a:br>
              <a:rPr lang="en-US" altLang="zh-CN" sz="2000" dirty="0"/>
            </a:br>
            <a:r>
              <a:rPr lang="zh-CN" altLang="en-US" sz="2000" dirty="0"/>
              <a:t>　　</a:t>
            </a:r>
            <a:r>
              <a:rPr lang="en-US" altLang="zh-CN" sz="2000" dirty="0"/>
              <a:t>subplot(3,2,3)</a:t>
            </a:r>
            <a:br>
              <a:rPr lang="en-US" altLang="zh-CN" sz="2000" dirty="0"/>
            </a:br>
            <a:r>
              <a:rPr lang="en-US" altLang="zh-CN" sz="2000" dirty="0"/>
              <a:t>        bar3(Y,'grouped')</a:t>
            </a:r>
            <a:br>
              <a:rPr lang="en-US" altLang="zh-CN" sz="2000" dirty="0"/>
            </a:br>
            <a:r>
              <a:rPr lang="zh-CN" altLang="en-US" sz="2000" dirty="0"/>
              <a:t>　　</a:t>
            </a:r>
            <a:r>
              <a:rPr lang="en-US" altLang="zh-CN" sz="2000" dirty="0"/>
              <a:t>title('Grouped') </a:t>
            </a:r>
          </a:p>
        </p:txBody>
      </p:sp>
      <p:sp>
        <p:nvSpPr>
          <p:cNvPr id="335875" name="文本占位符 335874"/>
          <p:cNvSpPr>
            <a:spLocks noGrp="1"/>
          </p:cNvSpPr>
          <p:nvPr>
            <p:ph type="body" idx="1"/>
          </p:nvPr>
        </p:nvSpPr>
        <p:spPr>
          <a:xfrm>
            <a:off x="3635896" y="1201642"/>
            <a:ext cx="4586908" cy="4680520"/>
          </a:xfrm>
        </p:spPr>
        <p:txBody>
          <a:bodyPr/>
          <a:lstStyle/>
          <a:p>
            <a:pPr marL="87313" indent="-87313" algn="l"/>
            <a:r>
              <a:rPr lang="en-US" altLang="zh-CN" dirty="0"/>
              <a:t>         subplot(3,2,4)</a:t>
            </a:r>
            <a:br>
              <a:rPr lang="en-US" altLang="zh-CN" dirty="0"/>
            </a:br>
            <a:r>
              <a:rPr lang="zh-CN" altLang="en-US" dirty="0"/>
              <a:t>　　</a:t>
            </a:r>
            <a:r>
              <a:rPr lang="en-US" altLang="zh-CN" dirty="0"/>
              <a:t>bar3(Y,0.5,'grouped')</a:t>
            </a:r>
            <a:br>
              <a:rPr lang="en-US" altLang="zh-CN" dirty="0"/>
            </a:br>
            <a:r>
              <a:rPr lang="zh-CN" altLang="en-US" dirty="0"/>
              <a:t>　　</a:t>
            </a:r>
            <a:r>
              <a:rPr lang="en-US" altLang="zh-CN" dirty="0"/>
              <a:t>title('Width = 0.5')</a:t>
            </a:r>
            <a:br>
              <a:rPr lang="en-US" altLang="zh-CN" dirty="0"/>
            </a:br>
            <a:r>
              <a:rPr lang="zh-CN" altLang="en-US" dirty="0"/>
              <a:t>　　</a:t>
            </a:r>
            <a:r>
              <a:rPr lang="en-US" altLang="zh-CN" dirty="0"/>
              <a:t>subplot(3,2,5)</a:t>
            </a:r>
            <a:br>
              <a:rPr lang="en-US" altLang="zh-CN" dirty="0"/>
            </a:br>
            <a:r>
              <a:rPr lang="zh-CN" altLang="en-US" dirty="0"/>
              <a:t>　　</a:t>
            </a:r>
            <a:r>
              <a:rPr lang="en-US" altLang="zh-CN" dirty="0"/>
              <a:t>bar3(</a:t>
            </a:r>
            <a:r>
              <a:rPr lang="en-US" altLang="zh-CN" dirty="0" err="1"/>
              <a:t>Y,'stacked</a:t>
            </a:r>
            <a:r>
              <a:rPr lang="en-US" altLang="zh-CN" dirty="0"/>
              <a:t>')</a:t>
            </a:r>
            <a:br>
              <a:rPr lang="en-US" altLang="zh-CN" dirty="0"/>
            </a:br>
            <a:r>
              <a:rPr lang="zh-CN" altLang="en-US" dirty="0"/>
              <a:t>　　</a:t>
            </a:r>
            <a:r>
              <a:rPr lang="en-US" altLang="zh-CN" dirty="0"/>
              <a:t>title('Stacked')</a:t>
            </a:r>
            <a:br>
              <a:rPr lang="en-US" altLang="zh-CN" dirty="0"/>
            </a:br>
            <a:r>
              <a:rPr lang="zh-CN" altLang="en-US" dirty="0"/>
              <a:t>　　</a:t>
            </a:r>
            <a:r>
              <a:rPr lang="en-US" altLang="zh-CN" dirty="0"/>
              <a:t>subplot(3,2,6)</a:t>
            </a:r>
            <a:br>
              <a:rPr lang="en-US" altLang="zh-CN" dirty="0"/>
            </a:br>
            <a:r>
              <a:rPr lang="zh-CN" altLang="en-US" dirty="0"/>
              <a:t>　　</a:t>
            </a:r>
            <a:r>
              <a:rPr lang="en-US" altLang="zh-CN" dirty="0"/>
              <a:t>bar3(Y,0.3,'stacked')</a:t>
            </a:r>
            <a:br>
              <a:rPr lang="en-US" altLang="zh-CN" dirty="0"/>
            </a:br>
            <a:r>
              <a:rPr lang="zh-CN" altLang="en-US" dirty="0"/>
              <a:t>　　</a:t>
            </a:r>
            <a:r>
              <a:rPr lang="en-US" altLang="zh-CN" dirty="0"/>
              <a:t>title('Width = 0.3')</a:t>
            </a:r>
            <a:br>
              <a:rPr lang="en-US" altLang="zh-CN" dirty="0"/>
            </a:br>
            <a:r>
              <a:rPr lang="zh-CN" altLang="en-US" dirty="0"/>
              <a:t>　　</a:t>
            </a:r>
            <a:r>
              <a:rPr lang="en-US" altLang="zh-CN" dirty="0"/>
              <a:t>colormap([1 0 0;0 1 0;0 0 1])</a:t>
            </a:r>
            <a:br>
              <a:rPr lang="en-US" altLang="zh-CN" dirty="0"/>
            </a:br>
            <a:r>
              <a:rPr lang="zh-CN" altLang="en-US" dirty="0"/>
              <a:t>　</a:t>
            </a:r>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c657100e-6efa-4682-a377-ae63e6ed8ce9}"/>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993300"/>
      </a:hlink>
      <a:folHlink>
        <a:srgbClr val="CC33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6891</Words>
  <Application>Microsoft Office PowerPoint</Application>
  <PresentationFormat>On-screen Show (4:3)</PresentationFormat>
  <Paragraphs>244</Paragraphs>
  <Slides>66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8" baseType="lpstr">
      <vt:lpstr>等线</vt:lpstr>
      <vt:lpstr>华文行楷</vt:lpstr>
      <vt:lpstr>宋体</vt:lpstr>
      <vt:lpstr>微软雅黑</vt:lpstr>
      <vt:lpstr>Arial</vt:lpstr>
      <vt:lpstr>Cambria Math</vt:lpstr>
      <vt:lpstr>Times New Roman</vt:lpstr>
      <vt:lpstr>Wingdings</vt:lpstr>
      <vt:lpstr>Wingdings 2</vt:lpstr>
      <vt:lpstr>默认设计模板</vt:lpstr>
      <vt:lpstr>Document</vt:lpstr>
      <vt:lpstr>Equation.KSEE3</vt:lpstr>
      <vt:lpstr>PowerPoint Presentation</vt:lpstr>
      <vt:lpstr>7-1 特殊图形的绘制 </vt:lpstr>
      <vt:lpstr>PowerPoint Presentation</vt:lpstr>
      <vt:lpstr>　　bar()函数的调用格式如下： 　　(1)  bar(Y)：使用bar()函数水平或垂直显示、绘制向量或矩阵值，bar()函数不接受多变量。bar(Y)对Y绘制条形图。如果Y为矩阵，Y的每一行聚集在一起。横坐标表示矩阵的行数，纵坐标表示矩阵元素值的大小。 　　(2)  bar(x,Y)：指定绘图的横坐标。x的元素可以非单调，但是x中不能包含相同的值。 　　(3)  bar(...,width)：指定每个条形的相对宽度。条形的默认宽度为0.8。 </vt:lpstr>
      <vt:lpstr>　　(4)  bar(...,‘style’)：指定条形的样式。style的取值为“grouped”或者“stacked”，如果不指定，则默认为“grouped”。两个取值的意义分别为：           grouped：绘制的图形共有m组，其中m为矩阵Y的行数，每一组有n个条形，n为矩阵Y的列数，Y的每个元素对应一个条形。 　　  stacked：绘制的图形有m个条形，每个条形为第m行的n个元素的和，每个条形由多个(n个)色彩构成，每个色彩对应相应的元素。 </vt:lpstr>
      <vt:lpstr>　　(5)  bar(...,‘bar_color’)：指定绘图的色彩，所有条形的色彩由“bar_color”确定，“bar_color”的取值与plot绘图的色彩相同。 　　bar(x)显示x向量元素的条形图。输入下列 　　命令： 　　 x = -2.9:0.2:2.9; 　　 bar(x,exp(-x.*x),'r') 　　绘制出二维条状图形。 </vt:lpstr>
      <vt:lpstr>　　2．绘制三维柱状图 　　bar3()和bar3h()用于绘制三维柱状图，分别绘制纵向图形和横向图形。这两个函数的用法相同，并且与函数bar()和barh()的用法类似，读者可以与bar()函数和barh()函数进行比较学习。下面以bar3()函数为例介绍这两个函数的用法。bar3()函数的调用格式如下： 　　(1)  bar3(Y)：绘制三维条形图，Y的每个元素对应一个条形，如果Y为向量，则x轴的范围为[1:length(Y)]，如果Y为矩阵，则x轴的范围为[1:size(Y,2)]，即为矩阵Y的列数，图形中，矩阵每一行的元素聚集在相对集中的位置。 　　(2)  bar3(x,Y)：指定绘制图形的行坐标，规则与bar函数相同。 </vt:lpstr>
      <vt:lpstr>　　(3)  bar3(...,width)：指定条形的相对宽度，规则与bar函数相同。 　　(4)  bar3(...,'style')：指定图形的类型，“style”的取值可以为“detached”、“grouped”或“stacked”，其意义分别为： 　　  detached：显示Y的每个元素，在x方向上，Y的每一行为一个相对集中的块； 　　  grouped：显示m组图形，每组图形包含n个条形，m和n分别对应矩阵Y的行和列； 　　 stacked：意义与bar中的参数相同，将Y的每一行显示为一个条形，每个条形包括不同的色彩，对应于该行的每个元素。 　　(5)  bar3(...,LineSpec)：将所有的条形指定为相同的颜色，颜色的可选值与plot()函数的可选值相同。 </vt:lpstr>
      <vt:lpstr>　　例   绘制三维柱状图。 　　解  程序如下： 　　Y = cool(7); 　　subplot(3,2,1) 　　bar3(Y,'detached') 　　title('Detached') 　　subplot(3,2,2) 　　bar3(Y,0.25,'detached') 　　title('Width = 0.25') 　　subplot(3,2,3)         bar3(Y,'grouped') 　　title('Grouped') </vt:lpstr>
      <vt:lpstr>　　</vt:lpstr>
      <vt:lpstr>2  使用stairs()绘制阶梯图形 　　阶梯图主要用于绘制数字采样数据的时间关系曲线图，使用stairs()函数可以绘制阶梯状图形。stairs()函数的调用格式如下： 　　 stairs(Y)：绘制Y的元素的阶梯状图形。当Y是向量时，X轴的缩放范围是1～length(Y)，当Y是矩阵时，X轴的缩放范围是1～Y的行数。 　　  stairs(X,Y)：在X指定的位置绘制Y的元素的阶梯图形。X必须与Y的大小相同，当Y是矩阵时，X可以是行或列向量，例如：length(X) = size(Y,1)。 </vt:lpstr>
      <vt:lpstr>　　  stairs(...,LineSpec)：指定线型、符号和颜色等属性。 　　例如，输入下列命令： 　　x=0:0.25:10; 　　stairs(x,sin(x)); </vt:lpstr>
      <vt:lpstr>3  方向和速度矢量图形  　　MATLAB提供了一些函数用于绘制方向矢量和速度矢量图形，这些函数有compass()、feather()、quiver()和quiver3()。</vt:lpstr>
      <vt:lpstr>        1．罗盘图的绘制  　　在MATLAB中，罗盘图由函数compass()绘制，该函数的调用格式如下： 　　(1)  compass(U,V)：绘制罗盘图，数据的x分量和y分量分别由U和V指定；         (2)  compass(Z)：绘制罗盘图，数据由Z指定； 　　(3)  compass(...,LineSpec)：绘制罗盘图，指定线型； 　　(4)  compass(axes_handle,...)：在“axes_handle”指定的坐标系中绘制罗盘图； 　　(5)  h = compass(...)：绘制罗盘图，同时返回图形句柄。 </vt:lpstr>
      <vt:lpstr>　　例 绘制罗盘图。 　　解  程序如下： 　　    　 </vt:lpstr>
      <vt:lpstr>　　2．羽状图的绘制  　　羽状图由函数feather()绘制，该函数的调用格式如下：         (1)  feather(U,V)：绘制由U和V指定的向量； 　　(2)  feather(Z)：绘制由Z指定的向量； 　　(3)  feather(...,LineSpec)：指定线型； 　　(4)  feather(axes_handle,...)：在指定的坐标系中绘制羽状图； 　　(5)  h = feather(...)：绘制羽状图，同时返回图像句柄。 </vt:lpstr>
      <vt:lpstr>PowerPoint Presentation</vt:lpstr>
      <vt:lpstr>       3. 矢量图的绘制 　　矢量图在空间中指定点绘制矢量。矢量图通常绘制在其他图形中，显示数据的方向，如在梯度图中绘制矢量图用于显示梯度的方向。  　　MATLAB用于绘制二维矢量图和三维矢量图的函数，分别为quiver()和quiver3()，两个函数的调用格式基本相同。函数quiver()的主要调用格式如下： 　　(1) quiver(x,y,u,v)：绘制矢量图，参数x和y用于指定矢量的位置，u和v用于指定待绘制的矢量； 　　(2)  quiver(u,v)：绘制矢量图，矢量的位置采用默认值。 </vt:lpstr>
      <vt:lpstr>　　函数quiver3()的主要调用格式如下： 　　(3)  quiver3(x,y,z,u,v,w)：函数quiver3()使用元素(u,v,w)在点(x,y,z)绘制三维矢量图，u,v,w,x,y和z都是实数值，不是复数，并且大小相同。  　　(4) quiver3(z,u,v,w)：在矩阵z指定的等距离表面的点绘制三维矢量图，quiver3()根据它们之间的距离自动缩放，以防止它们重叠。 　　(5) quiver3(...,scale)：按照缩放系数scale自动缩放，以防止它们重叠。scale = 2 时，长度放大一倍；cale = 0.5时，长度缩小一倍；scale = 0 时，无缩放。  　　(6)  quiver3(...,LineSpec)：LineSpec指定线型和颜色。 </vt:lpstr>
      <vt:lpstr>　　例 绘制函数的梯度场。 　　解  (1) 使用下列程序绘制二维矢量图，如图5-59所示。 [X,Y] = meshgrid(-2:0.2:2); Z = X.*exp(-X.^2 - Y.^2); [DX,DY] = gradient(Z,.2,.2); %gradient hold on contour(X,Y,Z) quiver(X,Y,DX,DY) colormap hsv; hold off</vt:lpstr>
      <vt:lpstr>4  等值线的绘制 </vt:lpstr>
      <vt:lpstr>　　1．二维等值线 　　contour()、contour3()等函数用于绘制二维、三维等值线，其调用格式如下： 　　(1)  contour(Z)：绘制矩阵Z的等值线，绘制时将Z在x-y平面上进行插值，等值线的数量和数值由系统根据Z自动确定； 　　(2)  contour(Z,n)：绘制矩阵Z的等值线，等值线数目为n； 　　(3)  contour(Z,v)：绘制矩阵Z的等值线，等值线的值由向量v确定； 　　(4) contour(X,Y,Z)、contour(X,Y,Z,n)、contour(X,Y,Z,v)：绘制矩阵Z的等值线，坐标值由矩阵X和Y指定，矩阵X、Y、Z的维数必须相同； </vt:lpstr>
      <vt:lpstr>　　(5)  contour(...,LineSpec)：利用指定的线型绘制等值线； 　　(6)  [C,h] = contour(...)：绘制等值线，同时返回等值线矩阵和图形句柄。 　　例如，上例的函数用contour()函数绘制二维等值线，如下图所示。 　　[X,Y] = meshgrid(-2:0.2:2); 　　Z = X.*exp(-X.^2 -Y.^2); 　　contour(X,Y,Z)  　　colormap hsv </vt:lpstr>
      <vt:lpstr>　　2．三维等值线 　　contour3()函数用于绘制三维等值线，其调用格式与contour()函数的基本相同。 　　(1) contour3(Z)：绘制矩阵Z的三维等值线，Z看做是相对于x-y平面的高度，Z最少是包含2个不同值的2 × 2的矩阵，contour号和值基于Z的最小和最大值自动选择，x、y轴的范围是[1:n]和[1:m]，[m,n] = size(Z)。 </vt:lpstr>
      <vt:lpstr>　　(2)  contour3(Z,n)：根据n的值绘制矩阵Z的三维等值线。 　　例如，上例用contour3()函数绘制三维等值线。 　　[X,Y] = meshgrid([-2:.25:2]); 　　Z = X.*exp(-X.^2-Y.^2); 　　contour3(X,Y,Z,30) 　　surface(X,Y,Z,'EdgeColor’, [.8 .8 .8],'FaceColor','none') 　　grid off 　　view(-15,25) 　　colormap cool </vt:lpstr>
      <vt:lpstr>5  饼形图 　　饼状图是一种统计图形，用于显示每个元素占总体的百分比。在统计学中，人们经常用饼形图来表示各个统计量占总量的份额，饼形图可以显示向量或矩阵中的元素占所有元素总和的百分比。MATLAB提供了pie()函数和pie3()函数，分别用于绘制二维饼形图和三维饼形图。函数pie()的调用格式如下： 　　(1)  pie(X)：绘制X的饼状图，X的每个元素占一个扇形，其顺序为从饼状图上方正中开始，逆时针为序，分别为X的各个元素，如果X为矩阵，则按照各列的顺序排列。 　　 在绘制饼状图时，如果X的元素和超过1，则按照每个元素所占有的百分比绘制图形； 　　 如果X的元素的和小于1，则按照每个元素的值绘制图形，绘制的图形不是一个完整的圆形。 </vt:lpstr>
      <vt:lpstr>　　(2)  pie(X,explode)：参数explode设置相应的扇形偏离整体图形，用于突出显示。explode是一个与X维数相同的向量或矩阵，其元素为0或者1，非0元素对应的扇形从图形中偏离。 　　(3)  pie(...,labels)：标注图形，labels为元素为字符串的单元数组，元素个数必须与 X 的个数相同。 　　pie3()函数的调用方法与pie()函数相同。 　　例如： 　　</vt:lpstr>
      <vt:lpstr>　　例 绘制二、三维饼状图。 　　解  (1) 下列程序绘制二维饼状图。 　　    　　(2) 下列程序绘制三维饼状图。 　　</vt:lpstr>
      <vt:lpstr>6 三维旋转体的绘制 1、旋转连续函数 考虑围绕x轴和z轴旋转连续函数v=f(u) (1)围绕x轴旋转v=f(u)时，可以把方程看作r=f(x)，旋转的逻辑如图所示，x是自变量，y和z的值可通过“极坐标-直角坐标转换”得到： （2）围绕z轴旋转v=f(u)时，可以把方程看作z=f(r)，则得到</vt:lpstr>
      <vt:lpstr>代码实现： facets=100; u=linspace(0,5,facets); th=linspace(0,2*pi,facets); [uu,tth]=meshgrid(u,th); subplot(1,2,1); rr = uu.^2; xx=uu; yy=rr.*cos(tth); zz=rr.*sin(tth); surf(xx,yy,zz,xx); shading interp, axis tight xlabel('x'),ylabel('y'),zlabel('z'); title('u^2 rotated about the x-axis')</vt:lpstr>
      <vt:lpstr>2、旋转离散函数 旋转体的轮廓不是只有连续函数，机器零件的二维轮廓和该轮廓围绕x轴旋转后形成的图行如下图所示。如何画出零件立体图形？ 代码实现：      u = [0 0 3 3 1.75 1.75 2 2 1.75 1.75 3 4 ...      5.25 5.25 5 5 5.25 5.25 3 3 6 6]; v = [0 .5 .5 .502 .502 .55 .55 1.75 1.75 ...      2.5 2.5 1.5 1.5 1.4 1.4 ...      .55 .55 .502 .502 .5 .5 0]; subplot(1, 2, 1) plot(u, v, 'k') axis ([-1 7 -1 3]), axis equal, axis off title('2-D profile') facets = 200;                            </vt:lpstr>
      <vt:lpstr>3、围绕任意轴旋转 不是只有围绕x轴、y轴或z轴旋转才能生成旋转体。将z=f(x)围绕任意轴旋转的最简单的方法是： （1）计算将旋转轴沿x轴放置的矩阵； （2）通过旋转变换u和v； （3）将变换后的u和v围绕x轴旋转； （4）在结果曲面上变换回来；</vt:lpstr>
      <vt:lpstr>PowerPoint Presentation</vt:lpstr>
      <vt:lpstr>模型误差：将实际问题转化为数学问题时，必然要进行必要的抽象和简化，因此数学模型只是客观现象的一种近似、粗糙的描述，这种数学模型与实际问题之间出现的误差成为模型误差。  </vt:lpstr>
      <vt:lpstr>PowerPoint Presentation</vt:lpstr>
      <vt:lpstr>画图呈现截断误差</vt:lpstr>
      <vt:lpstr>PowerPoint Presentation</vt:lpstr>
      <vt:lpstr>2 误差的表示</vt:lpstr>
      <vt:lpstr>3 有效数字</vt:lpstr>
      <vt:lpstr>PowerPoint Presentation</vt:lpstr>
      <vt:lpstr>4 误差的积累与传播</vt:lpstr>
      <vt:lpstr>误差积累实例</vt:lpstr>
      <vt:lpstr>改进的算法</vt:lpstr>
      <vt:lpstr>4.2 误差的传播</vt:lpstr>
      <vt:lpstr>四则运算误差传播实例</vt:lpstr>
      <vt:lpstr>PowerPoint Presentation</vt:lpstr>
      <vt:lpstr>PowerPoint Presentation</vt:lpstr>
      <vt:lpstr>多元函数的误差传播分析</vt:lpstr>
      <vt:lpstr>函数运算中的误差传播实例</vt:lpstr>
      <vt:lpstr>5 工程计算中应注意的问题</vt:lpstr>
      <vt:lpstr>PowerPoint Presentation</vt:lpstr>
      <vt:lpstr>PowerPoint Presentation</vt:lpstr>
      <vt:lpstr>PowerPoint Presentation</vt:lpstr>
      <vt:lpstr>6 MATLAB的数据精度</vt:lpstr>
      <vt:lpstr>　　(3)  eps('single')：等同于eps(single(1.0))或single(2^-23)。例如： 　　&gt;&gt; eps('single') 　　ans = 　　     1.1921e-007 </vt:lpstr>
      <vt:lpstr>数值计算公式: 当0&lt;e&lt;2047时，value=(-1)s×2e-1023×1.f; 当e=0,f≠0时，value =(-1)s×2e-1022×0.f; 当e=0,f=0时，value=(-1)s×0.0; 当e=2047,f=0,s=0时，value = +inf; 当e=2047,f=0,s=1时，value = -inf; 当e=2047, f≠0时，value = NaN。</vt:lpstr>
      <vt:lpstr>数值计算公式: 当0&lt;e&lt;255时，value=(-1)s×2e-127×1.f; 当e=0,f≠0时，value =(-1)s×2e-126×0.f; 当e=0,f=0时，value=(-1)s×0.0; 当e=127,f=0,s=0时，value = +inf; 当e=127,f=0,s=1时，value = -inf; 当e=127, f≠0时，value = NaN。</vt:lpstr>
      <vt:lpstr>　有限精度产生的结果  　　MATLAB的有限精度的局限性往往会产生不寻常的结果。例如： 　　&gt;&gt; 0.42-0.5+0.08 　　ans = 　　   -1.387778780781446e-017 　出现上述现象的原因是并不是所有的数字都可以用双精度数精确地表示。当出现这种情况时，MATLAB会用一个尽可能精确的数字表示，这将会出现误差。实际上，这种误差常常是很小的，并且通常是在比较两个数是否相等时才会体现。</vt:lpstr>
      <vt:lpstr>　MATLAB有限精度局限性的第二个后果出现在函数运算中。例如： 　　&gt;&gt; sin(0) 　　ans = 　　     0 　　&gt;&gt; sin(pi) 　　ans = 　　    1.224646799147353e-016 　　从数学角度来讲，上述两个式子的结果都应该是0，但实际计算结果并非如此，sin(pi)并不为0。 　　上述两种情况出现的误差都是很小的，都小于eps。</vt:lpstr>
      <vt:lpstr>　因此，当判断一个运算式的结果是否等于某个数时，不可以直接用逻辑判断符 ==，而应该用两数的差的绝对值小于一个极小数来判断。 例：  &gt;&gt;A=0.5-0.48;  &gt;&gt;e=1e-10  &gt;&gt;A==0.02  ans = 0  &gt;&gt;abs(A-0.02)&lt;e  ans = 1</vt:lpstr>
      <vt:lpstr>观察： 不同数量级的数相减时所产生的误差。 1.4-1-0.4= -1.1102e-16 10.4-10-0.4=3.3307e-16 100.4-100-0.4= 5.6621e-15 1000.4-1000-0.4= -2.2760e-14 10000.4-10000-0.4= -3.6382e-13 100000.4-100000-0.4= -5.8208e-12 1000000.4-1000000-0.4= 2.3283e-11 10000000.4-10000000-0.4= 3.7253e-10 100000000.4-100000000-0.4= 5.9605e-09 1000000000.4-1000000000-0.4= -2.3842e-08 100000000000000.4-100000000000000-0.4= 0.0062 1000000000000000.4-1000000000000000-0.4= -0.0250 10000000000000000.4-10000000000000000-0.4= -0.4000 </vt:lpstr>
      <vt:lpstr>6.2 MATLAB中运算精度的控制</vt:lpstr>
      <vt:lpstr>示例</vt:lpstr>
      <vt:lpstr>PowerPoint Presentation</vt:lpstr>
      <vt:lpstr>2、画一颗爱心，绘制方法如下： 1）使用x值（范围是0到2π，间隔是0.05π）和y值（范围是0到1，间隔是0.05）创建一个网格[xx,yy]。 2）定义如下变量 c=[0.1+0.9*(π-abs(xx-π))/π].*yy aa=c.*cos(xx) bb=c.*sin(xx) zz=(-2)*aa.^3+(3/2)*c.^2+0.5 3)使用surf（）函数绘制图形zz vs. aa和zz vs. bb，对色彩进行插值处理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HWJ</cp:lastModifiedBy>
  <cp:revision>156</cp:revision>
  <dcterms:created xsi:type="dcterms:W3CDTF">2008-03-13T07:21:00Z</dcterms:created>
  <dcterms:modified xsi:type="dcterms:W3CDTF">2020-04-06T12:32:09Z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