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2" r:id="rId4"/>
    <p:sldId id="264" r:id="rId5"/>
    <p:sldId id="281" r:id="rId6"/>
    <p:sldId id="282" r:id="rId7"/>
    <p:sldId id="287" r:id="rId8"/>
    <p:sldId id="288" r:id="rId9"/>
    <p:sldId id="289" r:id="rId10"/>
    <p:sldId id="291" r:id="rId11"/>
    <p:sldId id="293" r:id="rId12"/>
    <p:sldId id="298" r:id="rId13"/>
    <p:sldId id="306" r:id="rId14"/>
    <p:sldId id="305" r:id="rId15"/>
    <p:sldId id="304" r:id="rId16"/>
    <p:sldId id="303" r:id="rId17"/>
    <p:sldId id="311" r:id="rId18"/>
    <p:sldId id="310" r:id="rId19"/>
    <p:sldId id="309" r:id="rId20"/>
    <p:sldId id="316" r:id="rId21"/>
    <p:sldId id="315" r:id="rId22"/>
    <p:sldId id="314" r:id="rId23"/>
    <p:sldId id="313" r:id="rId24"/>
    <p:sldId id="318" r:id="rId25"/>
    <p:sldId id="317" r:id="rId26"/>
    <p:sldId id="325" r:id="rId27"/>
    <p:sldId id="324" r:id="rId28"/>
    <p:sldId id="323" r:id="rId29"/>
    <p:sldId id="322" r:id="rId30"/>
    <p:sldId id="330" r:id="rId31"/>
    <p:sldId id="329" r:id="rId32"/>
    <p:sldId id="328" r:id="rId33"/>
  </p:sldIdLst>
  <p:sldSz cx="9144000" cy="6858000" type="screen4x3"/>
  <p:notesSz cx="6858000" cy="9144000"/>
  <p:custDataLst>
    <p:tags r:id="rId34"/>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showGuides="1">
      <p:cViewPr varScale="1">
        <p:scale>
          <a:sx n="104" d="100"/>
          <a:sy n="104" d="100"/>
        </p:scale>
        <p:origin x="658" y="82"/>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0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33400"/>
            <a:ext cx="22860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33400"/>
            <a:ext cx="6725478"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533400"/>
            <a:ext cx="9144000" cy="5638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4350" y="620688"/>
            <a:ext cx="8115300" cy="576064"/>
          </a:xfrm>
        </p:spPr>
        <p:txBody>
          <a:bodyPr/>
          <a:lstStyle/>
          <a:p>
            <a:r>
              <a:rPr lang="zh-CN" altLang="en-US" dirty="0"/>
              <a:t>单击此处编辑母版标题样式</a:t>
            </a:r>
          </a:p>
        </p:txBody>
      </p:sp>
      <p:sp>
        <p:nvSpPr>
          <p:cNvPr id="3" name="内容占位符 2"/>
          <p:cNvSpPr>
            <a:spLocks noGrp="1"/>
          </p:cNvSpPr>
          <p:nvPr>
            <p:ph idx="1"/>
          </p:nvPr>
        </p:nvSpPr>
        <p:spPr>
          <a:xfrm>
            <a:off x="457200" y="1268760"/>
            <a:ext cx="8115300" cy="482453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5715000"/>
            <a:ext cx="4480560" cy="45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3440" y="5715000"/>
            <a:ext cx="4480560" cy="45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571500" y="533400"/>
            <a:ext cx="8115300" cy="498475"/>
          </a:xfrm>
          <a:prstGeom prst="rect">
            <a:avLst/>
          </a:prstGeom>
          <a:noFill/>
          <a:ln w="9525">
            <a:noFill/>
          </a:ln>
        </p:spPr>
        <p:txBody>
          <a:bodyPr/>
          <a:lstStyle/>
          <a:p>
            <a:pPr lvl="0"/>
            <a:r>
              <a:rPr lang="zh-CN" altLang="en-US" dirty="0"/>
              <a:t>单击此处编辑母版标题样式</a:t>
            </a:r>
          </a:p>
        </p:txBody>
      </p:sp>
      <p:sp>
        <p:nvSpPr>
          <p:cNvPr id="1027" name="文本占位符 1026"/>
          <p:cNvSpPr>
            <a:spLocks noGrp="1"/>
          </p:cNvSpPr>
          <p:nvPr>
            <p:ph type="body" idx="1"/>
          </p:nvPr>
        </p:nvSpPr>
        <p:spPr>
          <a:xfrm>
            <a:off x="571500" y="1196752"/>
            <a:ext cx="8115300" cy="4975448"/>
          </a:xfrm>
          <a:prstGeom prst="rect">
            <a:avLst/>
          </a:prstGeom>
          <a:noFill/>
          <a:ln w="9525">
            <a:noFill/>
          </a:ln>
        </p:spPr>
        <p:txBody>
          <a:bodyPr/>
          <a:lstStyle/>
          <a:p>
            <a:pPr lvl="0"/>
            <a:endParaRPr dirty="0"/>
          </a:p>
        </p:txBody>
      </p:sp>
      <p:pic>
        <p:nvPicPr>
          <p:cNvPr id="32" name="Picture 9" descr="GIF-396">
            <a:extLst>
              <a:ext uri="{FF2B5EF4-FFF2-40B4-BE49-F238E27FC236}">
                <a16:creationId xmlns:a16="http://schemas.microsoft.com/office/drawing/2014/main" id="{4C5B2580-B26E-4AB8-8B7D-BDDE1311D505}"/>
              </a:ext>
            </a:extLst>
          </p:cNvPr>
          <p:cNvPicPr>
            <a:picLocks noChangeAspect="1" noChangeArrowheads="1" noCrop="1"/>
          </p:cNvPicPr>
          <p:nvPr userDrawn="1"/>
        </p:nvPicPr>
        <p:blipFill>
          <a:blip r:embed="rId14"/>
          <a:srcRect/>
          <a:stretch>
            <a:fillRect/>
          </a:stretch>
        </p:blipFill>
        <p:spPr bwMode="auto">
          <a:xfrm>
            <a:off x="381000" y="433388"/>
            <a:ext cx="3429000" cy="14128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28E4901D-68DB-40CB-889A-C50AC5CD7A51}"/>
              </a:ext>
            </a:extLst>
          </p:cNvPr>
          <p:cNvPicPr>
            <a:picLocks noChangeAspect="1"/>
          </p:cNvPicPr>
          <p:nvPr userDrawn="1"/>
        </p:nvPicPr>
        <p:blipFill>
          <a:blip r:embed="rId15" cstate="print"/>
          <a:stretch>
            <a:fillRect/>
          </a:stretch>
        </p:blipFill>
        <p:spPr>
          <a:xfrm>
            <a:off x="107504" y="13139"/>
            <a:ext cx="1597429" cy="444061"/>
          </a:xfrm>
          <a:prstGeom prst="rect">
            <a:avLst/>
          </a:prstGeom>
        </p:spPr>
      </p:pic>
      <p:pic>
        <p:nvPicPr>
          <p:cNvPr id="34" name="Picture 2" descr="https://ss3.bdstatic.com/70cFv8Sh_Q1YnxGkpoWK1HF6hhy/it/u=3133061272,3256470489&amp;fm=26&amp;gp=0.jpg">
            <a:extLst>
              <a:ext uri="{FF2B5EF4-FFF2-40B4-BE49-F238E27FC236}">
                <a16:creationId xmlns:a16="http://schemas.microsoft.com/office/drawing/2014/main" id="{55369FFA-57C8-48A9-B25E-4610C53EFE4F}"/>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172200"/>
            <a:ext cx="91440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marL="0" lvl="0" indent="0" algn="l" defTabSz="914400" rtl="0" eaLnBrk="1" fontAlgn="base" latinLnBrk="0" hangingPunct="1">
        <a:lnSpc>
          <a:spcPct val="130000"/>
        </a:lnSpc>
        <a:spcBef>
          <a:spcPct val="0"/>
        </a:spcBef>
        <a:spcAft>
          <a:spcPct val="0"/>
        </a:spcAft>
        <a:buNone/>
        <a:defRPr sz="2400" b="0" i="0" u="none" kern="1200" baseline="0">
          <a:solidFill>
            <a:schemeClr val="tx2"/>
          </a:solidFill>
          <a:latin typeface="+mj-lt"/>
          <a:ea typeface="+mj-ea"/>
          <a:cs typeface="+mj-cs"/>
        </a:defRPr>
      </a:lvl1pPr>
    </p:titleStyle>
    <p:bodyStyle>
      <a:lvl1pPr marL="342900" lvl="0" indent="-342900" algn="ctr"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4pPr>
      <a:lvl5pPr marL="2057400" lvl="4"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5pPr>
      <a:lvl6pPr marL="2514600" lvl="5"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6pPr>
      <a:lvl7pPr marL="2971800" lvl="6"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7pPr>
      <a:lvl8pPr marL="3429000" lvl="7"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8pPr>
      <a:lvl9pPr marL="3886200" lvl="8"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slide" Target="slide20.xml"/><Relationship Id="rId2" Type="http://schemas.openxmlformats.org/officeDocument/2006/relationships/hyperlink" Target="&#23553;&#38754;&#21450;&#30446;&#24405;.ppt"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7.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图片 2055" descr="GIF014">
            <a:hlinkClick r:id="rId2" action="ppaction://hlinkpres?slideindex=1&amp;slidetitle="/>
          </p:cNvPr>
          <p:cNvPicPr>
            <a:picLocks noChangeAspect="1"/>
          </p:cNvPicPr>
          <p:nvPr/>
        </p:nvPicPr>
        <p:blipFill>
          <a:blip r:embed="rId3"/>
          <a:stretch>
            <a:fillRect/>
          </a:stretch>
        </p:blipFill>
        <p:spPr>
          <a:xfrm>
            <a:off x="8058150" y="6286500"/>
            <a:ext cx="1085850" cy="571500"/>
          </a:xfrm>
          <a:prstGeom prst="rect">
            <a:avLst/>
          </a:prstGeom>
          <a:noFill/>
          <a:ln w="9525">
            <a:noFill/>
          </a:ln>
        </p:spPr>
      </p:pic>
      <p:sp>
        <p:nvSpPr>
          <p:cNvPr id="2057" name="文本框 2056"/>
          <p:cNvSpPr txBox="1"/>
          <p:nvPr/>
        </p:nvSpPr>
        <p:spPr>
          <a:xfrm>
            <a:off x="2195513" y="620713"/>
            <a:ext cx="5323893" cy="923330"/>
          </a:xfrm>
          <a:prstGeom prst="rect">
            <a:avLst/>
          </a:prstGeom>
          <a:noFill/>
          <a:ln w="9525">
            <a:noFill/>
          </a:ln>
        </p:spPr>
        <p:txBody>
          <a:bodyPr wrap="none" anchor="t">
            <a:spAutoFit/>
          </a:bodyPr>
          <a:lstStyle/>
          <a:p>
            <a:r>
              <a:rPr lang="zh-CN" altLang="en-US" sz="5400" dirty="0">
                <a:latin typeface="华文行楷" panose="02010800040101010101" pitchFamily="2" charset="-122"/>
                <a:ea typeface="华文行楷" panose="02010800040101010101" pitchFamily="2" charset="-122"/>
              </a:rPr>
              <a:t>第</a:t>
            </a:r>
            <a:r>
              <a:rPr lang="en-US" altLang="zh-CN" sz="5400" dirty="0">
                <a:latin typeface="华文行楷" panose="02010800040101010101" pitchFamily="2" charset="-122"/>
                <a:ea typeface="华文行楷" panose="02010800040101010101" pitchFamily="2" charset="-122"/>
              </a:rPr>
              <a:t>8</a:t>
            </a:r>
            <a:r>
              <a:rPr lang="zh-CN" altLang="en-US" sz="5400" dirty="0">
                <a:latin typeface="华文行楷" panose="02010800040101010101" pitchFamily="2" charset="-122"/>
                <a:ea typeface="华文行楷" panose="02010800040101010101" pitchFamily="2" charset="-122"/>
              </a:rPr>
              <a:t>讲 符 号 运 算</a:t>
            </a:r>
          </a:p>
        </p:txBody>
      </p:sp>
      <p:sp>
        <p:nvSpPr>
          <p:cNvPr id="2058" name="文本框 2057"/>
          <p:cNvSpPr txBox="1"/>
          <p:nvPr/>
        </p:nvSpPr>
        <p:spPr>
          <a:xfrm>
            <a:off x="2843213" y="1628775"/>
            <a:ext cx="4435830" cy="3152338"/>
          </a:xfrm>
          <a:prstGeom prst="rect">
            <a:avLst/>
          </a:prstGeom>
          <a:noFill/>
          <a:ln w="9525">
            <a:noFill/>
          </a:ln>
        </p:spPr>
        <p:txBody>
          <a:bodyPr wrap="none" anchor="t">
            <a:spAutoFit/>
          </a:bodyPr>
          <a:lstStyle/>
          <a:p>
            <a:pPr>
              <a:lnSpc>
                <a:spcPct val="120000"/>
              </a:lnSpc>
            </a:pPr>
            <a:r>
              <a:rPr lang="en-US" altLang="zh-CN" b="1" dirty="0">
                <a:latin typeface="Times New Roman" panose="02020603050405020304" pitchFamily="18" charset="0"/>
                <a:hlinkClick r:id="rId4" action="ppaction://hlinksldjump"/>
              </a:rPr>
              <a:t>8.1  </a:t>
            </a:r>
            <a:r>
              <a:rPr lang="zh-CN" altLang="en-US" b="1" dirty="0">
                <a:latin typeface="Times New Roman" panose="02020603050405020304" pitchFamily="18" charset="0"/>
                <a:hlinkClick r:id="rId4" action="ppaction://hlinksldjump"/>
              </a:rPr>
              <a:t>符号对象</a:t>
            </a:r>
            <a:endParaRPr lang="zh-CN" altLang="en-US" b="1" dirty="0">
              <a:latin typeface="Times New Roman" panose="02020603050405020304" pitchFamily="18" charset="0"/>
            </a:endParaRPr>
          </a:p>
          <a:p>
            <a:pPr>
              <a:lnSpc>
                <a:spcPct val="120000"/>
              </a:lnSpc>
            </a:pPr>
            <a:r>
              <a:rPr lang="en-US" altLang="zh-CN" b="1" dirty="0">
                <a:latin typeface="Times New Roman" panose="02020603050405020304" pitchFamily="18" charset="0"/>
                <a:hlinkClick r:id="rId5" action="ppaction://hlinksldjump"/>
              </a:rPr>
              <a:t>8.2  </a:t>
            </a:r>
            <a:r>
              <a:rPr lang="zh-CN" altLang="en-US" b="1" dirty="0">
                <a:latin typeface="Times New Roman" panose="02020603050405020304" pitchFamily="18" charset="0"/>
                <a:hlinkClick r:id="rId5" action="ppaction://hlinksldjump"/>
              </a:rPr>
              <a:t>数值与符号变量的相互转换</a:t>
            </a:r>
            <a:endParaRPr lang="zh-CN" altLang="en-US" b="1" dirty="0">
              <a:latin typeface="Times New Roman" panose="02020603050405020304" pitchFamily="18" charset="0"/>
            </a:endParaRPr>
          </a:p>
          <a:p>
            <a:pPr>
              <a:lnSpc>
                <a:spcPct val="120000"/>
              </a:lnSpc>
            </a:pPr>
            <a:r>
              <a:rPr lang="en-US" altLang="zh-CN" b="1" dirty="0">
                <a:latin typeface="Times New Roman" panose="02020603050405020304" pitchFamily="18" charset="0"/>
                <a:hlinkClick r:id="rId6" action="ppaction://hlinksldjump"/>
              </a:rPr>
              <a:t>8.3  </a:t>
            </a:r>
            <a:r>
              <a:rPr lang="zh-CN" altLang="en-US" b="1" dirty="0">
                <a:latin typeface="Times New Roman" panose="02020603050405020304" pitchFamily="18" charset="0"/>
                <a:hlinkClick r:id="rId6" action="ppaction://hlinksldjump"/>
              </a:rPr>
              <a:t>符号矩阵与运算</a:t>
            </a:r>
            <a:endParaRPr lang="zh-CN" altLang="en-US" b="1" dirty="0">
              <a:latin typeface="Times New Roman" panose="02020603050405020304" pitchFamily="18" charset="0"/>
            </a:endParaRPr>
          </a:p>
          <a:p>
            <a:pPr>
              <a:lnSpc>
                <a:spcPct val="120000"/>
              </a:lnSpc>
            </a:pPr>
            <a:r>
              <a:rPr lang="en-US" altLang="zh-CN" b="1" dirty="0">
                <a:latin typeface="Times New Roman" panose="02020603050405020304" pitchFamily="18" charset="0"/>
                <a:hlinkClick r:id="rId7" action="ppaction://hlinksldjump"/>
              </a:rPr>
              <a:t>8.4  </a:t>
            </a:r>
            <a:r>
              <a:rPr lang="zh-CN" altLang="en-US" b="1" dirty="0">
                <a:latin typeface="Times New Roman" panose="02020603050405020304" pitchFamily="18" charset="0"/>
                <a:hlinkClick r:id="rId7" action="ppaction://hlinksldjump"/>
              </a:rPr>
              <a:t>符号表达式的化简</a:t>
            </a:r>
            <a:endParaRPr lang="zh-CN" altLang="en-US" b="1" dirty="0">
              <a:latin typeface="Times New Roman" panose="02020603050405020304" pitchFamily="18" charset="0"/>
            </a:endParaRPr>
          </a:p>
          <a:p>
            <a:pPr>
              <a:lnSpc>
                <a:spcPct val="120000"/>
              </a:lnSpc>
            </a:pPr>
            <a:r>
              <a:rPr lang="en-US" altLang="zh-CN" b="1" dirty="0">
                <a:latin typeface="Times New Roman" panose="02020603050405020304" pitchFamily="18" charset="0"/>
                <a:hlinkClick r:id="" action="ppaction://noaction"/>
              </a:rPr>
              <a:t>8.5  </a:t>
            </a:r>
            <a:r>
              <a:rPr lang="zh-CN" altLang="en-US" b="1" dirty="0">
                <a:latin typeface="Times New Roman" panose="02020603050405020304" pitchFamily="18" charset="0"/>
                <a:hlinkClick r:id="" action="ppaction://noaction"/>
              </a:rPr>
              <a:t>符号微积分</a:t>
            </a:r>
            <a:endParaRPr lang="zh-CN" altLang="en-US" b="1" dirty="0">
              <a:latin typeface="Times New Roman" panose="02020603050405020304" pitchFamily="18" charset="0"/>
            </a:endParaRPr>
          </a:p>
          <a:p>
            <a:pPr>
              <a:lnSpc>
                <a:spcPct val="120000"/>
              </a:lnSpc>
            </a:pPr>
            <a:r>
              <a:rPr lang="en-US" altLang="zh-CN" b="1" dirty="0">
                <a:latin typeface="Times New Roman" panose="02020603050405020304" pitchFamily="18" charset="0"/>
                <a:hlinkClick r:id="rId6" action="ppaction://hlinksldjump"/>
              </a:rPr>
              <a:t>8.6  </a:t>
            </a:r>
            <a:r>
              <a:rPr lang="zh-CN" altLang="en-US" b="1" dirty="0">
                <a:latin typeface="Times New Roman" panose="02020603050405020304" pitchFamily="18" charset="0"/>
                <a:hlinkClick r:id="rId6" action="ppaction://hlinksldjump"/>
              </a:rPr>
              <a:t>符号方程与求解</a:t>
            </a:r>
            <a:endParaRPr lang="zh-CN" altLang="en-US" b="1" dirty="0">
              <a:latin typeface="Times New Roman" panose="02020603050405020304" pitchFamily="18" charset="0"/>
            </a:endParaRPr>
          </a:p>
          <a:p>
            <a:pPr>
              <a:lnSpc>
                <a:spcPct val="120000"/>
              </a:lnSpc>
            </a:pPr>
            <a:r>
              <a:rPr lang="en-US" altLang="zh-CN" b="1" dirty="0">
                <a:latin typeface="Times New Roman" panose="02020603050405020304" pitchFamily="18" charset="0"/>
                <a:hlinkClick r:id="" action="ppaction://noaction"/>
              </a:rPr>
              <a:t>8.7  </a:t>
            </a:r>
            <a:r>
              <a:rPr lang="zh-CN" altLang="en-US" b="1" dirty="0">
                <a:latin typeface="Times New Roman" panose="02020603050405020304" pitchFamily="18" charset="0"/>
                <a:hlinkClick r:id="" action="ppaction://noaction"/>
              </a:rPr>
              <a:t>符号函数图形绘制</a:t>
            </a:r>
            <a:endParaRPr lang="zh-CN" altLang="en-US" b="1"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9937"/>
          <p:cNvSpPr>
            <a:spLocks noGrp="1"/>
          </p:cNvSpPr>
          <p:nvPr>
            <p:ph type="title"/>
          </p:nvPr>
        </p:nvSpPr>
        <p:spPr/>
        <p:txBody>
          <a:bodyPr/>
          <a:lstStyle/>
          <a:p>
            <a:r>
              <a:rPr lang="en-US" altLang="zh-CN" b="1" dirty="0"/>
              <a:t>8.2.2  </a:t>
            </a:r>
            <a:r>
              <a:rPr lang="zh-CN" altLang="en-US" b="1" dirty="0"/>
              <a:t>数值转换为符号</a:t>
            </a:r>
            <a:br>
              <a:rPr lang="zh-CN" altLang="en-US" b="1" dirty="0"/>
            </a:br>
            <a:r>
              <a:rPr lang="zh-CN" altLang="en-US" dirty="0"/>
              <a:t>　　数值转换为符号的方式有以下几种：</a:t>
            </a:r>
            <a:br>
              <a:rPr lang="zh-CN" altLang="en-US" dirty="0"/>
            </a:br>
            <a:r>
              <a:rPr lang="zh-CN" altLang="en-US" dirty="0"/>
              <a:t>　　</a:t>
            </a:r>
            <a:r>
              <a:rPr lang="en-US" altLang="zh-CN" dirty="0"/>
              <a:t>(1)  sym()</a:t>
            </a:r>
            <a:r>
              <a:rPr lang="zh-CN" altLang="en-US" dirty="0"/>
              <a:t>函数用于生成符号变量，也可以将数值转化为符号变量。</a:t>
            </a:r>
            <a:br>
              <a:rPr lang="zh-CN" altLang="en-US" dirty="0"/>
            </a:br>
            <a:r>
              <a:rPr lang="zh-CN" altLang="en-US" dirty="0"/>
              <a:t>　　例如，命令形式：</a:t>
            </a:r>
            <a:r>
              <a:rPr lang="en-US" altLang="zh-CN" dirty="0"/>
              <a:t>x = </a:t>
            </a:r>
            <a:r>
              <a:rPr lang="en-US" altLang="zh-CN" dirty="0" err="1"/>
              <a:t>sym</a:t>
            </a:r>
            <a:r>
              <a:rPr lang="en-US" altLang="zh-CN" dirty="0"/>
              <a:t>(s)</a:t>
            </a:r>
            <a:r>
              <a:rPr lang="zh-CN" altLang="en-US" dirty="0"/>
              <a:t>。功能是将数值</a:t>
            </a:r>
            <a:r>
              <a:rPr lang="en-US" altLang="zh-CN" dirty="0"/>
              <a:t>s</a:t>
            </a:r>
            <a:r>
              <a:rPr lang="zh-CN" altLang="en-US" dirty="0"/>
              <a:t>转换为符号变量</a:t>
            </a:r>
            <a:r>
              <a:rPr lang="en-US" altLang="zh-CN" dirty="0"/>
              <a:t>x</a:t>
            </a:r>
            <a:r>
              <a:rPr lang="zh-CN" altLang="en-US" dirty="0"/>
              <a:t>，</a:t>
            </a:r>
            <a:r>
              <a:rPr lang="en-US" altLang="zh-CN" dirty="0"/>
              <a:t>s </a:t>
            </a:r>
            <a:r>
              <a:rPr lang="zh-CN" altLang="en-US" dirty="0"/>
              <a:t>不可以是表达式。 </a:t>
            </a:r>
            <a:br>
              <a:rPr lang="en-US" altLang="zh-CN" dirty="0"/>
            </a:br>
            <a:r>
              <a:rPr lang="en-US" altLang="zh-CN" dirty="0"/>
              <a:t>      (2) </a:t>
            </a:r>
            <a:r>
              <a:rPr lang="en-US" altLang="zh-CN" dirty="0" err="1"/>
              <a:t>sym</a:t>
            </a:r>
            <a:r>
              <a:rPr lang="en-US" altLang="zh-CN" dirty="0"/>
              <a:t>()</a:t>
            </a:r>
            <a:r>
              <a:rPr lang="zh-CN" altLang="en-US" dirty="0"/>
              <a:t>的另一个重要作用是将数值矩阵转化为符号矩阵。</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41985"/>
          <p:cNvSpPr>
            <a:spLocks noGrp="1"/>
          </p:cNvSpPr>
          <p:nvPr>
            <p:ph type="title"/>
          </p:nvPr>
        </p:nvSpPr>
        <p:spPr/>
        <p:txBody>
          <a:bodyPr/>
          <a:lstStyle/>
          <a:p>
            <a:r>
              <a:rPr lang="zh-CN" altLang="fr-FR" b="1" dirty="0"/>
              <a:t>8.2.3  poly2sym()函数与多项式的符号表达式</a:t>
            </a:r>
            <a:br>
              <a:rPr lang="zh-CN" altLang="fr-FR" b="1" dirty="0"/>
            </a:br>
            <a:r>
              <a:rPr lang="zh-CN" altLang="fr-FR" dirty="0"/>
              <a:t>　　poly2sym()函数可以把多项式用符号表达式表示出来。用法如下：</a:t>
            </a:r>
            <a:br>
              <a:rPr lang="en-US" altLang="zh-CN" dirty="0"/>
            </a:br>
            <a:r>
              <a:rPr lang="zh-CN" altLang="en-US" dirty="0"/>
              <a:t>　　</a:t>
            </a:r>
            <a:r>
              <a:rPr lang="en-US" altLang="zh-CN" dirty="0"/>
              <a:t>r = poly2sym(c)</a:t>
            </a:r>
            <a:r>
              <a:rPr lang="zh-CN" altLang="en-US" dirty="0"/>
              <a:t>：返回多项式的符号表达式，多项式的系数是数字向量</a:t>
            </a:r>
            <a:r>
              <a:rPr lang="en-US" altLang="zh-CN" dirty="0"/>
              <a:t>c</a:t>
            </a:r>
            <a:r>
              <a:rPr lang="zh-CN" altLang="en-US" dirty="0"/>
              <a:t>。默认符号表达式的变量是</a:t>
            </a:r>
            <a:r>
              <a:rPr lang="en-US" altLang="zh-CN" dirty="0"/>
              <a:t>x</a:t>
            </a:r>
            <a:r>
              <a:rPr lang="zh-CN" altLang="en-US" dirty="0"/>
              <a:t>，变量</a:t>
            </a:r>
            <a:r>
              <a:rPr lang="en-US" altLang="zh-CN" dirty="0"/>
              <a:t>v</a:t>
            </a:r>
            <a:r>
              <a:rPr lang="zh-CN" altLang="en-US" dirty="0"/>
              <a:t>可以指定作为第二个参数。 </a:t>
            </a:r>
          </a:p>
        </p:txBody>
      </p:sp>
      <p:sp>
        <p:nvSpPr>
          <p:cNvPr id="41988" name="文本框 41987"/>
          <p:cNvSpPr txBox="1"/>
          <p:nvPr/>
        </p:nvSpPr>
        <p:spPr>
          <a:xfrm>
            <a:off x="2392363" y="3429000"/>
            <a:ext cx="184150" cy="457200"/>
          </a:xfrm>
          <a:prstGeom prst="rect">
            <a:avLst/>
          </a:prstGeom>
          <a:noFill/>
          <a:ln w="9525">
            <a:noFill/>
          </a:ln>
        </p:spPr>
        <p:txBody>
          <a:bodyPr wrap="none" anchor="t">
            <a:spAutoFit/>
          </a:bodyPr>
          <a:lstStyle/>
          <a:p>
            <a:endParaRPr dirty="0">
              <a:latin typeface="Times New Roman" panose="02020603050405020304" pitchFamily="18" charset="0"/>
            </a:endParaRPr>
          </a:p>
        </p:txBody>
      </p:sp>
      <p:graphicFrame>
        <p:nvGraphicFramePr>
          <p:cNvPr id="41992" name="内容占位符 41991"/>
          <p:cNvGraphicFramePr>
            <a:graphicFrameLocks noGrp="1"/>
          </p:cNvGraphicFramePr>
          <p:nvPr>
            <p:ph idx="1"/>
          </p:nvPr>
        </p:nvGraphicFramePr>
        <p:xfrm>
          <a:off x="2413000" y="3573463"/>
          <a:ext cx="5472113" cy="617537"/>
        </p:xfrm>
        <a:graphic>
          <a:graphicData uri="http://schemas.openxmlformats.org/presentationml/2006/ole">
            <mc:AlternateContent xmlns:mc="http://schemas.openxmlformats.org/markup-compatibility/2006">
              <mc:Choice xmlns:v="urn:schemas-microsoft-com:vml" Requires="v">
                <p:oleObj spid="_x0000_s3102" r:id="rId3" imgW="1757045" imgH="206375" progId="Word.Document.8">
                  <p:embed/>
                </p:oleObj>
              </mc:Choice>
              <mc:Fallback>
                <p:oleObj r:id="rId3" imgW="1757045" imgH="206375" progId="Word.Document.8">
                  <p:embed/>
                  <p:pic>
                    <p:nvPicPr>
                      <p:cNvPr id="0" name="图片 3078"/>
                      <p:cNvPicPr/>
                      <p:nvPr/>
                    </p:nvPicPr>
                    <p:blipFill>
                      <a:blip r:embed="rId4"/>
                      <a:stretch>
                        <a:fillRect/>
                      </a:stretch>
                    </p:blipFill>
                    <p:spPr>
                      <a:xfrm>
                        <a:off x="2413000" y="3573463"/>
                        <a:ext cx="5472113" cy="617537"/>
                      </a:xfrm>
                      <a:prstGeom prst="rect">
                        <a:avLst/>
                      </a:prstGeom>
                      <a:noFill/>
                      <a:ln w="38100">
                        <a:miter/>
                      </a:ln>
                    </p:spPr>
                  </p:pic>
                </p:oleObj>
              </mc:Fallback>
            </mc:AlternateContent>
          </a:graphicData>
        </a:graphic>
      </p:graphicFrame>
      <p:sp>
        <p:nvSpPr>
          <p:cNvPr id="41994" name="文本框 41993"/>
          <p:cNvSpPr txBox="1"/>
          <p:nvPr/>
        </p:nvSpPr>
        <p:spPr>
          <a:xfrm>
            <a:off x="7164388" y="4076700"/>
            <a:ext cx="1073150" cy="457200"/>
          </a:xfrm>
          <a:prstGeom prst="rect">
            <a:avLst/>
          </a:prstGeom>
          <a:noFill/>
          <a:ln w="9525">
            <a:noFill/>
          </a:ln>
        </p:spPr>
        <p:txBody>
          <a:bodyPr wrap="none" anchor="t">
            <a:spAutoFit/>
          </a:bodyPr>
          <a:lstStyle/>
          <a:p>
            <a:r>
              <a:rPr lang="pt-BR" altLang="zh-CN" dirty="0">
                <a:latin typeface="Times New Roman" panose="02020603050405020304" pitchFamily="18" charset="0"/>
              </a:rPr>
              <a:t>(8.2.1) </a:t>
            </a:r>
            <a:endParaRPr lang="en-US" altLang="zh-CN">
              <a:latin typeface="Times New Roman" panose="02020603050405020304" pitchFamily="18" charset="0"/>
            </a:endParaRPr>
          </a:p>
        </p:txBody>
      </p:sp>
      <p:sp>
        <p:nvSpPr>
          <p:cNvPr id="41995" name="文本框 41994"/>
          <p:cNvSpPr txBox="1"/>
          <p:nvPr/>
        </p:nvSpPr>
        <p:spPr>
          <a:xfrm>
            <a:off x="611188" y="4076700"/>
            <a:ext cx="4951412" cy="1990725"/>
          </a:xfrm>
          <a:prstGeom prst="rect">
            <a:avLst/>
          </a:prstGeom>
          <a:noFill/>
          <a:ln w="9525">
            <a:noFill/>
          </a:ln>
        </p:spPr>
        <p:txBody>
          <a:bodyPr wrap="none" anchor="t">
            <a:spAutoFit/>
          </a:bodyPr>
          <a:lstStyle/>
          <a:p>
            <a:pPr>
              <a:lnSpc>
                <a:spcPct val="130000"/>
              </a:lnSpc>
            </a:pPr>
            <a:r>
              <a:rPr lang="zh-CN" altLang="es-ES" dirty="0">
                <a:latin typeface="Times New Roman" panose="02020603050405020304" pitchFamily="18" charset="0"/>
              </a:rPr>
              <a:t>例如：</a:t>
            </a:r>
          </a:p>
          <a:p>
            <a:pPr>
              <a:lnSpc>
                <a:spcPct val="130000"/>
              </a:lnSpc>
            </a:pPr>
            <a:r>
              <a:rPr lang="zh-CN" altLang="es-ES" dirty="0">
                <a:latin typeface="Times New Roman" panose="02020603050405020304" pitchFamily="18" charset="0"/>
              </a:rPr>
              <a:t>　　</a:t>
            </a:r>
            <a:r>
              <a:rPr lang="es-ES" altLang="zh-CN" dirty="0">
                <a:latin typeface="Times New Roman" panose="02020603050405020304" pitchFamily="18" charset="0"/>
              </a:rPr>
              <a:t>&gt;&gt; y=[ 1  -12  44  -48  0]</a:t>
            </a:r>
          </a:p>
          <a:p>
            <a:pPr>
              <a:lnSpc>
                <a:spcPct val="130000"/>
              </a:lnSpc>
            </a:pPr>
            <a:r>
              <a:rPr lang="zh-CN" altLang="es-ES" dirty="0">
                <a:latin typeface="Times New Roman" panose="02020603050405020304" pitchFamily="18" charset="0"/>
              </a:rPr>
              <a:t>　　</a:t>
            </a:r>
            <a:r>
              <a:rPr lang="es-ES" altLang="zh-CN" dirty="0">
                <a:latin typeface="Times New Roman" panose="02020603050405020304" pitchFamily="18" charset="0"/>
              </a:rPr>
              <a:t>&gt;&gt; ya=poly2sym(y) </a:t>
            </a:r>
            <a:endParaRPr lang="en-US" altLang="zh-CN" dirty="0">
              <a:latin typeface="Times New Roman" panose="02020603050405020304" pitchFamily="18" charset="0"/>
            </a:endParaRPr>
          </a:p>
          <a:p>
            <a:pPr>
              <a:lnSpc>
                <a:spcPct val="130000"/>
              </a:lnSpc>
            </a:pPr>
            <a:r>
              <a:rPr lang="zh-CN" altLang="en-US" dirty="0">
                <a:latin typeface="Times New Roman" panose="02020603050405020304" pitchFamily="18" charset="0"/>
              </a:rPr>
              <a:t>　　</a:t>
            </a:r>
            <a:r>
              <a:rPr lang="en-US" altLang="zh-CN" dirty="0" err="1">
                <a:latin typeface="Times New Roman" panose="02020603050405020304" pitchFamily="18" charset="0"/>
              </a:rPr>
              <a:t>ya</a:t>
            </a:r>
            <a:r>
              <a:rPr lang="pt-BR" altLang="zh-CN" dirty="0">
                <a:latin typeface="Times New Roman" panose="02020603050405020304" pitchFamily="18" charset="0"/>
              </a:rPr>
              <a:t> = x^4 -12*x^3 + 44*x^2-</a:t>
            </a:r>
            <a:r>
              <a:rPr lang="en-US" altLang="zh-CN" dirty="0">
                <a:latin typeface="Times New Roman" panose="02020603050405020304" pitchFamily="18" charset="0"/>
              </a:rPr>
              <a:t>48*x </a:t>
            </a:r>
          </a:p>
        </p:txBody>
      </p:sp>
      <p:sp>
        <p:nvSpPr>
          <p:cNvPr id="41996" name="动作按钮: 后退或前一项 41995">
            <a:hlinkClick r:id="" action="ppaction://hlinkshowjump?jump=firstslide"/>
          </p:cNvPr>
          <p:cNvSpPr/>
          <p:nvPr/>
        </p:nvSpPr>
        <p:spPr>
          <a:xfrm>
            <a:off x="8459788" y="6453188"/>
            <a:ext cx="684212" cy="404812"/>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47105"/>
          <p:cNvSpPr>
            <a:spLocks noGrp="1"/>
          </p:cNvSpPr>
          <p:nvPr>
            <p:ph type="title"/>
          </p:nvPr>
        </p:nvSpPr>
        <p:spPr>
          <a:xfrm>
            <a:off x="514350" y="476672"/>
            <a:ext cx="8115300" cy="576064"/>
          </a:xfrm>
        </p:spPr>
        <p:txBody>
          <a:bodyPr/>
          <a:lstStyle/>
          <a:p>
            <a:r>
              <a:rPr lang="en-US" altLang="zh-CN" b="1" dirty="0">
                <a:sym typeface="+mn-ea"/>
              </a:rPr>
              <a:t> 8.3  </a:t>
            </a:r>
            <a:r>
              <a:rPr lang="zh-CN" altLang="en-US" b="1" dirty="0">
                <a:sym typeface="+mn-ea"/>
              </a:rPr>
              <a:t>符号矩阵与运算</a:t>
            </a:r>
            <a:r>
              <a:rPr lang="zh-CN" altLang="en-US" dirty="0">
                <a:sym typeface="+mn-ea"/>
              </a:rPr>
              <a:t> </a:t>
            </a:r>
            <a:br>
              <a:rPr lang="en-US" altLang="zh-CN" b="1" dirty="0"/>
            </a:br>
            <a:r>
              <a:rPr lang="en-US" altLang="zh-CN" b="1" dirty="0"/>
              <a:t>8.3.1  </a:t>
            </a:r>
            <a:r>
              <a:rPr lang="zh-CN" altLang="en-US" b="1" dirty="0"/>
              <a:t>符号矩阵的索引和修改</a:t>
            </a:r>
            <a:br>
              <a:rPr lang="zh-CN" altLang="en-US" b="1" dirty="0"/>
            </a:br>
            <a:r>
              <a:rPr lang="zh-CN" altLang="en-US" dirty="0"/>
              <a:t>　　</a:t>
            </a:r>
            <a:r>
              <a:rPr lang="zh-CN" altLang="en-US" b="1" dirty="0"/>
              <a:t>例</a:t>
            </a:r>
            <a:r>
              <a:rPr lang="en-US" altLang="zh-CN" b="1" dirty="0"/>
              <a:t> </a:t>
            </a:r>
            <a:r>
              <a:rPr lang="en-US" altLang="zh-CN" dirty="0"/>
              <a:t> </a:t>
            </a:r>
            <a:r>
              <a:rPr lang="zh-CN" altLang="en-US" dirty="0"/>
              <a:t>符号矩阵的索引。</a:t>
            </a:r>
            <a:br>
              <a:rPr lang="zh-CN" altLang="en-US" dirty="0"/>
            </a:br>
            <a:r>
              <a:rPr lang="zh-CN" altLang="en-US" dirty="0"/>
              <a:t>　　</a:t>
            </a:r>
            <a:r>
              <a:rPr lang="zh-CN" altLang="en-US" b="1" dirty="0"/>
              <a:t>解</a:t>
            </a:r>
            <a:r>
              <a:rPr lang="zh-CN" altLang="en-US" dirty="0"/>
              <a:t>  程序如下：</a:t>
            </a:r>
            <a:br>
              <a:rPr lang="zh-CN" altLang="en-US" dirty="0"/>
            </a:br>
            <a:r>
              <a:rPr lang="zh-CN" altLang="en-US" dirty="0"/>
              <a:t>　　</a:t>
            </a:r>
            <a:r>
              <a:rPr lang="en-US" altLang="zh-CN" dirty="0"/>
              <a:t>&gt;&gt; a=[2/3,sqrt(2),0.222;1.4,1/0.23,log(3)]</a:t>
            </a:r>
            <a:br>
              <a:rPr lang="en-US" altLang="zh-CN" dirty="0"/>
            </a:br>
            <a:r>
              <a:rPr lang="zh-CN" altLang="en-US" dirty="0"/>
              <a:t>　　</a:t>
            </a:r>
            <a:r>
              <a:rPr lang="en-US" altLang="zh-CN" dirty="0"/>
              <a:t>a =</a:t>
            </a:r>
            <a:br>
              <a:rPr lang="en-US" altLang="zh-CN" dirty="0"/>
            </a:br>
            <a:r>
              <a:rPr lang="zh-CN" altLang="en-US" dirty="0"/>
              <a:t>　　    </a:t>
            </a:r>
            <a:r>
              <a:rPr lang="en-US" altLang="zh-CN" dirty="0"/>
              <a:t>0.6667    1.4142    0.2220</a:t>
            </a:r>
            <a:br>
              <a:rPr lang="en-US" altLang="zh-CN" dirty="0"/>
            </a:br>
            <a:r>
              <a:rPr lang="zh-CN" altLang="en-US" dirty="0"/>
              <a:t>　　    </a:t>
            </a:r>
            <a:r>
              <a:rPr lang="en-US" altLang="zh-CN" dirty="0"/>
              <a:t>1.4000    4.3478    1.0986</a:t>
            </a:r>
            <a:br>
              <a:rPr lang="en-US" altLang="zh-CN" dirty="0"/>
            </a:br>
            <a:r>
              <a:rPr lang="zh-CN" altLang="en-US" dirty="0"/>
              <a:t>　　</a:t>
            </a:r>
            <a:r>
              <a:rPr lang="en-US" altLang="zh-CN" dirty="0"/>
              <a:t>&gt;&gt; b=</a:t>
            </a:r>
            <a:r>
              <a:rPr lang="en-US" altLang="zh-CN" dirty="0" err="1"/>
              <a:t>sym</a:t>
            </a:r>
            <a:r>
              <a:rPr lang="en-US" altLang="zh-CN" dirty="0"/>
              <a:t>(a) </a:t>
            </a:r>
            <a:br>
              <a:rPr lang="en-US" altLang="zh-CN" dirty="0"/>
            </a:br>
            <a:r>
              <a:rPr lang="zh-CN" altLang="en-US" dirty="0"/>
              <a:t>　　</a:t>
            </a:r>
            <a:r>
              <a:rPr lang="en-US" altLang="zh-CN" dirty="0"/>
              <a:t>b = </a:t>
            </a:r>
            <a:br>
              <a:rPr lang="en-US" altLang="zh-CN" dirty="0"/>
            </a:br>
            <a:r>
              <a:rPr lang="zh-CN" altLang="en-US" dirty="0"/>
              <a:t>　　	</a:t>
            </a:r>
            <a:r>
              <a:rPr lang="en-US" altLang="zh-CN" dirty="0"/>
              <a:t>[ 2/3,  2^(1/2),                            111/500]</a:t>
            </a:r>
            <a:br>
              <a:rPr lang="en-US" altLang="zh-CN" dirty="0"/>
            </a:br>
            <a:r>
              <a:rPr lang="zh-CN" altLang="en-US" dirty="0"/>
              <a:t>　　	</a:t>
            </a:r>
            <a:r>
              <a:rPr lang="en-US" altLang="zh-CN" dirty="0"/>
              <a:t>[ 7/5,  100/23,  2473854946935173/2251799813685248]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55297"/>
          <p:cNvSpPr>
            <a:spLocks noGrp="1"/>
          </p:cNvSpPr>
          <p:nvPr>
            <p:ph type="title"/>
          </p:nvPr>
        </p:nvSpPr>
        <p:spPr/>
        <p:txBody>
          <a:bodyPr/>
          <a:lstStyle/>
          <a:p>
            <a:r>
              <a:rPr lang="zh-CN" altLang="en-US" b="1" dirty="0"/>
              <a:t>　　</a:t>
            </a:r>
            <a:r>
              <a:rPr lang="en-US" altLang="zh-CN" b="1" dirty="0"/>
              <a:t>1</a:t>
            </a:r>
            <a:r>
              <a:rPr lang="zh-CN" altLang="en-US" b="1" dirty="0"/>
              <a:t>．符号矩阵的索引</a:t>
            </a:r>
            <a:br>
              <a:rPr lang="zh-CN" altLang="en-US" b="1" dirty="0"/>
            </a:br>
            <a:r>
              <a:rPr lang="zh-CN" altLang="en-US" dirty="0"/>
              <a:t>　　直接对符号矩阵的元素索引。</a:t>
            </a:r>
            <a:br>
              <a:rPr lang="zh-CN" altLang="en-US" dirty="0"/>
            </a:br>
            <a:r>
              <a:rPr lang="zh-CN" altLang="en-US" dirty="0"/>
              <a:t>　　	</a:t>
            </a:r>
            <a:r>
              <a:rPr lang="en-US" altLang="zh-CN" dirty="0"/>
              <a:t>&gt;&gt; b(1,3)       %</a:t>
            </a:r>
            <a:r>
              <a:rPr lang="zh-CN" altLang="en-US" dirty="0"/>
              <a:t>矩阵的索引 </a:t>
            </a:r>
            <a:br>
              <a:rPr lang="zh-CN" altLang="en-US" dirty="0"/>
            </a:br>
            <a:r>
              <a:rPr lang="zh-CN" altLang="en-US" dirty="0"/>
              <a:t>　　	</a:t>
            </a:r>
            <a:r>
              <a:rPr lang="en-US" altLang="zh-CN" err="1"/>
              <a:t>ans</a:t>
            </a:r>
            <a:r>
              <a:rPr lang="en-US" altLang="zh-CN"/>
              <a:t> = 111/500 </a:t>
            </a:r>
          </a:p>
        </p:txBody>
      </p:sp>
      <p:sp>
        <p:nvSpPr>
          <p:cNvPr id="55299" name="文本占位符 55298"/>
          <p:cNvSpPr>
            <a:spLocks noGrp="1"/>
          </p:cNvSpPr>
          <p:nvPr>
            <p:ph type="body" idx="1"/>
          </p:nvPr>
        </p:nvSpPr>
        <p:spPr/>
        <p:txBody>
          <a:bodyPr/>
          <a:lstStyle/>
          <a:p>
            <a:pPr>
              <a:lnSpc>
                <a:spcPct val="120000"/>
              </a:lnSpc>
            </a:pPr>
            <a:endParaRPr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54273"/>
          <p:cNvSpPr>
            <a:spLocks noGrp="1"/>
          </p:cNvSpPr>
          <p:nvPr>
            <p:ph type="title"/>
          </p:nvPr>
        </p:nvSpPr>
        <p:spPr/>
        <p:txBody>
          <a:bodyPr/>
          <a:lstStyle/>
          <a:p>
            <a:r>
              <a:rPr lang="zh-CN" altLang="en-US" b="1" dirty="0"/>
              <a:t>　　</a:t>
            </a:r>
            <a:r>
              <a:rPr lang="en-US" altLang="zh-CN" b="1" dirty="0"/>
              <a:t>2</a:t>
            </a:r>
            <a:r>
              <a:rPr lang="zh-CN" altLang="en-US" b="1" dirty="0"/>
              <a:t>．符号矩阵的修改</a:t>
            </a:r>
            <a:br>
              <a:rPr lang="zh-CN" altLang="en-US" b="1" dirty="0"/>
            </a:br>
            <a:r>
              <a:rPr lang="zh-CN" altLang="en-US" dirty="0"/>
              <a:t>　　</a:t>
            </a:r>
            <a:r>
              <a:rPr lang="en-US" altLang="zh-CN" dirty="0"/>
              <a:t>(1) </a:t>
            </a:r>
            <a:r>
              <a:rPr lang="zh-CN" altLang="en-US" dirty="0"/>
              <a:t>直接修改。可用矩阵元素下标，直接修改。</a:t>
            </a:r>
            <a:br>
              <a:rPr lang="zh-CN" altLang="en-US" dirty="0"/>
            </a:br>
            <a:r>
              <a:rPr lang="zh-CN" altLang="en-US" dirty="0"/>
              <a:t>　　</a:t>
            </a:r>
            <a:r>
              <a:rPr lang="en-US" altLang="zh-CN" dirty="0"/>
              <a:t>&gt;&gt; b(2,3)=‘2/5’  %</a:t>
            </a:r>
            <a:r>
              <a:rPr lang="zh-CN" altLang="en-US" dirty="0"/>
              <a:t>矩阵的修改 </a:t>
            </a:r>
            <a:br>
              <a:rPr lang="zh-CN" altLang="en-US" dirty="0"/>
            </a:br>
            <a:r>
              <a:rPr lang="zh-CN" altLang="en-US" dirty="0"/>
              <a:t>　　</a:t>
            </a:r>
            <a:r>
              <a:rPr lang="en-US" altLang="zh-CN" dirty="0"/>
              <a:t>b = </a:t>
            </a:r>
            <a:br>
              <a:rPr lang="en-US" altLang="zh-CN" dirty="0"/>
            </a:br>
            <a:r>
              <a:rPr lang="zh-CN" altLang="en-US" dirty="0"/>
              <a:t>　　	</a:t>
            </a:r>
            <a:r>
              <a:rPr lang="en-US" altLang="zh-CN" dirty="0"/>
              <a:t>[ 2/3, 2^(1/2), 111/500]</a:t>
            </a:r>
            <a:br>
              <a:rPr lang="en-US" altLang="zh-CN" dirty="0"/>
            </a:br>
            <a:r>
              <a:rPr lang="zh-CN" altLang="en-US" dirty="0"/>
              <a:t>　　	</a:t>
            </a:r>
            <a:r>
              <a:rPr lang="en-US" altLang="zh-CN" dirty="0"/>
              <a:t>[ 7/5,  100/23,  2/5] </a:t>
            </a:r>
            <a:br>
              <a:rPr lang="en-US" altLang="zh-CN" dirty="0"/>
            </a:br>
            <a:r>
              <a:rPr lang="zh-CN" altLang="en-US" dirty="0"/>
              <a:t>　　</a:t>
            </a:r>
            <a:r>
              <a:rPr lang="en-US" altLang="zh-CN" dirty="0"/>
              <a:t>(2) </a:t>
            </a:r>
            <a:r>
              <a:rPr lang="zh-CN" altLang="en-US" dirty="0"/>
              <a:t>使用</a:t>
            </a:r>
            <a:r>
              <a:rPr lang="en-US" altLang="zh-CN" dirty="0"/>
              <a:t>subs() </a:t>
            </a:r>
            <a:r>
              <a:rPr lang="zh-CN" altLang="en-US" dirty="0"/>
              <a:t>指令修改。</a:t>
            </a:r>
            <a:br>
              <a:rPr lang="zh-CN" altLang="en-US" dirty="0"/>
            </a:br>
            <a:r>
              <a:rPr lang="zh-CN" altLang="en-US" dirty="0"/>
              <a:t>　　	</a:t>
            </a:r>
            <a:r>
              <a:rPr lang="en-US" altLang="zh-CN" dirty="0"/>
              <a:t>A1=subs(A, ‘new ’) </a:t>
            </a:r>
            <a:br>
              <a:rPr lang="en-US" altLang="zh-CN" dirty="0"/>
            </a:br>
            <a:r>
              <a:rPr lang="zh-CN" altLang="en-US" dirty="0"/>
              <a:t>　　	</a:t>
            </a:r>
            <a:r>
              <a:rPr lang="en-US" altLang="zh-CN" dirty="0"/>
              <a:t>A1=subs(A, 'new', 'old')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53249"/>
          <p:cNvSpPr>
            <a:spLocks noGrp="1"/>
          </p:cNvSpPr>
          <p:nvPr>
            <p:ph type="title"/>
          </p:nvPr>
        </p:nvSpPr>
        <p:spPr/>
        <p:txBody>
          <a:bodyPr/>
          <a:lstStyle/>
          <a:p>
            <a:r>
              <a:rPr lang="zh-CN" altLang="en-US" dirty="0"/>
              <a:t>　　</a:t>
            </a:r>
            <a:r>
              <a:rPr lang="zh-CN" altLang="en-US" b="1" dirty="0"/>
              <a:t>例</a:t>
            </a:r>
            <a:r>
              <a:rPr lang="en-US" altLang="zh-CN" b="1" dirty="0"/>
              <a:t> </a:t>
            </a:r>
            <a:r>
              <a:rPr lang="zh-CN" altLang="en-US" dirty="0"/>
              <a:t>使用</a:t>
            </a:r>
            <a:r>
              <a:rPr lang="en-US" altLang="zh-CN" dirty="0"/>
              <a:t>subs()</a:t>
            </a:r>
            <a:r>
              <a:rPr lang="zh-CN" altLang="en-US" dirty="0"/>
              <a:t>指令修改。</a:t>
            </a:r>
            <a:br>
              <a:rPr lang="zh-CN" altLang="en-US" dirty="0"/>
            </a:br>
            <a:r>
              <a:rPr lang="zh-CN" altLang="en-US" dirty="0"/>
              <a:t>　　</a:t>
            </a:r>
            <a:r>
              <a:rPr lang="zh-CN" altLang="en-US" b="1" dirty="0"/>
              <a:t>解</a:t>
            </a:r>
            <a:r>
              <a:rPr lang="zh-CN" altLang="pt-BR" dirty="0"/>
              <a:t>  程序如下：</a:t>
            </a:r>
            <a:br>
              <a:rPr lang="zh-CN" altLang="pt-BR" dirty="0"/>
            </a:br>
            <a:r>
              <a:rPr lang="zh-CN" altLang="pt-BR" dirty="0"/>
              <a:t>        </a:t>
            </a:r>
            <a:r>
              <a:rPr lang="en-US" altLang="zh-CN" dirty="0"/>
              <a:t>&gt;&gt;syms a b</a:t>
            </a:r>
            <a:br>
              <a:rPr lang="zh-CN" altLang="pt-BR" dirty="0"/>
            </a:br>
            <a:r>
              <a:rPr lang="zh-CN" altLang="pt-BR" dirty="0"/>
              <a:t>　　</a:t>
            </a:r>
            <a:r>
              <a:rPr lang="pt-BR" altLang="zh-CN" dirty="0"/>
              <a:t>&gt;&gt;A =[  a, 2*b</a:t>
            </a:r>
            <a:r>
              <a:rPr lang="en-US" altLang="pt-BR" dirty="0"/>
              <a:t>;</a:t>
            </a:r>
            <a:r>
              <a:rPr lang="pt-BR" altLang="zh-CN" dirty="0">
                <a:sym typeface="+mn-ea"/>
              </a:rPr>
              <a:t>3*a,   0</a:t>
            </a:r>
            <a:r>
              <a:rPr lang="pt-BR" altLang="zh-CN" dirty="0"/>
              <a:t>]</a:t>
            </a:r>
            <a:br>
              <a:rPr lang="pt-BR" altLang="zh-CN" dirty="0"/>
            </a:br>
            <a:r>
              <a:rPr lang="zh-CN" altLang="pt-BR" dirty="0"/>
              <a:t>　　</a:t>
            </a:r>
            <a:r>
              <a:rPr lang="pt-BR" altLang="zh-CN" dirty="0"/>
              <a:t>&gt;&gt;</a:t>
            </a:r>
            <a:r>
              <a:rPr lang="en-US" dirty="0"/>
              <a:t> A(2,2) = 4*b</a:t>
            </a:r>
            <a:br>
              <a:rPr lang="pt-BR" altLang="zh-CN" dirty="0"/>
            </a:br>
            <a:r>
              <a:rPr lang="zh-CN" altLang="pt-BR" dirty="0"/>
              <a:t>　　</a:t>
            </a:r>
            <a:r>
              <a:rPr lang="pt-BR" altLang="zh-CN" dirty="0"/>
              <a:t>&gt;&gt;A1 = [  a, 2*b</a:t>
            </a:r>
            <a:r>
              <a:rPr lang="zh-CN" altLang="pt-BR" dirty="0"/>
              <a:t>；</a:t>
            </a:r>
            <a:r>
              <a:rPr lang="pt-BR" altLang="zh-CN" dirty="0">
                <a:sym typeface="+mn-ea"/>
              </a:rPr>
              <a:t>3*a, 4*b</a:t>
            </a:r>
            <a:r>
              <a:rPr lang="pt-BR" altLang="zh-CN" dirty="0"/>
              <a:t>]   </a:t>
            </a:r>
            <a:br>
              <a:rPr lang="pt-BR" altLang="zh-CN" dirty="0"/>
            </a:br>
            <a:r>
              <a:rPr lang="zh-CN" altLang="pt-BR" dirty="0"/>
              <a:t>　　</a:t>
            </a:r>
            <a:r>
              <a:rPr lang="pt-BR" altLang="zh-CN" dirty="0"/>
              <a:t>&gt;&gt; </a:t>
            </a:r>
            <a:r>
              <a:rPr lang="pt-BR" dirty="0"/>
              <a:t>A2 = subs(A1, b, c)  </a:t>
            </a:r>
            <a:br>
              <a:rPr lang="pt-BR" altLang="zh-CN" dirty="0"/>
            </a:br>
            <a:r>
              <a:rPr lang="zh-CN" altLang="pt-BR" dirty="0"/>
              <a:t>　　</a:t>
            </a:r>
            <a:r>
              <a:rPr lang="en-US" altLang="zh-CN" dirty="0"/>
              <a:t>A2 = [  a, 2*c] </a:t>
            </a:r>
            <a:br>
              <a:rPr lang="en-US" altLang="zh-CN" dirty="0"/>
            </a:br>
            <a:r>
              <a:rPr lang="zh-CN" altLang="en-US" dirty="0"/>
              <a:t>　            </a:t>
            </a:r>
            <a:r>
              <a:rPr lang="en-US" altLang="zh-CN" dirty="0"/>
              <a:t>[3*a, 4*c]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52225"/>
          <p:cNvSpPr>
            <a:spLocks noGrp="1"/>
          </p:cNvSpPr>
          <p:nvPr>
            <p:ph type="title"/>
          </p:nvPr>
        </p:nvSpPr>
        <p:spPr/>
        <p:txBody>
          <a:bodyPr/>
          <a:lstStyle/>
          <a:p>
            <a:r>
              <a:rPr lang="en-US" altLang="zh-CN" b="1" dirty="0"/>
              <a:t>8.3.2  </a:t>
            </a:r>
            <a:r>
              <a:rPr lang="zh-CN" altLang="en-US" b="1" dirty="0"/>
              <a:t>符号矩阵的四则运算</a:t>
            </a:r>
            <a:br>
              <a:rPr lang="zh-CN" altLang="en-US" b="1" dirty="0"/>
            </a:br>
            <a:r>
              <a:rPr lang="zh-CN" altLang="en-US" b="1" dirty="0"/>
              <a:t>　　</a:t>
            </a:r>
            <a:r>
              <a:rPr lang="en-US" altLang="zh-CN" b="1" dirty="0"/>
              <a:t>1</a:t>
            </a:r>
            <a:r>
              <a:rPr lang="zh-CN" altLang="en-US" b="1" dirty="0"/>
              <a:t>．基本运算</a:t>
            </a:r>
            <a:br>
              <a:rPr lang="zh-CN" altLang="en-US" b="1" dirty="0"/>
            </a:br>
            <a:r>
              <a:rPr lang="zh-CN" altLang="en-US" dirty="0"/>
              <a:t>　　符号矩阵的基本运算符与数值矩阵的运算符是统一的</a:t>
            </a:r>
            <a:r>
              <a:rPr lang="en-US" altLang="zh-CN" dirty="0"/>
              <a:t>(+ - * / \)</a:t>
            </a:r>
            <a:r>
              <a:rPr lang="zh-CN" altLang="en-US" dirty="0"/>
              <a:t>。符号矩阵的数值运算中，与数值矩阵一样，是对应元素的运算。所有矩阵运算操作指令都比较直观、简单，如</a:t>
            </a:r>
            <a:r>
              <a:rPr lang="en-US" altLang="zh-CN" err="1"/>
              <a:t>a=b+c</a:t>
            </a:r>
            <a:r>
              <a:rPr lang="en-US" altLang="zh-CN" dirty="0"/>
              <a:t>; a=a*b</a:t>
            </a:r>
            <a:r>
              <a:rPr lang="zh-CN" altLang="en-US" dirty="0"/>
              <a:t>；</a:t>
            </a:r>
            <a:r>
              <a:rPr lang="en-US" altLang="zh-CN" dirty="0"/>
              <a:t>A=2*a^2+3*a-5</a:t>
            </a:r>
            <a:r>
              <a:rPr lang="zh-CN" altLang="en-US" dirty="0"/>
              <a:t>等。</a:t>
            </a:r>
            <a:br>
              <a:rPr lang="zh-CN" altLang="en-US" dirty="0"/>
            </a:br>
            <a:r>
              <a:rPr lang="zh-CN" altLang="en-US" dirty="0"/>
              <a:t>　　符号矩阵的行列式运算、逆运算、求秩、幂运算、数组指数运算、矩阵指数运算使用：</a:t>
            </a:r>
            <a:r>
              <a:rPr lang="en-US" altLang="zh-CN" err="1"/>
              <a:t>det(a</a:t>
            </a:r>
            <a:r>
              <a:rPr lang="en-US" altLang="zh-CN" dirty="0"/>
              <a:t>)</a:t>
            </a:r>
            <a:r>
              <a:rPr lang="zh-CN" altLang="en-US" dirty="0"/>
              <a:t>、</a:t>
            </a:r>
            <a:r>
              <a:rPr lang="en-US" altLang="zh-CN" err="1"/>
              <a:t>inv(b</a:t>
            </a:r>
            <a:r>
              <a:rPr lang="en-US" altLang="zh-CN" dirty="0"/>
              <a:t>)</a:t>
            </a:r>
            <a:r>
              <a:rPr lang="zh-CN" altLang="en-US" dirty="0"/>
              <a:t>、</a:t>
            </a:r>
            <a:r>
              <a:rPr lang="en-US" altLang="zh-CN" err="1"/>
              <a:t>rank(a</a:t>
            </a:r>
            <a:r>
              <a:rPr lang="en-US" altLang="zh-CN" dirty="0"/>
              <a:t>)</a:t>
            </a:r>
            <a:r>
              <a:rPr lang="zh-CN" altLang="en-US" dirty="0"/>
              <a:t>、</a:t>
            </a:r>
            <a:r>
              <a:rPr lang="en-US" altLang="zh-CN" dirty="0"/>
              <a:t>a^2</a:t>
            </a:r>
            <a:r>
              <a:rPr lang="zh-CN" altLang="en-US" dirty="0"/>
              <a:t>、</a:t>
            </a:r>
            <a:r>
              <a:rPr lang="en-US" altLang="zh-CN" err="1"/>
              <a:t>exp(b</a:t>
            </a:r>
            <a:r>
              <a:rPr lang="en-US" altLang="zh-CN" dirty="0"/>
              <a:t>)</a:t>
            </a:r>
            <a:r>
              <a:rPr lang="zh-CN" altLang="en-US" dirty="0"/>
              <a:t>、</a:t>
            </a:r>
            <a:r>
              <a:rPr lang="en-US" altLang="zh-CN" err="1"/>
              <a:t>expm(b</a:t>
            </a:r>
            <a:r>
              <a:rPr lang="en-US" altLang="zh-CN" dirty="0"/>
              <a:t>)</a:t>
            </a:r>
            <a:r>
              <a:rPr lang="zh-CN" alt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20" name="内容占位符 60419"/>
          <p:cNvGraphicFramePr>
            <a:graphicFrameLocks noGrp="1"/>
          </p:cNvGraphicFramePr>
          <p:nvPr>
            <p:ph idx="4294967295"/>
          </p:nvPr>
        </p:nvGraphicFramePr>
        <p:xfrm>
          <a:off x="-14288" y="687388"/>
          <a:ext cx="9064626" cy="2927350"/>
        </p:xfrm>
        <a:graphic>
          <a:graphicData uri="http://schemas.openxmlformats.org/presentationml/2006/ole">
            <mc:AlternateContent xmlns:mc="http://schemas.openxmlformats.org/markup-compatibility/2006">
              <mc:Choice xmlns:v="urn:schemas-microsoft-com:vml" Requires="v">
                <p:oleObj spid="_x0000_s4117" name="Document" r:id="rId3" imgW="3263900" imgH="1059180" progId="Word.Document.8">
                  <p:embed/>
                </p:oleObj>
              </mc:Choice>
              <mc:Fallback>
                <p:oleObj name="Document" r:id="rId3" imgW="3263900" imgH="1059180" progId="Word.Document.8">
                  <p:embed/>
                  <p:pic>
                    <p:nvPicPr>
                      <p:cNvPr id="0" name="图片 3079"/>
                      <p:cNvPicPr/>
                      <p:nvPr/>
                    </p:nvPicPr>
                    <p:blipFill>
                      <a:blip r:embed="rId4"/>
                      <a:stretch>
                        <a:fillRect/>
                      </a:stretch>
                    </p:blipFill>
                    <p:spPr>
                      <a:xfrm>
                        <a:off x="-14288" y="687388"/>
                        <a:ext cx="9064626" cy="2927350"/>
                      </a:xfrm>
                      <a:prstGeom prst="rect">
                        <a:avLst/>
                      </a:prstGeom>
                      <a:noFill/>
                      <a:ln w="38100">
                        <a:miter/>
                      </a:ln>
                    </p:spPr>
                  </p:pic>
                </p:oleObj>
              </mc:Fallback>
            </mc:AlternateContent>
          </a:graphicData>
        </a:graphic>
      </p:graphicFrame>
      <p:cxnSp>
        <p:nvCxnSpPr>
          <p:cNvPr id="2" name="直接连接符 1"/>
          <p:cNvCxnSpPr/>
          <p:nvPr/>
        </p:nvCxnSpPr>
        <p:spPr>
          <a:xfrm flipV="1">
            <a:off x="2614295" y="1268730"/>
            <a:ext cx="85725" cy="2540"/>
          </a:xfrm>
          <a:prstGeom prst="line">
            <a:avLst/>
          </a:prstGeom>
          <a:ln w="28575"/>
        </p:spPr>
        <p:style>
          <a:lnRef idx="1">
            <a:schemeClr val="dk1"/>
          </a:lnRef>
          <a:fillRef idx="0">
            <a:schemeClr val="dk1"/>
          </a:fillRef>
          <a:effectRef idx="0">
            <a:schemeClr val="dk1"/>
          </a:effectRef>
          <a:fontRef idx="minor">
            <a:schemeClr val="tx1"/>
          </a:fontRef>
        </p:style>
      </p:cxnSp>
      <p:cxnSp>
        <p:nvCxnSpPr>
          <p:cNvPr id="3" name="直接连接符 2"/>
          <p:cNvCxnSpPr/>
          <p:nvPr/>
        </p:nvCxnSpPr>
        <p:spPr>
          <a:xfrm flipV="1">
            <a:off x="2618105" y="2598420"/>
            <a:ext cx="85725" cy="2540"/>
          </a:xfrm>
          <a:prstGeom prst="line">
            <a:avLst/>
          </a:prstGeom>
          <a:ln w="28575"/>
        </p:spPr>
        <p:style>
          <a:lnRef idx="1">
            <a:schemeClr val="dk1"/>
          </a:lnRef>
          <a:fillRef idx="0">
            <a:schemeClr val="dk1"/>
          </a:fillRef>
          <a:effectRef idx="0">
            <a:schemeClr val="dk1"/>
          </a:effectRef>
          <a:fontRef idx="minor">
            <a:schemeClr val="tx1"/>
          </a:fontRef>
        </p:style>
      </p:cxnSp>
      <p:cxnSp>
        <p:nvCxnSpPr>
          <p:cNvPr id="4" name="直接连接符 3"/>
          <p:cNvCxnSpPr/>
          <p:nvPr/>
        </p:nvCxnSpPr>
        <p:spPr>
          <a:xfrm flipV="1">
            <a:off x="4111625" y="1268730"/>
            <a:ext cx="85725" cy="2540"/>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flipV="1">
            <a:off x="4115435" y="2598420"/>
            <a:ext cx="85725" cy="2540"/>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flipV="1">
            <a:off x="4923155" y="1565910"/>
            <a:ext cx="85725" cy="254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flipV="1">
            <a:off x="4919345" y="2312670"/>
            <a:ext cx="85725" cy="254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flipV="1">
            <a:off x="5879465" y="1568450"/>
            <a:ext cx="85725" cy="254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flipV="1">
            <a:off x="5883275" y="2310130"/>
            <a:ext cx="85725" cy="254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59393"/>
          <p:cNvSpPr>
            <a:spLocks noGrp="1"/>
          </p:cNvSpPr>
          <p:nvPr>
            <p:ph type="title"/>
          </p:nvPr>
        </p:nvSpPr>
        <p:spPr>
          <a:xfrm>
            <a:off x="514350" y="476672"/>
            <a:ext cx="8115300" cy="576064"/>
          </a:xfrm>
        </p:spPr>
        <p:txBody>
          <a:bodyPr/>
          <a:lstStyle/>
          <a:p>
            <a:r>
              <a:rPr lang="zh-CN" altLang="en-US" b="1" dirty="0"/>
              <a:t>　　解</a:t>
            </a:r>
            <a:r>
              <a:rPr lang="zh-CN" altLang="pl-PL" b="1" dirty="0"/>
              <a:t>  </a:t>
            </a:r>
            <a:r>
              <a:rPr lang="pl-PL" altLang="zh-CN" b="1" dirty="0"/>
              <a:t>(1)</a:t>
            </a:r>
            <a:br>
              <a:rPr lang="pl-PL" altLang="zh-CN" b="1" dirty="0"/>
            </a:br>
            <a:r>
              <a:rPr lang="zh-CN" altLang="pl-PL" dirty="0"/>
              <a:t>　　</a:t>
            </a:r>
            <a:r>
              <a:rPr lang="fr-FR" altLang="zh-CN" dirty="0"/>
              <a:t>&gt;&gt;</a:t>
            </a:r>
            <a:r>
              <a:rPr lang="en-US" dirty="0"/>
              <a:t>x = </a:t>
            </a:r>
            <a:r>
              <a:rPr lang="en-US" dirty="0" err="1"/>
              <a:t>sym</a:t>
            </a:r>
            <a:r>
              <a:rPr lang="en-US" dirty="0"/>
              <a:t>('x’)</a:t>
            </a:r>
            <a:br>
              <a:rPr lang="en-US" dirty="0"/>
            </a:br>
            <a:r>
              <a:rPr lang="en-US" dirty="0"/>
              <a:t>        </a:t>
            </a:r>
            <a:r>
              <a:rPr lang="fr-FR" altLang="zh-CN" dirty="0"/>
              <a:t>&gt;&gt;</a:t>
            </a:r>
            <a:r>
              <a:rPr lang="pt-BR" dirty="0"/>
              <a:t>a = [1/x,1/(x+1); 1/(x+2), 1/(x+3)]</a:t>
            </a:r>
            <a:br>
              <a:rPr lang="pt-BR" dirty="0"/>
            </a:br>
            <a:r>
              <a:rPr lang="pt-BR" dirty="0"/>
              <a:t>        </a:t>
            </a:r>
            <a:r>
              <a:rPr lang="fr-FR" altLang="zh-CN" dirty="0"/>
              <a:t>&gt;&gt;</a:t>
            </a:r>
            <a:r>
              <a:rPr lang="pl-PL" dirty="0"/>
              <a:t>b = [x,1;x+2,0]</a:t>
            </a:r>
            <a:br>
              <a:rPr lang="pl-PL" altLang="zh-CN" dirty="0"/>
            </a:br>
            <a:r>
              <a:rPr lang="zh-CN" altLang="pl-PL" dirty="0"/>
              <a:t>　　</a:t>
            </a:r>
            <a:r>
              <a:rPr lang="fr-FR" altLang="zh-CN" dirty="0"/>
              <a:t>&gt;&gt;b-a</a:t>
            </a:r>
            <a:br>
              <a:rPr lang="fr-FR" altLang="zh-CN" dirty="0"/>
            </a:br>
            <a:r>
              <a:rPr lang="zh-CN" altLang="fr-FR" dirty="0"/>
              <a:t>　　 </a:t>
            </a:r>
            <a:r>
              <a:rPr lang="fr-FR" altLang="zh-CN" dirty="0"/>
              <a:t>ans =</a:t>
            </a:r>
            <a:br>
              <a:rPr lang="fr-FR" altLang="zh-CN" dirty="0"/>
            </a:br>
            <a:r>
              <a:rPr lang="zh-CN" altLang="fr-FR" dirty="0"/>
              <a:t>　　</a:t>
            </a:r>
            <a:r>
              <a:rPr lang="fr-FR" altLang="zh-CN" dirty="0"/>
              <a:t>[      x-1/x,   1-1/(x+1)]</a:t>
            </a:r>
            <a:br>
              <a:rPr lang="fr-FR" altLang="zh-CN" dirty="0"/>
            </a:br>
            <a:r>
              <a:rPr lang="zh-CN" altLang="fr-FR" dirty="0"/>
              <a:t>　　</a:t>
            </a:r>
            <a:r>
              <a:rPr lang="fr-FR" altLang="zh-CN" dirty="0"/>
              <a:t>[ x+2-1/(x+2),    -1/(x+3)]</a:t>
            </a:r>
            <a:br>
              <a:rPr lang="fr-FR" altLang="zh-CN" dirty="0"/>
            </a:br>
            <a:r>
              <a:rPr lang="zh-CN" altLang="fr-FR" dirty="0"/>
              <a:t>　　</a:t>
            </a:r>
            <a:r>
              <a:rPr lang="fr-FR" altLang="zh-CN" dirty="0"/>
              <a:t>&gt;&gt;a\b</a:t>
            </a:r>
            <a:br>
              <a:rPr lang="fr-FR" altLang="zh-CN" dirty="0"/>
            </a:br>
            <a:r>
              <a:rPr lang="zh-CN" altLang="fr-FR" dirty="0"/>
              <a:t>　　 </a:t>
            </a:r>
            <a:r>
              <a:rPr lang="fr-FR" altLang="zh-CN" dirty="0"/>
              <a:t>ans =</a:t>
            </a:r>
            <a:br>
              <a:rPr lang="fr-FR" altLang="zh-CN" dirty="0"/>
            </a:br>
            <a:r>
              <a:rPr lang="zh-CN" altLang="fr-FR" dirty="0"/>
              <a:t>　　	 </a:t>
            </a:r>
            <a:r>
              <a:rPr lang="fr-FR" altLang="zh-CN" dirty="0"/>
              <a:t>[    -6*x-2*x^3-7*x^2,    3/2*x^2+x+1/2*x^3]</a:t>
            </a:r>
            <a:br>
              <a:rPr lang="fr-FR" altLang="zh-CN" dirty="0"/>
            </a:br>
            <a:r>
              <a:rPr lang="zh-CN" altLang="fr-FR" dirty="0"/>
              <a:t>　　	 </a:t>
            </a:r>
            <a:r>
              <a:rPr lang="fr-FR" altLang="zh-CN" dirty="0"/>
              <a:t>[  6+2*x^3+10*x^2+14*x, -1/2*x^3-2*x^2-3/2*x]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58369"/>
          <p:cNvSpPr>
            <a:spLocks noGrp="1"/>
          </p:cNvSpPr>
          <p:nvPr>
            <p:ph type="title"/>
          </p:nvPr>
        </p:nvSpPr>
        <p:spPr/>
        <p:txBody>
          <a:bodyPr/>
          <a:lstStyle/>
          <a:p>
            <a:r>
              <a:rPr lang="zh-CN" altLang="fr-FR" dirty="0"/>
              <a:t>　　</a:t>
            </a:r>
            <a:r>
              <a:rPr lang="pt-BR" altLang="zh-CN" dirty="0"/>
              <a:t>(2) &gt;&gt; syms  x</a:t>
            </a:r>
            <a:br>
              <a:rPr lang="pt-BR" altLang="zh-CN" dirty="0"/>
            </a:br>
            <a:r>
              <a:rPr lang="zh-CN" altLang="pt-BR" dirty="0"/>
              <a:t>　　	</a:t>
            </a:r>
            <a:r>
              <a:rPr lang="pt-BR" altLang="zh-CN" dirty="0"/>
              <a:t>&gt;&gt; f=2*x^2+3*x-5; g= x^2+x-7;</a:t>
            </a:r>
            <a:br>
              <a:rPr lang="pt-BR" altLang="zh-CN" dirty="0"/>
            </a:br>
            <a:r>
              <a:rPr lang="zh-CN" altLang="pt-BR" dirty="0"/>
              <a:t>　　	</a:t>
            </a:r>
            <a:r>
              <a:rPr lang="pt-BR" altLang="zh-CN" dirty="0"/>
              <a:t>&gt;&gt; h=f+g</a:t>
            </a:r>
            <a:br>
              <a:rPr lang="pt-BR" altLang="zh-CN" dirty="0"/>
            </a:br>
            <a:r>
              <a:rPr lang="zh-CN" altLang="pt-BR" dirty="0"/>
              <a:t>　　	</a:t>
            </a:r>
            <a:r>
              <a:rPr lang="pt-BR" altLang="zh-CN" dirty="0"/>
              <a:t>h = 3*x^2+4*x-12</a:t>
            </a:r>
            <a:br>
              <a:rPr lang="pt-BR" altLang="zh-CN" dirty="0"/>
            </a:br>
            <a:r>
              <a:rPr lang="zh-CN" altLang="pt-BR" dirty="0"/>
              <a:t>　　</a:t>
            </a:r>
            <a:r>
              <a:rPr lang="pt-BR" altLang="zh-CN" dirty="0"/>
              <a:t>(3) &gt;&gt; syms x</a:t>
            </a:r>
            <a:br>
              <a:rPr lang="pt-BR" altLang="zh-CN" dirty="0"/>
            </a:br>
            <a:r>
              <a:rPr lang="zh-CN" altLang="pt-BR" dirty="0"/>
              <a:t>　　	</a:t>
            </a:r>
            <a:r>
              <a:rPr lang="pt-BR" altLang="zh-CN" dirty="0"/>
              <a:t>&gt;&gt; f=cos(x);g=sin(2*x);</a:t>
            </a:r>
            <a:br>
              <a:rPr lang="pt-BR" altLang="zh-CN" dirty="0"/>
            </a:br>
            <a:r>
              <a:rPr lang="zh-CN" altLang="pt-BR" dirty="0"/>
              <a:t>　　	</a:t>
            </a:r>
            <a:r>
              <a:rPr lang="es-ES" altLang="zh-CN" dirty="0"/>
              <a:t>&gt;&gt; f/g+f*g</a:t>
            </a:r>
            <a:br>
              <a:rPr lang="pt-BR" altLang="zh-CN" dirty="0"/>
            </a:br>
            <a:r>
              <a:rPr lang="zh-CN" altLang="pt-BR" dirty="0"/>
              <a:t>　　	</a:t>
            </a:r>
            <a:r>
              <a:rPr lang="es-ES" altLang="zh-CN" dirty="0"/>
              <a:t>ans =cos(x)/sin(x)+cos(x)*sin(x)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矩形 5127"/>
          <p:cNvSpPr/>
          <p:nvPr/>
        </p:nvSpPr>
        <p:spPr>
          <a:xfrm>
            <a:off x="3132138" y="476250"/>
            <a:ext cx="3276600" cy="641350"/>
          </a:xfrm>
          <a:prstGeom prst="rect">
            <a:avLst/>
          </a:prstGeom>
          <a:noFill/>
          <a:ln w="9525">
            <a:noFill/>
          </a:ln>
        </p:spPr>
        <p:txBody>
          <a:bodyPr wrap="none" anchor="ctr">
            <a:spAutoFit/>
          </a:bodyPr>
          <a:lstStyle/>
          <a:p>
            <a:r>
              <a:rPr lang="en-US" altLang="zh-CN" sz="3600" b="1" dirty="0">
                <a:latin typeface="Times New Roman" panose="02020603050405020304" pitchFamily="18" charset="0"/>
              </a:rPr>
              <a:t>8.1  </a:t>
            </a:r>
            <a:r>
              <a:rPr lang="zh-CN" altLang="en-US" sz="3600" b="1" dirty="0">
                <a:latin typeface="Times New Roman" panose="02020603050405020304" pitchFamily="18" charset="0"/>
              </a:rPr>
              <a:t>符 号 对 象 </a:t>
            </a:r>
          </a:p>
        </p:txBody>
      </p:sp>
      <p:sp>
        <p:nvSpPr>
          <p:cNvPr id="5129" name="文本框 5128"/>
          <p:cNvSpPr txBox="1"/>
          <p:nvPr/>
        </p:nvSpPr>
        <p:spPr>
          <a:xfrm>
            <a:off x="468313" y="1483995"/>
            <a:ext cx="8351837" cy="2921505"/>
          </a:xfrm>
          <a:prstGeom prst="rect">
            <a:avLst/>
          </a:prstGeom>
          <a:noFill/>
          <a:ln w="9525">
            <a:noFill/>
          </a:ln>
        </p:spPr>
        <p:txBody>
          <a:bodyPr>
            <a:spAutoFit/>
          </a:bodyPr>
          <a:lstStyle/>
          <a:p>
            <a:pPr>
              <a:lnSpc>
                <a:spcPct val="130000"/>
              </a:lnSpc>
            </a:pPr>
            <a:r>
              <a:rPr lang="en-US" altLang="zh-CN" b="1" dirty="0">
                <a:latin typeface="Times New Roman" panose="02020603050405020304" pitchFamily="18" charset="0"/>
              </a:rPr>
              <a:t>8.1.1  </a:t>
            </a:r>
            <a:r>
              <a:rPr lang="zh-CN" altLang="en-US" b="1" dirty="0">
                <a:latin typeface="Times New Roman" panose="02020603050405020304" pitchFamily="18" charset="0"/>
              </a:rPr>
              <a:t>符号运算的特点</a:t>
            </a:r>
          </a:p>
          <a:p>
            <a:pPr>
              <a:lnSpc>
                <a:spcPct val="130000"/>
              </a:lnSpc>
            </a:pPr>
            <a:r>
              <a:rPr lang="zh-CN" altLang="en-US" dirty="0">
                <a:latin typeface="Times New Roman" panose="02020603050405020304" pitchFamily="18" charset="0"/>
              </a:rPr>
              <a:t>        对于一般的程序设计软件，如</a:t>
            </a:r>
            <a:r>
              <a:rPr lang="en-US" altLang="zh-CN" dirty="0">
                <a:latin typeface="Times New Roman" panose="02020603050405020304" pitchFamily="18" charset="0"/>
              </a:rPr>
              <a:t>C</a:t>
            </a:r>
            <a:r>
              <a:rPr lang="zh-CN" altLang="en-US" dirty="0">
                <a:latin typeface="Times New Roman" panose="02020603050405020304" pitchFamily="18" charset="0"/>
              </a:rPr>
              <a:t>、</a:t>
            </a:r>
            <a:r>
              <a:rPr lang="en-US" altLang="zh-CN" dirty="0">
                <a:latin typeface="Times New Roman" panose="02020603050405020304" pitchFamily="18" charset="0"/>
              </a:rPr>
              <a:t>C++</a:t>
            </a:r>
            <a:r>
              <a:rPr lang="zh-CN" altLang="en-US" dirty="0">
                <a:latin typeface="Times New Roman" panose="02020603050405020304" pitchFamily="18" charset="0"/>
              </a:rPr>
              <a:t>、</a:t>
            </a:r>
            <a:r>
              <a:rPr lang="en-US" altLang="zh-CN" dirty="0">
                <a:latin typeface="Times New Roman" panose="02020603050405020304" pitchFamily="18" charset="0"/>
              </a:rPr>
              <a:t>Fortran</a:t>
            </a:r>
            <a:r>
              <a:rPr lang="zh-CN" altLang="en-US" dirty="0">
                <a:latin typeface="Times New Roman" panose="02020603050405020304" pitchFamily="18" charset="0"/>
              </a:rPr>
              <a:t>等语言可以顺利运行数值计算，但是在实现符号计算方面是非常困难的。而</a:t>
            </a:r>
            <a:r>
              <a:rPr lang="en-US" altLang="zh-CN" dirty="0">
                <a:latin typeface="Times New Roman" panose="02020603050405020304" pitchFamily="18" charset="0"/>
              </a:rPr>
              <a:t>MATLAB</a:t>
            </a:r>
            <a:r>
              <a:rPr lang="zh-CN" altLang="en-US" dirty="0">
                <a:latin typeface="Times New Roman" panose="02020603050405020304" pitchFamily="18" charset="0"/>
              </a:rPr>
              <a:t>自带有符号工具箱“</a:t>
            </a:r>
            <a:r>
              <a:rPr lang="en-US" altLang="zh-CN" dirty="0">
                <a:latin typeface="Times New Roman" panose="02020603050405020304" pitchFamily="18" charset="0"/>
              </a:rPr>
              <a:t>Symbolic Math Toolbox”</a:t>
            </a:r>
            <a:r>
              <a:rPr lang="zh-CN" altLang="en-US" dirty="0"/>
              <a:t>，提供的函数命令是专门研究符号运算功能和用来解算符号对象问题的，具有</a:t>
            </a:r>
            <a:r>
              <a:rPr lang="zh-CN" altLang="en-US" dirty="0">
                <a:latin typeface="Times New Roman" panose="02020603050405020304" pitchFamily="18" charset="0"/>
              </a:rPr>
              <a:t>强大的符号运算功能。</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ph type="title"/>
          </p:nvPr>
        </p:nvSpPr>
        <p:spPr>
          <a:xfrm>
            <a:off x="514350" y="332656"/>
            <a:ext cx="8115300" cy="576064"/>
          </a:xfrm>
        </p:spPr>
        <p:txBody>
          <a:bodyPr/>
          <a:lstStyle/>
          <a:p>
            <a:r>
              <a:rPr lang="en-US" altLang="zh-CN" sz="2800" b="1" dirty="0"/>
              <a:t>		 </a:t>
            </a:r>
            <a:r>
              <a:rPr lang="en-US" altLang="zh-CN" sz="3200" b="1" dirty="0"/>
              <a:t>8.4  </a:t>
            </a:r>
            <a:r>
              <a:rPr lang="zh-CN" altLang="en-US" sz="3200" b="1" dirty="0"/>
              <a:t>符号表达式的化简</a:t>
            </a:r>
            <a:r>
              <a:rPr lang="zh-CN" altLang="en-US" sz="2000" dirty="0"/>
              <a:t> </a:t>
            </a:r>
            <a:br>
              <a:rPr lang="zh-CN" altLang="en-US" sz="2000" dirty="0"/>
            </a:br>
            <a:r>
              <a:rPr lang="en-US" altLang="zh-CN" sz="2000" b="1" dirty="0"/>
              <a:t>8.4.1  </a:t>
            </a:r>
            <a:r>
              <a:rPr lang="zh-CN" altLang="en-US" sz="2000" b="1" dirty="0"/>
              <a:t>合并多项式</a:t>
            </a:r>
            <a:br>
              <a:rPr lang="zh-CN" altLang="en-US" sz="2000" b="1" dirty="0"/>
            </a:br>
            <a:r>
              <a:rPr lang="zh-CN" altLang="en-US" sz="2000" dirty="0"/>
              <a:t>　　</a:t>
            </a:r>
            <a:r>
              <a:rPr lang="en-US" altLang="zh-CN" sz="2000" dirty="0"/>
              <a:t>collect()</a:t>
            </a:r>
            <a:r>
              <a:rPr lang="zh-CN" altLang="en-US" sz="2000" dirty="0"/>
              <a:t>函数用于合并多项式中的同类项，具体调用格式如下：</a:t>
            </a:r>
            <a:br>
              <a:rPr lang="zh-CN" altLang="en-US" sz="2000" dirty="0"/>
            </a:br>
            <a:r>
              <a:rPr lang="zh-CN" altLang="en-US" sz="2000" dirty="0"/>
              <a:t>　　</a:t>
            </a:r>
            <a:r>
              <a:rPr lang="en-US" altLang="zh-CN" sz="2000" dirty="0"/>
              <a:t>(1)  R = collect(S)</a:t>
            </a:r>
            <a:r>
              <a:rPr lang="zh-CN" altLang="en-US" sz="2000" dirty="0"/>
              <a:t>，该命令将</a:t>
            </a:r>
            <a:r>
              <a:rPr lang="en-US" altLang="zh-CN" sz="2000" dirty="0"/>
              <a:t>S</a:t>
            </a:r>
            <a:r>
              <a:rPr lang="zh-CN" altLang="en-US" sz="2000" dirty="0"/>
              <a:t>中的每个元素，按默认变量</a:t>
            </a:r>
            <a:r>
              <a:rPr lang="en-US" altLang="zh-CN" sz="2000" dirty="0"/>
              <a:t>x</a:t>
            </a:r>
            <a:r>
              <a:rPr lang="zh-CN" altLang="en-US" sz="2000" dirty="0"/>
              <a:t>的阶数进行同类项系数合并，其中</a:t>
            </a:r>
            <a:r>
              <a:rPr lang="en-US" altLang="zh-CN" sz="2000" dirty="0"/>
              <a:t>S</a:t>
            </a:r>
            <a:r>
              <a:rPr lang="zh-CN" altLang="en-US" sz="2000" dirty="0"/>
              <a:t>可以是数组，数组的每个元素为符号表达式。</a:t>
            </a:r>
            <a:br>
              <a:rPr lang="zh-CN" altLang="en-US" sz="2000" dirty="0"/>
            </a:br>
            <a:r>
              <a:rPr lang="zh-CN" altLang="en-US" sz="2000" dirty="0"/>
              <a:t>　　</a:t>
            </a:r>
            <a:r>
              <a:rPr lang="zh-CN" altLang="en-US" sz="2000" b="1" dirty="0"/>
              <a:t>例</a:t>
            </a:r>
            <a:r>
              <a:rPr lang="en-US" altLang="zh-CN" sz="2000" b="1" dirty="0"/>
              <a:t> </a:t>
            </a:r>
            <a:r>
              <a:rPr lang="zh-CN" altLang="en-US" sz="2000" dirty="0"/>
              <a:t>合并多项式。</a:t>
            </a:r>
            <a:br>
              <a:rPr lang="zh-CN" altLang="en-US" sz="2000" dirty="0"/>
            </a:br>
            <a:r>
              <a:rPr lang="zh-CN" altLang="en-US" sz="2000" dirty="0"/>
              <a:t>　　</a:t>
            </a:r>
            <a:r>
              <a:rPr lang="zh-CN" altLang="en-US" sz="2000" b="1" dirty="0"/>
              <a:t>解</a:t>
            </a:r>
            <a:r>
              <a:rPr lang="zh-CN" altLang="en-US" sz="2000" dirty="0"/>
              <a:t>  程序如下：</a:t>
            </a:r>
            <a:br>
              <a:rPr lang="zh-CN" altLang="en-US" sz="2000" dirty="0"/>
            </a:br>
            <a:r>
              <a:rPr lang="zh-CN" altLang="en-US" sz="2000" dirty="0"/>
              <a:t>　　</a:t>
            </a:r>
            <a:r>
              <a:rPr lang="fr-FR" altLang="zh-CN" sz="2000" dirty="0"/>
              <a:t>&gt;&gt; syms x t;</a:t>
            </a:r>
            <a:br>
              <a:rPr lang="fr-FR" altLang="zh-CN" sz="2000" dirty="0"/>
            </a:br>
            <a:r>
              <a:rPr lang="zh-CN" altLang="fr-FR" sz="2000" dirty="0"/>
              <a:t>　　</a:t>
            </a:r>
            <a:r>
              <a:rPr lang="fr-FR" altLang="zh-CN" sz="2000" dirty="0"/>
              <a:t>&gt;&gt; f=(1+x)*t+x*t;</a:t>
            </a:r>
            <a:br>
              <a:rPr lang="fr-FR" altLang="zh-CN" sz="2000" dirty="0"/>
            </a:br>
            <a:r>
              <a:rPr lang="zh-CN" altLang="fr-FR" sz="2000" dirty="0"/>
              <a:t>　　</a:t>
            </a:r>
            <a:r>
              <a:rPr lang="fr-FR" altLang="zh-CN" sz="2000" dirty="0"/>
              <a:t>&gt;&gt; collect(f) </a:t>
            </a:r>
            <a:br>
              <a:rPr lang="fr-FR" altLang="zh-CN" sz="2000" dirty="0"/>
            </a:br>
            <a:r>
              <a:rPr lang="zh-CN" altLang="fr-FR" sz="2000" dirty="0"/>
              <a:t>　　</a:t>
            </a:r>
            <a:r>
              <a:rPr lang="en-US" altLang="zh-CN" sz="2000" dirty="0" err="1"/>
              <a:t>ans</a:t>
            </a:r>
            <a:r>
              <a:rPr lang="en-US" altLang="zh-CN" sz="2000" dirty="0"/>
              <a:t> = 2*t*x + t</a:t>
            </a:r>
            <a:br>
              <a:rPr lang="en-US" altLang="zh-CN" sz="2000" dirty="0"/>
            </a:br>
            <a:r>
              <a:rPr lang="zh-CN" altLang="en-US" sz="2000" dirty="0"/>
              <a:t>　　</a:t>
            </a:r>
            <a:r>
              <a:rPr lang="en-US" altLang="zh-CN" sz="2000" dirty="0"/>
              <a:t>(2)  R = collect(</a:t>
            </a:r>
            <a:r>
              <a:rPr lang="en-US" altLang="zh-CN" sz="2000" dirty="0" err="1"/>
              <a:t>S,v</a:t>
            </a:r>
            <a:r>
              <a:rPr lang="en-US" altLang="zh-CN" sz="2000" dirty="0"/>
              <a:t>)</a:t>
            </a:r>
            <a:r>
              <a:rPr lang="zh-CN" altLang="en-US" sz="2000" dirty="0"/>
              <a:t>，对指定的变量</a:t>
            </a:r>
            <a:r>
              <a:rPr lang="en-US" altLang="zh-CN" sz="2000" dirty="0"/>
              <a:t>v</a:t>
            </a:r>
            <a:r>
              <a:rPr lang="zh-CN" altLang="en-US" sz="2000" dirty="0"/>
              <a:t>进行合并，如果不指定，则默认为对</a:t>
            </a:r>
            <a:r>
              <a:rPr lang="en-US" altLang="zh-CN" sz="2000" dirty="0"/>
              <a:t>x</a:t>
            </a:r>
            <a:r>
              <a:rPr lang="zh-CN" altLang="en-US" sz="2000" dirty="0"/>
              <a:t>进行合并，或者由</a:t>
            </a:r>
            <a:r>
              <a:rPr lang="en-US" altLang="zh-CN" sz="2000" dirty="0" err="1"/>
              <a:t>findvar</a:t>
            </a:r>
            <a:r>
              <a:rPr lang="en-US" altLang="zh-CN" sz="2000" dirty="0"/>
              <a:t>()</a:t>
            </a:r>
            <a:r>
              <a:rPr lang="zh-CN" altLang="en-US" sz="2000" dirty="0"/>
              <a:t>函数返回的结果进行合并。</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64513"/>
          <p:cNvSpPr>
            <a:spLocks noGrp="1"/>
          </p:cNvSpPr>
          <p:nvPr>
            <p:ph type="title"/>
          </p:nvPr>
        </p:nvSpPr>
        <p:spPr/>
        <p:txBody>
          <a:bodyPr/>
          <a:lstStyle/>
          <a:p>
            <a:r>
              <a:rPr lang="en-US" altLang="zh-CN" b="1" dirty="0"/>
              <a:t>8.4.2  </a:t>
            </a:r>
            <a:r>
              <a:rPr lang="zh-CN" altLang="en-US" b="1" dirty="0"/>
              <a:t>展开多项式</a:t>
            </a:r>
            <a:br>
              <a:rPr lang="zh-CN" altLang="en-US" b="1" dirty="0"/>
            </a:br>
            <a:r>
              <a:rPr lang="zh-CN" altLang="en-US" dirty="0"/>
              <a:t>　　</a:t>
            </a:r>
            <a:r>
              <a:rPr lang="en-US" altLang="zh-CN" dirty="0"/>
              <a:t>expand()</a:t>
            </a:r>
            <a:r>
              <a:rPr lang="zh-CN" altLang="en-US" dirty="0"/>
              <a:t>函数用于符号表达式的展开。调用格式如下：</a:t>
            </a:r>
            <a:br>
              <a:rPr lang="zh-CN" altLang="en-US" dirty="0"/>
            </a:br>
            <a:r>
              <a:rPr lang="zh-CN" altLang="en-US" dirty="0"/>
              <a:t>　　</a:t>
            </a:r>
            <a:r>
              <a:rPr lang="en-US" altLang="zh-CN" dirty="0"/>
              <a:t>expand(S)</a:t>
            </a:r>
            <a:r>
              <a:rPr lang="zh-CN" altLang="en-US" dirty="0"/>
              <a:t>：对符号表达式</a:t>
            </a:r>
            <a:r>
              <a:rPr lang="en-US" altLang="zh-CN" dirty="0"/>
              <a:t>S</a:t>
            </a:r>
            <a:r>
              <a:rPr lang="zh-CN" altLang="en-US" dirty="0"/>
              <a:t>中每个因式的乘积进行展开计算。该命令通常用于计算多项式函数、三角函数、指数函数和对数函数等表达式的展开。</a:t>
            </a:r>
            <a:br>
              <a:rPr lang="zh-CN" altLang="fr-FR" dirty="0"/>
            </a:br>
            <a:r>
              <a:rPr lang="zh-CN" altLang="fr-FR" dirty="0"/>
              <a:t>　　</a:t>
            </a:r>
            <a:r>
              <a:rPr lang="zh-CN" altLang="fr-FR" b="1" dirty="0"/>
              <a:t>例</a:t>
            </a:r>
            <a:r>
              <a:rPr lang="en-US" altLang="zh-CN" b="1" dirty="0"/>
              <a:t> </a:t>
            </a:r>
            <a:r>
              <a:rPr lang="zh-CN" altLang="en-US" dirty="0"/>
              <a:t>符号表达式的展开。</a:t>
            </a:r>
            <a:br>
              <a:rPr lang="zh-CN" altLang="en-US" dirty="0"/>
            </a:br>
            <a:r>
              <a:rPr lang="zh-CN" altLang="en-US" dirty="0"/>
              <a:t>　　</a:t>
            </a:r>
            <a:r>
              <a:rPr lang="zh-CN" altLang="en-US" b="1" dirty="0"/>
              <a:t>解</a:t>
            </a:r>
            <a:r>
              <a:rPr lang="zh-CN" altLang="en-US" dirty="0"/>
              <a:t>  程序如下：</a:t>
            </a:r>
            <a:br>
              <a:rPr lang="zh-CN" altLang="en-US" dirty="0"/>
            </a:br>
            <a:r>
              <a:rPr lang="zh-CN" altLang="en-US" dirty="0"/>
              <a:t>　　	</a:t>
            </a:r>
            <a:r>
              <a:rPr lang="en-US" altLang="zh-CN" dirty="0"/>
              <a:t>&gt;&gt; </a:t>
            </a:r>
            <a:r>
              <a:rPr lang="en-US" altLang="zh-CN" dirty="0" err="1"/>
              <a:t>syms</a:t>
            </a:r>
            <a:r>
              <a:rPr lang="en-US" altLang="zh-CN" dirty="0"/>
              <a:t> x</a:t>
            </a:r>
            <a:br>
              <a:rPr lang="en-US" altLang="zh-CN" dirty="0"/>
            </a:br>
            <a:r>
              <a:rPr lang="zh-CN" altLang="en-US" dirty="0"/>
              <a:t>　　	</a:t>
            </a:r>
            <a:r>
              <a:rPr lang="en-US" altLang="zh-CN" dirty="0"/>
              <a:t>&gt;&gt; f=x*(x*(x-1)+3)+2;</a:t>
            </a:r>
            <a:br>
              <a:rPr lang="en-US" altLang="zh-CN" dirty="0"/>
            </a:br>
            <a:r>
              <a:rPr lang="zh-CN" altLang="en-US" dirty="0"/>
              <a:t>　　	</a:t>
            </a:r>
            <a:r>
              <a:rPr lang="en-US" altLang="zh-CN" dirty="0"/>
              <a:t>&gt;&gt; y=expand(f) </a:t>
            </a:r>
            <a:br>
              <a:rPr lang="en-US" altLang="zh-CN" dirty="0"/>
            </a:br>
            <a:r>
              <a:rPr lang="zh-CN" altLang="en-US" dirty="0"/>
              <a:t>　　	</a:t>
            </a:r>
            <a:r>
              <a:rPr lang="es-ES" altLang="zh-CN" dirty="0"/>
              <a:t>y = x^3 - x^2 + 3*x + 2 </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63489"/>
          <p:cNvSpPr>
            <a:spLocks noGrp="1"/>
          </p:cNvSpPr>
          <p:nvPr>
            <p:ph type="title"/>
          </p:nvPr>
        </p:nvSpPr>
        <p:spPr/>
        <p:txBody>
          <a:bodyPr/>
          <a:lstStyle/>
          <a:p>
            <a:r>
              <a:rPr lang="en-US" altLang="zh-CN" b="1" dirty="0"/>
              <a:t>8.4.3  </a:t>
            </a:r>
            <a:r>
              <a:rPr lang="zh-CN" altLang="en-US" b="1" dirty="0"/>
              <a:t>转换多项式</a:t>
            </a:r>
            <a:br>
              <a:rPr lang="zh-CN" altLang="en-US" b="1" dirty="0"/>
            </a:br>
            <a:r>
              <a:rPr lang="zh-CN" altLang="en-US" dirty="0"/>
              <a:t>　　与</a:t>
            </a:r>
            <a:r>
              <a:rPr lang="en-US" altLang="zh-CN" dirty="0"/>
              <a:t>expand()</a:t>
            </a:r>
            <a:r>
              <a:rPr lang="zh-CN" altLang="en-US" dirty="0"/>
              <a:t>函数相反，</a:t>
            </a:r>
            <a:r>
              <a:rPr lang="en-US" altLang="zh-CN" err="1"/>
              <a:t>horner</a:t>
            </a:r>
            <a:r>
              <a:rPr lang="en-US" altLang="zh-CN" dirty="0"/>
              <a:t>()</a:t>
            </a:r>
            <a:r>
              <a:rPr lang="zh-CN" altLang="en-US" dirty="0"/>
              <a:t>函数把多项式转换为</a:t>
            </a:r>
            <a:r>
              <a:rPr lang="en-US" altLang="zh-CN" dirty="0"/>
              <a:t>Horner</a:t>
            </a:r>
            <a:r>
              <a:rPr lang="zh-CN" altLang="en-US" dirty="0"/>
              <a:t>形式，这种形式的特点是乘法嵌套，有着较好的数值计算性质，嵌套格式在多项式求值中可以降低计算时的复杂度。该函数的调用格式如下：</a:t>
            </a:r>
            <a:br>
              <a:rPr lang="zh-CN" altLang="en-US" dirty="0"/>
            </a:br>
            <a:r>
              <a:rPr lang="zh-CN" altLang="en-US" dirty="0"/>
              <a:t>　　	</a:t>
            </a:r>
            <a:r>
              <a:rPr lang="en-US" altLang="zh-CN" err="1"/>
              <a:t>R = horner(P</a:t>
            </a:r>
            <a:r>
              <a:rPr lang="en-US" altLang="zh-CN" dirty="0"/>
              <a:t>)</a:t>
            </a:r>
            <a:br>
              <a:rPr lang="en-US" altLang="zh-CN" dirty="0"/>
            </a:br>
            <a:r>
              <a:rPr lang="zh-CN" altLang="en-US" dirty="0"/>
              <a:t>　　其中，</a:t>
            </a:r>
            <a:r>
              <a:rPr lang="en-US" altLang="zh-CN" dirty="0"/>
              <a:t>P</a:t>
            </a:r>
            <a:r>
              <a:rPr lang="zh-CN" altLang="en-US" dirty="0"/>
              <a:t>为由符号表达式组成的矩阵，该命令将 </a:t>
            </a:r>
            <a:r>
              <a:rPr lang="en-US" altLang="zh-CN" dirty="0"/>
              <a:t>P </a:t>
            </a:r>
            <a:r>
              <a:rPr lang="zh-CN" altLang="en-US" dirty="0"/>
              <a:t>中的所有元素转化为相应的嵌套形式。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62465"/>
          <p:cNvSpPr>
            <a:spLocks noGrp="1"/>
          </p:cNvSpPr>
          <p:nvPr>
            <p:ph type="title"/>
          </p:nvPr>
        </p:nvSpPr>
        <p:spPr>
          <a:xfrm>
            <a:off x="1003300" y="749300"/>
            <a:ext cx="5945188" cy="4335463"/>
          </a:xfrm>
        </p:spPr>
        <p:txBody>
          <a:bodyPr/>
          <a:lstStyle/>
          <a:p>
            <a:r>
              <a:rPr lang="zh-CN" altLang="en-US" b="1" dirty="0"/>
              <a:t>例</a:t>
            </a:r>
            <a:r>
              <a:rPr lang="en-US" altLang="zh-CN" b="1" dirty="0"/>
              <a:t> </a:t>
            </a:r>
            <a:r>
              <a:rPr lang="en-US" altLang="zh-CN" dirty="0"/>
              <a:t> </a:t>
            </a:r>
            <a:r>
              <a:rPr lang="zh-CN" altLang="en-US" dirty="0"/>
              <a:t>转换多项式。</a:t>
            </a:r>
            <a:br>
              <a:rPr lang="zh-CN" altLang="en-US" dirty="0"/>
            </a:br>
            <a:r>
              <a:rPr lang="zh-CN" altLang="en-US" dirty="0"/>
              <a:t>　</a:t>
            </a:r>
            <a:r>
              <a:rPr lang="zh-CN" altLang="en-US" b="1" dirty="0"/>
              <a:t>　解</a:t>
            </a:r>
            <a:r>
              <a:rPr lang="zh-CN" altLang="en-US" dirty="0"/>
              <a:t>  程序如下：</a:t>
            </a:r>
            <a:br>
              <a:rPr lang="zh-CN" altLang="en-US" dirty="0"/>
            </a:br>
            <a:r>
              <a:rPr lang="zh-CN" altLang="en-US" dirty="0"/>
              <a:t>　　	</a:t>
            </a:r>
            <a:r>
              <a:rPr lang="en-US" altLang="zh-CN" dirty="0"/>
              <a:t>&gt;&gt; </a:t>
            </a:r>
            <a:r>
              <a:rPr lang="en-US" altLang="zh-CN" dirty="0" err="1"/>
              <a:t>syms</a:t>
            </a:r>
            <a:r>
              <a:rPr lang="en-US" altLang="zh-CN" dirty="0"/>
              <a:t> x;</a:t>
            </a:r>
            <a:br>
              <a:rPr lang="en-US" altLang="zh-CN" dirty="0"/>
            </a:br>
            <a:r>
              <a:rPr lang="zh-CN" altLang="en-US" dirty="0"/>
              <a:t>　　	</a:t>
            </a:r>
            <a:r>
              <a:rPr lang="es-ES" altLang="zh-CN" dirty="0"/>
              <a:t>&gt;&gt; y = x^3 - x^2 + 3*x + 2</a:t>
            </a:r>
            <a:br>
              <a:rPr lang="es-ES" altLang="zh-CN" dirty="0"/>
            </a:br>
            <a:r>
              <a:rPr lang="zh-CN" altLang="es-ES" dirty="0"/>
              <a:t>　　	</a:t>
            </a:r>
            <a:r>
              <a:rPr lang="es-ES" altLang="zh-CN" dirty="0"/>
              <a:t>&gt;&gt; horner(y) </a:t>
            </a:r>
            <a:br>
              <a:rPr lang="es-ES" altLang="zh-CN" dirty="0"/>
            </a:br>
            <a:r>
              <a:rPr lang="zh-CN" altLang="es-ES" dirty="0"/>
              <a:t>　　	</a:t>
            </a:r>
            <a:r>
              <a:rPr lang="en-US" altLang="zh-CN" dirty="0" err="1"/>
              <a:t>ans</a:t>
            </a:r>
            <a:r>
              <a:rPr lang="en-US" altLang="zh-CN" dirty="0"/>
              <a:t> = x*(x*(x-1)+3)+2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p:cNvSpPr>
            <a:spLocks noGrp="1"/>
          </p:cNvSpPr>
          <p:nvPr>
            <p:ph type="title"/>
          </p:nvPr>
        </p:nvSpPr>
        <p:spPr/>
        <p:txBody>
          <a:bodyPr/>
          <a:lstStyle/>
          <a:p>
            <a:r>
              <a:rPr lang="en-US" altLang="zh-CN" b="1" dirty="0">
                <a:sym typeface="+mn-ea"/>
              </a:rPr>
              <a:t>8.4.4  </a:t>
            </a:r>
            <a:r>
              <a:rPr lang="zh-CN" altLang="en-US" b="1" dirty="0">
                <a:sym typeface="+mn-ea"/>
              </a:rPr>
              <a:t>简化多项式</a:t>
            </a:r>
            <a:r>
              <a:rPr lang="zh-CN" altLang="en-US" dirty="0"/>
              <a:t>　　</a:t>
            </a:r>
            <a:br>
              <a:rPr lang="zh-CN" altLang="en-US" dirty="0"/>
            </a:br>
            <a:r>
              <a:rPr lang="en-US" altLang="zh-CN" b="1" dirty="0"/>
              <a:t>1</a:t>
            </a:r>
            <a:r>
              <a:rPr lang="zh-CN" altLang="en-US" b="1" dirty="0"/>
              <a:t>．化简函数</a:t>
            </a:r>
            <a:r>
              <a:rPr lang="en-US" altLang="zh-CN" b="1" dirty="0"/>
              <a:t>simplify()</a:t>
            </a:r>
            <a:br>
              <a:rPr lang="en-US" altLang="zh-CN" b="1" dirty="0"/>
            </a:br>
            <a:r>
              <a:rPr lang="zh-CN" altLang="en-US" dirty="0"/>
              <a:t>　　</a:t>
            </a:r>
            <a:r>
              <a:rPr lang="en-US" altLang="zh-CN" dirty="0"/>
              <a:t>simplify()</a:t>
            </a:r>
            <a:r>
              <a:rPr lang="zh-CN" altLang="en-US" dirty="0"/>
              <a:t>函数通过数学运算实现符号表达式的化简。例如</a:t>
            </a:r>
            <a:r>
              <a:rPr lang="zh-CN" altLang="es-ES" dirty="0"/>
              <a:t>：</a:t>
            </a:r>
            <a:br>
              <a:rPr lang="zh-CN" altLang="es-ES" dirty="0"/>
            </a:br>
            <a:r>
              <a:rPr lang="zh-CN" altLang="es-ES" dirty="0"/>
              <a:t>　　</a:t>
            </a:r>
            <a:r>
              <a:rPr lang="es-ES" altLang="zh-CN" dirty="0"/>
              <a:t>&gt;&gt; syms  x ;</a:t>
            </a:r>
            <a:br>
              <a:rPr lang="es-ES" altLang="zh-CN" dirty="0"/>
            </a:br>
            <a:r>
              <a:rPr lang="zh-CN" altLang="es-ES" dirty="0"/>
              <a:t>　　</a:t>
            </a:r>
            <a:r>
              <a:rPr lang="es-ES" altLang="zh-CN" dirty="0"/>
              <a:t>&gt;&gt; f=sin(x)^2+cos(x)^2;</a:t>
            </a:r>
            <a:br>
              <a:rPr lang="es-ES" altLang="zh-CN" dirty="0"/>
            </a:br>
            <a:r>
              <a:rPr lang="zh-CN" altLang="es-ES" dirty="0"/>
              <a:t>　　</a:t>
            </a:r>
            <a:r>
              <a:rPr lang="es-ES" altLang="zh-CN" dirty="0"/>
              <a:t>&gt;&gt; simplify(f) </a:t>
            </a:r>
            <a:br>
              <a:rPr lang="es-ES" altLang="zh-CN" dirty="0"/>
            </a:br>
            <a:r>
              <a:rPr lang="zh-CN" altLang="es-ES" dirty="0"/>
              <a:t>　　</a:t>
            </a:r>
            <a:r>
              <a:rPr lang="es-ES" altLang="zh-CN" dirty="0"/>
              <a:t>ans =1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66561"/>
          <p:cNvSpPr>
            <a:spLocks noGrp="1"/>
          </p:cNvSpPr>
          <p:nvPr>
            <p:ph type="title"/>
          </p:nvPr>
        </p:nvSpPr>
        <p:spPr/>
        <p:txBody>
          <a:bodyPr/>
          <a:lstStyle/>
          <a:p>
            <a:r>
              <a:rPr lang="es-ES" altLang="zh-CN" b="1" dirty="0"/>
              <a:t>8.4.5  </a:t>
            </a:r>
            <a:r>
              <a:rPr lang="zh-CN" altLang="es-ES" dirty="0"/>
              <a:t>因式分解与</a:t>
            </a:r>
            <a:r>
              <a:rPr lang="es-ES" altLang="zh-CN" dirty="0"/>
              <a:t>factor()</a:t>
            </a:r>
            <a:r>
              <a:rPr lang="zh-CN" altLang="fr-FR" dirty="0"/>
              <a:t>函数</a:t>
            </a:r>
            <a:br>
              <a:rPr lang="zh-CN" altLang="es-ES" dirty="0"/>
            </a:br>
            <a:r>
              <a:rPr lang="zh-CN" altLang="es-ES" dirty="0"/>
              <a:t>　　</a:t>
            </a:r>
            <a:r>
              <a:rPr lang="es-ES" altLang="zh-CN" dirty="0"/>
              <a:t>factor()</a:t>
            </a:r>
            <a:r>
              <a:rPr lang="zh-CN" altLang="fr-FR" dirty="0"/>
              <a:t>函数实现因式分解功能</a:t>
            </a:r>
            <a:r>
              <a:rPr lang="zh-CN" altLang="es-ES" dirty="0"/>
              <a:t>，</a:t>
            </a:r>
            <a:r>
              <a:rPr lang="zh-CN" altLang="fr-FR" dirty="0"/>
              <a:t>如果输入的参数为正整数</a:t>
            </a:r>
            <a:r>
              <a:rPr lang="zh-CN" altLang="es-ES" dirty="0"/>
              <a:t>，</a:t>
            </a:r>
            <a:r>
              <a:rPr lang="zh-CN" altLang="fr-FR" dirty="0"/>
              <a:t>则返回此数的素数因数。如果无法在有理数的范围内作分解，那么返回的结果还是输入值。语法格式如下：</a:t>
            </a:r>
            <a:br>
              <a:rPr lang="en-US" altLang="zh-CN" dirty="0"/>
            </a:br>
            <a:r>
              <a:rPr lang="zh-CN" altLang="en-US" dirty="0"/>
              <a:t>　　</a:t>
            </a:r>
            <a:r>
              <a:rPr lang="en-US" altLang="zh-CN" err="1"/>
              <a:t>factor(X</a:t>
            </a:r>
            <a:r>
              <a:rPr lang="en-US" altLang="zh-CN" dirty="0"/>
              <a:t>)</a:t>
            </a:r>
            <a:r>
              <a:rPr lang="zh-CN" altLang="en-US" dirty="0"/>
              <a:t>：参量</a:t>
            </a:r>
            <a:r>
              <a:rPr lang="en-US" altLang="zh-CN" dirty="0"/>
              <a:t>X</a:t>
            </a:r>
            <a:r>
              <a:rPr lang="zh-CN" altLang="en-US" dirty="0"/>
              <a:t>可以是正整数、符号表达式矩阵或符号整数矩阵。若</a:t>
            </a:r>
            <a:r>
              <a:rPr lang="en-US" altLang="zh-CN" dirty="0"/>
              <a:t>X</a:t>
            </a:r>
            <a:r>
              <a:rPr lang="zh-CN" altLang="en-US" dirty="0"/>
              <a:t>为一正整数，则</a:t>
            </a:r>
            <a:r>
              <a:rPr lang="en-US" altLang="zh-CN" err="1"/>
              <a:t>factor(X</a:t>
            </a:r>
            <a:r>
              <a:rPr lang="en-US" altLang="zh-CN" dirty="0"/>
              <a:t>)</a:t>
            </a:r>
            <a:r>
              <a:rPr lang="zh-CN" altLang="en-US" dirty="0"/>
              <a:t>返回</a:t>
            </a:r>
            <a:r>
              <a:rPr lang="en-US" altLang="zh-CN" dirty="0"/>
              <a:t>X</a:t>
            </a:r>
            <a:r>
              <a:rPr lang="zh-CN" altLang="en-US" dirty="0"/>
              <a:t>的质数分解式。若</a:t>
            </a:r>
            <a:r>
              <a:rPr lang="en-US" altLang="zh-CN" dirty="0"/>
              <a:t>X</a:t>
            </a:r>
            <a:r>
              <a:rPr lang="zh-CN" altLang="en-US" dirty="0"/>
              <a:t>为多项式或整数矩阵，则</a:t>
            </a:r>
            <a:r>
              <a:rPr lang="en-US" altLang="zh-CN" err="1"/>
              <a:t>factor(X</a:t>
            </a:r>
            <a:r>
              <a:rPr lang="en-US" altLang="zh-CN" dirty="0"/>
              <a:t>)</a:t>
            </a:r>
            <a:r>
              <a:rPr lang="zh-CN" altLang="en-US" dirty="0"/>
              <a:t>分解矩阵的每一元素。若整数矩阵中有一元素位数超过</a:t>
            </a:r>
            <a:r>
              <a:rPr lang="en-US" altLang="zh-CN" dirty="0"/>
              <a:t>16</a:t>
            </a:r>
            <a:r>
              <a:rPr lang="zh-CN" altLang="en-US" dirty="0"/>
              <a:t>位，用户必须用</a:t>
            </a:r>
            <a:r>
              <a:rPr lang="en-US" altLang="zh-CN" dirty="0"/>
              <a:t>sym</a:t>
            </a:r>
            <a:r>
              <a:rPr lang="zh-CN" altLang="en-US" dirty="0"/>
              <a:t>命令生成该元素。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74753"/>
          <p:cNvSpPr>
            <a:spLocks noGrp="1"/>
          </p:cNvSpPr>
          <p:nvPr>
            <p:ph type="title"/>
          </p:nvPr>
        </p:nvSpPr>
        <p:spPr/>
        <p:txBody>
          <a:bodyPr/>
          <a:lstStyle/>
          <a:p>
            <a:r>
              <a:rPr lang="zh-CN" altLang="en-US" dirty="0"/>
              <a:t>　　</a:t>
            </a:r>
            <a:r>
              <a:rPr lang="zh-CN" altLang="en-US" b="1" dirty="0"/>
              <a:t>例</a:t>
            </a:r>
            <a:r>
              <a:rPr lang="en-US" altLang="zh-CN" b="1" dirty="0"/>
              <a:t> </a:t>
            </a:r>
            <a:r>
              <a:rPr lang="en-US" altLang="zh-CN" dirty="0"/>
              <a:t> </a:t>
            </a:r>
            <a:r>
              <a:rPr lang="zh-CN" altLang="en-US" dirty="0"/>
              <a:t>将</a:t>
            </a:r>
            <a:r>
              <a:rPr lang="en-US" altLang="zh-CN" dirty="0"/>
              <a:t>f = x3-6x2 + 11x -6</a:t>
            </a:r>
            <a:r>
              <a:rPr lang="zh-CN" altLang="en-US" dirty="0"/>
              <a:t>进行</a:t>
            </a:r>
            <a:r>
              <a:rPr lang="zh-CN" altLang="fr-FR" dirty="0"/>
              <a:t>因式分解。</a:t>
            </a:r>
            <a:br>
              <a:rPr lang="zh-CN" altLang="fr-FR" dirty="0"/>
            </a:br>
            <a:r>
              <a:rPr lang="zh-CN" altLang="fr-FR" dirty="0"/>
              <a:t>　　</a:t>
            </a:r>
            <a:r>
              <a:rPr lang="zh-CN" altLang="fr-FR" b="1" dirty="0"/>
              <a:t>解</a:t>
            </a:r>
            <a:r>
              <a:rPr lang="zh-CN" altLang="en-US" dirty="0"/>
              <a:t>  程序如下：</a:t>
            </a:r>
            <a:br>
              <a:rPr lang="zh-CN" altLang="en-US" dirty="0"/>
            </a:br>
            <a:r>
              <a:rPr lang="zh-CN" altLang="en-US" dirty="0"/>
              <a:t>　　</a:t>
            </a:r>
            <a:r>
              <a:rPr lang="en-US" altLang="zh-CN" dirty="0"/>
              <a:t>&gt;&gt; </a:t>
            </a:r>
            <a:r>
              <a:rPr lang="en-US" altLang="zh-CN" dirty="0" err="1"/>
              <a:t>syms</a:t>
            </a:r>
            <a:r>
              <a:rPr lang="en-US" altLang="zh-CN" dirty="0"/>
              <a:t> x;</a:t>
            </a:r>
            <a:br>
              <a:rPr lang="en-US" altLang="zh-CN" dirty="0"/>
            </a:br>
            <a:r>
              <a:rPr lang="zh-CN" altLang="en-US" dirty="0"/>
              <a:t>　　</a:t>
            </a:r>
            <a:r>
              <a:rPr lang="en-US" altLang="zh-CN" dirty="0"/>
              <a:t>&gt;&gt; f=x^3-6*x^2+11*x-6;</a:t>
            </a:r>
            <a:br>
              <a:rPr lang="en-US" altLang="zh-CN" dirty="0"/>
            </a:br>
            <a:r>
              <a:rPr lang="zh-CN" altLang="en-US" dirty="0"/>
              <a:t>　　</a:t>
            </a:r>
            <a:r>
              <a:rPr lang="en-US" altLang="zh-CN" dirty="0"/>
              <a:t>&gt;&gt; factor(f) </a:t>
            </a:r>
            <a:br>
              <a:rPr lang="en-US" altLang="zh-CN" dirty="0"/>
            </a:br>
            <a:r>
              <a:rPr lang="zh-CN" altLang="en-US" dirty="0"/>
              <a:t>　　</a:t>
            </a:r>
            <a:r>
              <a:rPr lang="en-US" altLang="zh-CN" dirty="0" err="1"/>
              <a:t>ans</a:t>
            </a:r>
            <a:r>
              <a:rPr lang="en-US" altLang="zh-CN" dirty="0"/>
              <a:t> =[ x - 3, x - 1, x - 2]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8" name="内容占位符 73737"/>
          <p:cNvGraphicFramePr>
            <a:graphicFrameLocks noGrp="1"/>
          </p:cNvGraphicFramePr>
          <p:nvPr>
            <p:ph idx="4294967295"/>
          </p:nvPr>
        </p:nvGraphicFramePr>
        <p:xfrm>
          <a:off x="682625" y="288925"/>
          <a:ext cx="8353425" cy="6453188"/>
        </p:xfrm>
        <a:graphic>
          <a:graphicData uri="http://schemas.openxmlformats.org/presentationml/2006/ole">
            <mc:AlternateContent xmlns:mc="http://schemas.openxmlformats.org/markup-compatibility/2006">
              <mc:Choice xmlns:v="urn:schemas-microsoft-com:vml" Requires="v">
                <p:oleObj spid="_x0000_s5141" r:id="rId3" imgW="4822825" imgH="3729355" progId="Word.Document.8">
                  <p:embed/>
                </p:oleObj>
              </mc:Choice>
              <mc:Fallback>
                <p:oleObj r:id="rId3" imgW="4822825" imgH="3729355" progId="Word.Document.8">
                  <p:embed/>
                  <p:pic>
                    <p:nvPicPr>
                      <p:cNvPr id="0" name="图片 3080"/>
                      <p:cNvPicPr/>
                      <p:nvPr/>
                    </p:nvPicPr>
                    <p:blipFill>
                      <a:blip r:embed="rId4"/>
                      <a:stretch>
                        <a:fillRect/>
                      </a:stretch>
                    </p:blipFill>
                    <p:spPr>
                      <a:xfrm>
                        <a:off x="682625" y="288925"/>
                        <a:ext cx="8353425" cy="6453188"/>
                      </a:xfrm>
                      <a:prstGeom prst="rect">
                        <a:avLst/>
                      </a:prstGeom>
                      <a:noFill/>
                      <a:ln w="38100">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2705"/>
          <p:cNvSpPr>
            <a:spLocks noGrp="1"/>
          </p:cNvSpPr>
          <p:nvPr>
            <p:ph type="title"/>
          </p:nvPr>
        </p:nvSpPr>
        <p:spPr/>
        <p:txBody>
          <a:bodyPr/>
          <a:lstStyle/>
          <a:p>
            <a:r>
              <a:rPr lang="en-US" altLang="zh-CN" b="1" dirty="0"/>
              <a:t>8.4.7  </a:t>
            </a:r>
            <a:r>
              <a:rPr lang="zh-CN" altLang="en-US" b="1" dirty="0"/>
              <a:t>符号替换</a:t>
            </a:r>
            <a:br>
              <a:rPr lang="zh-CN" altLang="en-US" b="1" dirty="0"/>
            </a:br>
            <a:r>
              <a:rPr lang="zh-CN" altLang="en-US" b="1" dirty="0"/>
              <a:t>　　</a:t>
            </a:r>
            <a:r>
              <a:rPr lang="en-US" altLang="zh-CN" b="1" dirty="0"/>
              <a:t>1</a:t>
            </a:r>
            <a:r>
              <a:rPr lang="zh-CN" altLang="en-US" b="1" dirty="0"/>
              <a:t>．</a:t>
            </a:r>
            <a:r>
              <a:rPr lang="en-US" altLang="zh-CN" b="1" dirty="0"/>
              <a:t>subs() </a:t>
            </a:r>
            <a:r>
              <a:rPr lang="zh-CN" altLang="en-US" b="1" dirty="0"/>
              <a:t>函数</a:t>
            </a:r>
            <a:br>
              <a:rPr lang="zh-CN" altLang="en-US" b="1" dirty="0"/>
            </a:br>
            <a:r>
              <a:rPr lang="zh-CN" altLang="en-US" dirty="0"/>
              <a:t>　　</a:t>
            </a:r>
            <a:r>
              <a:rPr lang="en-US" altLang="zh-CN" dirty="0"/>
              <a:t>subs()</a:t>
            </a:r>
            <a:r>
              <a:rPr lang="zh-CN" altLang="en-US" dirty="0"/>
              <a:t>函数可以在一符号表达式或矩阵中进行符号替换，用指定符号替换表达式中的某一特定符号，如将符号表达式中的符号变量用数值代替。</a:t>
            </a:r>
            <a:br>
              <a:rPr lang="zh-CN" altLang="en-US" dirty="0"/>
            </a:br>
            <a:r>
              <a:rPr lang="zh-CN" altLang="en-US" dirty="0"/>
              <a:t>　　在对多变量符号表达式使用</a:t>
            </a:r>
            <a:r>
              <a:rPr lang="en-US" altLang="zh-CN" dirty="0"/>
              <a:t>subs()</a:t>
            </a:r>
            <a:r>
              <a:rPr lang="zh-CN" altLang="en-US" dirty="0"/>
              <a:t>函数时，如果不指定变量，则系统选择默认变量进行计算。默认变量的选择规则为：选择在字母表中离</a:t>
            </a:r>
            <a:r>
              <a:rPr lang="en-US" altLang="zh-CN" dirty="0"/>
              <a:t>x </a:t>
            </a:r>
            <a:r>
              <a:rPr lang="zh-CN" altLang="en-US" dirty="0"/>
              <a:t>近的变量字母作为默认变量，</a:t>
            </a:r>
            <a:r>
              <a:rPr lang="zh-CN" altLang="en-US" b="1" dirty="0">
                <a:solidFill>
                  <a:srgbClr val="0070C0"/>
                </a:solidFill>
              </a:rPr>
              <a:t>如果有两个变量并且和 </a:t>
            </a:r>
            <a:r>
              <a:rPr lang="en-US" altLang="zh-CN" b="1" dirty="0">
                <a:solidFill>
                  <a:srgbClr val="0070C0"/>
                </a:solidFill>
              </a:rPr>
              <a:t>x </a:t>
            </a:r>
            <a:r>
              <a:rPr lang="zh-CN" altLang="en-US" b="1" dirty="0">
                <a:solidFill>
                  <a:srgbClr val="0070C0"/>
                </a:solidFill>
              </a:rPr>
              <a:t>之间的距离相同，则选择字母表靠后面的变量作为默认变量</a:t>
            </a:r>
            <a:r>
              <a:rPr lang="zh-CN" altLang="en-US"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71681"/>
          <p:cNvSpPr>
            <a:spLocks noGrp="1"/>
          </p:cNvSpPr>
          <p:nvPr>
            <p:ph type="title"/>
          </p:nvPr>
        </p:nvSpPr>
        <p:spPr/>
        <p:txBody>
          <a:bodyPr/>
          <a:lstStyle/>
          <a:p>
            <a:r>
              <a:rPr lang="zh-CN" altLang="en-US" dirty="0"/>
              <a:t>　　</a:t>
            </a:r>
            <a:r>
              <a:rPr lang="en-US" altLang="zh-CN" dirty="0"/>
              <a:t>subs()</a:t>
            </a:r>
            <a:r>
              <a:rPr lang="zh-CN" altLang="en-US" dirty="0"/>
              <a:t>函数的调用格式如下： </a:t>
            </a:r>
            <a:br>
              <a:rPr lang="zh-CN" altLang="en-US" dirty="0"/>
            </a:br>
            <a:r>
              <a:rPr lang="zh-CN" altLang="en-US" dirty="0"/>
              <a:t>　　</a:t>
            </a:r>
            <a:r>
              <a:rPr lang="en-US" altLang="zh-CN" err="1"/>
              <a:t>(1)  R = subs(S</a:t>
            </a:r>
            <a:r>
              <a:rPr lang="en-US" altLang="zh-CN" dirty="0"/>
              <a:t>)</a:t>
            </a:r>
            <a:r>
              <a:rPr lang="zh-CN" altLang="en-US" dirty="0"/>
              <a:t>。对于</a:t>
            </a:r>
            <a:r>
              <a:rPr lang="en-US" altLang="zh-CN" dirty="0"/>
              <a:t>S</a:t>
            </a:r>
            <a:r>
              <a:rPr lang="zh-CN" altLang="en-US" dirty="0"/>
              <a:t>中出现的全部符号变量，如果在调用函数或工作空间中存在相应值，则将值代入，同时自动进行化简计算；若是数值表达式，则计算出结果。如果没有相应值，则对应的变量保持不变。</a:t>
            </a:r>
            <a:br>
              <a:rPr lang="zh-CN" altLang="en-US" dirty="0"/>
            </a:br>
            <a:r>
              <a:rPr lang="zh-CN" altLang="en-US" dirty="0"/>
              <a:t>　　</a:t>
            </a:r>
            <a:r>
              <a:rPr lang="en-US" altLang="zh-CN" err="1"/>
              <a:t>(2)  R = subs(S</a:t>
            </a:r>
            <a:r>
              <a:rPr lang="en-US" altLang="zh-CN" dirty="0"/>
              <a:t>, new)</a:t>
            </a:r>
            <a:r>
              <a:rPr lang="zh-CN" altLang="en-US" dirty="0"/>
              <a:t>。用新的符号变量</a:t>
            </a:r>
            <a:r>
              <a:rPr lang="en-US" altLang="zh-CN" dirty="0"/>
              <a:t>new</a:t>
            </a:r>
            <a:r>
              <a:rPr lang="zh-CN" altLang="en-US" dirty="0"/>
              <a:t>替换</a:t>
            </a:r>
            <a:r>
              <a:rPr lang="en-US" altLang="zh-CN" dirty="0"/>
              <a:t>S</a:t>
            </a:r>
            <a:r>
              <a:rPr lang="zh-CN" altLang="en-US" dirty="0"/>
              <a:t>中的默认变量，即有</a:t>
            </a:r>
            <a:r>
              <a:rPr lang="en-US" altLang="zh-CN" err="1"/>
              <a:t>findsym</a:t>
            </a:r>
            <a:r>
              <a:rPr lang="en-US" altLang="zh-CN" dirty="0"/>
              <a:t>()</a:t>
            </a:r>
            <a:r>
              <a:rPr lang="zh-CN" altLang="en-US" dirty="0"/>
              <a:t>函数返回的变量。</a:t>
            </a:r>
            <a:br>
              <a:rPr lang="zh-CN" altLang="en-US" dirty="0"/>
            </a:br>
            <a:r>
              <a:rPr lang="zh-CN" altLang="en-US" dirty="0"/>
              <a:t>　　</a:t>
            </a:r>
            <a:r>
              <a:rPr lang="en-US" altLang="zh-CN" err="1"/>
              <a:t>(3)  R = subs(S</a:t>
            </a:r>
            <a:r>
              <a:rPr lang="en-US" altLang="zh-CN" dirty="0"/>
              <a:t>, old, new)</a:t>
            </a:r>
            <a:r>
              <a:rPr lang="zh-CN" altLang="en-US" dirty="0"/>
              <a:t>。用新值</a:t>
            </a:r>
            <a:r>
              <a:rPr lang="en-US" altLang="zh-CN" dirty="0"/>
              <a:t>new</a:t>
            </a:r>
            <a:r>
              <a:rPr lang="zh-CN" altLang="en-US" dirty="0"/>
              <a:t>替换表达式</a:t>
            </a:r>
            <a:r>
              <a:rPr lang="en-US" altLang="zh-CN" dirty="0"/>
              <a:t>S</a:t>
            </a:r>
            <a:r>
              <a:rPr lang="zh-CN" altLang="en-US" dirty="0"/>
              <a:t>中的旧值</a:t>
            </a:r>
            <a:r>
              <a:rPr lang="en-US" altLang="zh-CN" dirty="0"/>
              <a:t>old</a:t>
            </a:r>
            <a:r>
              <a:rPr lang="zh-CN" altLang="en-US" dirty="0"/>
              <a:t>，参量</a:t>
            </a:r>
            <a:r>
              <a:rPr lang="en-US" altLang="zh-CN" dirty="0"/>
              <a:t>old</a:t>
            </a:r>
            <a:r>
              <a:rPr lang="zh-CN" altLang="en-US" dirty="0"/>
              <a:t>是一符号变量或代表一变量名的字符串，</a:t>
            </a:r>
            <a:r>
              <a:rPr lang="en-US" altLang="zh-CN" dirty="0"/>
              <a:t>new</a:t>
            </a:r>
            <a:r>
              <a:rPr lang="zh-CN" altLang="en-US" dirty="0"/>
              <a:t>是一符号、数值变量或表达式。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0243"/>
          <p:cNvSpPr>
            <a:spLocks noGrp="1"/>
          </p:cNvSpPr>
          <p:nvPr>
            <p:ph type="title"/>
          </p:nvPr>
        </p:nvSpPr>
        <p:spPr/>
        <p:txBody>
          <a:bodyPr/>
          <a:lstStyle/>
          <a:p>
            <a:r>
              <a:rPr lang="zh-CN" altLang="en-US" sz="2200" dirty="0"/>
              <a:t>　</a:t>
            </a:r>
            <a:r>
              <a:rPr lang="zh-CN" altLang="en-US" sz="2200" b="1" dirty="0"/>
              <a:t>　</a:t>
            </a:r>
            <a:r>
              <a:rPr lang="en-US" altLang="zh-CN" sz="2200" b="1" dirty="0"/>
              <a:t>1</a:t>
            </a:r>
            <a:r>
              <a:rPr lang="zh-CN" altLang="en-US" sz="2200" b="1" dirty="0"/>
              <a:t>．符号对象</a:t>
            </a:r>
            <a:br>
              <a:rPr lang="zh-CN" altLang="en-US" sz="2200" b="1" dirty="0"/>
            </a:br>
            <a:r>
              <a:rPr lang="zh-CN" altLang="en-US" sz="2200" dirty="0"/>
              <a:t>　　</a:t>
            </a:r>
            <a:r>
              <a:rPr lang="zh-CN" altLang="en-US" sz="2200" b="1" dirty="0">
                <a:solidFill>
                  <a:schemeClr val="accent2"/>
                </a:solidFill>
              </a:rPr>
              <a:t>符号对象</a:t>
            </a:r>
            <a:r>
              <a:rPr lang="zh-CN" altLang="en-US" sz="2200" dirty="0"/>
              <a:t>是符号工具箱中定义的另一种数据类型。符号对象是用来存储代表符号的字符串，在符号工具箱中符号对象用于表示</a:t>
            </a:r>
            <a:r>
              <a:rPr lang="zh-CN" altLang="en-US" sz="2200" b="1" dirty="0">
                <a:solidFill>
                  <a:schemeClr val="accent2"/>
                </a:solidFill>
              </a:rPr>
              <a:t>符号变量、符号矩阵、符号表达式和符号方程</a:t>
            </a:r>
            <a:r>
              <a:rPr lang="zh-CN" altLang="en-US" sz="2200" dirty="0"/>
              <a:t>。</a:t>
            </a:r>
            <a:br>
              <a:rPr lang="zh-CN" altLang="en-US" sz="2200" dirty="0"/>
            </a:br>
            <a:r>
              <a:rPr lang="zh-CN" altLang="en-US" sz="2200" dirty="0"/>
              <a:t>　　在数学计算中有数值计算与符号计算之分，数值计算的表达式、矩阵变量中不允许有未定义的自由变量，例如：</a:t>
            </a:r>
            <a:br>
              <a:rPr lang="zh-CN" altLang="en-US" sz="2200" dirty="0"/>
            </a:br>
            <a:r>
              <a:rPr lang="zh-CN" altLang="en-US" sz="2200" dirty="0"/>
              <a:t>　　</a:t>
            </a:r>
            <a:r>
              <a:rPr lang="en-US" altLang="zh-CN" sz="2200" dirty="0"/>
              <a:t>&gt;&gt; A=[</a:t>
            </a:r>
            <a:r>
              <a:rPr lang="en-US" altLang="zh-CN" sz="2200" dirty="0" err="1"/>
              <a:t>a,b;c,d</a:t>
            </a:r>
            <a:r>
              <a:rPr lang="en-US" altLang="zh-CN" sz="2200" dirty="0"/>
              <a:t>] </a:t>
            </a:r>
            <a:br>
              <a:rPr lang="en-US" altLang="zh-CN" sz="2200" dirty="0"/>
            </a:br>
            <a:r>
              <a:rPr lang="zh-CN" altLang="en-US" sz="2200" dirty="0"/>
              <a:t>　　</a:t>
            </a:r>
            <a:r>
              <a:rPr lang="en-US" altLang="zh-CN" sz="2200" dirty="0"/>
              <a:t>??? Undefined function or variable 'a'. </a:t>
            </a:r>
            <a:br>
              <a:rPr lang="en-US" altLang="zh-CN" sz="2200" dirty="0"/>
            </a:br>
            <a:r>
              <a:rPr lang="zh-CN" altLang="en-US" sz="2200" dirty="0"/>
              <a:t>而符号计算可以含有未定义的符号变量，例如：</a:t>
            </a:r>
            <a:br>
              <a:rPr lang="zh-CN" altLang="en-US" sz="2200" dirty="0"/>
            </a:br>
            <a:r>
              <a:rPr lang="zh-CN" altLang="en-US" sz="2200" dirty="0"/>
              <a:t>　　</a:t>
            </a:r>
            <a:r>
              <a:rPr lang="pl-PL" altLang="zh-CN" sz="2200" dirty="0"/>
              <a:t>&gt;&gt; A=sym('[a,b;c,d]') </a:t>
            </a:r>
            <a:br>
              <a:rPr lang="pt-BR" altLang="zh-CN" sz="2200" dirty="0"/>
            </a:br>
            <a:r>
              <a:rPr lang="zh-CN" altLang="pt-BR" sz="2200" dirty="0"/>
              <a:t>　　</a:t>
            </a:r>
            <a:r>
              <a:rPr lang="pl-PL" altLang="zh-CN" sz="2200" dirty="0"/>
              <a:t>A = </a:t>
            </a:r>
            <a:br>
              <a:rPr lang="pt-BR" altLang="zh-CN" sz="2200" dirty="0"/>
            </a:br>
            <a:r>
              <a:rPr lang="zh-CN" altLang="pt-BR" sz="2200" dirty="0"/>
              <a:t>　　</a:t>
            </a:r>
            <a:r>
              <a:rPr lang="pt-BR" altLang="zh-CN" sz="2200" dirty="0"/>
              <a:t>[ a, b]</a:t>
            </a:r>
            <a:br>
              <a:rPr lang="pt-BR" altLang="zh-CN" sz="2200" dirty="0"/>
            </a:br>
            <a:r>
              <a:rPr lang="zh-CN" altLang="pt-BR" sz="2200" dirty="0"/>
              <a:t>　　</a:t>
            </a:r>
            <a:r>
              <a:rPr lang="en-US" altLang="zh-CN" sz="2200" dirty="0"/>
              <a:t>[ c, d]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79873"/>
          <p:cNvSpPr>
            <a:spLocks noGrp="1"/>
          </p:cNvSpPr>
          <p:nvPr>
            <p:ph type="title"/>
          </p:nvPr>
        </p:nvSpPr>
        <p:spPr/>
        <p:txBody>
          <a:bodyPr/>
          <a:lstStyle/>
          <a:p>
            <a:r>
              <a:rPr lang="zh-CN" altLang="en-US" dirty="0"/>
              <a:t>　　若</a:t>
            </a:r>
            <a:r>
              <a:rPr lang="en-US" altLang="zh-CN" dirty="0"/>
              <a:t>old</a:t>
            </a:r>
            <a:r>
              <a:rPr lang="zh-CN" altLang="en-US" dirty="0"/>
              <a:t>与</a:t>
            </a:r>
            <a:r>
              <a:rPr lang="en-US" altLang="zh-CN" dirty="0"/>
              <a:t>new</a:t>
            </a:r>
            <a:r>
              <a:rPr lang="zh-CN" altLang="en-US" dirty="0"/>
              <a:t>是具有相同大小的阵列，则用</a:t>
            </a:r>
            <a:r>
              <a:rPr lang="en-US" altLang="zh-CN" dirty="0"/>
              <a:t>new</a:t>
            </a:r>
            <a:r>
              <a:rPr lang="zh-CN" altLang="en-US" dirty="0"/>
              <a:t>中相应的元素替换</a:t>
            </a:r>
            <a:r>
              <a:rPr lang="en-US" altLang="zh-CN" dirty="0"/>
              <a:t>old</a:t>
            </a:r>
            <a:r>
              <a:rPr lang="zh-CN" altLang="en-US" dirty="0"/>
              <a:t>中的元素；</a:t>
            </a:r>
            <a:br>
              <a:rPr lang="zh-CN" altLang="en-US" dirty="0"/>
            </a:br>
            <a:r>
              <a:rPr lang="zh-CN" altLang="en-US" dirty="0"/>
              <a:t>　　若</a:t>
            </a:r>
            <a:r>
              <a:rPr lang="en-US" altLang="zh-CN" dirty="0"/>
              <a:t>S</a:t>
            </a:r>
            <a:r>
              <a:rPr lang="zh-CN" altLang="en-US" dirty="0"/>
              <a:t>与</a:t>
            </a:r>
            <a:r>
              <a:rPr lang="en-US" altLang="zh-CN" dirty="0"/>
              <a:t>old</a:t>
            </a:r>
            <a:r>
              <a:rPr lang="zh-CN" altLang="en-US" dirty="0"/>
              <a:t>为标量，而</a:t>
            </a:r>
            <a:r>
              <a:rPr lang="en-US" altLang="zh-CN" dirty="0"/>
              <a:t>new</a:t>
            </a:r>
            <a:r>
              <a:rPr lang="zh-CN" altLang="en-US" dirty="0"/>
              <a:t>为阵列或单元阵列，则标量</a:t>
            </a:r>
            <a:r>
              <a:rPr lang="en-US" altLang="zh-CN" dirty="0"/>
              <a:t>S</a:t>
            </a:r>
            <a:r>
              <a:rPr lang="zh-CN" altLang="en-US" dirty="0"/>
              <a:t>与</a:t>
            </a:r>
            <a:r>
              <a:rPr lang="en-US" altLang="zh-CN" dirty="0"/>
              <a:t>old</a:t>
            </a:r>
            <a:r>
              <a:rPr lang="zh-CN" altLang="en-US" dirty="0"/>
              <a:t>将扩展为与</a:t>
            </a:r>
            <a:r>
              <a:rPr lang="en-US" altLang="zh-CN" dirty="0"/>
              <a:t>new</a:t>
            </a:r>
            <a:r>
              <a:rPr lang="zh-CN" altLang="en-US" dirty="0"/>
              <a:t>同型的阵列；将</a:t>
            </a:r>
            <a:r>
              <a:rPr lang="en-US" altLang="zh-CN" dirty="0"/>
              <a:t>S</a:t>
            </a:r>
            <a:r>
              <a:rPr lang="zh-CN" altLang="en-US" dirty="0"/>
              <a:t>中的所有</a:t>
            </a:r>
            <a:r>
              <a:rPr lang="en-US" altLang="zh-CN" dirty="0"/>
              <a:t>old</a:t>
            </a:r>
            <a:r>
              <a:rPr lang="zh-CN" altLang="en-US" dirty="0"/>
              <a:t>替换为</a:t>
            </a:r>
            <a:r>
              <a:rPr lang="en-US" altLang="zh-CN" dirty="0"/>
              <a:t>new</a:t>
            </a:r>
            <a:r>
              <a:rPr lang="zh-CN" altLang="en-US" dirty="0"/>
              <a:t>，并将</a:t>
            </a:r>
            <a:r>
              <a:rPr lang="en-US" altLang="zh-CN" dirty="0"/>
              <a:t>S</a:t>
            </a:r>
            <a:r>
              <a:rPr lang="zh-CN" altLang="en-US" dirty="0"/>
              <a:t>中的常数项扩充为与</a:t>
            </a:r>
            <a:r>
              <a:rPr lang="en-US" altLang="zh-CN" dirty="0"/>
              <a:t>new</a:t>
            </a:r>
            <a:r>
              <a:rPr lang="zh-CN" altLang="en-US" dirty="0"/>
              <a:t>维数相同的常数矩阵。</a:t>
            </a:r>
            <a:br>
              <a:rPr lang="zh-CN" altLang="en-US" dirty="0"/>
            </a:br>
            <a:r>
              <a:rPr lang="zh-CN" altLang="en-US" dirty="0"/>
              <a:t>　　若</a:t>
            </a:r>
            <a:r>
              <a:rPr lang="en-US" altLang="zh-CN" dirty="0"/>
              <a:t>new</a:t>
            </a:r>
            <a:r>
              <a:rPr lang="zh-CN" altLang="en-US" dirty="0"/>
              <a:t>为数值矩阵的单元阵列，则替换按元素的方向执行。</a:t>
            </a:r>
            <a:br>
              <a:rPr lang="zh-CN" altLang="en-US" dirty="0"/>
            </a:br>
            <a:r>
              <a:rPr lang="zh-CN" altLang="en-US" dirty="0"/>
              <a:t>　　若</a:t>
            </a:r>
            <a:r>
              <a:rPr lang="en-US" altLang="zh-CN" dirty="0"/>
              <a:t>new</a:t>
            </a:r>
            <a:r>
              <a:rPr lang="zh-CN" altLang="en-US" dirty="0"/>
              <a:t>是数字形式的符号，则数值代替原来的符号计算表达式的值，所得结果仍是字符串形式。</a:t>
            </a:r>
            <a:br>
              <a:rPr lang="zh-CN" altLang="en-US" dirty="0"/>
            </a:br>
            <a:r>
              <a:rPr lang="zh-CN" altLang="en-US" dirty="0"/>
              <a:t>　　例如，求解常微分方程</a:t>
            </a:r>
            <a:r>
              <a:rPr lang="en-US" altLang="zh-CN" err="1"/>
              <a:t>dy</a:t>
            </a:r>
            <a:r>
              <a:rPr lang="en-US" altLang="zh-CN" dirty="0"/>
              <a:t> = - a * y</a:t>
            </a:r>
            <a:r>
              <a:rPr lang="zh-CN" altLang="en-US" dirty="0"/>
              <a:t>，其程序如下：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78849"/>
          <p:cNvSpPr>
            <a:spLocks noGrp="1"/>
          </p:cNvSpPr>
          <p:nvPr>
            <p:ph type="title"/>
          </p:nvPr>
        </p:nvSpPr>
        <p:spPr/>
        <p:txBody>
          <a:bodyPr/>
          <a:lstStyle/>
          <a:p>
            <a:r>
              <a:rPr lang="zh-CN" altLang="en-US" dirty="0"/>
              <a:t>　　		</a:t>
            </a:r>
            <a:r>
              <a:rPr lang="es-ES" altLang="zh-CN" dirty="0"/>
              <a:t>&gt;&gt;y = dsolve(‘Dy = -a*y’)</a:t>
            </a:r>
            <a:br>
              <a:rPr lang="es-ES" altLang="zh-CN" dirty="0"/>
            </a:br>
            <a:r>
              <a:rPr lang="zh-CN" altLang="es-ES" dirty="0"/>
              <a:t>　　积分结果为</a:t>
            </a:r>
            <a:br>
              <a:rPr lang="zh-CN" altLang="es-ES" dirty="0"/>
            </a:br>
            <a:r>
              <a:rPr lang="zh-CN" altLang="es-ES" dirty="0"/>
              <a:t>　　	</a:t>
            </a:r>
            <a:r>
              <a:rPr lang="es-ES" altLang="zh-CN" dirty="0"/>
              <a:t>y = </a:t>
            </a:r>
            <a:br>
              <a:rPr lang="es-ES" altLang="zh-CN" dirty="0"/>
            </a:br>
            <a:r>
              <a:rPr lang="zh-CN" altLang="es-ES" dirty="0"/>
              <a:t>　　	</a:t>
            </a:r>
            <a:r>
              <a:rPr lang="es-ES" altLang="zh-CN" dirty="0"/>
              <a:t>C1/exp(a*t)</a:t>
            </a:r>
            <a:br>
              <a:rPr lang="es-ES" altLang="zh-CN" dirty="0"/>
            </a:br>
            <a:r>
              <a:rPr lang="zh-CN" altLang="es-ES" dirty="0"/>
              <a:t>　　  如果工作空间存在</a:t>
            </a:r>
            <a:r>
              <a:rPr lang="es-ES" altLang="zh-CN" dirty="0"/>
              <a:t>a</a:t>
            </a:r>
            <a:r>
              <a:rPr lang="zh-CN" altLang="es-ES" dirty="0"/>
              <a:t>、</a:t>
            </a:r>
            <a:r>
              <a:rPr lang="es-ES" altLang="zh-CN" dirty="0"/>
              <a:t>C1</a:t>
            </a:r>
            <a:r>
              <a:rPr lang="zh-CN" altLang="es-ES" dirty="0"/>
              <a:t>值，或输入</a:t>
            </a:r>
            <a:r>
              <a:rPr lang="es-ES" altLang="zh-CN" dirty="0"/>
              <a:t>a</a:t>
            </a:r>
            <a:r>
              <a:rPr lang="zh-CN" altLang="es-ES" dirty="0"/>
              <a:t>、</a:t>
            </a:r>
            <a:r>
              <a:rPr lang="es-ES" altLang="zh-CN" dirty="0"/>
              <a:t>C1</a:t>
            </a:r>
            <a:r>
              <a:rPr lang="zh-CN" altLang="es-ES" dirty="0"/>
              <a:t>值：</a:t>
            </a:r>
            <a:br>
              <a:rPr lang="zh-CN" altLang="es-ES" dirty="0"/>
            </a:br>
            <a:r>
              <a:rPr lang="zh-CN" altLang="es-ES" dirty="0"/>
              <a:t>　　	</a:t>
            </a:r>
            <a:r>
              <a:rPr lang="es-ES" altLang="zh-CN" dirty="0"/>
              <a:t>&gt;&gt; a = 980,C1=3;</a:t>
            </a:r>
            <a:br>
              <a:rPr lang="fr-FR" altLang="zh-CN" dirty="0"/>
            </a:br>
            <a:r>
              <a:rPr lang="zh-CN" altLang="fr-FR" dirty="0"/>
              <a:t>　　	</a:t>
            </a:r>
            <a:r>
              <a:rPr lang="es-ES" altLang="zh-CN" dirty="0"/>
              <a:t>&gt;&gt; subs(y) </a:t>
            </a:r>
            <a:br>
              <a:rPr lang="fr-FR" altLang="zh-CN" dirty="0"/>
            </a:br>
            <a:r>
              <a:rPr lang="zh-CN" altLang="fr-FR" dirty="0"/>
              <a:t>　　	</a:t>
            </a:r>
            <a:r>
              <a:rPr lang="es-ES" altLang="zh-CN" dirty="0"/>
              <a:t>ans = </a:t>
            </a:r>
            <a:br>
              <a:rPr lang="fr-FR" altLang="zh-CN" dirty="0"/>
            </a:br>
            <a:r>
              <a:rPr lang="zh-CN" altLang="fr-FR" dirty="0"/>
              <a:t>　　	</a:t>
            </a:r>
            <a:r>
              <a:rPr lang="fr-FR" altLang="zh-CN" dirty="0"/>
              <a:t>3/exp(980*t)</a:t>
            </a:r>
            <a:br>
              <a:rPr lang="fr-FR" altLang="zh-CN" dirty="0"/>
            </a:br>
            <a:r>
              <a:rPr lang="zh-CN" altLang="fr-FR" dirty="0"/>
              <a:t>　　用</a:t>
            </a:r>
            <a:r>
              <a:rPr lang="en-US" altLang="zh-CN" dirty="0"/>
              <a:t>a</a:t>
            </a:r>
            <a:r>
              <a:rPr lang="zh-CN" altLang="en-US" dirty="0"/>
              <a:t>、</a:t>
            </a:r>
            <a:r>
              <a:rPr lang="en-US" altLang="zh-CN" dirty="0"/>
              <a:t>C1</a:t>
            </a:r>
            <a:r>
              <a:rPr lang="zh-CN" altLang="en-US" dirty="0"/>
              <a:t>值替换表达式中的变量值。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77825"/>
          <p:cNvSpPr>
            <a:spLocks noGrp="1"/>
          </p:cNvSpPr>
          <p:nvPr>
            <p:ph type="title"/>
          </p:nvPr>
        </p:nvSpPr>
        <p:spPr/>
        <p:txBody>
          <a:bodyPr/>
          <a:lstStyle/>
          <a:p>
            <a:r>
              <a:rPr lang="zh-CN" altLang="fr-FR" sz="2000" b="1" dirty="0"/>
              <a:t>　　</a:t>
            </a:r>
            <a:r>
              <a:rPr lang="en-US" altLang="zh-CN" sz="2000" b="1" dirty="0"/>
              <a:t>2</a:t>
            </a:r>
            <a:r>
              <a:rPr lang="zh-CN" altLang="en-US" sz="2000" b="1" dirty="0"/>
              <a:t>．</a:t>
            </a:r>
            <a:r>
              <a:rPr lang="en-US" altLang="zh-CN" sz="2000" b="1" dirty="0" err="1"/>
              <a:t>subexpr</a:t>
            </a:r>
            <a:r>
              <a:rPr lang="en-US" altLang="zh-CN" sz="2000" b="1" dirty="0"/>
              <a:t>() </a:t>
            </a:r>
            <a:r>
              <a:rPr lang="zh-CN" altLang="en-US" sz="2000" b="1" dirty="0"/>
              <a:t>函数</a:t>
            </a:r>
            <a:br>
              <a:rPr lang="zh-CN" altLang="en-US" sz="2000" b="1" dirty="0"/>
            </a:br>
            <a:r>
              <a:rPr lang="zh-CN" altLang="en-US" sz="2000" dirty="0"/>
              <a:t>　　</a:t>
            </a:r>
            <a:r>
              <a:rPr lang="en-US" altLang="zh-CN" sz="2000" dirty="0" err="1"/>
              <a:t>subexpr</a:t>
            </a:r>
            <a:r>
              <a:rPr lang="en-US" altLang="zh-CN" sz="2000" dirty="0"/>
              <a:t>()</a:t>
            </a:r>
            <a:r>
              <a:rPr lang="zh-CN" altLang="en-US" sz="2000" dirty="0"/>
              <a:t>函数通过计算机自动寻找，将表达式中多次重复出现的因式或字符串用简短的符号或变量替换，返回的结果中包含替换之后的表达式，以及被替换的因式。该函数的调用格式如下：</a:t>
            </a:r>
            <a:br>
              <a:rPr lang="zh-CN" altLang="en-US" sz="2000" dirty="0"/>
            </a:br>
            <a:r>
              <a:rPr lang="zh-CN" altLang="en-US" sz="2000" dirty="0"/>
              <a:t>　　</a:t>
            </a:r>
            <a:r>
              <a:rPr lang="es-ES" altLang="zh-CN" sz="2000" dirty="0"/>
              <a:t>(1)  [Y,SIGMA] = subexpr(X,SIGMA)</a:t>
            </a:r>
            <a:r>
              <a:rPr lang="zh-CN" altLang="es-ES" sz="2000" dirty="0"/>
              <a:t>。指定用符号变量</a:t>
            </a:r>
            <a:r>
              <a:rPr lang="en-US" altLang="zh-CN" sz="2000" dirty="0"/>
              <a:t>SIGMA</a:t>
            </a:r>
            <a:r>
              <a:rPr lang="zh-CN" altLang="en-US" sz="2000" dirty="0"/>
              <a:t>来代替符号表达式</a:t>
            </a:r>
            <a:r>
              <a:rPr lang="en-US" altLang="zh-CN" sz="2000" dirty="0"/>
              <a:t>X</a:t>
            </a:r>
            <a:r>
              <a:rPr lang="zh-CN" altLang="en-US" sz="2000" dirty="0"/>
              <a:t>中</a:t>
            </a:r>
            <a:r>
              <a:rPr lang="en-US" altLang="zh-CN" sz="2000" dirty="0"/>
              <a:t>(</a:t>
            </a:r>
            <a:r>
              <a:rPr lang="zh-CN" altLang="en-US" sz="2000" dirty="0"/>
              <a:t>可以是矩阵</a:t>
            </a:r>
            <a:r>
              <a:rPr lang="en-US" altLang="zh-CN" sz="2000" dirty="0"/>
              <a:t>)</a:t>
            </a:r>
            <a:r>
              <a:rPr lang="zh-CN" altLang="en-US" sz="2000" dirty="0"/>
              <a:t>重复出现的字符串。替换后的结果由</a:t>
            </a:r>
            <a:r>
              <a:rPr lang="en-US" altLang="zh-CN" sz="2000" dirty="0"/>
              <a:t>Y</a:t>
            </a:r>
            <a:r>
              <a:rPr lang="zh-CN" altLang="en-US" sz="2000" dirty="0"/>
              <a:t>返回，被替换的字符串由</a:t>
            </a:r>
            <a:r>
              <a:rPr lang="en-US" altLang="zh-CN" sz="2000" dirty="0"/>
              <a:t>SIGMA</a:t>
            </a:r>
            <a:r>
              <a:rPr lang="zh-CN" altLang="en-US" sz="2000" dirty="0"/>
              <a:t>返回。例如：</a:t>
            </a:r>
            <a:br>
              <a:rPr lang="zh-CN" altLang="en-US" sz="2000" dirty="0"/>
            </a:br>
            <a:r>
              <a:rPr lang="zh-CN" altLang="en-US" sz="2000" dirty="0"/>
              <a:t>　　</a:t>
            </a:r>
            <a:r>
              <a:rPr lang="en-US" altLang="zh-CN" sz="2000" dirty="0"/>
              <a:t>&gt;&gt; </a:t>
            </a:r>
            <a:r>
              <a:rPr lang="en-US" altLang="zh-CN" sz="2000" dirty="0" err="1"/>
              <a:t>syms</a:t>
            </a:r>
            <a:r>
              <a:rPr lang="en-US" altLang="zh-CN" sz="2000" dirty="0"/>
              <a:t> x  a; </a:t>
            </a:r>
            <a:br>
              <a:rPr lang="en-US" altLang="zh-CN" sz="2000" dirty="0"/>
            </a:br>
            <a:r>
              <a:rPr lang="zh-CN" altLang="en-US" sz="2000" dirty="0"/>
              <a:t>　　</a:t>
            </a:r>
            <a:r>
              <a:rPr lang="pt-BR" altLang="zh-CN" sz="2000" dirty="0"/>
              <a:t>f=solve(x^2+a*x-1);</a:t>
            </a:r>
            <a:br>
              <a:rPr lang="pt-BR" altLang="zh-CN" sz="2000" dirty="0"/>
            </a:br>
            <a:r>
              <a:rPr lang="zh-CN" altLang="pt-BR" sz="2000" dirty="0"/>
              <a:t>　　</a:t>
            </a:r>
            <a:r>
              <a:rPr lang="pt-BR" altLang="zh-CN" sz="2000" dirty="0"/>
              <a:t>r=subexpr(f);</a:t>
            </a:r>
            <a:br>
              <a:rPr lang="pt-BR" altLang="zh-CN" sz="2000" dirty="0"/>
            </a:br>
            <a:endParaRPr sz="2000" dirty="0"/>
          </a:p>
        </p:txBody>
      </p:sp>
      <p:sp>
        <p:nvSpPr>
          <p:cNvPr id="2" name="文本框 1"/>
          <p:cNvSpPr txBox="1"/>
          <p:nvPr/>
        </p:nvSpPr>
        <p:spPr>
          <a:xfrm>
            <a:off x="3583940" y="3559810"/>
            <a:ext cx="3178175" cy="2676525"/>
          </a:xfrm>
          <a:prstGeom prst="rect">
            <a:avLst/>
          </a:prstGeom>
          <a:noFill/>
        </p:spPr>
        <p:txBody>
          <a:bodyPr wrap="square" rtlCol="0">
            <a:spAutoFit/>
          </a:bodyPr>
          <a:lstStyle/>
          <a:p>
            <a:r>
              <a:rPr lang="zh-CN" altLang="pt-BR" dirty="0">
                <a:sym typeface="+mn-ea"/>
              </a:rPr>
              <a:t>　　</a:t>
            </a:r>
            <a:r>
              <a:rPr lang="pt-BR" altLang="zh-CN" dirty="0">
                <a:sym typeface="+mn-ea"/>
              </a:rPr>
              <a:t>&gt;&gt; r </a:t>
            </a:r>
            <a:br>
              <a:rPr lang="pt-BR" altLang="zh-CN" dirty="0">
                <a:sym typeface="+mn-ea"/>
              </a:rPr>
            </a:br>
            <a:r>
              <a:rPr lang="zh-CN" altLang="pt-BR" dirty="0">
                <a:sym typeface="+mn-ea"/>
              </a:rPr>
              <a:t>　　</a:t>
            </a:r>
            <a:r>
              <a:rPr dirty="0">
                <a:sym typeface="+mn-ea"/>
              </a:rPr>
              <a:t>sigma = </a:t>
            </a:r>
            <a:br>
              <a:rPr dirty="0">
                <a:sym typeface="+mn-ea"/>
              </a:rPr>
            </a:br>
            <a:r>
              <a:rPr lang="en-US" dirty="0">
                <a:sym typeface="+mn-ea"/>
              </a:rPr>
              <a:t>	</a:t>
            </a:r>
            <a:r>
              <a:rPr dirty="0">
                <a:sym typeface="+mn-ea"/>
              </a:rPr>
              <a:t>(a^2 + 4)^(1/2)</a:t>
            </a:r>
            <a:br>
              <a:rPr dirty="0">
                <a:sym typeface="+mn-ea"/>
              </a:rPr>
            </a:br>
            <a:r>
              <a:rPr dirty="0">
                <a:sym typeface="+mn-ea"/>
              </a:rPr>
              <a:t>      r =</a:t>
            </a:r>
            <a:br>
              <a:rPr dirty="0">
                <a:sym typeface="+mn-ea"/>
              </a:rPr>
            </a:br>
            <a:r>
              <a:rPr dirty="0">
                <a:sym typeface="+mn-ea"/>
              </a:rPr>
              <a:t>        - a/2 - sigma/2</a:t>
            </a:r>
            <a:br>
              <a:rPr dirty="0">
                <a:sym typeface="+mn-ea"/>
              </a:rPr>
            </a:br>
            <a:r>
              <a:rPr dirty="0">
                <a:sym typeface="+mn-ea"/>
              </a:rPr>
              <a:t>        sigma/2 - a/2</a:t>
            </a:r>
            <a:endParaRPr dirty="0"/>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2289"/>
          <p:cNvSpPr>
            <a:spLocks noGrp="1"/>
          </p:cNvSpPr>
          <p:nvPr>
            <p:ph type="title"/>
          </p:nvPr>
        </p:nvSpPr>
        <p:spPr/>
        <p:txBody>
          <a:bodyPr/>
          <a:lstStyle/>
          <a:p>
            <a:r>
              <a:rPr lang="zh-CN" altLang="en-US" b="1" dirty="0"/>
              <a:t>　　</a:t>
            </a:r>
            <a:r>
              <a:rPr lang="en-US" altLang="zh-CN" b="1" dirty="0"/>
              <a:t>2</a:t>
            </a:r>
            <a:r>
              <a:rPr lang="zh-CN" altLang="en-US" b="1" dirty="0"/>
              <a:t>．符号对象与普通数据对象的差别</a:t>
            </a:r>
            <a:br>
              <a:rPr lang="zh-CN" altLang="en-US" b="1" dirty="0"/>
            </a:br>
            <a:r>
              <a:rPr lang="zh-CN" altLang="en-US" dirty="0"/>
              <a:t>　　数学计算有数值计算与符号计算之分。这两者的根本区别是：</a:t>
            </a:r>
            <a:br>
              <a:rPr lang="zh-CN" altLang="en-US" dirty="0"/>
            </a:br>
            <a:r>
              <a:rPr lang="zh-CN" altLang="en-US" dirty="0"/>
              <a:t>　　</a:t>
            </a:r>
            <a:r>
              <a:rPr lang="en-US" altLang="zh-CN" dirty="0">
                <a:sym typeface="Wingdings 2" panose="05020102010507070707" pitchFamily="18" charset="2"/>
              </a:rPr>
              <a:t></a:t>
            </a:r>
            <a:r>
              <a:rPr lang="en-US" altLang="zh-CN" dirty="0"/>
              <a:t> </a:t>
            </a:r>
            <a:r>
              <a:rPr lang="zh-CN" altLang="en-US" dirty="0"/>
              <a:t>数值计算的表达式、矩阵变量中不允许有未定义的自由变量。</a:t>
            </a:r>
            <a:br>
              <a:rPr lang="zh-CN" altLang="en-US" dirty="0"/>
            </a:br>
            <a:r>
              <a:rPr lang="zh-CN" altLang="en-US" dirty="0"/>
              <a:t>　　</a:t>
            </a:r>
            <a:r>
              <a:rPr lang="en-US" altLang="zh-CN" dirty="0">
                <a:sym typeface="Wingdings 2" panose="05020102010507070707" pitchFamily="18" charset="2"/>
              </a:rPr>
              <a:t></a:t>
            </a:r>
            <a:r>
              <a:rPr lang="en-US" altLang="zh-CN" dirty="0"/>
              <a:t> </a:t>
            </a:r>
            <a:r>
              <a:rPr lang="zh-CN" altLang="en-US" dirty="0"/>
              <a:t>符号计算可以含有未定义的符号变量，在符号计算的整个过程中，所运算的是符号变量。需要注意的是，</a:t>
            </a:r>
            <a:r>
              <a:rPr lang="zh-CN" altLang="en-US" dirty="0">
                <a:solidFill>
                  <a:srgbClr val="FF0000"/>
                </a:solidFill>
              </a:rPr>
              <a:t>在符号计算中所出现的数字也都是当作符号处理的</a:t>
            </a:r>
            <a:r>
              <a:rPr lang="zh-CN" altLang="en-US" dirty="0"/>
              <a:t>。 </a:t>
            </a:r>
            <a:br>
              <a:rPr lang="zh-CN" altLang="en-US" dirty="0"/>
            </a:br>
            <a:r>
              <a:rPr lang="zh-CN" altLang="en-US" dirty="0"/>
              <a:t>　　下例说明了符号对象和普通的数据对象之间的差别。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9697"/>
          <p:cNvSpPr>
            <a:spLocks noGrp="1"/>
          </p:cNvSpPr>
          <p:nvPr>
            <p:ph type="title"/>
          </p:nvPr>
        </p:nvSpPr>
        <p:spPr/>
        <p:txBody>
          <a:bodyPr/>
          <a:lstStyle/>
          <a:p>
            <a:r>
              <a:rPr lang="fr-FR" altLang="zh-CN" sz="2100" b="1" dirty="0">
                <a:sym typeface="+mn-ea"/>
              </a:rPr>
              <a:t>8.1.</a:t>
            </a:r>
            <a:r>
              <a:rPr lang="en-US" altLang="fr-FR" sz="2100" b="1" dirty="0">
                <a:sym typeface="+mn-ea"/>
              </a:rPr>
              <a:t>2</a:t>
            </a:r>
            <a:r>
              <a:rPr lang="fr-FR" altLang="zh-CN" sz="2100" b="1" dirty="0">
                <a:sym typeface="+mn-ea"/>
              </a:rPr>
              <a:t>  </a:t>
            </a:r>
            <a:r>
              <a:rPr lang="zh-CN" altLang="fr-FR" sz="2100" b="1" dirty="0">
                <a:sym typeface="+mn-ea"/>
              </a:rPr>
              <a:t>建立符号表达式和求值</a:t>
            </a:r>
            <a:br>
              <a:rPr lang="zh-CN" altLang="es-ES" sz="2100" dirty="0"/>
            </a:br>
            <a:r>
              <a:rPr lang="en-US" altLang="zh-CN" sz="2100" dirty="0"/>
              <a:t>(1) </a:t>
            </a:r>
            <a:r>
              <a:rPr lang="zh-CN" altLang="en-US" sz="2100" dirty="0"/>
              <a:t>用</a:t>
            </a:r>
            <a:r>
              <a:rPr lang="en-US" altLang="zh-CN" sz="2100" dirty="0"/>
              <a:t>sym()</a:t>
            </a:r>
            <a:r>
              <a:rPr lang="zh-CN" altLang="en-US" sz="2100" dirty="0"/>
              <a:t>和</a:t>
            </a:r>
            <a:r>
              <a:rPr lang="en-US" altLang="zh-CN" sz="2100" dirty="0" err="1"/>
              <a:t>syms</a:t>
            </a:r>
            <a:r>
              <a:rPr lang="en-US" altLang="zh-CN" sz="2100" dirty="0"/>
              <a:t>()</a:t>
            </a:r>
            <a:r>
              <a:rPr lang="zh-CN" altLang="en-US" sz="2100" dirty="0"/>
              <a:t>函数建立符号表达式。</a:t>
            </a:r>
            <a:br>
              <a:rPr lang="zh-CN" altLang="en-US" sz="2100" dirty="0"/>
            </a:br>
            <a:r>
              <a:rPr lang="zh-CN" altLang="en-US" sz="2100" dirty="0"/>
              <a:t>　　用</a:t>
            </a:r>
            <a:r>
              <a:rPr lang="en-US" altLang="zh-CN" sz="2100" dirty="0"/>
              <a:t>sym()</a:t>
            </a:r>
            <a:r>
              <a:rPr lang="zh-CN" altLang="en-US" sz="2100" dirty="0"/>
              <a:t>函数建立符号表达式，其语法为</a:t>
            </a:r>
            <a:br>
              <a:rPr lang="zh-CN" altLang="en-US" sz="2100" dirty="0"/>
            </a:br>
            <a:r>
              <a:rPr lang="zh-CN" altLang="en-US" sz="2100" dirty="0"/>
              <a:t>　　      </a:t>
            </a:r>
            <a:r>
              <a:rPr lang="en-US" altLang="zh-CN" sz="2100" dirty="0"/>
              <a:t>sym (</a:t>
            </a:r>
            <a:r>
              <a:rPr lang="zh-CN" altLang="en-US" sz="2100" dirty="0"/>
              <a:t>符号变量</a:t>
            </a:r>
            <a:r>
              <a:rPr lang="en-US" altLang="zh-CN" sz="2100" dirty="0"/>
              <a:t>)</a:t>
            </a:r>
            <a:br>
              <a:rPr lang="en-US" altLang="zh-CN" sz="2100" dirty="0"/>
            </a:br>
            <a:r>
              <a:rPr lang="zh-CN" altLang="en-US" sz="2100" dirty="0"/>
              <a:t>　　例如，用</a:t>
            </a:r>
            <a:r>
              <a:rPr lang="en-US" altLang="zh-CN" sz="2100" dirty="0"/>
              <a:t>sym</a:t>
            </a:r>
            <a:r>
              <a:rPr lang="zh-CN" altLang="en-US" sz="2100" dirty="0"/>
              <a:t>命令创建：</a:t>
            </a:r>
            <a:br>
              <a:rPr lang="en-US" altLang="zh-CN" sz="2100" dirty="0"/>
            </a:br>
            <a:r>
              <a:rPr lang="en-US" altLang="zh-CN" sz="2100" dirty="0"/>
              <a:t>	</a:t>
            </a:r>
            <a:r>
              <a:rPr lang="sv-SE" altLang="zh-CN" sz="2100" b="1" dirty="0"/>
              <a:t>&gt;&gt;</a:t>
            </a:r>
            <a:r>
              <a:rPr lang="sv-SE" altLang="zh-CN" sz="2100" dirty="0"/>
              <a:t> </a:t>
            </a:r>
            <a:r>
              <a:rPr lang="en-US" altLang="zh-CN" sz="2100" dirty="0"/>
              <a:t>x</a:t>
            </a:r>
            <a:r>
              <a:rPr lang="sv-SE" altLang="zh-CN" sz="2100" dirty="0"/>
              <a:t>=sym('x')</a:t>
            </a:r>
            <a:br>
              <a:rPr lang="zh-CN" altLang="en-US" sz="2100" dirty="0"/>
            </a:br>
            <a:r>
              <a:rPr lang="zh-CN" altLang="en-US" sz="2100" dirty="0"/>
              <a:t>　　	</a:t>
            </a:r>
            <a:r>
              <a:rPr lang="sv-SE" altLang="zh-CN" sz="2100" b="1" dirty="0"/>
              <a:t>&gt;&gt;</a:t>
            </a:r>
            <a:r>
              <a:rPr lang="sv-SE" altLang="zh-CN" sz="2100" dirty="0"/>
              <a:t> f=sin(x)</a:t>
            </a:r>
            <a:br>
              <a:rPr lang="sv-SE" altLang="zh-CN" sz="2100" dirty="0"/>
            </a:br>
            <a:r>
              <a:rPr lang="zh-CN" altLang="sv-SE" sz="2100" dirty="0"/>
              <a:t>　　	</a:t>
            </a:r>
            <a:r>
              <a:rPr lang="sv-SE" altLang="zh-CN" sz="2100" dirty="0"/>
              <a:t>f = sin(x)</a:t>
            </a:r>
            <a:br>
              <a:rPr lang="sv-SE" altLang="zh-CN" sz="2100" dirty="0"/>
            </a:br>
            <a:r>
              <a:rPr lang="zh-CN" altLang="sv-SE" sz="2100" dirty="0"/>
              <a:t>　　或用</a:t>
            </a:r>
            <a:r>
              <a:rPr lang="sv-SE" altLang="zh-CN" sz="2100" dirty="0"/>
              <a:t>syms()</a:t>
            </a:r>
            <a:r>
              <a:rPr lang="zh-CN" altLang="sv-SE" sz="2100" dirty="0"/>
              <a:t>命令创建，例如：</a:t>
            </a:r>
            <a:br>
              <a:rPr lang="zh-CN" altLang="sv-SE" sz="2100" dirty="0"/>
            </a:br>
            <a:r>
              <a:rPr lang="zh-CN" altLang="sv-SE" sz="2100" dirty="0"/>
              <a:t>　　	</a:t>
            </a:r>
            <a:r>
              <a:rPr lang="es-ES" altLang="zh-CN" sz="2100" b="1" dirty="0"/>
              <a:t>&gt;&gt;</a:t>
            </a:r>
            <a:r>
              <a:rPr lang="es-ES" altLang="zh-CN" sz="2100" dirty="0"/>
              <a:t>syms x</a:t>
            </a:r>
            <a:br>
              <a:rPr lang="sv-SE" altLang="zh-CN" sz="2100" dirty="0"/>
            </a:br>
            <a:r>
              <a:rPr lang="zh-CN" altLang="sv-SE" sz="2100" dirty="0"/>
              <a:t>　　	</a:t>
            </a:r>
            <a:r>
              <a:rPr lang="es-ES" altLang="zh-CN" sz="2100" b="1" dirty="0"/>
              <a:t>&gt;&gt;</a:t>
            </a:r>
            <a:r>
              <a:rPr lang="es-ES" altLang="zh-CN" sz="2100" dirty="0"/>
              <a:t>f=sin(x)+cos(x)</a:t>
            </a:r>
            <a:br>
              <a:rPr lang="es-ES" altLang="zh-CN" sz="2100" dirty="0"/>
            </a:br>
            <a:r>
              <a:rPr lang="zh-CN" altLang="es-ES" sz="2100" dirty="0"/>
              <a:t>　　	</a:t>
            </a:r>
            <a:r>
              <a:rPr lang="es-ES" altLang="zh-CN" sz="2100" dirty="0"/>
              <a:t>f = sin(x)+cos(x) </a:t>
            </a:r>
            <a:endParaRPr lang="zh-CN" altLang="en-US" sz="2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30721"/>
          <p:cNvSpPr>
            <a:spLocks noGrp="1"/>
          </p:cNvSpPr>
          <p:nvPr>
            <p:ph type="title"/>
          </p:nvPr>
        </p:nvSpPr>
        <p:spPr/>
        <p:txBody>
          <a:bodyPr/>
          <a:lstStyle/>
          <a:p>
            <a:r>
              <a:rPr lang="zh-CN" altLang="es-ES" dirty="0"/>
              <a:t>　　</a:t>
            </a:r>
            <a:r>
              <a:rPr lang="en-US" altLang="zh-CN" dirty="0"/>
              <a:t>(2) </a:t>
            </a:r>
            <a:r>
              <a:rPr lang="zh-CN" altLang="en-US" dirty="0"/>
              <a:t>使用已经定义的符号变量组成符号表达式。例如：</a:t>
            </a:r>
            <a:br>
              <a:rPr lang="zh-CN" altLang="en-US" dirty="0"/>
            </a:br>
            <a:r>
              <a:rPr lang="zh-CN" altLang="en-US" dirty="0"/>
              <a:t>　　</a:t>
            </a:r>
            <a:r>
              <a:rPr lang="en-US" altLang="zh-CN" dirty="0"/>
              <a:t>&gt;&gt; </a:t>
            </a:r>
            <a:r>
              <a:rPr lang="en-US" altLang="zh-CN" dirty="0" err="1"/>
              <a:t>syms</a:t>
            </a:r>
            <a:r>
              <a:rPr lang="en-US" altLang="zh-CN" dirty="0"/>
              <a:t> a b c x</a:t>
            </a:r>
            <a:br>
              <a:rPr lang="en-US" altLang="zh-CN" dirty="0"/>
            </a:br>
            <a:r>
              <a:rPr lang="zh-CN" altLang="en-US" dirty="0"/>
              <a:t>　　</a:t>
            </a:r>
            <a:r>
              <a:rPr lang="pl-PL" altLang="zh-CN" dirty="0"/>
              <a:t>&gt;&gt; f = a*x^2 + b*x + c</a:t>
            </a:r>
            <a:br>
              <a:rPr lang="zh-CN" altLang="en-US" dirty="0"/>
            </a:br>
            <a:r>
              <a:rPr lang="zh-CN" altLang="en-US" dirty="0"/>
              <a:t>　　</a:t>
            </a:r>
            <a:r>
              <a:rPr lang="en-US" altLang="zh-CN" dirty="0"/>
              <a:t>f = a*x^2 + b*x + c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35841"/>
          <p:cNvSpPr>
            <a:spLocks noGrp="1"/>
          </p:cNvSpPr>
          <p:nvPr>
            <p:ph type="title"/>
          </p:nvPr>
        </p:nvSpPr>
        <p:spPr>
          <a:xfrm>
            <a:off x="514350" y="404664"/>
            <a:ext cx="8115300" cy="576064"/>
          </a:xfrm>
        </p:spPr>
        <p:txBody>
          <a:bodyPr/>
          <a:lstStyle/>
          <a:p>
            <a:r>
              <a:rPr lang="en-US" altLang="zh-CN" sz="3200" b="1" dirty="0"/>
              <a:t>	  8.2  </a:t>
            </a:r>
            <a:r>
              <a:rPr lang="zh-CN" altLang="en-US" sz="3200" b="1" dirty="0"/>
              <a:t>数值与符号变量的相互转换</a:t>
            </a:r>
            <a:r>
              <a:rPr lang="zh-CN" altLang="en-US" sz="2000" dirty="0"/>
              <a:t> </a:t>
            </a:r>
            <a:br>
              <a:rPr lang="zh-CN" altLang="en-US" sz="2000" dirty="0"/>
            </a:br>
            <a:r>
              <a:rPr lang="en-US" altLang="zh-CN" sz="2200" b="1" dirty="0"/>
              <a:t>8.2.1  </a:t>
            </a:r>
            <a:r>
              <a:rPr lang="zh-CN" altLang="en-US" sz="2200" b="1" dirty="0"/>
              <a:t>符号转换为数值</a:t>
            </a:r>
            <a:br>
              <a:rPr lang="zh-CN" altLang="en-US" sz="2200" b="1" dirty="0"/>
            </a:br>
            <a:r>
              <a:rPr lang="zh-CN" altLang="en-US" sz="2200" dirty="0"/>
              <a:t>　　符号变量表示的值都是精确的，而数值变量表示的值可能是不精确的，有时符号运算的目的是得到精确的数值解，这就要对得到的解析解进行数值转换。 </a:t>
            </a:r>
            <a:br>
              <a:rPr lang="zh-CN" altLang="en-US" sz="2200" dirty="0"/>
            </a:br>
            <a:r>
              <a:rPr lang="zh-CN" altLang="en-US" sz="2200" dirty="0"/>
              <a:t>　　我们在符号表达式转换为数值变量时要考虑到转换精度的问题。例如：</a:t>
            </a:r>
            <a:r>
              <a:rPr lang="en-US" altLang="zh-CN" sz="2200" dirty="0"/>
              <a:t>f=sym('1/3'); </a:t>
            </a:r>
            <a:r>
              <a:rPr lang="zh-CN" altLang="en-US" sz="2200" dirty="0"/>
              <a:t>将</a:t>
            </a:r>
            <a:r>
              <a:rPr lang="en-US" altLang="zh-CN" sz="2200" dirty="0"/>
              <a:t>f</a:t>
            </a:r>
            <a:r>
              <a:rPr lang="zh-CN" altLang="en-US" sz="2200" dirty="0"/>
              <a:t>定义为</a:t>
            </a:r>
            <a:r>
              <a:rPr lang="en-US" altLang="zh-CN" sz="2200" dirty="0"/>
              <a:t>1/3</a:t>
            </a:r>
            <a:r>
              <a:rPr lang="zh-CN" altLang="en-US" sz="2200" dirty="0"/>
              <a:t>，如果要转换为数值，那么我们应该转为</a:t>
            </a:r>
            <a:r>
              <a:rPr lang="en-US" altLang="zh-CN" sz="2200" dirty="0"/>
              <a:t>0.3</a:t>
            </a:r>
            <a:r>
              <a:rPr lang="zh-CN" altLang="en-US" sz="2200" dirty="0"/>
              <a:t>还是 </a:t>
            </a:r>
            <a:r>
              <a:rPr lang="en-US" altLang="zh-CN" sz="2200" dirty="0"/>
              <a:t>0.33333</a:t>
            </a:r>
            <a:r>
              <a:rPr lang="zh-CN" altLang="en-US" sz="2200" dirty="0"/>
              <a:t>呢</a:t>
            </a:r>
            <a:r>
              <a:rPr lang="en-US" altLang="zh-CN" sz="2200" dirty="0"/>
              <a:t>? </a:t>
            </a:r>
            <a:r>
              <a:rPr lang="zh-CN" altLang="en-US" sz="2200" dirty="0"/>
              <a:t>计算机存储总是有限制的，我们只能存储到有限个</a:t>
            </a:r>
            <a:r>
              <a:rPr lang="en-US" altLang="zh-CN" sz="2200" dirty="0"/>
              <a:t>3</a:t>
            </a:r>
            <a:r>
              <a:rPr lang="zh-CN" altLang="en-US" sz="2200" dirty="0"/>
              <a:t>。</a:t>
            </a:r>
            <a:br>
              <a:rPr lang="zh-CN" altLang="en-US" sz="2200" dirty="0"/>
            </a:br>
            <a:r>
              <a:rPr lang="zh-CN" altLang="en-US" sz="2200" dirty="0"/>
              <a:t>　　使用</a:t>
            </a:r>
            <a:r>
              <a:rPr lang="en-US" altLang="zh-CN" sz="2200" b="1" dirty="0">
                <a:solidFill>
                  <a:schemeClr val="accent2"/>
                </a:solidFill>
              </a:rPr>
              <a:t>digits()</a:t>
            </a:r>
            <a:r>
              <a:rPr lang="zh-CN" altLang="en-US" sz="2200" b="1" dirty="0">
                <a:solidFill>
                  <a:schemeClr val="accent2"/>
                </a:solidFill>
              </a:rPr>
              <a:t>、</a:t>
            </a:r>
            <a:r>
              <a:rPr lang="en-US" altLang="zh-CN" sz="2200" b="1" dirty="0" err="1">
                <a:solidFill>
                  <a:schemeClr val="accent2"/>
                </a:solidFill>
              </a:rPr>
              <a:t>vpa</a:t>
            </a:r>
            <a:r>
              <a:rPr lang="en-US" altLang="zh-CN" sz="2200" b="1" dirty="0">
                <a:solidFill>
                  <a:schemeClr val="accent2"/>
                </a:solidFill>
              </a:rPr>
              <a:t>()</a:t>
            </a:r>
            <a:r>
              <a:rPr lang="zh-CN" altLang="en-US" sz="2200" dirty="0"/>
              <a:t>和</a:t>
            </a:r>
            <a:r>
              <a:rPr lang="en-US" altLang="zh-CN" sz="2200" b="1" dirty="0">
                <a:solidFill>
                  <a:schemeClr val="accent2"/>
                </a:solidFill>
              </a:rPr>
              <a:t>double()</a:t>
            </a:r>
            <a:r>
              <a:rPr lang="zh-CN" altLang="en-US" sz="2200" dirty="0"/>
              <a:t>函数进行符号与数值的转换。一般情况下，我们把这三个函数作为组合拳，先使用</a:t>
            </a:r>
            <a:r>
              <a:rPr lang="en-US" altLang="zh-CN" sz="2200" dirty="0"/>
              <a:t>digits()</a:t>
            </a:r>
            <a:r>
              <a:rPr lang="zh-CN" altLang="en-US" sz="2200" dirty="0"/>
              <a:t>设定精确程度，再使用</a:t>
            </a:r>
            <a:r>
              <a:rPr lang="en-US" altLang="zh-CN" sz="2200" dirty="0" err="1"/>
              <a:t>vpa</a:t>
            </a:r>
            <a:r>
              <a:rPr lang="en-US" altLang="zh-CN" sz="2200" dirty="0"/>
              <a:t>()</a:t>
            </a:r>
            <a:r>
              <a:rPr lang="zh-CN" altLang="en-US" sz="2200" dirty="0"/>
              <a:t>作近似运算，最后才是</a:t>
            </a:r>
            <a:r>
              <a:rPr lang="en-US" altLang="zh-CN" sz="2200" dirty="0"/>
              <a:t>double()</a:t>
            </a:r>
            <a:r>
              <a:rPr lang="zh-CN" altLang="en-US" sz="2200" dirty="0"/>
              <a:t>转换为数值变量。</a:t>
            </a:r>
            <a:r>
              <a:rPr lang="zh-CN" altLang="en-US" sz="20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36865"/>
          <p:cNvSpPr>
            <a:spLocks noGrp="1"/>
          </p:cNvSpPr>
          <p:nvPr>
            <p:ph type="title"/>
          </p:nvPr>
        </p:nvSpPr>
        <p:spPr>
          <a:xfrm>
            <a:off x="571500" y="404813"/>
            <a:ext cx="8115300" cy="5638800"/>
          </a:xfrm>
        </p:spPr>
        <p:txBody>
          <a:bodyPr/>
          <a:lstStyle/>
          <a:p>
            <a:r>
              <a:rPr lang="zh-CN" altLang="en-US" sz="2200" b="1" dirty="0"/>
              <a:t>　　</a:t>
            </a:r>
            <a:r>
              <a:rPr lang="en-US" altLang="zh-CN" sz="2200" b="1" dirty="0"/>
              <a:t>1</a:t>
            </a:r>
            <a:r>
              <a:rPr lang="zh-CN" altLang="en-US" sz="2200" b="1" dirty="0"/>
              <a:t>．</a:t>
            </a:r>
            <a:r>
              <a:rPr lang="en-US" altLang="zh-CN" sz="2200" b="1" dirty="0"/>
              <a:t>digits()</a:t>
            </a:r>
            <a:r>
              <a:rPr lang="zh-CN" altLang="en-US" sz="2200" b="1" dirty="0"/>
              <a:t>函数</a:t>
            </a:r>
            <a:br>
              <a:rPr lang="zh-CN" altLang="en-US" sz="2200" b="1" dirty="0"/>
            </a:br>
            <a:r>
              <a:rPr lang="zh-CN" altLang="en-US" sz="2200" dirty="0"/>
              <a:t>　　</a:t>
            </a:r>
            <a:r>
              <a:rPr lang="en-US" altLang="zh-CN" sz="2200" dirty="0"/>
              <a:t>digits(n)</a:t>
            </a:r>
            <a:r>
              <a:rPr lang="zh-CN" altLang="en-US" sz="2200" dirty="0"/>
              <a:t>：设置有效数字位数。该函数的作用是指定精确到多少</a:t>
            </a:r>
            <a:r>
              <a:rPr lang="en-US" altLang="zh-CN" sz="2200" dirty="0"/>
              <a:t>(n)</a:t>
            </a:r>
            <a:r>
              <a:rPr lang="zh-CN" altLang="en-US" sz="2200" dirty="0"/>
              <a:t>位有效数字，默认是</a:t>
            </a:r>
            <a:r>
              <a:rPr lang="en-US" altLang="zh-CN" sz="2200" dirty="0"/>
              <a:t>32</a:t>
            </a:r>
            <a:r>
              <a:rPr lang="zh-CN" altLang="en-US" sz="2200" dirty="0"/>
              <a:t>位。</a:t>
            </a:r>
            <a:br>
              <a:rPr lang="zh-CN" altLang="en-US" sz="2200" dirty="0"/>
            </a:br>
            <a:r>
              <a:rPr lang="zh-CN" altLang="en-US" sz="2200" b="1" dirty="0"/>
              <a:t>　　</a:t>
            </a:r>
            <a:r>
              <a:rPr lang="en-US" altLang="zh-CN" sz="2200" b="1" dirty="0"/>
              <a:t>2</a:t>
            </a:r>
            <a:r>
              <a:rPr lang="zh-CN" altLang="en-US" sz="2200" b="1" dirty="0"/>
              <a:t>．</a:t>
            </a:r>
            <a:r>
              <a:rPr lang="en-US" altLang="zh-CN" sz="2200" b="1" dirty="0" err="1"/>
              <a:t>vpa</a:t>
            </a:r>
            <a:r>
              <a:rPr lang="en-US" altLang="zh-CN" sz="2200" b="1" dirty="0"/>
              <a:t>()</a:t>
            </a:r>
            <a:r>
              <a:rPr lang="zh-CN" altLang="en-US" sz="2200" b="1" dirty="0"/>
              <a:t>函数</a:t>
            </a:r>
            <a:br>
              <a:rPr lang="zh-CN" altLang="en-US" sz="2200" b="1" dirty="0"/>
            </a:br>
            <a:r>
              <a:rPr lang="zh-CN" altLang="en-US" sz="2200" dirty="0"/>
              <a:t>　　</a:t>
            </a:r>
            <a:r>
              <a:rPr lang="en-US" altLang="zh-CN" sz="2200" dirty="0" err="1"/>
              <a:t>vpa</a:t>
            </a:r>
            <a:r>
              <a:rPr lang="en-US" altLang="zh-CN" sz="2200" dirty="0"/>
              <a:t>(f)</a:t>
            </a:r>
            <a:r>
              <a:rPr lang="zh-CN" altLang="en-US" sz="2200" dirty="0"/>
              <a:t>将符号表达式</a:t>
            </a:r>
            <a:r>
              <a:rPr lang="en-US" altLang="zh-CN" sz="2200" dirty="0"/>
              <a:t>f</a:t>
            </a:r>
            <a:r>
              <a:rPr lang="zh-CN" altLang="en-US" sz="2200" dirty="0"/>
              <a:t>的结果精确到</a:t>
            </a:r>
            <a:r>
              <a:rPr lang="en-US" altLang="zh-CN" sz="2200" dirty="0"/>
              <a:t>digits()</a:t>
            </a:r>
            <a:r>
              <a:rPr lang="zh-CN" altLang="en-US" sz="2200" dirty="0"/>
              <a:t>所设定的有效数字的位数。值得注意的是，</a:t>
            </a:r>
            <a:r>
              <a:rPr lang="en-US" altLang="zh-CN" sz="2200" b="1" dirty="0" err="1">
                <a:solidFill>
                  <a:schemeClr val="accent2"/>
                </a:solidFill>
              </a:rPr>
              <a:t>vpa</a:t>
            </a:r>
            <a:r>
              <a:rPr lang="en-US" altLang="zh-CN" sz="2200" b="1" dirty="0">
                <a:solidFill>
                  <a:schemeClr val="accent2"/>
                </a:solidFill>
              </a:rPr>
              <a:t>()</a:t>
            </a:r>
            <a:r>
              <a:rPr lang="zh-CN" altLang="en-US" sz="2200" b="1" dirty="0">
                <a:solidFill>
                  <a:schemeClr val="accent2"/>
                </a:solidFill>
              </a:rPr>
              <a:t>返回的还是符号表达式</a:t>
            </a:r>
            <a:r>
              <a:rPr lang="zh-CN" altLang="en-US" sz="2200" dirty="0"/>
              <a:t>。命令形式如下：</a:t>
            </a:r>
            <a:br>
              <a:rPr lang="zh-CN" altLang="en-US" sz="2200" dirty="0"/>
            </a:br>
            <a:r>
              <a:rPr lang="zh-CN" altLang="en-US" sz="2200" dirty="0"/>
              <a:t>　　</a:t>
            </a:r>
            <a:r>
              <a:rPr lang="en-US" altLang="zh-CN" sz="2200" dirty="0"/>
              <a:t>(1)  R = </a:t>
            </a:r>
            <a:r>
              <a:rPr lang="en-US" altLang="zh-CN" sz="2200" dirty="0" err="1"/>
              <a:t>vpa</a:t>
            </a:r>
            <a:r>
              <a:rPr lang="en-US" altLang="zh-CN" sz="2200" dirty="0"/>
              <a:t>(A)</a:t>
            </a:r>
            <a:r>
              <a:rPr lang="zh-CN" altLang="en-US" sz="2200" dirty="0"/>
              <a:t>：根据当前指定的精度，使用可变精度算术</a:t>
            </a:r>
            <a:r>
              <a:rPr lang="en-US" altLang="zh-CN" sz="2200" dirty="0"/>
              <a:t>VPA</a:t>
            </a:r>
            <a:r>
              <a:rPr lang="zh-CN" altLang="en-US" sz="2200" dirty="0"/>
              <a:t>函数，计算</a:t>
            </a:r>
            <a:r>
              <a:rPr lang="en-US" altLang="zh-CN" sz="2200" dirty="0"/>
              <a:t>A</a:t>
            </a:r>
            <a:r>
              <a:rPr lang="zh-CN" altLang="en-US" sz="2200" dirty="0"/>
              <a:t>的每一个元素。结果中的每一个元素都是符号表达式。</a:t>
            </a:r>
            <a:br>
              <a:rPr lang="zh-CN" altLang="en-US" sz="2200" dirty="0"/>
            </a:br>
            <a:r>
              <a:rPr lang="zh-CN" altLang="en-US" sz="2200" dirty="0"/>
              <a:t>　　</a:t>
            </a:r>
            <a:r>
              <a:rPr lang="en-US" altLang="zh-CN" sz="2200" dirty="0"/>
              <a:t>(2)  R = </a:t>
            </a:r>
            <a:r>
              <a:rPr lang="en-US" altLang="zh-CN" sz="2200" dirty="0" err="1"/>
              <a:t>vpa</a:t>
            </a:r>
            <a:r>
              <a:rPr lang="en-US" altLang="zh-CN" sz="2200" dirty="0"/>
              <a:t>(A, d)</a:t>
            </a:r>
            <a:r>
              <a:rPr lang="zh-CN" altLang="en-US" sz="2200" dirty="0"/>
              <a:t>：使用</a:t>
            </a:r>
            <a:r>
              <a:rPr lang="en-US" altLang="zh-CN" sz="2200" dirty="0"/>
              <a:t>d</a:t>
            </a:r>
            <a:r>
              <a:rPr lang="zh-CN" altLang="en-US" sz="2200" dirty="0"/>
              <a:t>代替当前的精度，计算</a:t>
            </a:r>
            <a:r>
              <a:rPr lang="en-US" altLang="zh-CN" sz="2200" dirty="0"/>
              <a:t>A</a:t>
            </a:r>
            <a:r>
              <a:rPr lang="zh-CN" altLang="en-US" sz="2200" dirty="0"/>
              <a:t>的每一个元素，即求</a:t>
            </a:r>
            <a:r>
              <a:rPr lang="en-US" altLang="zh-CN" sz="2200" dirty="0"/>
              <a:t>A</a:t>
            </a:r>
            <a:r>
              <a:rPr lang="zh-CN" altLang="en-US" sz="2200" dirty="0"/>
              <a:t>在</a:t>
            </a:r>
            <a:r>
              <a:rPr lang="en-US" altLang="zh-CN" sz="2200" dirty="0"/>
              <a:t>d</a:t>
            </a:r>
            <a:r>
              <a:rPr lang="zh-CN" altLang="en-US" sz="2200" dirty="0"/>
              <a:t>精度下的数值解。</a:t>
            </a:r>
            <a:r>
              <a:rPr lang="en-US" altLang="zh-CN" sz="2200" dirty="0"/>
              <a:t>d</a:t>
            </a:r>
            <a:r>
              <a:rPr lang="zh-CN" altLang="en-US" sz="2200" dirty="0"/>
              <a:t>的值必须是正整数，而且位于</a:t>
            </a:r>
            <a:r>
              <a:rPr lang="en-US" altLang="zh-CN" sz="2200" dirty="0"/>
              <a:t>1</a:t>
            </a:r>
            <a:r>
              <a:rPr lang="zh-CN" altLang="en-US" sz="2200" dirty="0"/>
              <a:t>～</a:t>
            </a:r>
            <a:r>
              <a:rPr lang="en-US" altLang="zh-CN" sz="2200" dirty="0"/>
              <a:t>2</a:t>
            </a:r>
            <a:r>
              <a:rPr lang="en-US" altLang="zh-CN" sz="2200" baseline="30000" dirty="0"/>
              <a:t>29</a:t>
            </a:r>
            <a:r>
              <a:rPr lang="en-US" altLang="zh-CN" sz="2200" dirty="0"/>
              <a:t>+1</a:t>
            </a:r>
            <a:r>
              <a:rPr lang="zh-CN" altLang="en-US" sz="2200" dirty="0"/>
              <a:t>之间。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37889"/>
          <p:cNvSpPr>
            <a:spLocks noGrp="1"/>
          </p:cNvSpPr>
          <p:nvPr>
            <p:ph type="title"/>
          </p:nvPr>
        </p:nvSpPr>
        <p:spPr/>
        <p:txBody>
          <a:bodyPr/>
          <a:lstStyle/>
          <a:p>
            <a:r>
              <a:rPr lang="zh-CN" altLang="en-US" b="1" dirty="0"/>
              <a:t>　　</a:t>
            </a:r>
            <a:r>
              <a:rPr lang="en-US" altLang="zh-CN" b="1" dirty="0"/>
              <a:t>3</a:t>
            </a:r>
            <a:r>
              <a:rPr lang="zh-CN" altLang="en-US" b="1" dirty="0"/>
              <a:t>．</a:t>
            </a:r>
            <a:r>
              <a:rPr lang="en-US" altLang="zh-CN" b="1" dirty="0"/>
              <a:t>double()</a:t>
            </a:r>
            <a:r>
              <a:rPr lang="zh-CN" altLang="en-US" b="1" dirty="0"/>
              <a:t>函数</a:t>
            </a:r>
            <a:br>
              <a:rPr lang="zh-CN" altLang="en-US" b="1" dirty="0"/>
            </a:br>
            <a:r>
              <a:rPr lang="zh-CN" altLang="en-US" dirty="0"/>
              <a:t>　　</a:t>
            </a:r>
            <a:r>
              <a:rPr lang="en-US" altLang="zh-CN" dirty="0"/>
              <a:t>double()</a:t>
            </a:r>
            <a:r>
              <a:rPr lang="zh-CN" altLang="en-US" dirty="0"/>
              <a:t>是将符号表达式转换为浮点数数值变量类型的函数。</a:t>
            </a:r>
            <a:r>
              <a:rPr lang="fr-FR" altLang="zh-CN" dirty="0"/>
              <a:t>double()</a:t>
            </a:r>
            <a:r>
              <a:rPr lang="zh-CN" altLang="fr-FR" dirty="0"/>
              <a:t>命令的形式如下：</a:t>
            </a:r>
            <a:br>
              <a:rPr lang="zh-CN" altLang="fr-FR" dirty="0"/>
            </a:br>
            <a:r>
              <a:rPr lang="zh-CN" altLang="fr-FR" dirty="0"/>
              <a:t>　　</a:t>
            </a:r>
            <a:r>
              <a:rPr lang="en-US" altLang="zh-CN" dirty="0"/>
              <a:t>x = double(s)</a:t>
            </a:r>
            <a:r>
              <a:rPr lang="zh-CN" altLang="en-US" dirty="0"/>
              <a:t>：转换</a:t>
            </a:r>
            <a:r>
              <a:rPr lang="en-US" altLang="zh-CN" dirty="0"/>
              <a:t>s</a:t>
            </a:r>
            <a:r>
              <a:rPr lang="zh-CN" altLang="en-US" dirty="0"/>
              <a:t>为双精度型数值变量</a:t>
            </a:r>
            <a:r>
              <a:rPr lang="en-US" altLang="zh-CN" dirty="0"/>
              <a:t>x</a:t>
            </a:r>
            <a:r>
              <a:rPr lang="zh-CN" altLang="en-US" dirty="0"/>
              <a:t>，</a:t>
            </a:r>
            <a:r>
              <a:rPr lang="en-US" altLang="zh-CN" dirty="0"/>
              <a:t>s</a:t>
            </a:r>
            <a:r>
              <a:rPr lang="zh-CN" altLang="en-US" dirty="0"/>
              <a:t>可以是符号变量也可以是字符串变量。</a:t>
            </a:r>
            <a:br>
              <a:rPr lang="zh-CN" altLang="en-US" dirty="0"/>
            </a:br>
            <a:r>
              <a:rPr lang="zh-CN" altLang="en-US" dirty="0"/>
              <a:t>　　</a:t>
            </a:r>
            <a:r>
              <a:rPr lang="en-US" altLang="zh-CN" dirty="0"/>
              <a:t>(1) </a:t>
            </a:r>
            <a:r>
              <a:rPr lang="zh-CN" altLang="en-US" dirty="0"/>
              <a:t>当</a:t>
            </a:r>
            <a:r>
              <a:rPr lang="en-US" altLang="zh-CN" dirty="0"/>
              <a:t>s</a:t>
            </a:r>
            <a:r>
              <a:rPr lang="zh-CN" altLang="en-US" dirty="0"/>
              <a:t>是符号变量时，</a:t>
            </a:r>
            <a:r>
              <a:rPr lang="en-US" altLang="zh-CN" dirty="0"/>
              <a:t>s</a:t>
            </a:r>
            <a:r>
              <a:rPr lang="zh-CN" altLang="en-US" dirty="0"/>
              <a:t>必须是全为数字的符号，返回数值变量</a:t>
            </a:r>
            <a:r>
              <a:rPr lang="en-US" altLang="zh-CN" dirty="0"/>
              <a:t>x</a:t>
            </a:r>
            <a:r>
              <a:rPr lang="zh-CN" altLang="en-US" dirty="0"/>
              <a:t>。例如：</a:t>
            </a:r>
            <a:br>
              <a:rPr lang="zh-CN" altLang="en-US" dirty="0"/>
            </a:br>
            <a:r>
              <a:rPr lang="zh-CN" altLang="en-US" dirty="0"/>
              <a:t>　　</a:t>
            </a:r>
            <a:r>
              <a:rPr lang="en-US" altLang="zh-CN" dirty="0"/>
              <a:t>&gt;&gt; s1=sym('20.3');</a:t>
            </a:r>
            <a:br>
              <a:rPr lang="en-US" altLang="zh-CN" dirty="0"/>
            </a:br>
            <a:r>
              <a:rPr lang="zh-CN" altLang="en-US" dirty="0"/>
              <a:t>　　</a:t>
            </a:r>
            <a:r>
              <a:rPr lang="en-US" altLang="zh-CN" dirty="0"/>
              <a:t>&gt;&gt; x1 = double(s1) % </a:t>
            </a:r>
            <a:r>
              <a:rPr lang="zh-CN" altLang="en-US" dirty="0"/>
              <a:t>把符号变量 </a:t>
            </a:r>
            <a:r>
              <a:rPr lang="en-US" altLang="zh-CN" dirty="0"/>
              <a:t>s1 </a:t>
            </a:r>
            <a:r>
              <a:rPr lang="zh-CN" altLang="en-US" dirty="0"/>
              <a:t>转化为数值变量 </a:t>
            </a:r>
            <a:r>
              <a:rPr lang="en-US" altLang="zh-CN" dirty="0"/>
              <a:t>x1</a:t>
            </a:r>
            <a:br>
              <a:rPr lang="en-US" altLang="zh-CN" dirty="0"/>
            </a:br>
            <a:r>
              <a:rPr lang="zh-CN" altLang="en-US" dirty="0"/>
              <a:t>　　</a:t>
            </a:r>
            <a:r>
              <a:rPr lang="en-US" altLang="zh-CN" dirty="0"/>
              <a:t>x1 = 20.3000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8fc72a38-dd38-4736-b2c1-c6c031aea652}"/>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003300"/>
      </a:hlink>
      <a:folHlink>
        <a:srgbClr val="336600"/>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3600</Words>
  <Application>Microsoft Office PowerPoint</Application>
  <PresentationFormat>On-screen Show (4:3)</PresentationFormat>
  <Paragraphs>45</Paragraphs>
  <Slides>32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9" baseType="lpstr">
      <vt:lpstr>华文行楷</vt:lpstr>
      <vt:lpstr>宋体</vt:lpstr>
      <vt:lpstr>Times New Roman</vt:lpstr>
      <vt:lpstr>Wingdings 2</vt:lpstr>
      <vt:lpstr>默认设计模板</vt:lpstr>
      <vt:lpstr>Microsoft Word 97 - 2003 Document</vt:lpstr>
      <vt:lpstr>Document</vt:lpstr>
      <vt:lpstr>PowerPoint Presentation</vt:lpstr>
      <vt:lpstr>PowerPoint Presentation</vt:lpstr>
      <vt:lpstr>　　1．符号对象 　　符号对象是符号工具箱中定义的另一种数据类型。符号对象是用来存储代表符号的字符串，在符号工具箱中符号对象用于表示符号变量、符号矩阵、符号表达式和符号方程。 　　在数学计算中有数值计算与符号计算之分，数值计算的表达式、矩阵变量中不允许有未定义的自由变量，例如： 　　&gt;&gt; A=[a,b;c,d]  　　??? Undefined function or variable 'a'.  而符号计算可以含有未定义的符号变量，例如： 　　&gt;&gt; A=sym('[a,b;c,d]')  　　A =  　　[ a, b] 　　[ c, d] </vt:lpstr>
      <vt:lpstr>　　2．符号对象与普通数据对象的差别 　　数学计算有数值计算与符号计算之分。这两者的根本区别是： 　　 数值计算的表达式、矩阵变量中不允许有未定义的自由变量。 　　 符号计算可以含有未定义的符号变量，在符号计算的整个过程中，所运算的是符号变量。需要注意的是，在符号计算中所出现的数字也都是当作符号处理的。  　　下例说明了符号对象和普通的数据对象之间的差别。 </vt:lpstr>
      <vt:lpstr>8.1.2  建立符号表达式和求值 (1) 用sym()和syms()函数建立符号表达式。 　　用sym()函数建立符号表达式，其语法为 　　      sym (符号变量) 　　例如，用sym命令创建：  &gt;&gt; x=sym('x') 　　 &gt;&gt; f=sin(x) 　　 f = sin(x) 　　或用syms()命令创建，例如： 　　 &gt;&gt;syms x 　　 &gt;&gt;f=sin(x)+cos(x) 　　 f = sin(x)+cos(x) </vt:lpstr>
      <vt:lpstr>　　(2) 使用已经定义的符号变量组成符号表达式。例如： 　　&gt;&gt; syms a b c x 　　&gt;&gt; f = a*x^2 + b*x + c 　　f = a*x^2 + b*x + c </vt:lpstr>
      <vt:lpstr>   8.2  数值与符号变量的相互转换  8.2.1  符号转换为数值 　　符号变量表示的值都是精确的，而数值变量表示的值可能是不精确的，有时符号运算的目的是得到精确的数值解，这就要对得到的解析解进行数值转换。  　　我们在符号表达式转换为数值变量时要考虑到转换精度的问题。例如：f=sym('1/3'); 将f定义为1/3，如果要转换为数值，那么我们应该转为0.3还是 0.33333呢? 计算机存储总是有限制的，我们只能存储到有限个3。 　　使用digits()、vpa()和double()函数进行符号与数值的转换。一般情况下，我们把这三个函数作为组合拳，先使用digits()设定精确程度，再使用vpa()作近似运算，最后才是double()转换为数值变量。 </vt:lpstr>
      <vt:lpstr>　　1．digits()函数 　　digits(n)：设置有效数字位数。该函数的作用是指定精确到多少(n)位有效数字，默认是32位。 　　2．vpa()函数 　　vpa(f)将符号表达式f的结果精确到digits()所设定的有效数字的位数。值得注意的是，vpa()返回的还是符号表达式。命令形式如下： 　　(1)  R = vpa(A)：根据当前指定的精度，使用可变精度算术VPA函数，计算A的每一个元素。结果中的每一个元素都是符号表达式。 　　(2)  R = vpa(A, d)：使用d代替当前的精度，计算A的每一个元素，即求A在d精度下的数值解。d的值必须是正整数，而且位于1～229+1之间。 </vt:lpstr>
      <vt:lpstr>　　3．double()函数 　　double()是将符号表达式转换为浮点数数值变量类型的函数。double()命令的形式如下： 　　x = double(s)：转换s为双精度型数值变量x，s可以是符号变量也可以是字符串变量。 　　(1) 当s是符号变量时，s必须是全为数字的符号，返回数值变量x。例如： 　　&gt;&gt; s1=sym('20.3'); 　　&gt;&gt; x1 = double(s1) % 把符号变量 s1 转化为数值变量 x1 　　x1 = 20.3000 </vt:lpstr>
      <vt:lpstr>8.2.2  数值转换为符号 　　数值转换为符号的方式有以下几种： 　　(1)  sym()函数用于生成符号变量，也可以将数值转化为符号变量。 　　例如，命令形式：x = sym(s)。功能是将数值s转换为符号变量x，s 不可以是表达式。        (2) sym()的另一个重要作用是将数值矩阵转化为符号矩阵。</vt:lpstr>
      <vt:lpstr>8.2.3  poly2sym()函数与多项式的符号表达式 　　poly2sym()函数可以把多项式用符号表达式表示出来。用法如下： 　　r = poly2sym(c)：返回多项式的符号表达式，多项式的系数是数字向量c。默认符号表达式的变量是x，变量v可以指定作为第二个参数。 </vt:lpstr>
      <vt:lpstr> 8.3  符号矩阵与运算  8.3.1  符号矩阵的索引和修改 　　例  符号矩阵的索引。 　　解  程序如下： 　　&gt;&gt; a=[2/3,sqrt(2),0.222;1.4,1/0.23,log(3)] 　　a = 　　    0.6667    1.4142    0.2220 　　    1.4000    4.3478    1.0986 　　&gt;&gt; b=sym(a)  　　b =  　　 [ 2/3,  2^(1/2),                            111/500] 　　 [ 7/5,  100/23,  2473854946935173/2251799813685248] </vt:lpstr>
      <vt:lpstr>　　1．符号矩阵的索引 　　直接对符号矩阵的元素索引。 　　 &gt;&gt; b(1,3)       %矩阵的索引  　　 ans = 111/500 </vt:lpstr>
      <vt:lpstr>　　2．符号矩阵的修改 　　(1) 直接修改。可用矩阵元素下标，直接修改。 　　&gt;&gt; b(2,3)=‘2/5’  %矩阵的修改  　　b =  　　 [ 2/3, 2^(1/2), 111/500] 　　 [ 7/5,  100/23,  2/5]  　　(2) 使用subs() 指令修改。 　　 A1=subs(A, ‘new ’)  　　 A1=subs(A, 'new', 'old') </vt:lpstr>
      <vt:lpstr>　　例 使用subs()指令修改。 　　解  程序如下：         &gt;&gt;syms a b 　　&gt;&gt;A =[  a, 2*b;3*a,   0] 　　&gt;&gt; A(2,2) = 4*b 　　&gt;&gt;A1 = [  a, 2*b；3*a, 4*b]    　　&gt;&gt; A2 = subs(A1, b, c)   　　A2 = [  a, 2*c]  　            [3*a, 4*c] </vt:lpstr>
      <vt:lpstr>8.3.2  符号矩阵的四则运算 　　1．基本运算 　　符号矩阵的基本运算符与数值矩阵的运算符是统一的(+ - * / \)。符号矩阵的数值运算中，与数值矩阵一样，是对应元素的运算。所有矩阵运算操作指令都比较直观、简单，如a=b+c; a=a*b；A=2*a^2+3*a-5等。 　　符号矩阵的行列式运算、逆运算、求秩、幂运算、数组指数运算、矩阵指数运算使用：det(a)、inv(b)、rank(a)、a^2、exp(b)、expm(b)。 </vt:lpstr>
      <vt:lpstr>PowerPoint Presentation</vt:lpstr>
      <vt:lpstr>　　解  (1) 　　&gt;&gt;x = sym('x’)         &gt;&gt;a = [1/x,1/(x+1); 1/(x+2), 1/(x+3)]         &gt;&gt;b = [x,1;x+2,0] 　　&gt;&gt;b-a 　　 ans = 　　[      x-1/x,   1-1/(x+1)] 　　[ x+2-1/(x+2),    -1/(x+3)] 　　&gt;&gt;a\b 　　 ans = 　　  [    -6*x-2*x^3-7*x^2,    3/2*x^2+x+1/2*x^3] 　　  [  6+2*x^3+10*x^2+14*x, -1/2*x^3-2*x^2-3/2*x] </vt:lpstr>
      <vt:lpstr>　　(2) &gt;&gt; syms  x 　　 &gt;&gt; f=2*x^2+3*x-5; g= x^2+x-7; 　　 &gt;&gt; h=f+g 　　 h = 3*x^2+4*x-12 　　(3) &gt;&gt; syms x 　　 &gt;&gt; f=cos(x);g=sin(2*x); 　　 &gt;&gt; f/g+f*g 　　 ans =cos(x)/sin(x)+cos(x)*sin(x) </vt:lpstr>
      <vt:lpstr>   8.4  符号表达式的化简  8.4.1  合并多项式 　　collect()函数用于合并多项式中的同类项，具体调用格式如下： 　　(1)  R = collect(S)，该命令将S中的每个元素，按默认变量x的阶数进行同类项系数合并，其中S可以是数组，数组的每个元素为符号表达式。 　　例 合并多项式。 　　解  程序如下： 　　&gt;&gt; syms x t; 　　&gt;&gt; f=(1+x)*t+x*t; 　　&gt;&gt; collect(f)  　　ans = 2*t*x + t 　　(2)  R = collect(S,v)，对指定的变量v进行合并，如果不指定，则默认为对x进行合并，或者由findvar()函数返回的结果进行合并。</vt:lpstr>
      <vt:lpstr>8.4.2  展开多项式 　　expand()函数用于符号表达式的展开。调用格式如下： 　　expand(S)：对符号表达式S中每个因式的乘积进行展开计算。该命令通常用于计算多项式函数、三角函数、指数函数和对数函数等表达式的展开。 　　例 符号表达式的展开。 　　解  程序如下： 　　 &gt;&gt; syms x 　　 &gt;&gt; f=x*(x*(x-1)+3)+2; 　　 &gt;&gt; y=expand(f)  　　 y = x^3 - x^2 + 3*x + 2 </vt:lpstr>
      <vt:lpstr>8.4.3  转换多项式 　　与expand()函数相反，horner()函数把多项式转换为Horner形式，这种形式的特点是乘法嵌套，有着较好的数值计算性质，嵌套格式在多项式求值中可以降低计算时的复杂度。该函数的调用格式如下： 　　 R = horner(P) 　　其中，P为由符号表达式组成的矩阵，该命令将 P 中的所有元素转化为相应的嵌套形式。</vt:lpstr>
      <vt:lpstr>例  转换多项式。 　　解  程序如下： 　　 &gt;&gt; syms x; 　　 &gt;&gt; y = x^3 - x^2 + 3*x + 2 　　 &gt;&gt; horner(y)  　　 ans = x*(x*(x-1)+3)+2 </vt:lpstr>
      <vt:lpstr>8.4.4  简化多项式　　 1．化简函数simplify() 　　simplify()函数通过数学运算实现符号表达式的化简。例如： 　　&gt;&gt; syms  x ; 　　&gt;&gt; f=sin(x)^2+cos(x)^2; 　　&gt;&gt; simplify(f)  　　ans =1 </vt:lpstr>
      <vt:lpstr>8.4.5  因式分解与factor()函数 　　factor()函数实现因式分解功能，如果输入的参数为正整数，则返回此数的素数因数。如果无法在有理数的范围内作分解，那么返回的结果还是输入值。语法格式如下： 　　factor(X)：参量X可以是正整数、符号表达式矩阵或符号整数矩阵。若X为一正整数，则factor(X)返回X的质数分解式。若X为多项式或整数矩阵，则factor(X)分解矩阵的每一元素。若整数矩阵中有一元素位数超过16位，用户必须用sym命令生成该元素。 </vt:lpstr>
      <vt:lpstr>　　例  将f = x3-6x2 + 11x -6进行因式分解。 　　解  程序如下： 　　&gt;&gt; syms x; 　　&gt;&gt; f=x^3-6*x^2+11*x-6; 　　&gt;&gt; factor(f)  　　ans =[ x - 3, x - 1, x - 2]</vt:lpstr>
      <vt:lpstr>PowerPoint Presentation</vt:lpstr>
      <vt:lpstr>8.4.7  符号替换 　　1．subs() 函数 　　subs()函数可以在一符号表达式或矩阵中进行符号替换，用指定符号替换表达式中的某一特定符号，如将符号表达式中的符号变量用数值代替。 　　在对多变量符号表达式使用subs()函数时，如果不指定变量，则系统选择默认变量进行计算。默认变量的选择规则为：选择在字母表中离x 近的变量字母作为默认变量，如果有两个变量并且和 x 之间的距离相同，则选择字母表靠后面的变量作为默认变量。 </vt:lpstr>
      <vt:lpstr>　　subs()函数的调用格式如下：  　　(1)  R = subs(S)。对于S中出现的全部符号变量，如果在调用函数或工作空间中存在相应值，则将值代入，同时自动进行化简计算；若是数值表达式，则计算出结果。如果没有相应值，则对应的变量保持不变。 　　(2)  R = subs(S, new)。用新的符号变量new替换S中的默认变量，即有findsym()函数返回的变量。 　　(3)  R = subs(S, old, new)。用新值new替换表达式S中的旧值old，参量old是一符号变量或代表一变量名的字符串，new是一符号、数值变量或表达式。 </vt:lpstr>
      <vt:lpstr>　　若old与new是具有相同大小的阵列，则用new中相应的元素替换old中的元素； 　　若S与old为标量，而new为阵列或单元阵列，则标量S与old将扩展为与new同型的阵列；将S中的所有old替换为new，并将S中的常数项扩充为与new维数相同的常数矩阵。 　　若new为数值矩阵的单元阵列，则替换按元素的方向执行。 　　若new是数字形式的符号，则数值代替原来的符号计算表达式的值，所得结果仍是字符串形式。 　　例如，求解常微分方程dy = - a * y，其程序如下： </vt:lpstr>
      <vt:lpstr>　　  &gt;&gt;y = dsolve(‘Dy = -a*y’) 　　积分结果为 　　 y =  　　 C1/exp(a*t) 　　  如果工作空间存在a、C1值，或输入a、C1值： 　　 &gt;&gt; a = 980,C1=3; 　　 &gt;&gt; subs(y)  　　 ans =  　　 3/exp(980*t) 　　用a、C1值替换表达式中的变量值。 </vt:lpstr>
      <vt:lpstr>　　2．subexpr() 函数 　　subexpr()函数通过计算机自动寻找，将表达式中多次重复出现的因式或字符串用简短的符号或变量替换，返回的结果中包含替换之后的表达式，以及被替换的因式。该函数的调用格式如下： 　　(1)  [Y,SIGMA] = subexpr(X,SIGMA)。指定用符号变量SIGMA来代替符号表达式X中(可以是矩阵)重复出现的字符串。替换后的结果由Y返回，被替换的字符串由SIGMA返回。例如： 　　&gt;&gt; syms x  a;  　　f=solve(x^2+a*x-1); 　　r=subexpr(f);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Chen Yu</cp:lastModifiedBy>
  <cp:revision>80</cp:revision>
  <dcterms:created xsi:type="dcterms:W3CDTF">2008-03-13T07:21:00Z</dcterms:created>
  <dcterms:modified xsi:type="dcterms:W3CDTF">2020-04-11T12:28:45Z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