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5"/>
  </p:notesMasterIdLst>
  <p:handoutMasterIdLst>
    <p:handoutMasterId r:id="rId16"/>
  </p:handoutMasterIdLst>
  <p:sldIdLst>
    <p:sldId id="256" r:id="rId2"/>
    <p:sldId id="475" r:id="rId3"/>
    <p:sldId id="481" r:id="rId4"/>
    <p:sldId id="482" r:id="rId5"/>
    <p:sldId id="529" r:id="rId6"/>
    <p:sldId id="531" r:id="rId7"/>
    <p:sldId id="528" r:id="rId8"/>
    <p:sldId id="530" r:id="rId9"/>
    <p:sldId id="532" r:id="rId10"/>
    <p:sldId id="533" r:id="rId11"/>
    <p:sldId id="534" r:id="rId12"/>
    <p:sldId id="535" r:id="rId13"/>
    <p:sldId id="28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94580" autoAdjust="0"/>
  </p:normalViewPr>
  <p:slideViewPr>
    <p:cSldViewPr snapToGrid="0">
      <p:cViewPr varScale="1">
        <p:scale>
          <a:sx n="108" d="100"/>
          <a:sy n="108" d="100"/>
        </p:scale>
        <p:origin x="13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a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lt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ai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49206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11" r:id="rId3"/>
    <p:sldLayoutId id="2147483818" r:id="rId4"/>
    <p:sldLayoutId id="2147483819" r:id="rId5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None/>
        <a:defRPr sz="2400" i="0" u="sng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5.xml"/><Relationship Id="rId12" Type="http://schemas.openxmlformats.org/officeDocument/2006/relationships/image" Target="../media/image39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8.png"/><Relationship Id="rId5" Type="http://schemas.openxmlformats.org/officeDocument/2006/relationships/tags" Target="../tags/tag22.xml"/><Relationship Id="rId10" Type="http://schemas.openxmlformats.org/officeDocument/2006/relationships/image" Target="../media/image37.png"/><Relationship Id="rId4" Type="http://schemas.openxmlformats.org/officeDocument/2006/relationships/tags" Target="../tags/tag21.xml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.xml"/><Relationship Id="rId7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18.png"/><Relationship Id="rId5" Type="http://schemas.openxmlformats.org/officeDocument/2006/relationships/tags" Target="../tags/tag5.xml"/><Relationship Id="rId10" Type="http://schemas.openxmlformats.org/officeDocument/2006/relationships/image" Target="../media/image17.png"/><Relationship Id="rId4" Type="http://schemas.openxmlformats.org/officeDocument/2006/relationships/tags" Target="../tags/tag4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tags" Target="../tags/tag8.xml"/><Relationship Id="rId21" Type="http://schemas.openxmlformats.org/officeDocument/2006/relationships/image" Target="../media/image27.png"/><Relationship Id="rId7" Type="http://schemas.openxmlformats.org/officeDocument/2006/relationships/tags" Target="../tags/tag12.xml"/><Relationship Id="rId12" Type="http://schemas.openxmlformats.org/officeDocument/2006/relationships/slideLayout" Target="../slideLayouts/slideLayout5.xml"/><Relationship Id="rId17" Type="http://schemas.openxmlformats.org/officeDocument/2006/relationships/image" Target="../media/image23.jpg"/><Relationship Id="rId2" Type="http://schemas.openxmlformats.org/officeDocument/2006/relationships/tags" Target="../tags/tag7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image" Target="../media/image30.png"/><Relationship Id="rId5" Type="http://schemas.openxmlformats.org/officeDocument/2006/relationships/tags" Target="../tags/tag10.xml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tags" Target="../tags/tag15.xml"/><Relationship Id="rId19" Type="http://schemas.openxmlformats.org/officeDocument/2006/relationships/image" Target="../media/image25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F211D8-7451-4B34-9B16-8B49F0C197B1}"/>
              </a:ext>
            </a:extLst>
          </p:cNvPr>
          <p:cNvSpPr/>
          <p:nvPr/>
        </p:nvSpPr>
        <p:spPr>
          <a:xfrm>
            <a:off x="1065810" y="1080000"/>
            <a:ext cx="7012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Hoffman, Judy, et al. "Discovering latent domains for multisource domain adaptation." ECCV, 2012.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C8F15-8FEB-406E-9540-A5C96A6A4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05" y="1882066"/>
            <a:ext cx="3863536" cy="30938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C57C6F-29AC-486E-B330-C3D4881E7B2A}"/>
              </a:ext>
            </a:extLst>
          </p:cNvPr>
          <p:cNvSpPr/>
          <p:nvPr/>
        </p:nvSpPr>
        <p:spPr>
          <a:xfrm>
            <a:off x="483833" y="5316335"/>
            <a:ext cx="8589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there are C categories and K domains, group training samples into C·K local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Cluster the means of the local clusters to find domains, in which each domain contains only a single local cluster from each category.</a:t>
            </a:r>
            <a:endParaRPr lang="zh-CN" altLang="en-US" dirty="0"/>
          </a:p>
        </p:txBody>
      </p:sp>
      <p:cxnSp>
        <p:nvCxnSpPr>
          <p:cNvPr id="6" name="Straight Arrow Connector 14">
            <a:extLst>
              <a:ext uri="{FF2B5EF4-FFF2-40B4-BE49-F238E27FC236}">
                <a16:creationId xmlns:a16="http://schemas.microsoft.com/office/drawing/2014/main" id="{562B40C4-8DE8-46E0-A14E-FBF4A7218A00}"/>
              </a:ext>
            </a:extLst>
          </p:cNvPr>
          <p:cNvCxnSpPr>
            <a:cxnSpLocks/>
          </p:cNvCxnSpPr>
          <p:nvPr/>
        </p:nvCxnSpPr>
        <p:spPr>
          <a:xfrm>
            <a:off x="3305262" y="3909638"/>
            <a:ext cx="0" cy="5114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4">
            <a:extLst>
              <a:ext uri="{FF2B5EF4-FFF2-40B4-BE49-F238E27FC236}">
                <a16:creationId xmlns:a16="http://schemas.microsoft.com/office/drawing/2014/main" id="{B556E663-DF13-44B3-B4AB-11F2119651DA}"/>
              </a:ext>
            </a:extLst>
          </p:cNvPr>
          <p:cNvCxnSpPr>
            <a:cxnSpLocks/>
          </p:cNvCxnSpPr>
          <p:nvPr/>
        </p:nvCxnSpPr>
        <p:spPr>
          <a:xfrm flipH="1">
            <a:off x="3861786" y="3909638"/>
            <a:ext cx="1802168" cy="5114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4">
            <a:extLst>
              <a:ext uri="{FF2B5EF4-FFF2-40B4-BE49-F238E27FC236}">
                <a16:creationId xmlns:a16="http://schemas.microsoft.com/office/drawing/2014/main" id="{3022913E-F552-4969-837E-13EC6A5D14B1}"/>
              </a:ext>
            </a:extLst>
          </p:cNvPr>
          <p:cNvCxnSpPr>
            <a:cxnSpLocks/>
          </p:cNvCxnSpPr>
          <p:nvPr/>
        </p:nvCxnSpPr>
        <p:spPr>
          <a:xfrm>
            <a:off x="3941685" y="3909638"/>
            <a:ext cx="1003177" cy="5114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4">
            <a:extLst>
              <a:ext uri="{FF2B5EF4-FFF2-40B4-BE49-F238E27FC236}">
                <a16:creationId xmlns:a16="http://schemas.microsoft.com/office/drawing/2014/main" id="{59591E3A-D2B5-4105-BC8F-A5EEFFA5481A}"/>
              </a:ext>
            </a:extLst>
          </p:cNvPr>
          <p:cNvCxnSpPr>
            <a:cxnSpLocks/>
          </p:cNvCxnSpPr>
          <p:nvPr/>
        </p:nvCxnSpPr>
        <p:spPr>
          <a:xfrm>
            <a:off x="4935070" y="3895140"/>
            <a:ext cx="728884" cy="52594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41937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1A2703-AFB9-4046-A4BD-8CE4EF8CD80E}"/>
              </a:ext>
            </a:extLst>
          </p:cNvPr>
          <p:cNvSpPr/>
          <p:nvPr/>
        </p:nvSpPr>
        <p:spPr>
          <a:xfrm>
            <a:off x="992080" y="1080000"/>
            <a:ext cx="7159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Gong, </a:t>
            </a:r>
            <a:r>
              <a:rPr lang="en-US" altLang="zh-CN" dirty="0" err="1"/>
              <a:t>Boqing</a:t>
            </a:r>
            <a:r>
              <a:rPr lang="en-US" altLang="zh-CN" dirty="0"/>
              <a:t>, Kristen </a:t>
            </a:r>
            <a:r>
              <a:rPr lang="en-US" altLang="zh-CN" dirty="0" err="1"/>
              <a:t>Grauman</a:t>
            </a:r>
            <a:r>
              <a:rPr lang="en-US" altLang="zh-CN" dirty="0"/>
              <a:t>, and Fei Sha. "Reshaping visual datasets for domain adaptation." NIPS, 2013.</a:t>
            </a:r>
            <a:endParaRPr lang="zh-CN" alt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A272E6-11D8-4BCF-8BB1-C0D1A27AB3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44" y="3429000"/>
            <a:ext cx="6197331" cy="2616381"/>
          </a:xfrm>
          <a:prstGeom prst="rect">
            <a:avLst/>
          </a:prstGeom>
        </p:spPr>
      </p:pic>
      <p:sp>
        <p:nvSpPr>
          <p:cNvPr id="21" name="Rectangle 13 1">
            <a:extLst>
              <a:ext uri="{FF2B5EF4-FFF2-40B4-BE49-F238E27FC236}">
                <a16:creationId xmlns:a16="http://schemas.microsoft.com/office/drawing/2014/main" id="{C65F4F9A-8F90-4927-8F5C-6575BC74F36E}"/>
              </a:ext>
            </a:extLst>
          </p:cNvPr>
          <p:cNvSpPr/>
          <p:nvPr/>
        </p:nvSpPr>
        <p:spPr>
          <a:xfrm>
            <a:off x="3072566" y="3516790"/>
            <a:ext cx="2014339" cy="77235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Straight Arrow Connector 14 1">
            <a:extLst>
              <a:ext uri="{FF2B5EF4-FFF2-40B4-BE49-F238E27FC236}">
                <a16:creationId xmlns:a16="http://schemas.microsoft.com/office/drawing/2014/main" id="{4412927D-5571-41C4-9D8F-72D6B8A18AFA}"/>
              </a:ext>
            </a:extLst>
          </p:cNvPr>
          <p:cNvCxnSpPr>
            <a:cxnSpLocks/>
          </p:cNvCxnSpPr>
          <p:nvPr/>
        </p:nvCxnSpPr>
        <p:spPr>
          <a:xfrm flipV="1">
            <a:off x="4079735" y="3215936"/>
            <a:ext cx="0" cy="3007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3 2">
            <a:extLst>
              <a:ext uri="{FF2B5EF4-FFF2-40B4-BE49-F238E27FC236}">
                <a16:creationId xmlns:a16="http://schemas.microsoft.com/office/drawing/2014/main" id="{70FEC641-E29A-47FC-B276-1B0149D3D7D9}"/>
              </a:ext>
            </a:extLst>
          </p:cNvPr>
          <p:cNvSpPr/>
          <p:nvPr/>
        </p:nvSpPr>
        <p:spPr>
          <a:xfrm>
            <a:off x="5396927" y="3516790"/>
            <a:ext cx="2010056" cy="77235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7" name="Straight Arrow Connector 14 2">
            <a:extLst>
              <a:ext uri="{FF2B5EF4-FFF2-40B4-BE49-F238E27FC236}">
                <a16:creationId xmlns:a16="http://schemas.microsoft.com/office/drawing/2014/main" id="{7574F158-4B04-4D04-B2C3-2D138E980F51}"/>
              </a:ext>
            </a:extLst>
          </p:cNvPr>
          <p:cNvCxnSpPr>
            <a:cxnSpLocks/>
          </p:cNvCxnSpPr>
          <p:nvPr/>
        </p:nvCxnSpPr>
        <p:spPr>
          <a:xfrm flipV="1">
            <a:off x="6930947" y="3219075"/>
            <a:ext cx="0" cy="3007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94D234-F2C6-4BFA-A773-91CCE7AF986C}"/>
              </a:ext>
            </a:extLst>
          </p:cNvPr>
          <p:cNvGrpSpPr/>
          <p:nvPr/>
        </p:nvGrpSpPr>
        <p:grpSpPr>
          <a:xfrm>
            <a:off x="2213052" y="2853021"/>
            <a:ext cx="3125679" cy="369332"/>
            <a:chOff x="2213052" y="2853021"/>
            <a:chExt cx="3125679" cy="3693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640E2D-36E8-4828-A705-C3C36BE65C3E}"/>
                </a:ext>
              </a:extLst>
            </p:cNvPr>
            <p:cNvSpPr/>
            <p:nvPr/>
          </p:nvSpPr>
          <p:spPr>
            <a:xfrm>
              <a:off x="2213052" y="2853021"/>
              <a:ext cx="31256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       mean of   -th latent domain</a:t>
              </a:r>
              <a:endParaRPr lang="zh-CN" altLang="en-US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2042EB7-5DDD-4BF1-9B31-7D917FD1EAB6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5421" y="2948544"/>
              <a:ext cx="115810" cy="178286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CA65E7-EA71-470E-8CA0-16C4ED7A19CD}"/>
              </a:ext>
            </a:extLst>
          </p:cNvPr>
          <p:cNvGrpSpPr/>
          <p:nvPr/>
        </p:nvGrpSpPr>
        <p:grpSpPr>
          <a:xfrm>
            <a:off x="5406502" y="2853021"/>
            <a:ext cx="3206542" cy="369332"/>
            <a:chOff x="5406502" y="2853021"/>
            <a:chExt cx="3206542" cy="3693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7EF38C3-BE15-4A70-85F9-78D62F6C96D2}"/>
                </a:ext>
              </a:extLst>
            </p:cNvPr>
            <p:cNvSpPr/>
            <p:nvPr/>
          </p:nvSpPr>
          <p:spPr>
            <a:xfrm>
              <a:off x="5406502" y="2853021"/>
              <a:ext cx="32065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       mean of    -th latent domain</a:t>
              </a:r>
              <a:endParaRPr lang="zh-CN" altLang="en-US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D7EA792-FC7E-4F96-9340-CB22D8D3797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6360" y="2939666"/>
              <a:ext cx="179810" cy="19352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3715C0-C0DC-4712-A048-894B0B417331}"/>
              </a:ext>
            </a:extLst>
          </p:cNvPr>
          <p:cNvGrpSpPr/>
          <p:nvPr/>
        </p:nvGrpSpPr>
        <p:grpSpPr>
          <a:xfrm>
            <a:off x="1403233" y="2179192"/>
            <a:ext cx="6737163" cy="338554"/>
            <a:chOff x="2131627" y="2337907"/>
            <a:chExt cx="6737163" cy="3385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DE97E99-B6FA-4FE2-A143-0514AAF75EE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1627" y="2444564"/>
              <a:ext cx="387048" cy="150857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461376-EB96-4816-8626-B7100A1DE1E6}"/>
                </a:ext>
              </a:extLst>
            </p:cNvPr>
            <p:cNvSpPr/>
            <p:nvPr/>
          </p:nvSpPr>
          <p:spPr>
            <a:xfrm>
              <a:off x="2213052" y="2337907"/>
              <a:ext cx="66557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      : the probability that     -th sample belongs to the    -th latent domain</a:t>
              </a:r>
              <a:endParaRPr lang="zh-CN" altLang="en-US" sz="16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AF0E5C-F118-4F9C-9E94-061F882A25F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046" y="2478870"/>
              <a:ext cx="156571" cy="857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AF7B63-9F3A-4AAA-9E92-9E9B718E180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2922" y="2439625"/>
              <a:ext cx="86857" cy="13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4668080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BDBC52-6B01-4868-9D9E-FA5E1E36FE24}"/>
              </a:ext>
            </a:extLst>
          </p:cNvPr>
          <p:cNvSpPr/>
          <p:nvPr/>
        </p:nvSpPr>
        <p:spPr>
          <a:xfrm>
            <a:off x="848010" y="3013501"/>
            <a:ext cx="74479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After determining latent domain labels, apply the methods with latent domain labels.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1475029011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6">
            <a:extLst>
              <a:ext uri="{FF2B5EF4-FFF2-40B4-BE49-F238E27FC236}">
                <a16:creationId xmlns:a16="http://schemas.microsoft.com/office/drawing/2014/main" id="{613E33E9-C89B-4C7D-BC71-D811EF0D8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130" y="4852303"/>
            <a:ext cx="1956652" cy="7127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12700">
            <a:noFill/>
            <a:bevel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SG" altLang="en-US" sz="2400" baseline="-250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8" name="Oval Callout 30">
            <a:extLst>
              <a:ext uri="{FF2B5EF4-FFF2-40B4-BE49-F238E27FC236}">
                <a16:creationId xmlns:a16="http://schemas.microsoft.com/office/drawing/2014/main" id="{CCCE8969-AEF1-4F3D-818E-069C2B8901ED}"/>
              </a:ext>
            </a:extLst>
          </p:cNvPr>
          <p:cNvSpPr/>
          <p:nvPr/>
        </p:nvSpPr>
        <p:spPr bwMode="auto">
          <a:xfrm>
            <a:off x="1931689" y="4456841"/>
            <a:ext cx="1495425" cy="1262063"/>
          </a:xfrm>
          <a:prstGeom prst="wedgeEllipseCallou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SG" altLang="en-US" dirty="0">
              <a:solidFill>
                <a:srgbClr val="FFFFFF"/>
              </a:solidFill>
            </a:endParaRPr>
          </a:p>
        </p:txBody>
      </p:sp>
      <p:pic>
        <p:nvPicPr>
          <p:cNvPr id="9" name="Picture 5" descr="Apple">
            <a:extLst>
              <a:ext uri="{FF2B5EF4-FFF2-40B4-BE49-F238E27FC236}">
                <a16:creationId xmlns:a16="http://schemas.microsoft.com/office/drawing/2014/main" id="{8CBE9439-AFAF-4890-B11C-74B2EB8C8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76" y="4635838"/>
            <a:ext cx="495626" cy="43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orange-01">
            <a:extLst>
              <a:ext uri="{FF2B5EF4-FFF2-40B4-BE49-F238E27FC236}">
                <a16:creationId xmlns:a16="http://schemas.microsoft.com/office/drawing/2014/main" id="{6630529E-6BBF-4218-8D63-79D6DCC5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14" y="4635838"/>
            <a:ext cx="464776" cy="43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0">
            <a:extLst>
              <a:ext uri="{FF2B5EF4-FFF2-40B4-BE49-F238E27FC236}">
                <a16:creationId xmlns:a16="http://schemas.microsoft.com/office/drawing/2014/main" id="{539C0B06-FB96-4AF2-8C51-5DC2E321E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920" y="5888660"/>
            <a:ext cx="16850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domain</a:t>
            </a:r>
            <a:endParaRPr lang="en-SG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5B6DECDD-ACBD-4BE1-8EEE-A282962A8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71" y="1865754"/>
            <a:ext cx="9432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SG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Domain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adaptation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: unlabeled target domain is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seen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in the training stage.</a:t>
            </a:r>
            <a:endParaRPr lang="en-SG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868E9552-ECE3-4CF9-B392-0231C1D5F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88" y="3904158"/>
            <a:ext cx="85176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SG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Domain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generalization</a:t>
            </a:r>
            <a:r>
              <a:rPr lang="en-US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: unlabeled target domain is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unseen</a:t>
            </a:r>
            <a:r>
              <a:rPr lang="en-US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 in the training stage. </a:t>
            </a:r>
            <a:endParaRPr lang="en-SG" altLang="en-US" sz="1400" dirty="0">
              <a:solidFill>
                <a:srgbClr val="0070C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539563-1AC5-40B7-AAE0-CF81FB03265A}"/>
              </a:ext>
            </a:extLst>
          </p:cNvPr>
          <p:cNvSpPr/>
          <p:nvPr/>
        </p:nvSpPr>
        <p:spPr>
          <a:xfrm>
            <a:off x="5701237" y="4769313"/>
            <a:ext cx="4571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/>
              <a:t>?</a:t>
            </a:r>
            <a:endParaRPr lang="zh-CN" altLang="en-US" sz="4800" dirty="0"/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0CBBC10E-8C10-47DC-AC06-F4CF235F4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055" y="5888660"/>
            <a:ext cx="15938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domain</a:t>
            </a:r>
            <a:endParaRPr lang="en-SG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630EC26-EA01-44BA-8DF9-16AC50034F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861" y="5095148"/>
            <a:ext cx="423537" cy="4601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07E2D6-5507-466E-9C1F-35870068F7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087" y="5064840"/>
            <a:ext cx="489980" cy="538722"/>
          </a:xfrm>
          <a:prstGeom prst="rect">
            <a:avLst/>
          </a:prstGeom>
        </p:spPr>
      </p:pic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24123EC9-A6BA-4D97-B4F1-24381AF5A0AE}"/>
              </a:ext>
            </a:extLst>
          </p:cNvPr>
          <p:cNvSpPr/>
          <p:nvPr/>
        </p:nvSpPr>
        <p:spPr>
          <a:xfrm>
            <a:off x="3540162" y="5110363"/>
            <a:ext cx="1391241" cy="205273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CBAA71-39C2-46E4-B762-DA8405D34C95}"/>
              </a:ext>
            </a:extLst>
          </p:cNvPr>
          <p:cNvSpPr txBox="1"/>
          <p:nvPr/>
        </p:nvSpPr>
        <p:spPr>
          <a:xfrm>
            <a:off x="3694608" y="476521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mismatch</a:t>
            </a:r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62D689-1F6C-4F6B-BC11-9058B4C1F947}"/>
              </a:ext>
            </a:extLst>
          </p:cNvPr>
          <p:cNvSpPr txBox="1"/>
          <p:nvPr/>
        </p:nvSpPr>
        <p:spPr>
          <a:xfrm>
            <a:off x="3076244" y="108000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Domain generalization</a:t>
            </a:r>
          </a:p>
        </p:txBody>
      </p:sp>
      <p:pic>
        <p:nvPicPr>
          <p:cNvPr id="27" name="Picture 4" descr="cartoon_banana">
            <a:extLst>
              <a:ext uri="{FF2B5EF4-FFF2-40B4-BE49-F238E27FC236}">
                <a16:creationId xmlns:a16="http://schemas.microsoft.com/office/drawing/2014/main" id="{8ED895A6-79AA-43A9-A0FE-631F57AEA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94" y="3363948"/>
            <a:ext cx="12700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 descr="Apple">
            <a:extLst>
              <a:ext uri="{FF2B5EF4-FFF2-40B4-BE49-F238E27FC236}">
                <a16:creationId xmlns:a16="http://schemas.microsoft.com/office/drawing/2014/main" id="{9FDC56E4-562E-4048-BBF0-77520AA91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139" y="2539168"/>
            <a:ext cx="642938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6" descr="orange-01">
            <a:extLst>
              <a:ext uri="{FF2B5EF4-FFF2-40B4-BE49-F238E27FC236}">
                <a16:creationId xmlns:a16="http://schemas.microsoft.com/office/drawing/2014/main" id="{CD35A712-D5FB-48C8-97E9-E0B6BA8D0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302" y="2539168"/>
            <a:ext cx="604837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9" descr="cartoon_apple">
            <a:extLst>
              <a:ext uri="{FF2B5EF4-FFF2-40B4-BE49-F238E27FC236}">
                <a16:creationId xmlns:a16="http://schemas.microsoft.com/office/drawing/2014/main" id="{4FB23D54-226D-4AF6-92FE-BFC74374F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52" y="2550280"/>
            <a:ext cx="5461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0" descr="cartoon_orange">
            <a:extLst>
              <a:ext uri="{FF2B5EF4-FFF2-40B4-BE49-F238E27FC236}">
                <a16:creationId xmlns:a16="http://schemas.microsoft.com/office/drawing/2014/main" id="{197A35A5-408C-4D8E-9F1A-AEF7833E3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64" y="2545518"/>
            <a:ext cx="5619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828B4AC-282A-4846-A304-A05D3F7249BE}"/>
              </a:ext>
            </a:extLst>
          </p:cNvPr>
          <p:cNvSpPr/>
          <p:nvPr/>
        </p:nvSpPr>
        <p:spPr>
          <a:xfrm>
            <a:off x="2171522" y="2476440"/>
            <a:ext cx="1393109" cy="68152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F458CF-0E54-49BC-8C0E-4B125B7E7EA6}"/>
              </a:ext>
            </a:extLst>
          </p:cNvPr>
          <p:cNvSpPr/>
          <p:nvPr/>
        </p:nvSpPr>
        <p:spPr>
          <a:xfrm>
            <a:off x="5099376" y="2476440"/>
            <a:ext cx="1393109" cy="68152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20">
            <a:extLst>
              <a:ext uri="{FF2B5EF4-FFF2-40B4-BE49-F238E27FC236}">
                <a16:creationId xmlns:a16="http://schemas.microsoft.com/office/drawing/2014/main" id="{FE14DF88-64BA-4FB4-B280-BA1745316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264" y="3255130"/>
            <a:ext cx="16850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domain</a:t>
            </a:r>
            <a:endParaRPr lang="en-SG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id="{EB5742F4-BDBB-43FB-9FC9-FD8F569C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827" y="3255130"/>
            <a:ext cx="15938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domain</a:t>
            </a:r>
            <a:endParaRPr lang="en-SG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484409B4-715F-4C21-BF66-BD5299A14432}"/>
              </a:ext>
            </a:extLst>
          </p:cNvPr>
          <p:cNvSpPr/>
          <p:nvPr/>
        </p:nvSpPr>
        <p:spPr>
          <a:xfrm>
            <a:off x="3636383" y="2765587"/>
            <a:ext cx="1391241" cy="205273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EED706-E8F7-45D8-AC3E-B7127972AA09}"/>
              </a:ext>
            </a:extLst>
          </p:cNvPr>
          <p:cNvSpPr txBox="1"/>
          <p:nvPr/>
        </p:nvSpPr>
        <p:spPr>
          <a:xfrm>
            <a:off x="3790829" y="24204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mismatch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029170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artoon_banana">
            <a:extLst>
              <a:ext uri="{FF2B5EF4-FFF2-40B4-BE49-F238E27FC236}">
                <a16:creationId xmlns:a16="http://schemas.microsoft.com/office/drawing/2014/main" id="{BF8CE6C6-F69C-4FE4-8BEC-8AC9F0FB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94" y="3363948"/>
            <a:ext cx="12700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Apple">
            <a:extLst>
              <a:ext uri="{FF2B5EF4-FFF2-40B4-BE49-F238E27FC236}">
                <a16:creationId xmlns:a16="http://schemas.microsoft.com/office/drawing/2014/main" id="{86E080F7-AD40-476F-A43A-43B2E5CD7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139" y="2539168"/>
            <a:ext cx="642938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orange-01">
            <a:extLst>
              <a:ext uri="{FF2B5EF4-FFF2-40B4-BE49-F238E27FC236}">
                <a16:creationId xmlns:a16="http://schemas.microsoft.com/office/drawing/2014/main" id="{E91F7FF2-A34A-4639-933A-6C01CA074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302" y="2539168"/>
            <a:ext cx="604837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artoon_apple">
            <a:extLst>
              <a:ext uri="{FF2B5EF4-FFF2-40B4-BE49-F238E27FC236}">
                <a16:creationId xmlns:a16="http://schemas.microsoft.com/office/drawing/2014/main" id="{4CC34CFE-0E6B-4592-AE4E-C3B81E9E8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52" y="2550280"/>
            <a:ext cx="5461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artoon_orange">
            <a:extLst>
              <a:ext uri="{FF2B5EF4-FFF2-40B4-BE49-F238E27FC236}">
                <a16:creationId xmlns:a16="http://schemas.microsoft.com/office/drawing/2014/main" id="{384B6D12-916E-4EF8-9A9D-517B252D0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64" y="2545518"/>
            <a:ext cx="5619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6">
            <a:extLst>
              <a:ext uri="{FF2B5EF4-FFF2-40B4-BE49-F238E27FC236}">
                <a16:creationId xmlns:a16="http://schemas.microsoft.com/office/drawing/2014/main" id="{5B6DECDD-ACBD-4BE1-8EEE-A282962A8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71" y="1865754"/>
            <a:ext cx="9432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SG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Domain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adaptation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: unlabeled target domain is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seen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in the training stage.</a:t>
            </a:r>
            <a:endParaRPr lang="en-SG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868E9552-ECE3-4CF9-B392-0231C1D5F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88" y="3904158"/>
            <a:ext cx="85176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SG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Domain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generalization</a:t>
            </a:r>
            <a:r>
              <a:rPr lang="en-US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: unlabeled target domain is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unseen</a:t>
            </a:r>
            <a:r>
              <a:rPr lang="en-US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 in the training stage. </a:t>
            </a:r>
            <a:endParaRPr lang="en-SG" altLang="en-US" sz="1400" dirty="0">
              <a:solidFill>
                <a:srgbClr val="0070C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257765-EAAB-4601-96DC-A9851A8D8FBA}"/>
              </a:ext>
            </a:extLst>
          </p:cNvPr>
          <p:cNvSpPr/>
          <p:nvPr/>
        </p:nvSpPr>
        <p:spPr>
          <a:xfrm>
            <a:off x="2171522" y="2476440"/>
            <a:ext cx="1393109" cy="68152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08E9EF-AA28-45C9-B7EA-D90C0366A30F}"/>
              </a:ext>
            </a:extLst>
          </p:cNvPr>
          <p:cNvSpPr/>
          <p:nvPr/>
        </p:nvSpPr>
        <p:spPr>
          <a:xfrm>
            <a:off x="5099376" y="2476440"/>
            <a:ext cx="1393109" cy="68152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E0F76510-9128-494F-803C-CC6AE1EB6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264" y="3255130"/>
            <a:ext cx="16850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domain</a:t>
            </a:r>
            <a:endParaRPr lang="en-SG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19456A2A-9A79-41FF-A782-1519F126A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827" y="3255130"/>
            <a:ext cx="15938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domain</a:t>
            </a:r>
            <a:endParaRPr lang="en-SG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37ADF816-800A-470E-B7E6-0BB593F2C095}"/>
              </a:ext>
            </a:extLst>
          </p:cNvPr>
          <p:cNvSpPr/>
          <p:nvPr/>
        </p:nvSpPr>
        <p:spPr>
          <a:xfrm>
            <a:off x="3636383" y="2765587"/>
            <a:ext cx="1391241" cy="205273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0553EB-5931-4B18-A0CE-733C64CFA8B3}"/>
              </a:ext>
            </a:extLst>
          </p:cNvPr>
          <p:cNvSpPr txBox="1"/>
          <p:nvPr/>
        </p:nvSpPr>
        <p:spPr>
          <a:xfrm>
            <a:off x="3790829" y="24204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mismatch</a:t>
            </a:r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62D689-1F6C-4F6B-BC11-9058B4C1F947}"/>
              </a:ext>
            </a:extLst>
          </p:cNvPr>
          <p:cNvSpPr txBox="1"/>
          <p:nvPr/>
        </p:nvSpPr>
        <p:spPr>
          <a:xfrm>
            <a:off x="3076244" y="108000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Domain generalization</a:t>
            </a:r>
          </a:p>
        </p:txBody>
      </p:sp>
      <p:pic>
        <p:nvPicPr>
          <p:cNvPr id="27" name="Picture 4" descr="cartoon_banana">
            <a:extLst>
              <a:ext uri="{FF2B5EF4-FFF2-40B4-BE49-F238E27FC236}">
                <a16:creationId xmlns:a16="http://schemas.microsoft.com/office/drawing/2014/main" id="{9C2FF4C0-6D2E-48D3-B631-D4FEE68D6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984" y="6170271"/>
            <a:ext cx="11220" cy="1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 descr="Apple">
            <a:extLst>
              <a:ext uri="{FF2B5EF4-FFF2-40B4-BE49-F238E27FC236}">
                <a16:creationId xmlns:a16="http://schemas.microsoft.com/office/drawing/2014/main" id="{BA7739DD-2D98-4D47-BD80-F4E8BE9B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88" y="4706784"/>
            <a:ext cx="495549" cy="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6" descr="orange-01">
            <a:extLst>
              <a:ext uri="{FF2B5EF4-FFF2-40B4-BE49-F238E27FC236}">
                <a16:creationId xmlns:a16="http://schemas.microsoft.com/office/drawing/2014/main" id="{47187EC8-0822-45CE-99BD-7D273F700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046" y="4706784"/>
            <a:ext cx="464704" cy="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ounded Rectangle 21">
            <a:extLst>
              <a:ext uri="{FF2B5EF4-FFF2-40B4-BE49-F238E27FC236}">
                <a16:creationId xmlns:a16="http://schemas.microsoft.com/office/drawing/2014/main" id="{DB31AC4B-4BEF-49D1-B121-4C58C25F37B9}"/>
              </a:ext>
            </a:extLst>
          </p:cNvPr>
          <p:cNvSpPr/>
          <p:nvPr/>
        </p:nvSpPr>
        <p:spPr bwMode="auto">
          <a:xfrm>
            <a:off x="1489392" y="4660281"/>
            <a:ext cx="1098550" cy="563562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31" name="Rounded Rectangle 24">
            <a:extLst>
              <a:ext uri="{FF2B5EF4-FFF2-40B4-BE49-F238E27FC236}">
                <a16:creationId xmlns:a16="http://schemas.microsoft.com/office/drawing/2014/main" id="{91829632-9EC3-434C-98DA-14DBD8DCC946}"/>
              </a:ext>
            </a:extLst>
          </p:cNvPr>
          <p:cNvSpPr/>
          <p:nvPr/>
        </p:nvSpPr>
        <p:spPr bwMode="auto">
          <a:xfrm>
            <a:off x="2795904" y="4660281"/>
            <a:ext cx="1195388" cy="563562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32" name="Rounded Rectangular Callout 25">
            <a:extLst>
              <a:ext uri="{FF2B5EF4-FFF2-40B4-BE49-F238E27FC236}">
                <a16:creationId xmlns:a16="http://schemas.microsoft.com/office/drawing/2014/main" id="{8277392C-9762-4887-B293-10601EEA716F}"/>
              </a:ext>
            </a:extLst>
          </p:cNvPr>
          <p:cNvSpPr/>
          <p:nvPr/>
        </p:nvSpPr>
        <p:spPr bwMode="auto">
          <a:xfrm>
            <a:off x="1371917" y="4561856"/>
            <a:ext cx="2705100" cy="1028700"/>
          </a:xfrm>
          <a:prstGeom prst="wedgeRoundRectCallou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33" name="TextBox 18">
            <a:extLst>
              <a:ext uri="{FF2B5EF4-FFF2-40B4-BE49-F238E27FC236}">
                <a16:creationId xmlns:a16="http://schemas.microsoft.com/office/drawing/2014/main" id="{D53D0872-E4AD-4858-83FA-B3371CE7B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223" y="5191107"/>
            <a:ext cx="1188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domain A</a:t>
            </a:r>
            <a:endParaRPr lang="en-SG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id="{F2DC3CB2-C47D-470F-A051-A7943EA15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301" y="5191107"/>
            <a:ext cx="1188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domain B</a:t>
            </a:r>
            <a:endParaRPr lang="en-SG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id="{B2D841DD-AC5E-4DE2-A910-37E2AAF1B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712" y="5736282"/>
            <a:ext cx="2598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latent domains</a:t>
            </a:r>
            <a:endParaRPr lang="en-SG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16">
            <a:extLst>
              <a:ext uri="{FF2B5EF4-FFF2-40B4-BE49-F238E27FC236}">
                <a16:creationId xmlns:a16="http://schemas.microsoft.com/office/drawing/2014/main" id="{BFFB4048-25C1-49CE-863E-60480D7CB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277" y="4815422"/>
            <a:ext cx="1956652" cy="7127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12700">
            <a:noFill/>
            <a:bevel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SG" altLang="en-US" sz="2400" baseline="-250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87C9BD-447D-4D28-9173-86AE925C3C37}"/>
              </a:ext>
            </a:extLst>
          </p:cNvPr>
          <p:cNvSpPr/>
          <p:nvPr/>
        </p:nvSpPr>
        <p:spPr>
          <a:xfrm>
            <a:off x="5504449" y="4972649"/>
            <a:ext cx="1446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/>
              <a:t>A or B or C </a:t>
            </a:r>
            <a:endParaRPr lang="zh-CN" altLang="en-US" sz="4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B863ED-02E4-4F31-A38C-28E107518631}"/>
              </a:ext>
            </a:extLst>
          </p:cNvPr>
          <p:cNvSpPr/>
          <p:nvPr/>
        </p:nvSpPr>
        <p:spPr>
          <a:xfrm>
            <a:off x="6762361" y="473717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39" name="TextBox 20">
            <a:extLst>
              <a:ext uri="{FF2B5EF4-FFF2-40B4-BE49-F238E27FC236}">
                <a16:creationId xmlns:a16="http://schemas.microsoft.com/office/drawing/2014/main" id="{7D6054C6-23D5-4171-B6C9-83068CE60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202" y="5851779"/>
            <a:ext cx="15938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domain</a:t>
            </a:r>
            <a:endParaRPr lang="en-SG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0527BFC-7134-4F60-B99C-D7B97047A3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30" y="4704669"/>
            <a:ext cx="423537" cy="46018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8C6D9B5-394C-4A0D-AA49-CAAF6D139A5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82" y="4676215"/>
            <a:ext cx="489980" cy="538722"/>
          </a:xfrm>
          <a:prstGeom prst="rect">
            <a:avLst/>
          </a:prstGeom>
        </p:spPr>
      </p:pic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51470FF6-EB49-496A-BED0-22198832A467}"/>
              </a:ext>
            </a:extLst>
          </p:cNvPr>
          <p:cNvSpPr/>
          <p:nvPr/>
        </p:nvSpPr>
        <p:spPr>
          <a:xfrm>
            <a:off x="4099309" y="5073482"/>
            <a:ext cx="1391241" cy="205273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0B1B17-4074-4D73-B3E9-3DE38550D91D}"/>
              </a:ext>
            </a:extLst>
          </p:cNvPr>
          <p:cNvSpPr txBox="1"/>
          <p:nvPr/>
        </p:nvSpPr>
        <p:spPr>
          <a:xfrm>
            <a:off x="4253755" y="472833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mismatch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359612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5D62D689-1F6C-4F6B-BC11-9058B4C1F947}"/>
              </a:ext>
            </a:extLst>
          </p:cNvPr>
          <p:cNvSpPr txBox="1"/>
          <p:nvPr/>
        </p:nvSpPr>
        <p:spPr>
          <a:xfrm>
            <a:off x="3076244" y="108000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Domain generalization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CDF33-4EDE-4FB8-9E3E-51747A8502E0}"/>
              </a:ext>
            </a:extLst>
          </p:cNvPr>
          <p:cNvSpPr txBox="1"/>
          <p:nvPr/>
        </p:nvSpPr>
        <p:spPr>
          <a:xfrm>
            <a:off x="2382928" y="2626194"/>
            <a:ext cx="47820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400" dirty="0"/>
              <a:t>Latent domain labels are known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Latent domain labels are unknown</a:t>
            </a:r>
            <a:endParaRPr lang="zh-CN" altLang="en-US" sz="2400" dirty="0" err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700759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A8C805-219B-4C8F-AF4B-BA783A49918F}"/>
              </a:ext>
            </a:extLst>
          </p:cNvPr>
          <p:cNvSpPr/>
          <p:nvPr/>
        </p:nvSpPr>
        <p:spPr>
          <a:xfrm>
            <a:off x="1536233" y="1080000"/>
            <a:ext cx="6071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Domain-Invariant Component Analysis (DICA)</a:t>
            </a:r>
            <a:endParaRPr lang="zh-CN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3C3CD-6FFB-4301-A3A3-87E72240548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68" y="2978289"/>
            <a:ext cx="4330666" cy="7908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21DB98-970E-41E5-9745-1B9A50CFA76F}"/>
              </a:ext>
            </a:extLst>
          </p:cNvPr>
          <p:cNvSpPr/>
          <p:nvPr/>
        </p:nvSpPr>
        <p:spPr>
          <a:xfrm>
            <a:off x="1451288" y="1735754"/>
            <a:ext cx="7035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Muandet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Krikamol</a:t>
            </a:r>
            <a:r>
              <a:rPr lang="en-US" altLang="zh-CN" sz="1400" dirty="0"/>
              <a:t>, David </a:t>
            </a:r>
            <a:r>
              <a:rPr lang="en-US" altLang="zh-CN" sz="1400" dirty="0" err="1"/>
              <a:t>Balduzzi</a:t>
            </a:r>
            <a:r>
              <a:rPr lang="en-US" altLang="zh-CN" sz="1400" dirty="0"/>
              <a:t>, and Bernhard </a:t>
            </a:r>
            <a:r>
              <a:rPr lang="en-US" altLang="zh-CN" sz="1400" dirty="0" err="1"/>
              <a:t>Schölkopf</a:t>
            </a:r>
            <a:r>
              <a:rPr lang="en-US" altLang="zh-CN" sz="1400" dirty="0"/>
              <a:t>. "Domain generalization via invariant feature representation." ICML, 2013.</a:t>
            </a:r>
            <a:endParaRPr lang="zh-CN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E33DBE-BAD3-47E1-A875-69F9BB5C2100}"/>
              </a:ext>
            </a:extLst>
          </p:cNvPr>
          <p:cNvSpPr/>
          <p:nvPr/>
        </p:nvSpPr>
        <p:spPr>
          <a:xfrm>
            <a:off x="4082146" y="2405116"/>
            <a:ext cx="457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Preserves the functional relationship</a:t>
            </a:r>
            <a:endParaRPr lang="zh-CN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54B344-9BC3-4F50-92E9-8EB98359786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767" y="2540152"/>
            <a:ext cx="854857" cy="25295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68A7CBC-9B7A-45C6-83EE-24D941DFC5C1}"/>
              </a:ext>
            </a:extLst>
          </p:cNvPr>
          <p:cNvGrpSpPr/>
          <p:nvPr/>
        </p:nvGrpSpPr>
        <p:grpSpPr>
          <a:xfrm>
            <a:off x="3242582" y="4023810"/>
            <a:ext cx="4413702" cy="369332"/>
            <a:chOff x="2213525" y="4315473"/>
            <a:chExt cx="4413702" cy="36933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BC568C-01B6-45D9-8FF6-E586369280C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9513" y="4407187"/>
              <a:ext cx="557714" cy="25142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2CC110-4850-4470-BB1C-4F5C072E4DFA}"/>
                </a:ext>
              </a:extLst>
            </p:cNvPr>
            <p:cNvSpPr/>
            <p:nvPr/>
          </p:nvSpPr>
          <p:spPr>
            <a:xfrm>
              <a:off x="2213525" y="4315473"/>
              <a:ext cx="38866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Minimize the difference across domains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28FAD43-FBAE-4805-A96B-E68C271D2A0A}"/>
              </a:ext>
            </a:extLst>
          </p:cNvPr>
          <p:cNvSpPr/>
          <p:nvPr/>
        </p:nvSpPr>
        <p:spPr>
          <a:xfrm>
            <a:off x="2582058" y="3004971"/>
            <a:ext cx="3478881" cy="3313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31C61F-1829-41C4-9D0A-C69F2CE1B260}"/>
              </a:ext>
            </a:extLst>
          </p:cNvPr>
          <p:cNvSpPr/>
          <p:nvPr/>
        </p:nvSpPr>
        <p:spPr>
          <a:xfrm>
            <a:off x="2940392" y="3497273"/>
            <a:ext cx="2805344" cy="29855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A9CF76-7B47-41D1-A79C-B2EDE61B501F}"/>
              </a:ext>
            </a:extLst>
          </p:cNvPr>
          <p:cNvCxnSpPr>
            <a:cxnSpLocks/>
          </p:cNvCxnSpPr>
          <p:nvPr/>
        </p:nvCxnSpPr>
        <p:spPr>
          <a:xfrm>
            <a:off x="4611717" y="3789506"/>
            <a:ext cx="357348" cy="2609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1B749F-BEDB-4186-98FF-B850AA2CF9DF}"/>
              </a:ext>
            </a:extLst>
          </p:cNvPr>
          <p:cNvCxnSpPr>
            <a:cxnSpLocks/>
          </p:cNvCxnSpPr>
          <p:nvPr/>
        </p:nvCxnSpPr>
        <p:spPr>
          <a:xfrm flipV="1">
            <a:off x="4700742" y="2720464"/>
            <a:ext cx="731337" cy="2806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6061C9-ABA2-4AAB-A96D-7A045BF9043E}"/>
              </a:ext>
            </a:extLst>
          </p:cNvPr>
          <p:cNvGrpSpPr/>
          <p:nvPr/>
        </p:nvGrpSpPr>
        <p:grpSpPr>
          <a:xfrm>
            <a:off x="2441636" y="5115188"/>
            <a:ext cx="3617721" cy="369332"/>
            <a:chOff x="1448689" y="5014829"/>
            <a:chExt cx="3617721" cy="3693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25302C-4768-4D17-B910-FB69C9386ED3}"/>
                </a:ext>
              </a:extLst>
            </p:cNvPr>
            <p:cNvSpPr/>
            <p:nvPr/>
          </p:nvSpPr>
          <p:spPr>
            <a:xfrm>
              <a:off x="1448689" y="5014829"/>
              <a:ext cx="21726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After obtaining     ,</a:t>
              </a:r>
              <a:endParaRPr lang="zh-CN" altLang="en-US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BBAB14D-5C0E-4417-8B35-C19DF73E221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3660" y="5130393"/>
              <a:ext cx="181333" cy="17371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E4C8054-EBA6-44BB-8823-FA94010948E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315" y="5072581"/>
              <a:ext cx="1574095" cy="234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556619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02D6B5-C768-46EE-8AE3-BA48CDBDE7D4}"/>
              </a:ext>
            </a:extLst>
          </p:cNvPr>
          <p:cNvSpPr/>
          <p:nvPr/>
        </p:nvSpPr>
        <p:spPr>
          <a:xfrm>
            <a:off x="1380479" y="1080000"/>
            <a:ext cx="636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Li, </a:t>
            </a:r>
            <a:r>
              <a:rPr lang="en-US" altLang="zh-CN" dirty="0" err="1"/>
              <a:t>Haoliang</a:t>
            </a:r>
            <a:r>
              <a:rPr lang="en-US" altLang="zh-CN" dirty="0"/>
              <a:t>, et al. "Domain generalization with adversarial feature learning." CVPR, 2018.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1DC028-2033-4B6C-805A-654E753FDC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99" y="5134697"/>
            <a:ext cx="3489525" cy="3702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5AA579-63FF-4F4F-9A4D-AB544DE530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79" y="5690450"/>
            <a:ext cx="2887621" cy="32609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FCA83DA-EA30-4B2E-92C2-816B74148A9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449" y="5690449"/>
            <a:ext cx="3600764" cy="32457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760372B-59A9-4934-952F-4E0DD98295E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79" y="6299977"/>
            <a:ext cx="6130287" cy="27885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6DE53CF8-016F-4DD1-BB72-4CD0F0E7CE28}"/>
              </a:ext>
            </a:extLst>
          </p:cNvPr>
          <p:cNvGrpSpPr/>
          <p:nvPr/>
        </p:nvGrpSpPr>
        <p:grpSpPr>
          <a:xfrm>
            <a:off x="661161" y="1911798"/>
            <a:ext cx="7331223" cy="3130165"/>
            <a:chOff x="164010" y="1911798"/>
            <a:chExt cx="7331223" cy="31301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8E5C16D-2AE0-4319-BA53-B8B1039CC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010" y="1966082"/>
              <a:ext cx="6099223" cy="307588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0017E5F-5220-4A50-A8E7-D32B7B243A3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8372" y="3254116"/>
              <a:ext cx="188952" cy="22552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165BB7F-8FDA-45DC-B757-002A47ECA49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8372" y="2608183"/>
              <a:ext cx="173714" cy="17371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6DF6176-4752-4367-B954-C53D99BBCB4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9668" y="2697819"/>
              <a:ext cx="198095" cy="17371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B1D45B0-B283-4F24-A71C-008CC6189D3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446" y="3578687"/>
              <a:ext cx="281143" cy="192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3368E03-E1B7-488B-AE05-16856EC1335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10" y="2954904"/>
              <a:ext cx="1254857" cy="22628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5A3AB0D-7F1A-4404-B007-4CEB3E37E63D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446" y="2235600"/>
              <a:ext cx="281143" cy="25234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0B2A13D-AAC5-432D-8D41-3F78E0D6A446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8011" y="1911798"/>
              <a:ext cx="131657" cy="157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2426619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45DB15-D124-422A-B7E5-C680E256F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9" y="1611324"/>
            <a:ext cx="7976382" cy="28744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974F2B2-D0C1-4426-9E5D-A5A9E2D0D262}"/>
              </a:ext>
            </a:extLst>
          </p:cNvPr>
          <p:cNvSpPr/>
          <p:nvPr/>
        </p:nvSpPr>
        <p:spPr>
          <a:xfrm>
            <a:off x="1343464" y="673534"/>
            <a:ext cx="6780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Ding, </a:t>
            </a:r>
            <a:r>
              <a:rPr lang="en-US" altLang="zh-CN" dirty="0" err="1"/>
              <a:t>Zhengming</a:t>
            </a:r>
            <a:r>
              <a:rPr lang="en-US" altLang="zh-CN" dirty="0"/>
              <a:t>, and Yun Fu. "Deep domain generalization with structured low-rank constraint." TIP, 27.1 (2018)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64E790-021F-40C5-8DDF-687E1E88E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4614203"/>
            <a:ext cx="4069538" cy="15942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B03BE98-D827-4E3A-AD7A-53BEDF5FC5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51" y="5064662"/>
            <a:ext cx="2150094" cy="693333"/>
          </a:xfrm>
          <a:prstGeom prst="rect">
            <a:avLst/>
          </a:prstGeom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9D7B8BBA-34E8-4CC8-B35E-F4AB270989C1}"/>
              </a:ext>
            </a:extLst>
          </p:cNvPr>
          <p:cNvSpPr/>
          <p:nvPr/>
        </p:nvSpPr>
        <p:spPr>
          <a:xfrm>
            <a:off x="4004721" y="2443632"/>
            <a:ext cx="820497" cy="12098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Straight Arrow Connector 14">
            <a:extLst>
              <a:ext uri="{FF2B5EF4-FFF2-40B4-BE49-F238E27FC236}">
                <a16:creationId xmlns:a16="http://schemas.microsoft.com/office/drawing/2014/main" id="{E0013A4D-5E34-4774-852F-19F08A6EE44C}"/>
              </a:ext>
            </a:extLst>
          </p:cNvPr>
          <p:cNvCxnSpPr>
            <a:cxnSpLocks/>
          </p:cNvCxnSpPr>
          <p:nvPr/>
        </p:nvCxnSpPr>
        <p:spPr>
          <a:xfrm flipH="1">
            <a:off x="3854548" y="3634430"/>
            <a:ext cx="560422" cy="9797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3">
            <a:extLst>
              <a:ext uri="{FF2B5EF4-FFF2-40B4-BE49-F238E27FC236}">
                <a16:creationId xmlns:a16="http://schemas.microsoft.com/office/drawing/2014/main" id="{6CDA61E2-156C-48CE-8586-C18D2449AA65}"/>
              </a:ext>
            </a:extLst>
          </p:cNvPr>
          <p:cNvSpPr/>
          <p:nvPr/>
        </p:nvSpPr>
        <p:spPr>
          <a:xfrm>
            <a:off x="1343464" y="6208455"/>
            <a:ext cx="23963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C: category   S: domain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9716354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5D62D689-1F6C-4F6B-BC11-9058B4C1F947}"/>
              </a:ext>
            </a:extLst>
          </p:cNvPr>
          <p:cNvSpPr txBox="1"/>
          <p:nvPr/>
        </p:nvSpPr>
        <p:spPr>
          <a:xfrm>
            <a:off x="3076244" y="108000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Domain generalization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CDF33-4EDE-4FB8-9E3E-51747A8502E0}"/>
              </a:ext>
            </a:extLst>
          </p:cNvPr>
          <p:cNvSpPr txBox="1"/>
          <p:nvPr/>
        </p:nvSpPr>
        <p:spPr>
          <a:xfrm>
            <a:off x="2382928" y="2626194"/>
            <a:ext cx="47820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2"/>
                </a:solidFill>
              </a:rPr>
              <a:t>Latent domain labels are known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400" dirty="0"/>
              <a:t>Latent domain labels are unknown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537270142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D23195-C0C2-49AA-B180-BC86790984F8}"/>
              </a:ext>
            </a:extLst>
          </p:cNvPr>
          <p:cNvSpPr/>
          <p:nvPr/>
        </p:nvSpPr>
        <p:spPr>
          <a:xfrm>
            <a:off x="1296525" y="3013501"/>
            <a:ext cx="65509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When latent domain labels are unknown, discover multiple latent domains in the source domain.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2921887681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9.2013"/>
  <p:tag name="ORIGINALWIDTH" val="2131.23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ax _{\B \in \mathbb{R}^{n \times m}} \frac{\frac{1}{n} \operatorname{tr}\left(\B^{\top} \L\left(\L+n \varepsilon \I_{n}\right)^{-1} \K^{2} \B\right)}{\operatorname{tr}\left(\B^{\top} \K \Q \K \B+\B \K \B\right)} \nonumber&#10;\end{eqnarray}&#10;&#10;\end{document}"/>
  <p:tag name="IGUANATEXSIZE" val="20"/>
  <p:tag name="IGUANATEXCURSOR" val="78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92.9883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extcolor{red}{\Q}$&#10;&#10;&#10;\end{document}"/>
  <p:tag name="IGUANATEXSIZE" val="20"/>
  <p:tag name="IGUANATEXCURSOR" val="55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5.4892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extcolor{red}{\P}$&#10;&#10;&#10;\end{document}"/>
  <p:tag name="IGUANATEXSIZE" val="20"/>
  <p:tag name="IGUANATEXCURSOR" val="55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97.4877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extcolor{red}{\D}$&#10;&#10;&#10;\end{document}"/>
  <p:tag name="IGUANATEXSIZE" val="20"/>
  <p:tag name="IGUANATEXCURSOR" val="55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53.730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k$&#10;&#10;&#10;\end{document}"/>
  <p:tag name="IGUANATEXSIZE" val="18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86.164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Q(\X_k)=\H_k$&#10;&#10;&#10;\end{document}"/>
  <p:tag name="IGUANATEXSIZE" val="18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53.730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at{\X}_k$&#10;&#10;&#10;\end{document}"/>
  <p:tag name="IGUANATEXSIZE" val="18"/>
  <p:tag name="IGUANATEXCURSOR" val="53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71.9910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$&#10;&#10;&#10;\end{document}"/>
  <p:tag name="IGUANATEXSIZE" val="18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058.1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\begin{eqnarray}&#10;\min_{\Z} &amp;&amp;\|\Z\|_*\nonumber\\&#10;\mbox{s.t.}&amp;&amp; \H_s=\H_c\Z.\nonumber&#10;\end{eqnarray}&#10;&#10;&#10;\end{document}"/>
  <p:tag name="IGUANATEXSIZE" val="20"/>
  <p:tag name="IGUANATEXCURSOR" val="5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7.589"/>
  <p:tag name="ORIGINALWIDTH" val="3049.86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ax_{z_{mk}}&amp;&amp;\sum_{k\neq k'} \left\|\frac{1}{\mathrm{M}_{k}} \sum_{m}  \phi(\boldsymbol{x}_{m})  z_{m k}-\frac{1}{\mathrm{M}_{k}^{\prime}} \sum_{m}  \phi(\boldsymbol{x}_{m}) z_{m k^{\prime}}\right\|^{2} \nonumber\\&#10;\mbox{s.t.} &amp;&amp;\sum_{k=1}^{\mathrm{K}} z_{m k}=1, \quad \forall m, \nonumber\\&#10;&amp;&amp; \frac{1}{\mathrm{M}_{k}} \sum_{m=1}^{\mathrm{M}} z_{m k} y_{m c}=\frac{1}{\mathrm{M}} \sum_{m=1}^{\mathrm{M}} y_{m c}, \quad \forall c, \forall k.\nonumber&#10;\end{eqnarray}&#10;&#10;\end{document}"/>
  <p:tag name="IGUANATEXSIZE" val="20"/>
  <p:tag name="IGUANATEXCURSOR" val="56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90.476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z_{mk}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20.69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bb{E}(\X|\Y)$&#10;&#10;&#10;\end{document}"/>
  <p:tag name="IGUANATEXSIZE" val="20"/>
  <p:tag name="IGUANATEXCURSOR" val="54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02.73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m$&#10;&#10;&#10;\end{document}"/>
  <p:tag name="IGUANATEXSIZE" val="15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k$&#10;&#10;&#10;\end{document}"/>
  <p:tag name="IGUANATEXSIZE" val="15"/>
  <p:tag name="IGUANATEXCURSOR" val="42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8.4889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k'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k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9.2388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774.653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ilde{\K}=\K\B\B^T\K$&#10;&#10;&#10;\end{document}"/>
  <p:tag name="IGUANATEXSIZE" val="20"/>
  <p:tag name="IGUANATEXCURSOR" val="55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74.465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bb{E}(\X)$&#10;&#10;&#10;\end{document}"/>
  <p:tag name="IGUANATEXSIZE" val="20"/>
  <p:tag name="IGUANATEXCURSOR" val="54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.2272"/>
  <p:tag name="ORIGINALWIDTH" val="1717.28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in_{Q,P}\max_{D} L_{rec}+L_{MMD}+L_{GAN}\nonumber&#10;\end{eqnarray}&#10;&#10;&#10;\end{document}"/>
  <p:tag name="IGUANATEXSIZE" val="20"/>
  <p:tag name="IGUANATEXCURSOR" val="57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1421.0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L_{rec}=\sum_{k=1}^K\|\hat{\X}_k-\X_k\|_F^2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.73"/>
  <p:tag name="ORIGINALWIDTH" val="1772.02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L_{MMD}=\sum_{k_1\neq k_2}\|\H_{k_1}-\H_{k_2}\|_F^2$&#10;&#10;&#10;\end{document}"/>
  <p:tag name="IGUANATEXSIZE" val="20"/>
  <p:tag name="IGUANATEXCURSOR" val="57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016.87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L_{GAN}=\mathbb{E}_{\mathbf{h} \sim p(\mathbf{h})}[\log D(\mathbf{h})]+\mathbb{E}_{\mathbf{x} \sim p(\mathbf{x})}[\log (1-D(Q(\mathbf{x})))]$&#10;&#10;&#10;\end{document}"/>
  <p:tag name="IGUANATEXSIZE" val="20"/>
  <p:tag name="IGUANATEXCURSOR" val="52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6290</TotalTime>
  <Words>333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MS PGothic</vt:lpstr>
      <vt:lpstr>等线</vt:lpstr>
      <vt:lpstr>宋体</vt:lpstr>
      <vt:lpstr>Arial</vt:lpstr>
      <vt:lpstr>Calibri</vt:lpstr>
      <vt:lpstr>Times New Roman</vt:lpstr>
      <vt:lpstr>Wingdings</vt:lpstr>
      <vt:lpstr>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1323</cp:revision>
  <dcterms:created xsi:type="dcterms:W3CDTF">2016-04-20T02:59:17Z</dcterms:created>
  <dcterms:modified xsi:type="dcterms:W3CDTF">2019-05-13T04:11:11Z</dcterms:modified>
</cp:coreProperties>
</file>