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5" r:id="rId3"/>
    <p:sldId id="336" r:id="rId4"/>
    <p:sldId id="312" r:id="rId5"/>
    <p:sldId id="291" r:id="rId6"/>
    <p:sldId id="313" r:id="rId7"/>
    <p:sldId id="314" r:id="rId8"/>
    <p:sldId id="292" r:id="rId9"/>
    <p:sldId id="315" r:id="rId10"/>
    <p:sldId id="319" r:id="rId11"/>
    <p:sldId id="317" r:id="rId12"/>
    <p:sldId id="320" r:id="rId13"/>
    <p:sldId id="321" r:id="rId14"/>
    <p:sldId id="285" r:id="rId15"/>
    <p:sldId id="286" r:id="rId16"/>
    <p:sldId id="309" r:id="rId17"/>
    <p:sldId id="301" r:id="rId18"/>
    <p:sldId id="310" r:id="rId19"/>
    <p:sldId id="324" r:id="rId20"/>
    <p:sldId id="322" r:id="rId21"/>
    <p:sldId id="289" r:id="rId22"/>
    <p:sldId id="325" r:id="rId23"/>
    <p:sldId id="293" r:id="rId24"/>
    <p:sldId id="326" r:id="rId25"/>
    <p:sldId id="290" r:id="rId26"/>
    <p:sldId id="294" r:id="rId27"/>
    <p:sldId id="327" r:id="rId28"/>
    <p:sldId id="334" r:id="rId29"/>
    <p:sldId id="328" r:id="rId30"/>
    <p:sldId id="295" r:id="rId31"/>
    <p:sldId id="330" r:id="rId32"/>
    <p:sldId id="296" r:id="rId33"/>
    <p:sldId id="331" r:id="rId34"/>
    <p:sldId id="298" r:id="rId35"/>
    <p:sldId id="299" r:id="rId36"/>
    <p:sldId id="332" r:id="rId37"/>
    <p:sldId id="300" r:id="rId38"/>
    <p:sldId id="311" r:id="rId39"/>
    <p:sldId id="333" r:id="rId40"/>
    <p:sldId id="28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1.png"/><Relationship Id="rId5" Type="http://schemas.openxmlformats.org/officeDocument/2006/relationships/tags" Target="../tags/tag21.xml"/><Relationship Id="rId10" Type="http://schemas.openxmlformats.org/officeDocument/2006/relationships/image" Target="../media/image27.png"/><Relationship Id="rId4" Type="http://schemas.openxmlformats.org/officeDocument/2006/relationships/tags" Target="../tags/tag20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3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3.png"/><Relationship Id="rId5" Type="http://schemas.openxmlformats.org/officeDocument/2006/relationships/tags" Target="../tags/tag30.xml"/><Relationship Id="rId10" Type="http://schemas.openxmlformats.org/officeDocument/2006/relationships/image" Target="../media/image32.jpg"/><Relationship Id="rId4" Type="http://schemas.openxmlformats.org/officeDocument/2006/relationships/tags" Target="../tags/tag29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4.xml"/><Relationship Id="rId7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9.png"/><Relationship Id="rId5" Type="http://schemas.openxmlformats.org/officeDocument/2006/relationships/tags" Target="../tags/tag36.xml"/><Relationship Id="rId10" Type="http://schemas.openxmlformats.org/officeDocument/2006/relationships/image" Target="../media/image38.png"/><Relationship Id="rId4" Type="http://schemas.openxmlformats.org/officeDocument/2006/relationships/tags" Target="../tags/tag35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40.png"/><Relationship Id="rId18" Type="http://schemas.openxmlformats.org/officeDocument/2006/relationships/image" Target="../media/image39.png"/><Relationship Id="rId3" Type="http://schemas.openxmlformats.org/officeDocument/2006/relationships/tags" Target="../tags/tag39.xml"/><Relationship Id="rId21" Type="http://schemas.openxmlformats.org/officeDocument/2006/relationships/image" Target="../media/image46.png"/><Relationship Id="rId7" Type="http://schemas.openxmlformats.org/officeDocument/2006/relationships/tags" Target="../tags/tag43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38.png"/><Relationship Id="rId2" Type="http://schemas.openxmlformats.org/officeDocument/2006/relationships/tags" Target="../tags/tag38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42.png"/><Relationship Id="rId23" Type="http://schemas.openxmlformats.org/officeDocument/2006/relationships/image" Target="../media/image34.png"/><Relationship Id="rId10" Type="http://schemas.openxmlformats.org/officeDocument/2006/relationships/tags" Target="../tags/tag46.xml"/><Relationship Id="rId19" Type="http://schemas.openxmlformats.org/officeDocument/2006/relationships/image" Target="../media/image44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41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0.xml"/><Relationship Id="rId7" Type="http://schemas.openxmlformats.org/officeDocument/2006/relationships/image" Target="../media/image4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31.jpeg"/><Relationship Id="rId4" Type="http://schemas.openxmlformats.org/officeDocument/2006/relationships/tags" Target="../tags/tag51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4.xml"/><Relationship Id="rId7" Type="http://schemas.openxmlformats.org/officeDocument/2006/relationships/image" Target="../media/image3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5" Type="http://schemas.openxmlformats.org/officeDocument/2006/relationships/tags" Target="../tags/tag56.xml"/><Relationship Id="rId10" Type="http://schemas.openxmlformats.org/officeDocument/2006/relationships/image" Target="../media/image17.png"/><Relationship Id="rId4" Type="http://schemas.openxmlformats.org/officeDocument/2006/relationships/tags" Target="../tags/tag55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image" Target="../media/image5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6.png"/><Relationship Id="rId18" Type="http://schemas.openxmlformats.org/officeDocument/2006/relationships/image" Target="../media/image5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2.xml"/><Relationship Id="rId16" Type="http://schemas.openxmlformats.org/officeDocument/2006/relationships/image" Target="../media/image5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54.png"/><Relationship Id="rId5" Type="http://schemas.openxmlformats.org/officeDocument/2006/relationships/tags" Target="../tags/tag65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tags" Target="../tags/tag76.xml"/><Relationship Id="rId7" Type="http://schemas.openxmlformats.org/officeDocument/2006/relationships/image" Target="../media/image1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34.png"/><Relationship Id="rId4" Type="http://schemas.openxmlformats.org/officeDocument/2006/relationships/tags" Target="../tags/tag77.xml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82.xml"/><Relationship Id="rId21" Type="http://schemas.openxmlformats.org/officeDocument/2006/relationships/image" Target="../media/image73.png"/><Relationship Id="rId7" Type="http://schemas.openxmlformats.org/officeDocument/2006/relationships/tags" Target="../tags/tag86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8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15" Type="http://schemas.openxmlformats.org/officeDocument/2006/relationships/image" Target="../media/image67.png"/><Relationship Id="rId10" Type="http://schemas.openxmlformats.org/officeDocument/2006/relationships/tags" Target="../tags/tag89.xml"/><Relationship Id="rId19" Type="http://schemas.openxmlformats.org/officeDocument/2006/relationships/image" Target="../media/image71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92.xml"/><Relationship Id="rId7" Type="http://schemas.openxmlformats.org/officeDocument/2006/relationships/image" Target="../media/image67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3.xml"/><Relationship Id="rId9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74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69.png"/><Relationship Id="rId17" Type="http://schemas.openxmlformats.org/officeDocument/2006/relationships/image" Target="../media/image75.png"/><Relationship Id="rId2" Type="http://schemas.openxmlformats.org/officeDocument/2006/relationships/tags" Target="../tags/tag95.xml"/><Relationship Id="rId16" Type="http://schemas.openxmlformats.org/officeDocument/2006/relationships/image" Target="../media/image66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68.png"/><Relationship Id="rId5" Type="http://schemas.openxmlformats.org/officeDocument/2006/relationships/tags" Target="../tags/tag98.xml"/><Relationship Id="rId15" Type="http://schemas.openxmlformats.org/officeDocument/2006/relationships/image" Target="../media/image77.png"/><Relationship Id="rId10" Type="http://schemas.openxmlformats.org/officeDocument/2006/relationships/image" Target="../media/image67.png"/><Relationship Id="rId4" Type="http://schemas.openxmlformats.org/officeDocument/2006/relationships/tags" Target="../tags/tag97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7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13.jpg"/><Relationship Id="rId10" Type="http://schemas.openxmlformats.org/officeDocument/2006/relationships/image" Target="../media/image14.png"/><Relationship Id="rId4" Type="http://schemas.openxmlformats.org/officeDocument/2006/relationships/image" Target="../media/image12.jp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tags" Target="../tags/tag106.xml"/><Relationship Id="rId21" Type="http://schemas.openxmlformats.org/officeDocument/2006/relationships/image" Target="../media/image87.png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83.png"/><Relationship Id="rId2" Type="http://schemas.openxmlformats.org/officeDocument/2006/relationships/tags" Target="../tags/tag105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image" Target="../media/image81.jpeg"/><Relationship Id="rId23" Type="http://schemas.openxmlformats.org/officeDocument/2006/relationships/image" Target="../media/image89.png"/><Relationship Id="rId10" Type="http://schemas.openxmlformats.org/officeDocument/2006/relationships/tags" Target="../tags/tag113.xml"/><Relationship Id="rId19" Type="http://schemas.openxmlformats.org/officeDocument/2006/relationships/image" Target="../media/image85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17.xml"/><Relationship Id="rId7" Type="http://schemas.openxmlformats.org/officeDocument/2006/relationships/image" Target="../media/image91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90.jp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94.png"/><Relationship Id="rId4" Type="http://schemas.openxmlformats.org/officeDocument/2006/relationships/tags" Target="../tags/tag118.xml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23.xml"/><Relationship Id="rId7" Type="http://schemas.openxmlformats.org/officeDocument/2006/relationships/image" Target="../media/image97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00.png"/><Relationship Id="rId5" Type="http://schemas.openxmlformats.org/officeDocument/2006/relationships/tags" Target="../tags/tag125.xml"/><Relationship Id="rId10" Type="http://schemas.openxmlformats.org/officeDocument/2006/relationships/image" Target="../media/image95.png"/><Relationship Id="rId4" Type="http://schemas.openxmlformats.org/officeDocument/2006/relationships/tags" Target="../tags/tag124.xml"/><Relationship Id="rId9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105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104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03.png"/><Relationship Id="rId5" Type="http://schemas.openxmlformats.org/officeDocument/2006/relationships/tags" Target="../tags/tag130.xml"/><Relationship Id="rId10" Type="http://schemas.openxmlformats.org/officeDocument/2006/relationships/image" Target="../media/image102.png"/><Relationship Id="rId4" Type="http://schemas.openxmlformats.org/officeDocument/2006/relationships/tags" Target="../tags/tag129.xml"/><Relationship Id="rId9" Type="http://schemas.openxmlformats.org/officeDocument/2006/relationships/image" Target="../media/image10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109.png"/><Relationship Id="rId3" Type="http://schemas.openxmlformats.org/officeDocument/2006/relationships/tags" Target="../tags/tag135.xml"/><Relationship Id="rId21" Type="http://schemas.openxmlformats.org/officeDocument/2006/relationships/image" Target="../media/image112.png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2" Type="http://schemas.openxmlformats.org/officeDocument/2006/relationships/tags" Target="../tags/tag134.xml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115.png"/><Relationship Id="rId5" Type="http://schemas.openxmlformats.org/officeDocument/2006/relationships/tags" Target="../tags/tag137.xml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10" Type="http://schemas.openxmlformats.org/officeDocument/2006/relationships/tags" Target="../tags/tag142.xml"/><Relationship Id="rId19" Type="http://schemas.openxmlformats.org/officeDocument/2006/relationships/image" Target="../media/image110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../media/image102.png"/><Relationship Id="rId22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47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20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../media/image119.png"/><Relationship Id="rId5" Type="http://schemas.openxmlformats.org/officeDocument/2006/relationships/tags" Target="../tags/tag149.xml"/><Relationship Id="rId10" Type="http://schemas.openxmlformats.org/officeDocument/2006/relationships/image" Target="../media/image118.png"/><Relationship Id="rId4" Type="http://schemas.openxmlformats.org/officeDocument/2006/relationships/tags" Target="../tags/tag148.xml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121.png"/><Relationship Id="rId18" Type="http://schemas.openxmlformats.org/officeDocument/2006/relationships/image" Target="../media/image55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11.png"/><Relationship Id="rId17" Type="http://schemas.openxmlformats.org/officeDocument/2006/relationships/image" Target="../media/image124.png"/><Relationship Id="rId2" Type="http://schemas.openxmlformats.org/officeDocument/2006/relationships/tags" Target="../tags/tag152.xml"/><Relationship Id="rId16" Type="http://schemas.openxmlformats.org/officeDocument/2006/relationships/image" Target="../media/image123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06.png"/><Relationship Id="rId5" Type="http://schemas.openxmlformats.org/officeDocument/2006/relationships/tags" Target="../tags/tag155.xml"/><Relationship Id="rId15" Type="http://schemas.openxmlformats.org/officeDocument/2006/relationships/image" Target="../media/image122.png"/><Relationship Id="rId10" Type="http://schemas.openxmlformats.org/officeDocument/2006/relationships/slideLayout" Target="../slideLayouts/slideLayout3.xml"/><Relationship Id="rId19" Type="http://schemas.openxmlformats.org/officeDocument/2006/relationships/image" Target="../media/image118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5.xml"/><Relationship Id="rId7" Type="http://schemas.openxmlformats.org/officeDocument/2006/relationships/image" Target="../media/image2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814330" y="2162420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When we have prior information about the samples, for example,  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F043F-FADA-4D83-A2DB-0AD6B29C1101}"/>
              </a:ext>
            </a:extLst>
          </p:cNvPr>
          <p:cNvSpPr txBox="1"/>
          <p:nvPr/>
        </p:nvSpPr>
        <p:spPr>
          <a:xfrm>
            <a:off x="920127" y="5004200"/>
            <a:ext cx="66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Binominal distribution</a:t>
            </a:r>
            <a:endParaRPr lang="zh-CN" altLang="en-US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98795-0502-43F8-9225-DFA3BC68B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53" y="2708246"/>
            <a:ext cx="2250666" cy="252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4D050E-7D70-46BA-9929-56DF0E0BA0EB}"/>
              </a:ext>
            </a:extLst>
          </p:cNvPr>
          <p:cNvSpPr txBox="1"/>
          <p:nvPr/>
        </p:nvSpPr>
        <p:spPr>
          <a:xfrm>
            <a:off x="422978" y="3241518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Each      is the number of “tail” occurrences when tossing a </a:t>
            </a:r>
            <a:r>
              <a:rPr lang="en-US" altLang="zh-CN" dirty="0">
                <a:solidFill>
                  <a:srgbClr val="FF0000"/>
                </a:solidFill>
              </a:rPr>
              <a:t>unbalanced</a:t>
            </a:r>
            <a:r>
              <a:rPr lang="en-US" altLang="zh-CN" dirty="0"/>
              <a:t> coin </a:t>
            </a:r>
            <a:r>
              <a:rPr lang="en-US" altLang="zh-CN" dirty="0">
                <a:solidFill>
                  <a:srgbClr val="FF0000"/>
                </a:solidFill>
              </a:rPr>
              <a:t>multiple</a:t>
            </a:r>
            <a:r>
              <a:rPr lang="en-US" altLang="zh-CN" dirty="0"/>
              <a:t> times.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B1EFF-B894-46C9-AA9D-58173E11C9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9" y="3338393"/>
            <a:ext cx="179810" cy="214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ACA82-63C5-4764-85E9-F8C1EA34FA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65" y="3891170"/>
            <a:ext cx="1397334" cy="2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A98AAF-1552-4F08-B253-F1D59A6744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66" y="5021956"/>
            <a:ext cx="4249906" cy="35961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500566-B986-4E16-A11D-C826904CCE04}"/>
              </a:ext>
            </a:extLst>
          </p:cNvPr>
          <p:cNvSpPr/>
          <p:nvPr/>
        </p:nvSpPr>
        <p:spPr>
          <a:xfrm>
            <a:off x="3768328" y="4984677"/>
            <a:ext cx="1096220" cy="35971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04275-6F23-4E10-A864-63CCED88D8F5}"/>
              </a:ext>
            </a:extLst>
          </p:cNvPr>
          <p:cNvSpPr txBox="1"/>
          <p:nvPr/>
        </p:nvSpPr>
        <p:spPr>
          <a:xfrm>
            <a:off x="920127" y="5593334"/>
            <a:ext cx="303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We need to compute      and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D41ED-1232-4992-9026-3D48801FDE2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20" y="5747491"/>
            <a:ext cx="138667" cy="11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77D39-ABA0-4F39-B97F-A66B5308051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95" y="5731213"/>
            <a:ext cx="134095" cy="1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1882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1231583" y="216242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What if we know nothing about the following samples?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2A0E-B85B-4768-9B2C-E55C40EF47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81" y="2899554"/>
            <a:ext cx="2303998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2607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1231583" y="216242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What if we know nothing about the following samples?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2A0E-B85B-4768-9B2C-E55C40EF47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81" y="2899554"/>
            <a:ext cx="2303998" cy="252952"/>
          </a:xfrm>
          <a:prstGeom prst="rect">
            <a:avLst/>
          </a:prstGeom>
        </p:spPr>
      </p:pic>
      <p:pic>
        <p:nvPicPr>
          <p:cNvPr id="6" name="Picture 2" descr="raw_input64_dot_small">
            <a:extLst>
              <a:ext uri="{FF2B5EF4-FFF2-40B4-BE49-F238E27FC236}">
                <a16:creationId xmlns:a16="http://schemas.microsoft.com/office/drawing/2014/main" id="{0A804180-C82F-4A60-82C9-2AB1B9CF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68" y="3962948"/>
            <a:ext cx="3939308" cy="253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aw_input64_img_small">
            <a:extLst>
              <a:ext uri="{FF2B5EF4-FFF2-40B4-BE49-F238E27FC236}">
                <a16:creationId xmlns:a16="http://schemas.microsoft.com/office/drawing/2014/main" id="{8CBE127D-FD08-4658-A6BC-E6B5F008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2" y="3874173"/>
            <a:ext cx="4077248" cy="26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D77B8-7977-4173-AAA7-560D59205AF9}"/>
              </a:ext>
            </a:extLst>
          </p:cNvPr>
          <p:cNvSpPr txBox="1"/>
          <p:nvPr/>
        </p:nvSpPr>
        <p:spPr>
          <a:xfrm>
            <a:off x="1870429" y="350484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05DD-AD85-4BA8-9B96-9139D5FBDB63}"/>
              </a:ext>
            </a:extLst>
          </p:cNvPr>
          <p:cNvSpPr txBox="1"/>
          <p:nvPr/>
        </p:nvSpPr>
        <p:spPr>
          <a:xfrm>
            <a:off x="6434880" y="3429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features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34F1497-5EFD-4A10-A3A1-A118DEAC9E43}"/>
              </a:ext>
            </a:extLst>
          </p:cNvPr>
          <p:cNvSpPr/>
          <p:nvPr/>
        </p:nvSpPr>
        <p:spPr>
          <a:xfrm>
            <a:off x="4365544" y="4749553"/>
            <a:ext cx="506027" cy="4083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9420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1231583" y="2162420"/>
            <a:ext cx="699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We need to make some assumptions, even if the assumption is inaccurate.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2A0E-B85B-4768-9B2C-E55C40EF47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81" y="2899554"/>
            <a:ext cx="2303998" cy="252952"/>
          </a:xfrm>
          <a:prstGeom prst="rect">
            <a:avLst/>
          </a:prstGeom>
        </p:spPr>
      </p:pic>
      <p:pic>
        <p:nvPicPr>
          <p:cNvPr id="6" name="Picture 2" descr="raw_input64_dot_small">
            <a:extLst>
              <a:ext uri="{FF2B5EF4-FFF2-40B4-BE49-F238E27FC236}">
                <a16:creationId xmlns:a16="http://schemas.microsoft.com/office/drawing/2014/main" id="{0A804180-C82F-4A60-82C9-2AB1B9CF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68" y="3962948"/>
            <a:ext cx="3939308" cy="253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aw_input64_img_small">
            <a:extLst>
              <a:ext uri="{FF2B5EF4-FFF2-40B4-BE49-F238E27FC236}">
                <a16:creationId xmlns:a16="http://schemas.microsoft.com/office/drawing/2014/main" id="{8CBE127D-FD08-4658-A6BC-E6B5F008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2" y="3874173"/>
            <a:ext cx="4077248" cy="262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D77B8-7977-4173-AAA7-560D59205AF9}"/>
              </a:ext>
            </a:extLst>
          </p:cNvPr>
          <p:cNvSpPr txBox="1"/>
          <p:nvPr/>
        </p:nvSpPr>
        <p:spPr>
          <a:xfrm>
            <a:off x="1870429" y="350484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05DD-AD85-4BA8-9B96-9139D5FBDB63}"/>
              </a:ext>
            </a:extLst>
          </p:cNvPr>
          <p:cNvSpPr txBox="1"/>
          <p:nvPr/>
        </p:nvSpPr>
        <p:spPr>
          <a:xfrm>
            <a:off x="6434880" y="3429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features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34F1497-5EFD-4A10-A3A1-A118DEAC9E43}"/>
              </a:ext>
            </a:extLst>
          </p:cNvPr>
          <p:cNvSpPr/>
          <p:nvPr/>
        </p:nvSpPr>
        <p:spPr>
          <a:xfrm>
            <a:off x="4365544" y="4749553"/>
            <a:ext cx="506027" cy="4083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79640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571DB-7AAC-4EB4-A220-F9C0467EDBF9}"/>
              </a:ext>
            </a:extLst>
          </p:cNvPr>
          <p:cNvSpPr txBox="1"/>
          <p:nvPr/>
        </p:nvSpPr>
        <p:spPr>
          <a:xfrm>
            <a:off x="2668755" y="1080000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 assumption</a:t>
            </a:r>
            <a:endParaRPr lang="zh-CN" altLang="en-US" sz="2400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C956D-7C52-48BA-9F9B-1A765919D672}"/>
              </a:ext>
            </a:extLst>
          </p:cNvPr>
          <p:cNvGrpSpPr/>
          <p:nvPr/>
        </p:nvGrpSpPr>
        <p:grpSpPr>
          <a:xfrm>
            <a:off x="394730" y="2008215"/>
            <a:ext cx="8580595" cy="919001"/>
            <a:chOff x="57379" y="1978312"/>
            <a:chExt cx="8580595" cy="9190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1841A8-74D9-4AD8-A414-BE4092103B88}"/>
                </a:ext>
              </a:extLst>
            </p:cNvPr>
            <p:cNvSpPr txBox="1"/>
            <p:nvPr/>
          </p:nvSpPr>
          <p:spPr>
            <a:xfrm>
              <a:off x="57380" y="2527981"/>
              <a:ext cx="858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Given                                          , we assume they follow Gaussian distribution </a:t>
              </a:r>
              <a:endParaRPr lang="zh-CN" altLang="en-US" dirty="0" err="1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EC9EC3-E2F1-48FB-A5C0-E47FD8D741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066" y="2614611"/>
              <a:ext cx="1130667" cy="25295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E104CF-0598-46DB-B198-2E674BAB3CA6}"/>
                </a:ext>
              </a:extLst>
            </p:cNvPr>
            <p:cNvSpPr txBox="1"/>
            <p:nvPr/>
          </p:nvSpPr>
          <p:spPr>
            <a:xfrm>
              <a:off x="57379" y="1978312"/>
              <a:ext cx="6359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Gaussian distribution is the most commonly used data distribution.</a:t>
              </a:r>
              <a:endParaRPr lang="zh-CN" altLang="en-US" dirty="0" err="1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5FA9E1-B8F7-4F35-8389-048FADF99B2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54" y="2614611"/>
              <a:ext cx="2303998" cy="25295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6F52D7-790A-4DB7-969A-F0DBE57F75ED}"/>
              </a:ext>
            </a:extLst>
          </p:cNvPr>
          <p:cNvGrpSpPr/>
          <p:nvPr/>
        </p:nvGrpSpPr>
        <p:grpSpPr>
          <a:xfrm>
            <a:off x="1749122" y="3211655"/>
            <a:ext cx="3304961" cy="1921358"/>
            <a:chOff x="1560002" y="3206345"/>
            <a:chExt cx="3304961" cy="192135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C935E4-2E65-4C94-98CD-4CC30C29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2" y="3206345"/>
              <a:ext cx="3304961" cy="174601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721EF0-06BD-4840-91B2-B62022A0CFC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57" y="4961608"/>
              <a:ext cx="138667" cy="16609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6BCB329-3231-4F5F-990E-5CD673EF774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112" y="3996305"/>
              <a:ext cx="135619" cy="11123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EFDC0E-B565-4A4A-85A5-F0A7DA00E831}"/>
              </a:ext>
            </a:extLst>
          </p:cNvPr>
          <p:cNvGrpSpPr/>
          <p:nvPr/>
        </p:nvGrpSpPr>
        <p:grpSpPr>
          <a:xfrm>
            <a:off x="503859" y="5478496"/>
            <a:ext cx="2808918" cy="369332"/>
            <a:chOff x="503860" y="5487373"/>
            <a:chExt cx="280891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DEEFA9-1191-4D36-BDA0-B973642A041F}"/>
                </a:ext>
              </a:extLst>
            </p:cNvPr>
            <p:cNvSpPr txBox="1"/>
            <p:nvPr/>
          </p:nvSpPr>
          <p:spPr>
            <a:xfrm>
              <a:off x="503860" y="5487373"/>
              <a:ext cx="280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How to estimate     and     ?        </a:t>
              </a:r>
              <a:endParaRPr lang="zh-CN" altLang="en-US" dirty="0" err="1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98CCE58-9F04-4E2E-8DED-2B68A07C051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514" y="5633381"/>
              <a:ext cx="138667" cy="16609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0CF5B81-6409-4DA0-AFA2-9E95F5588CA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428" y="5642259"/>
              <a:ext cx="135619" cy="111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089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0DBC2-4C79-4C5D-BAE2-207197AAD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7" y="2830544"/>
            <a:ext cx="8153907" cy="463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343E73-83A8-4D57-9B32-59EFB5A08B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0" y="4022582"/>
            <a:ext cx="2439619" cy="38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1CE08-5151-405A-B484-3DB75312E7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1" y="4887383"/>
            <a:ext cx="2439618" cy="348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A4C6C-9908-4F6D-BDAA-77359DF915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96" y="4034162"/>
            <a:ext cx="1622857" cy="336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8BAAC-647F-4E0D-B8C5-90F0D71C54E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96" y="4940118"/>
            <a:ext cx="2462476" cy="33676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F52CF6-342B-4308-A0E8-B28CAFB1B654}"/>
              </a:ext>
            </a:extLst>
          </p:cNvPr>
          <p:cNvSpPr/>
          <p:nvPr/>
        </p:nvSpPr>
        <p:spPr>
          <a:xfrm>
            <a:off x="4238878" y="4110734"/>
            <a:ext cx="656948" cy="1531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881EB96-EA27-42B8-803C-739C35BF86BF}"/>
              </a:ext>
            </a:extLst>
          </p:cNvPr>
          <p:cNvSpPr/>
          <p:nvPr/>
        </p:nvSpPr>
        <p:spPr>
          <a:xfrm>
            <a:off x="4238877" y="5016509"/>
            <a:ext cx="656948" cy="1535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478EC-AB88-497A-8A2B-A3FE9444AB77}"/>
              </a:ext>
            </a:extLst>
          </p:cNvPr>
          <p:cNvSpPr txBox="1"/>
          <p:nvPr/>
        </p:nvSpPr>
        <p:spPr>
          <a:xfrm>
            <a:off x="2034286" y="1080000"/>
            <a:ext cx="522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Maximum Likelihood Estimation (MLE)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784030447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2355365-018A-4FF0-AB44-A9B55EA4C4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18" y="2972518"/>
            <a:ext cx="6474665" cy="362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AAB309-97A9-4648-A94D-A21BAEB6F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55" y="5626567"/>
            <a:ext cx="1653333" cy="3093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5AB001-E8DE-4615-A754-27326E825B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17" y="4719788"/>
            <a:ext cx="6235429" cy="362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A1D58-DC4C-4B60-9B12-C3CF08438290}"/>
              </a:ext>
            </a:extLst>
          </p:cNvPr>
          <p:cNvSpPr txBox="1"/>
          <p:nvPr/>
        </p:nvSpPr>
        <p:spPr>
          <a:xfrm>
            <a:off x="5198122" y="555305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is biased estimation</a:t>
            </a:r>
            <a:endParaRPr lang="zh-CN" alt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3082F-E2C0-4B22-9D31-9746085EF8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90" y="5645024"/>
            <a:ext cx="135619" cy="178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AFB213-7DAE-422A-9744-F22181B08054}"/>
              </a:ext>
            </a:extLst>
          </p:cNvPr>
          <p:cNvSpPr txBox="1"/>
          <p:nvPr/>
        </p:nvSpPr>
        <p:spPr>
          <a:xfrm>
            <a:off x="3383213" y="108000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Biased estimation</a:t>
            </a:r>
            <a:endParaRPr lang="zh-CN" altLang="en-US" sz="2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506A4C-BEA8-4F75-B3EE-DF9F6DA2EE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34" y="2111836"/>
            <a:ext cx="1622857" cy="336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8E9B45-6E75-4A98-8813-60DE16C0CA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60" y="2111836"/>
            <a:ext cx="2462476" cy="336762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B46698B-6CF9-451A-87CE-A7C869C66C83}"/>
              </a:ext>
            </a:extLst>
          </p:cNvPr>
          <p:cNvSpPr/>
          <p:nvPr/>
        </p:nvSpPr>
        <p:spPr>
          <a:xfrm>
            <a:off x="3222594" y="5123765"/>
            <a:ext cx="479394" cy="4225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FE1045-57B8-4A3E-88F0-44B17A53E9BB}"/>
              </a:ext>
            </a:extLst>
          </p:cNvPr>
          <p:cNvSpPr/>
          <p:nvPr/>
        </p:nvSpPr>
        <p:spPr>
          <a:xfrm>
            <a:off x="3544789" y="5546362"/>
            <a:ext cx="846490" cy="42259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AC64C-D018-4B6F-8A48-AB4CAE460FB0}"/>
              </a:ext>
            </a:extLst>
          </p:cNvPr>
          <p:cNvSpPr txBox="1"/>
          <p:nvPr/>
        </p:nvSpPr>
        <p:spPr>
          <a:xfrm>
            <a:off x="1033776" y="2139849"/>
            <a:ext cx="280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Estimated mean and variance:</a:t>
            </a:r>
            <a:endParaRPr lang="zh-CN" altLang="en-US" sz="1600" dirty="0" err="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F1153-57AB-4A1E-8552-E09C39E19751}"/>
              </a:ext>
            </a:extLst>
          </p:cNvPr>
          <p:cNvSpPr/>
          <p:nvPr/>
        </p:nvSpPr>
        <p:spPr>
          <a:xfrm rot="5400000">
            <a:off x="5760531" y="2534920"/>
            <a:ext cx="362666" cy="3621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3804A0-F3D6-4880-A186-8B94493BF3BA}"/>
              </a:ext>
            </a:extLst>
          </p:cNvPr>
          <p:cNvGrpSpPr/>
          <p:nvPr/>
        </p:nvGrpSpPr>
        <p:grpSpPr>
          <a:xfrm>
            <a:off x="1736681" y="3651210"/>
            <a:ext cx="4006095" cy="726769"/>
            <a:chOff x="880915" y="3588505"/>
            <a:chExt cx="4006095" cy="726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18F20-03D1-4C3E-81E3-B092942A293E}"/>
                </a:ext>
              </a:extLst>
            </p:cNvPr>
            <p:cNvSpPr txBox="1"/>
            <p:nvPr/>
          </p:nvSpPr>
          <p:spPr>
            <a:xfrm>
              <a:off x="883073" y="3976720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Define                     , then                 ,</a:t>
              </a:r>
              <a:r>
                <a:rPr lang="zh-CN" altLang="en-US" sz="16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3431A5-261E-48CE-811E-CE0C74BA4C7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249" y="4070933"/>
              <a:ext cx="920000" cy="1725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9DABD0-0187-4AEB-A4A1-92E16D92AFF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214" y="4075698"/>
              <a:ext cx="744000" cy="18857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CEC8EC-A12B-48C5-B060-AEDB8926209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296" y="4047881"/>
              <a:ext cx="861714" cy="2080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0D5EE5-2D3D-4677-8E6C-82884F1EB669}"/>
                </a:ext>
              </a:extLst>
            </p:cNvPr>
            <p:cNvGrpSpPr/>
            <p:nvPr/>
          </p:nvGrpSpPr>
          <p:grpSpPr>
            <a:xfrm>
              <a:off x="880915" y="3588505"/>
              <a:ext cx="3991275" cy="338554"/>
              <a:chOff x="1033775" y="3660023"/>
              <a:chExt cx="3991275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643931-7032-44D6-B309-1D81BD3D5003}"/>
                  </a:ext>
                </a:extLst>
              </p:cNvPr>
              <p:cNvSpPr txBox="1"/>
              <p:nvPr/>
            </p:nvSpPr>
            <p:spPr>
              <a:xfrm>
                <a:off x="1033775" y="3660023"/>
                <a:ext cx="39912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600" dirty="0"/>
                  <a:t>Ground-truth mean and variance:      and   </a:t>
                </a:r>
                <a:endParaRPr lang="zh-CN" altLang="en-US" sz="1600" dirty="0" err="1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2752605-D522-4C78-8DC0-DF20CF60A33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8002" y="3794122"/>
                <a:ext cx="138667" cy="16609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7332515-771B-4A97-A0E2-00519BC142D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0012" y="3790959"/>
                <a:ext cx="135619" cy="111238"/>
              </a:xfrm>
              <a:prstGeom prst="rect">
                <a:avLst/>
              </a:prstGeom>
            </p:spPr>
          </p:pic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D89AC1-4FD8-4089-BA10-712FAC82C849}"/>
              </a:ext>
            </a:extLst>
          </p:cNvPr>
          <p:cNvSpPr/>
          <p:nvPr/>
        </p:nvSpPr>
        <p:spPr>
          <a:xfrm rot="5400000">
            <a:off x="5379497" y="3928091"/>
            <a:ext cx="1221241" cy="3621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37076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AAF0992-AFD8-4DF4-BD83-C273DD2B9B9C}"/>
              </a:ext>
            </a:extLst>
          </p:cNvPr>
          <p:cNvGrpSpPr/>
          <p:nvPr/>
        </p:nvGrpSpPr>
        <p:grpSpPr>
          <a:xfrm>
            <a:off x="2184067" y="2514126"/>
            <a:ext cx="2972542" cy="369332"/>
            <a:chOff x="2184067" y="2514126"/>
            <a:chExt cx="297254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0CDA5-DD76-4B20-A686-57DD12CCB232}"/>
                </a:ext>
              </a:extLst>
            </p:cNvPr>
            <p:cNvSpPr txBox="1"/>
            <p:nvPr/>
          </p:nvSpPr>
          <p:spPr>
            <a:xfrm>
              <a:off x="2184067" y="2514126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When                 ,</a:t>
              </a:r>
              <a:endParaRPr lang="zh-CN" altLang="en-US" dirty="0" err="1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F70E58-44C0-4EE2-AD58-1AA979AC27B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596" y="2623628"/>
              <a:ext cx="854857" cy="1752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E338-E1E0-4947-915B-8465BE4476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85" y="2562411"/>
              <a:ext cx="1153524" cy="27276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E3DEF1-2201-4B5E-9835-22A65EF40965}"/>
              </a:ext>
            </a:extLst>
          </p:cNvPr>
          <p:cNvSpPr txBox="1"/>
          <p:nvPr/>
        </p:nvSpPr>
        <p:spPr>
          <a:xfrm>
            <a:off x="3383213" y="108000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Biased estimation</a:t>
            </a:r>
            <a:endParaRPr lang="zh-CN" altLang="en-US" sz="2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46303-4A41-42AD-9813-B48C429186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22" y="1953482"/>
            <a:ext cx="1653333" cy="309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9762A-25EC-4F3D-8BFD-300184F2EA4E}"/>
              </a:ext>
            </a:extLst>
          </p:cNvPr>
          <p:cNvSpPr txBox="1"/>
          <p:nvPr/>
        </p:nvSpPr>
        <p:spPr>
          <a:xfrm>
            <a:off x="4651416" y="18904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is biased estimation</a:t>
            </a:r>
            <a:endParaRPr lang="zh-CN" altLang="en-US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D7161F-04E1-4898-B4C2-E20349763F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97" y="2000835"/>
            <a:ext cx="135619" cy="17828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A33E49-A663-43A7-BE2D-5B9206815385}"/>
              </a:ext>
            </a:extLst>
          </p:cNvPr>
          <p:cNvSpPr/>
          <p:nvPr/>
        </p:nvSpPr>
        <p:spPr>
          <a:xfrm>
            <a:off x="3189056" y="1873277"/>
            <a:ext cx="846490" cy="42259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41E10-4C02-4520-B8EF-69CDA21E9A8B}"/>
              </a:ext>
            </a:extLst>
          </p:cNvPr>
          <p:cNvSpPr txBox="1"/>
          <p:nvPr/>
        </p:nvSpPr>
        <p:spPr>
          <a:xfrm>
            <a:off x="2232524" y="3001435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So the bias comes from limited sampling.</a:t>
            </a:r>
            <a:endParaRPr lang="zh-CN" altLang="en-US" dirty="0" err="1"/>
          </a:p>
        </p:txBody>
      </p:sp>
      <p:pic>
        <p:nvPicPr>
          <p:cNvPr id="18" name="Picture 4" descr="raw_input64_img_small">
            <a:extLst>
              <a:ext uri="{FF2B5EF4-FFF2-40B4-BE49-F238E27FC236}">
                <a16:creationId xmlns:a16="http://schemas.microsoft.com/office/drawing/2014/main" id="{05CD8CA6-53EF-4026-92EF-C4FA5FDB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88" y="3625125"/>
            <a:ext cx="4437039" cy="28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0D65A6-9610-4CF7-97F7-2CFC0AE7EC86}"/>
              </a:ext>
            </a:extLst>
          </p:cNvPr>
          <p:cNvSpPr/>
          <p:nvPr/>
        </p:nvSpPr>
        <p:spPr>
          <a:xfrm>
            <a:off x="3291054" y="4387137"/>
            <a:ext cx="846490" cy="4225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EA309A-A6F8-4371-B848-B7F2765C5BC4}"/>
              </a:ext>
            </a:extLst>
          </p:cNvPr>
          <p:cNvSpPr/>
          <p:nvPr/>
        </p:nvSpPr>
        <p:spPr>
          <a:xfrm>
            <a:off x="4234650" y="4971496"/>
            <a:ext cx="1317208" cy="70133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42598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56799-7B1C-4D68-A695-185DAE3540E8}"/>
              </a:ext>
            </a:extLst>
          </p:cNvPr>
          <p:cNvSpPr txBox="1"/>
          <p:nvPr/>
        </p:nvSpPr>
        <p:spPr>
          <a:xfrm>
            <a:off x="2668755" y="1080000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 assumption</a:t>
            </a:r>
            <a:endParaRPr lang="zh-CN" altLang="en-US" sz="2400" dirty="0" err="1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B5F096-4CA9-4D08-8727-85D52540E2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9" y="2620751"/>
            <a:ext cx="1622857" cy="336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9B8A17-4207-4D12-BC75-7C807DE489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61" y="2620752"/>
            <a:ext cx="2462476" cy="33676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88880B8-8235-4206-A079-88C188468813}"/>
              </a:ext>
            </a:extLst>
          </p:cNvPr>
          <p:cNvGrpSpPr/>
          <p:nvPr/>
        </p:nvGrpSpPr>
        <p:grpSpPr>
          <a:xfrm>
            <a:off x="513726" y="3730908"/>
            <a:ext cx="7058807" cy="400110"/>
            <a:chOff x="513726" y="3730908"/>
            <a:chExt cx="7058807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F96D8-61C4-477F-B73B-9577F492A7B4}"/>
                </a:ext>
              </a:extLst>
            </p:cNvPr>
            <p:cNvSpPr txBox="1"/>
            <p:nvPr/>
          </p:nvSpPr>
          <p:spPr>
            <a:xfrm>
              <a:off x="513726" y="3730908"/>
              <a:ext cx="7058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What if      follows more complicated data distribution? </a:t>
              </a:r>
              <a:endParaRPr lang="zh-CN" altLang="en-US" sz="2000" dirty="0" err="1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CB2E3E-49F6-4C92-AF96-F85A55F2CB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582" y="3861862"/>
              <a:ext cx="193524" cy="1737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723284-4631-455D-B76C-E61DAEDE9A64}"/>
              </a:ext>
            </a:extLst>
          </p:cNvPr>
          <p:cNvGrpSpPr/>
          <p:nvPr/>
        </p:nvGrpSpPr>
        <p:grpSpPr>
          <a:xfrm>
            <a:off x="421364" y="1995521"/>
            <a:ext cx="8580594" cy="369332"/>
            <a:chOff x="57380" y="2527981"/>
            <a:chExt cx="858059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734ABF-9590-479F-8DFB-2B4B7DA7DD96}"/>
                </a:ext>
              </a:extLst>
            </p:cNvPr>
            <p:cNvSpPr txBox="1"/>
            <p:nvPr/>
          </p:nvSpPr>
          <p:spPr>
            <a:xfrm>
              <a:off x="57380" y="2527981"/>
              <a:ext cx="858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Previously, we assume                                           follow Gaussian distribution </a:t>
              </a:r>
              <a:endParaRPr lang="zh-CN" altLang="en-US" dirty="0" err="1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607FCA-B6BF-4A66-826F-2C64B8271E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066" y="2614611"/>
              <a:ext cx="1130667" cy="25295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ECB06-2E69-4EB2-98CD-ADAEF0CA0C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725" y="2605083"/>
              <a:ext cx="2303998" cy="252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777294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C8EC0-B578-4934-B3FB-64BF81B3C99D}"/>
              </a:ext>
            </a:extLst>
          </p:cNvPr>
          <p:cNvGrpSpPr/>
          <p:nvPr/>
        </p:nvGrpSpPr>
        <p:grpSpPr>
          <a:xfrm>
            <a:off x="1637401" y="1692921"/>
            <a:ext cx="7058807" cy="400110"/>
            <a:chOff x="1637401" y="1692921"/>
            <a:chExt cx="7058807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A19BF-FDB6-48E7-AE41-2750031B56F4}"/>
                </a:ext>
              </a:extLst>
            </p:cNvPr>
            <p:cNvSpPr txBox="1"/>
            <p:nvPr/>
          </p:nvSpPr>
          <p:spPr>
            <a:xfrm>
              <a:off x="1637401" y="1692921"/>
              <a:ext cx="7058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We assume     follows Gaussian Mixture Model (GMM). </a:t>
              </a:r>
              <a:endParaRPr lang="zh-CN" altLang="en-US" sz="2000" dirty="0" err="1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CDA489-B160-4181-978A-87AD431F59C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042" y="1830830"/>
              <a:ext cx="193524" cy="173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6DC291-A0B5-4800-A272-A5F73F38A925}"/>
              </a:ext>
            </a:extLst>
          </p:cNvPr>
          <p:cNvSpPr txBox="1"/>
          <p:nvPr/>
        </p:nvSpPr>
        <p:spPr>
          <a:xfrm>
            <a:off x="2941586" y="1080000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Gaussian Mixture Model</a:t>
            </a:r>
            <a:endParaRPr lang="zh-CN" altLang="en-US" sz="24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0DFB1-0A7C-48CB-8C12-C65E2046E732}"/>
              </a:ext>
            </a:extLst>
          </p:cNvPr>
          <p:cNvSpPr txBox="1"/>
          <p:nvPr/>
        </p:nvSpPr>
        <p:spPr>
          <a:xfrm>
            <a:off x="1891408" y="5433938"/>
            <a:ext cx="240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one Gaussian model</a:t>
            </a:r>
            <a:endParaRPr lang="zh-CN" altLang="en-US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F54C7-8322-45FB-8DAE-ADDAA20AE345}"/>
              </a:ext>
            </a:extLst>
          </p:cNvPr>
          <p:cNvSpPr txBox="1"/>
          <p:nvPr/>
        </p:nvSpPr>
        <p:spPr>
          <a:xfrm>
            <a:off x="4680865" y="5423697"/>
            <a:ext cx="320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mixture of two Gaussian models</a:t>
            </a:r>
            <a:endParaRPr lang="zh-CN" altLang="en-US" dirty="0" err="1"/>
          </a:p>
        </p:txBody>
      </p:sp>
      <p:pic>
        <p:nvPicPr>
          <p:cNvPr id="1026" name="Picture 2" descr="âGaussian mixture modelâçå¾çæç´¢ç»æ">
            <a:extLst>
              <a:ext uri="{FF2B5EF4-FFF2-40B4-BE49-F238E27FC236}">
                <a16:creationId xmlns:a16="http://schemas.microsoft.com/office/drawing/2014/main" id="{2DE2B821-2295-4418-9697-9404E5D5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97" y="2655047"/>
            <a:ext cx="6452766" cy="26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39188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artoon_banana">
            <a:extLst>
              <a:ext uri="{FF2B5EF4-FFF2-40B4-BE49-F238E27FC236}">
                <a16:creationId xmlns:a16="http://schemas.microsoft.com/office/drawing/2014/main" id="{035ADA04-48E4-4311-B550-6DF88F0C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83" y="3697396"/>
            <a:ext cx="127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pple">
            <a:extLst>
              <a:ext uri="{FF2B5EF4-FFF2-40B4-BE49-F238E27FC236}">
                <a16:creationId xmlns:a16="http://schemas.microsoft.com/office/drawing/2014/main" id="{CEB626AB-9866-47D7-B4C5-7432BBB4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29" y="2836733"/>
            <a:ext cx="6429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orange-01">
            <a:extLst>
              <a:ext uri="{FF2B5EF4-FFF2-40B4-BE49-F238E27FC236}">
                <a16:creationId xmlns:a16="http://schemas.microsoft.com/office/drawing/2014/main" id="{3CBAF5F1-DFB2-43A1-A321-C5B34B56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92" y="2836733"/>
            <a:ext cx="6048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artoon_apple">
            <a:extLst>
              <a:ext uri="{FF2B5EF4-FFF2-40B4-BE49-F238E27FC236}">
                <a16:creationId xmlns:a16="http://schemas.microsoft.com/office/drawing/2014/main" id="{3FBB904A-FBAC-405B-A163-B074DA05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41" y="2883728"/>
            <a:ext cx="546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artoon_orange">
            <a:extLst>
              <a:ext uri="{FF2B5EF4-FFF2-40B4-BE49-F238E27FC236}">
                <a16:creationId xmlns:a16="http://schemas.microsoft.com/office/drawing/2014/main" id="{E56D400D-E3AF-471B-9EC1-62EE349D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53" y="2878966"/>
            <a:ext cx="5619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F59BF998-C176-448A-9E43-66A68DBC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376" y="3535124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B346C90-DAFF-498F-94AF-FE9552B3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238" y="3535124"/>
            <a:ext cx="159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domain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A5BD9-21CE-4E93-93B4-AD0C6F17AF29}"/>
              </a:ext>
            </a:extLst>
          </p:cNvPr>
          <p:cNvSpPr/>
          <p:nvPr/>
        </p:nvSpPr>
        <p:spPr>
          <a:xfrm>
            <a:off x="2315376" y="2686201"/>
            <a:ext cx="1685077" cy="134052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E1498BF5-985A-4C37-8BF1-F0C056CE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062" y="4675597"/>
            <a:ext cx="695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SG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 and target domain have different data distributions.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1F6D0-BF6A-499D-A847-0158ADCA23BC}"/>
              </a:ext>
            </a:extLst>
          </p:cNvPr>
          <p:cNvSpPr/>
          <p:nvPr/>
        </p:nvSpPr>
        <p:spPr>
          <a:xfrm>
            <a:off x="5214214" y="2686201"/>
            <a:ext cx="1685077" cy="1340528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388879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077C0-0CE2-42E6-AFB3-996905AF94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00" y="1602288"/>
            <a:ext cx="2982400" cy="278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7866A-6D8C-436C-848E-F91709547F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59" y="4726391"/>
            <a:ext cx="4650668" cy="252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8CCCF6-269E-4460-98FB-ADF6DC64C1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06" y="5255023"/>
            <a:ext cx="2584839" cy="1340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6DC291-A0B5-4800-A272-A5F73F38A925}"/>
              </a:ext>
            </a:extLst>
          </p:cNvPr>
          <p:cNvSpPr txBox="1"/>
          <p:nvPr/>
        </p:nvSpPr>
        <p:spPr>
          <a:xfrm>
            <a:off x="2941586" y="1080000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Gaussian Mixture Model</a:t>
            </a:r>
            <a:endParaRPr lang="zh-CN" altLang="en-US" sz="24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53C4-9FE1-498A-AC24-6BBA3520CF09}"/>
              </a:ext>
            </a:extLst>
          </p:cNvPr>
          <p:cNvSpPr txBox="1"/>
          <p:nvPr/>
        </p:nvSpPr>
        <p:spPr>
          <a:xfrm>
            <a:off x="707311" y="4635056"/>
            <a:ext cx="20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GMM parameters: </a:t>
            </a:r>
            <a:endParaRPr lang="zh-CN" altLang="en-US" sz="20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6D886-F44C-4CA4-9A99-FAD66A4D8B58}"/>
              </a:ext>
            </a:extLst>
          </p:cNvPr>
          <p:cNvSpPr txBox="1"/>
          <p:nvPr/>
        </p:nvSpPr>
        <p:spPr>
          <a:xfrm>
            <a:off x="4636630" y="5294627"/>
            <a:ext cx="20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, in which</a:t>
            </a:r>
            <a:endParaRPr lang="zh-CN" altLang="en-US" sz="2000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752A55-76F1-4C3B-946D-BAAA2B699D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7" y="5355250"/>
            <a:ext cx="3788193" cy="3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079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BA33B-E5F9-4403-BED0-69BF68861396}"/>
              </a:ext>
            </a:extLst>
          </p:cNvPr>
          <p:cNvSpPr txBox="1"/>
          <p:nvPr/>
        </p:nvSpPr>
        <p:spPr>
          <a:xfrm>
            <a:off x="2941586" y="1080000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Gaussian Mixture Model</a:t>
            </a:r>
            <a:endParaRPr lang="zh-CN" altLang="en-US" sz="2400" dirty="0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BD4AD0-53BA-447E-8B0D-82F287DBFB62}"/>
              </a:ext>
            </a:extLst>
          </p:cNvPr>
          <p:cNvGrpSpPr/>
          <p:nvPr/>
        </p:nvGrpSpPr>
        <p:grpSpPr>
          <a:xfrm>
            <a:off x="125412" y="1829177"/>
            <a:ext cx="8893176" cy="369332"/>
            <a:chOff x="77273" y="2525869"/>
            <a:chExt cx="8893176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FB13A0-F87D-44F2-98D6-E7686D4215DE}"/>
                </a:ext>
              </a:extLst>
            </p:cNvPr>
            <p:cNvGrpSpPr/>
            <p:nvPr/>
          </p:nvGrpSpPr>
          <p:grpSpPr>
            <a:xfrm>
              <a:off x="77273" y="2525869"/>
              <a:ext cx="8893176" cy="369332"/>
              <a:chOff x="-859059" y="2561273"/>
              <a:chExt cx="909736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10F1CC-A907-45B5-955D-2D607F63996E}"/>
                  </a:ext>
                </a:extLst>
              </p:cNvPr>
              <p:cNvSpPr txBox="1"/>
              <p:nvPr/>
            </p:nvSpPr>
            <p:spPr>
              <a:xfrm>
                <a:off x="-859059" y="2561273"/>
                <a:ext cx="9097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/>
                  <a:t>Hidden variable           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probability that the   -th sample belongs to the    -th Gaussian model  </a:t>
                </a:r>
                <a:endParaRPr lang="zh-CN" altLang="en-US" dirty="0" err="1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DC07D1-8590-4D41-9D9C-39B50F6386E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954" y="2622453"/>
                <a:ext cx="524190" cy="252952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7BB32C-3534-4B56-8144-EF6C4DC29E1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861" y="2644312"/>
              <a:ext cx="67032" cy="1691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4AFC28-DE49-4B66-A66A-3BCEF3CF70E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488" y="2620924"/>
              <a:ext cx="113210" cy="178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2E0944-5C2D-4CEF-A374-AD6003B385E9}"/>
              </a:ext>
            </a:extLst>
          </p:cNvPr>
          <p:cNvSpPr txBox="1"/>
          <p:nvPr/>
        </p:nvSpPr>
        <p:spPr>
          <a:xfrm>
            <a:off x="1641639" y="4070535"/>
            <a:ext cx="493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E</a:t>
            </a:r>
            <a:r>
              <a:rPr lang="en-US" altLang="zh-CN" sz="2000" dirty="0"/>
              <a:t>xpectation-step: estimate the hidden variable</a:t>
            </a:r>
            <a:endParaRPr lang="zh-CN" alt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5C76A-AD61-4F5F-88D6-935176230342}"/>
              </a:ext>
            </a:extLst>
          </p:cNvPr>
          <p:cNvSpPr txBox="1"/>
          <p:nvPr/>
        </p:nvSpPr>
        <p:spPr>
          <a:xfrm>
            <a:off x="1641639" y="5211996"/>
            <a:ext cx="553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M</a:t>
            </a:r>
            <a:r>
              <a:rPr lang="en-US" altLang="zh-CN" sz="2000" dirty="0"/>
              <a:t>aximization-step: maximum likelihood estimation</a:t>
            </a:r>
            <a:endParaRPr lang="zh-CN" altLang="en-US" sz="20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800092-5CC3-4713-B3EB-234D40429C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08" y="4626789"/>
            <a:ext cx="2663618" cy="4415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86EA25-D0C3-427E-A6D7-57BEFF1ECC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34" y="5760045"/>
            <a:ext cx="1833142" cy="4691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D56F94B-C1CC-4F1B-A081-70D100CD70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15" y="5750406"/>
            <a:ext cx="2471618" cy="4691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318285-4D0B-4CFC-876F-ADF7BB8BEE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31" y="5778000"/>
            <a:ext cx="1630476" cy="3893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B82B8E-9A9E-451B-A51D-6EED7F64AA08}"/>
              </a:ext>
            </a:extLst>
          </p:cNvPr>
          <p:cNvGrpSpPr/>
          <p:nvPr/>
        </p:nvGrpSpPr>
        <p:grpSpPr>
          <a:xfrm>
            <a:off x="1473788" y="2820608"/>
            <a:ext cx="5703049" cy="369332"/>
            <a:chOff x="3115339" y="2417844"/>
            <a:chExt cx="5703049" cy="3693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0BD57F1-322E-4E97-9085-505BB73076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20" y="2503857"/>
              <a:ext cx="4650668" cy="25295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127449-ECC0-4365-AB84-F1FBF5DDE90C}"/>
                </a:ext>
              </a:extLst>
            </p:cNvPr>
            <p:cNvSpPr txBox="1"/>
            <p:nvPr/>
          </p:nvSpPr>
          <p:spPr>
            <a:xfrm>
              <a:off x="3627764" y="241784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and </a:t>
              </a:r>
              <a:endParaRPr lang="zh-CN" altLang="en-US" dirty="0" err="1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63372E1-320B-4252-9742-D7B94AB28F4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339" y="2500300"/>
              <a:ext cx="512425" cy="252952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1FFDDE0-40BE-49F0-B247-0C706F863881}"/>
              </a:ext>
            </a:extLst>
          </p:cNvPr>
          <p:cNvSpPr txBox="1"/>
          <p:nvPr/>
        </p:nvSpPr>
        <p:spPr>
          <a:xfrm>
            <a:off x="1409930" y="2418827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Due to hidden variable, we use EM algorithm to estimate </a:t>
            </a:r>
            <a:endParaRPr lang="zh-CN" altLang="en-US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EEB5D-7A41-4B84-B55F-D823B63B8CF7}"/>
              </a:ext>
            </a:extLst>
          </p:cNvPr>
          <p:cNvSpPr txBox="1"/>
          <p:nvPr/>
        </p:nvSpPr>
        <p:spPr>
          <a:xfrm>
            <a:off x="551165" y="3650636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 each iteration: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30382416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1957F-A651-4595-86AB-06B19A36A81E}"/>
              </a:ext>
            </a:extLst>
          </p:cNvPr>
          <p:cNvSpPr txBox="1"/>
          <p:nvPr/>
        </p:nvSpPr>
        <p:spPr>
          <a:xfrm>
            <a:off x="2027185" y="1080000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Gaussian Mixture Model and K-means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121BA-44F1-407F-A90C-638A44F2025A}"/>
              </a:ext>
            </a:extLst>
          </p:cNvPr>
          <p:cNvSpPr txBox="1"/>
          <p:nvPr/>
        </p:nvSpPr>
        <p:spPr>
          <a:xfrm>
            <a:off x="2027185" y="1729550"/>
            <a:ext cx="533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GMM is probabilistic clustering or soft clustering.</a:t>
            </a:r>
            <a:endParaRPr lang="zh-CN" altLang="en-US" sz="2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4C842-25B4-47D4-9E31-015AAE003093}"/>
              </a:ext>
            </a:extLst>
          </p:cNvPr>
          <p:cNvSpPr txBox="1"/>
          <p:nvPr/>
        </p:nvSpPr>
        <p:spPr>
          <a:xfrm>
            <a:off x="1525716" y="2933503"/>
            <a:ext cx="493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E</a:t>
            </a:r>
            <a:r>
              <a:rPr lang="en-US" altLang="zh-CN" sz="2000" dirty="0"/>
              <a:t>xpectation-step: estimate the hidden variable</a:t>
            </a:r>
            <a:endParaRPr lang="zh-CN" altLang="en-US" sz="20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DA9D4-F7B0-40FD-AF6C-ABE12DBBE63C}"/>
              </a:ext>
            </a:extLst>
          </p:cNvPr>
          <p:cNvSpPr txBox="1"/>
          <p:nvPr/>
        </p:nvSpPr>
        <p:spPr>
          <a:xfrm>
            <a:off x="1536196" y="4634947"/>
            <a:ext cx="553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M</a:t>
            </a:r>
            <a:r>
              <a:rPr lang="en-US" altLang="zh-CN" sz="2000" dirty="0"/>
              <a:t>aximization-step: maximum likelihood estimation</a:t>
            </a:r>
            <a:endParaRPr lang="zh-CN" altLang="en-US" sz="2000" dirty="0" err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6A0197-8A62-41BB-A0C2-33685CF1D5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42" y="3524388"/>
            <a:ext cx="4211808" cy="795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AC9F96-7C54-411C-9DF0-5DDD8D7BD003}"/>
              </a:ext>
            </a:extLst>
          </p:cNvPr>
          <p:cNvSpPr txBox="1"/>
          <p:nvPr/>
        </p:nvSpPr>
        <p:spPr>
          <a:xfrm>
            <a:off x="435242" y="2513604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 each iteration of </a:t>
            </a:r>
            <a:r>
              <a:rPr lang="en-US" altLang="zh-CN" sz="2000" b="1" dirty="0"/>
              <a:t>K-means</a:t>
            </a:r>
            <a:r>
              <a:rPr lang="en-US" altLang="zh-CN" sz="2000" dirty="0"/>
              <a:t>:</a:t>
            </a:r>
            <a:endParaRPr lang="zh-CN" altLang="en-US" sz="20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0C9B65-D2B7-4B24-9B3E-79B32CA5EA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53" y="5369790"/>
            <a:ext cx="1833142" cy="4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3372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897C0-4FC0-440B-B826-08C4D6F20AE8}"/>
              </a:ext>
            </a:extLst>
          </p:cNvPr>
          <p:cNvSpPr txBox="1"/>
          <p:nvPr/>
        </p:nvSpPr>
        <p:spPr>
          <a:xfrm>
            <a:off x="2308400" y="2736503"/>
            <a:ext cx="45272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From sample to distribution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/>
              <a:t>From distribution to sample</a:t>
            </a:r>
            <a:endParaRPr lang="zh-CN" altLang="en-US" sz="28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7764FA-912F-4D12-9302-9950A27250B7}"/>
              </a:ext>
            </a:extLst>
          </p:cNvPr>
          <p:cNvGrpSpPr/>
          <p:nvPr/>
        </p:nvGrpSpPr>
        <p:grpSpPr>
          <a:xfrm>
            <a:off x="3348590" y="4589126"/>
            <a:ext cx="2933026" cy="1665117"/>
            <a:chOff x="3144403" y="4491472"/>
            <a:chExt cx="2933026" cy="16651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3F7D1B-0F9E-4C64-AF65-787D729DF63F}"/>
                </a:ext>
              </a:extLst>
            </p:cNvPr>
            <p:cNvSpPr txBox="1"/>
            <p:nvPr/>
          </p:nvSpPr>
          <p:spPr>
            <a:xfrm>
              <a:off x="3144403" y="4927103"/>
              <a:ext cx="1055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sample</a:t>
              </a:r>
              <a:endParaRPr lang="zh-CN" altLang="en-US" sz="2400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E0DD49-3E48-476B-A0C7-A4833B80AC39}"/>
                </a:ext>
              </a:extLst>
            </p:cNvPr>
            <p:cNvSpPr txBox="1"/>
            <p:nvPr/>
          </p:nvSpPr>
          <p:spPr>
            <a:xfrm>
              <a:off x="4475708" y="4927103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distribution</a:t>
              </a:r>
              <a:endParaRPr lang="zh-CN" altLang="en-US" sz="2400" dirty="0" err="1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F22F9-9266-4865-8F3F-B26D4F18A7E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776" y="5407876"/>
              <a:ext cx="128000" cy="178286"/>
            </a:xfrm>
            <a:prstGeom prst="rect">
              <a:avLst/>
            </a:prstGeom>
          </p:spPr>
        </p:pic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A64C5C2C-2D95-48AD-ADCF-816495FABB2E}"/>
                </a:ext>
              </a:extLst>
            </p:cNvPr>
            <p:cNvSpPr/>
            <p:nvPr/>
          </p:nvSpPr>
          <p:spPr>
            <a:xfrm rot="16200000">
              <a:off x="4227470" y="4038049"/>
              <a:ext cx="496477" cy="1403323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Left 9">
              <a:extLst>
                <a:ext uri="{FF2B5EF4-FFF2-40B4-BE49-F238E27FC236}">
                  <a16:creationId xmlns:a16="http://schemas.microsoft.com/office/drawing/2014/main" id="{7C13B14A-CEE9-4A09-9877-1AC0998173A1}"/>
                </a:ext>
              </a:extLst>
            </p:cNvPr>
            <p:cNvSpPr/>
            <p:nvPr/>
          </p:nvSpPr>
          <p:spPr>
            <a:xfrm rot="16200000" flipH="1" flipV="1">
              <a:off x="4210856" y="5156019"/>
              <a:ext cx="461665" cy="1539475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6AFC3-FD19-4B46-8280-F2197B2C2E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39" y="5514099"/>
            <a:ext cx="193523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4929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8A1F148-6787-46CF-BD6C-B029569F782F}"/>
              </a:ext>
            </a:extLst>
          </p:cNvPr>
          <p:cNvGrpSpPr/>
          <p:nvPr/>
        </p:nvGrpSpPr>
        <p:grpSpPr>
          <a:xfrm>
            <a:off x="5336219" y="1889705"/>
            <a:ext cx="3080642" cy="3345208"/>
            <a:chOff x="5016623" y="1889705"/>
            <a:chExt cx="3080642" cy="3345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3E9C1A-4F9F-467D-A4C0-0AF1C56A349B}"/>
                </a:ext>
              </a:extLst>
            </p:cNvPr>
            <p:cNvSpPr txBox="1"/>
            <p:nvPr/>
          </p:nvSpPr>
          <p:spPr>
            <a:xfrm>
              <a:off x="5712093" y="1889705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distribution</a:t>
              </a:r>
              <a:endParaRPr lang="zh-CN" altLang="en-US" sz="2400" dirty="0" err="1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ACA1E9-9FE0-4201-9332-5EB97BABDE5D}"/>
                </a:ext>
              </a:extLst>
            </p:cNvPr>
            <p:cNvGrpSpPr/>
            <p:nvPr/>
          </p:nvGrpSpPr>
          <p:grpSpPr>
            <a:xfrm>
              <a:off x="5016623" y="4865581"/>
              <a:ext cx="3080642" cy="369332"/>
              <a:chOff x="3831610" y="4859738"/>
              <a:chExt cx="3080642" cy="36933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58E0C62-6897-41D6-9747-F26FC287A9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585" y="4931942"/>
                <a:ext cx="1130667" cy="25295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B37F59-84A8-4C9C-A411-6F0D172D5B6A}"/>
                  </a:ext>
                </a:extLst>
              </p:cNvPr>
              <p:cNvSpPr txBox="1"/>
              <p:nvPr/>
            </p:nvSpPr>
            <p:spPr>
              <a:xfrm>
                <a:off x="3831610" y="4859738"/>
                <a:ext cx="1960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/>
                  <a:t>normal distribution</a:t>
                </a:r>
                <a:endParaRPr lang="zh-CN" altLang="en-US" dirty="0" err="1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3DE37-C866-42C1-B713-669813562FD5}"/>
              </a:ext>
            </a:extLst>
          </p:cNvPr>
          <p:cNvSpPr/>
          <p:nvPr/>
        </p:nvSpPr>
        <p:spPr>
          <a:xfrm>
            <a:off x="140818" y="2725063"/>
            <a:ext cx="3952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11,8,5,5,4,5,8,8,10,9,5,3,10,6,2,8,7,4,7,9,4,8,6,9,5,6,7,6,9,7,7,7,6,7,9,6,5,3,8,8,5,8,6,7,7,8,6,5,4,6,10,6,9,8,7,4,6,6,7,9,8,10,3,7,8,8,8,7,6,9,7,3,6,9,6,5,4,5,6,9,5,7,5,6,5,9,6,8,6,8,5,6,12,8,4,8,6,4,7,13,5,10,7,7,5,7,1,9,2,4,8,7,5,8,5,4,3,7,4,6,11,3,4,10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73F65DB-A058-4472-BC94-0C5D98590DC0}"/>
              </a:ext>
            </a:extLst>
          </p:cNvPr>
          <p:cNvSpPr/>
          <p:nvPr/>
        </p:nvSpPr>
        <p:spPr>
          <a:xfrm rot="10800000">
            <a:off x="4341181" y="3251446"/>
            <a:ext cx="709475" cy="355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598406-FF4E-4E9C-8F8D-FED5886692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2" y="2021633"/>
            <a:ext cx="128000" cy="1782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107A0-5A79-414D-9CC0-FD5BA5665F1D}"/>
              </a:ext>
            </a:extLst>
          </p:cNvPr>
          <p:cNvGrpSpPr/>
          <p:nvPr/>
        </p:nvGrpSpPr>
        <p:grpSpPr>
          <a:xfrm>
            <a:off x="5405854" y="2660721"/>
            <a:ext cx="3054009" cy="1775466"/>
            <a:chOff x="1560002" y="3206345"/>
            <a:chExt cx="3304961" cy="19213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1FE684-054A-45F6-B7A2-BA6D1DAB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002" y="3206345"/>
              <a:ext cx="3304961" cy="174601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2EB996-F8AF-4718-9E8A-1A594F59498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57" y="4961608"/>
              <a:ext cx="138667" cy="16609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7D17F13-A906-4364-BBDE-09C69FF0493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112" y="3996305"/>
              <a:ext cx="135619" cy="111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25151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E7A4D-4FDA-4A8A-9D0A-C3811860801C}"/>
              </a:ext>
            </a:extLst>
          </p:cNvPr>
          <p:cNvSpPr txBox="1"/>
          <p:nvPr/>
        </p:nvSpPr>
        <p:spPr>
          <a:xfrm>
            <a:off x="1748901" y="3107995"/>
            <a:ext cx="646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For uniform distribution in             , it is easy to sample data. </a:t>
            </a:r>
            <a:endParaRPr lang="zh-CN" altLang="en-US" sz="20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D48D6-9CB8-4AF1-8B5A-951BE2E159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33" y="3182335"/>
            <a:ext cx="649143" cy="25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C46CB-4044-4E83-BE92-854F9A3CECF3}"/>
              </a:ext>
            </a:extLst>
          </p:cNvPr>
          <p:cNvSpPr txBox="1"/>
          <p:nvPr/>
        </p:nvSpPr>
        <p:spPr>
          <a:xfrm>
            <a:off x="1748901" y="4569475"/>
            <a:ext cx="449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But what if complicated data distribution?</a:t>
            </a:r>
            <a:endParaRPr lang="zh-CN" altLang="en-US" sz="20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DC51C-F46C-4A30-91E7-FC61DBEE4CEF}"/>
              </a:ext>
            </a:extLst>
          </p:cNvPr>
          <p:cNvSpPr txBox="1"/>
          <p:nvPr/>
        </p:nvSpPr>
        <p:spPr>
          <a:xfrm>
            <a:off x="3890563" y="110197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Sampling</a:t>
            </a:r>
            <a:endParaRPr lang="zh-CN" alt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EB591-FA0F-41F6-96C9-EF7B1C0BFCA3}"/>
              </a:ext>
            </a:extLst>
          </p:cNvPr>
          <p:cNvSpPr txBox="1"/>
          <p:nvPr/>
        </p:nvSpPr>
        <p:spPr>
          <a:xfrm>
            <a:off x="1748901" y="2310698"/>
            <a:ext cx="677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Given a data distribution, sample data based on this distribution.</a:t>
            </a:r>
            <a:endParaRPr lang="zh-CN" altLang="en-US" sz="20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BD800-AC00-4C51-9975-F856A3E328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68" y="3905292"/>
            <a:ext cx="3020190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30844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40FDA50-2F15-4F25-B48A-03CABC659891}"/>
              </a:ext>
            </a:extLst>
          </p:cNvPr>
          <p:cNvSpPr/>
          <p:nvPr/>
        </p:nvSpPr>
        <p:spPr>
          <a:xfrm>
            <a:off x="623037" y="2206146"/>
            <a:ext cx="731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assume                    with z uniformly distributed over the interval (0, 1)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9B4B4-67DF-426D-B1A5-FD25A8DE6AE4}"/>
              </a:ext>
            </a:extLst>
          </p:cNvPr>
          <p:cNvSpPr txBox="1"/>
          <p:nvPr/>
        </p:nvSpPr>
        <p:spPr>
          <a:xfrm>
            <a:off x="3186044" y="1080000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Standard distribution</a:t>
            </a:r>
            <a:endParaRPr lang="zh-CN" altLang="en-US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1DA22-F78A-4D05-AB21-08E1AC2E078B}"/>
              </a:ext>
            </a:extLst>
          </p:cNvPr>
          <p:cNvSpPr/>
          <p:nvPr/>
        </p:nvSpPr>
        <p:spPr>
          <a:xfrm>
            <a:off x="633302" y="1721678"/>
            <a:ext cx="648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Given a variable    , we know           , which is not easy to sample.    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16C65-2E65-4F4F-A3DF-9747017A2A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71" y="2287402"/>
            <a:ext cx="947529" cy="251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E5D76E-6E90-47F1-8C38-2CBCDFBAD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02" y="2750835"/>
            <a:ext cx="1502475" cy="345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16D99-31CF-49C4-B937-F4ADD1FE89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98" y="3971898"/>
            <a:ext cx="2515809" cy="31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B467B-51F6-4E39-BFEC-11032728F6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98" y="5160662"/>
            <a:ext cx="1182476" cy="2712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F5875-92DB-4B3B-BBC7-84C9FACC383F}"/>
              </a:ext>
            </a:extLst>
          </p:cNvPr>
          <p:cNvGrpSpPr/>
          <p:nvPr/>
        </p:nvGrpSpPr>
        <p:grpSpPr>
          <a:xfrm>
            <a:off x="1732185" y="5835267"/>
            <a:ext cx="5053718" cy="369332"/>
            <a:chOff x="2038277" y="5607649"/>
            <a:chExt cx="5053718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562215-C80B-4AAC-834B-46DD31BEBF56}"/>
                </a:ext>
              </a:extLst>
            </p:cNvPr>
            <p:cNvSpPr/>
            <p:nvPr/>
          </p:nvSpPr>
          <p:spPr>
            <a:xfrm>
              <a:off x="2038277" y="5607649"/>
              <a:ext cx="4180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We can obtain               based on sampled   </a:t>
              </a:r>
              <a:endParaRPr lang="zh-CN" alt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875442-848F-4785-97D7-3D32B0B42E0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475" y="5752411"/>
              <a:ext cx="589714" cy="16304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98C53F-3262-41D0-B778-A2BE245BD46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909" y="5679172"/>
              <a:ext cx="1023086" cy="226286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3006A3-3D40-475C-BFB3-1E792536783B}"/>
              </a:ext>
            </a:extLst>
          </p:cNvPr>
          <p:cNvSpPr/>
          <p:nvPr/>
        </p:nvSpPr>
        <p:spPr>
          <a:xfrm>
            <a:off x="2698812" y="383516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F3E920-9360-4240-91F9-41F820204C26}"/>
              </a:ext>
            </a:extLst>
          </p:cNvPr>
          <p:cNvSpPr/>
          <p:nvPr/>
        </p:nvSpPr>
        <p:spPr>
          <a:xfrm>
            <a:off x="2698812" y="502374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B9D30-6DBC-4B8C-B5CA-7A2630B963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02" y="3331039"/>
            <a:ext cx="680000" cy="18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6E499-BA05-4D29-991F-42BCC8CDC3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99" y="1871518"/>
            <a:ext cx="118857" cy="163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AE5903-5092-4B2E-AF3A-5C677AF3CF1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36" y="1791969"/>
            <a:ext cx="441904" cy="25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3AD06-7D37-4B53-AE3A-4A7FFCDA113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66" y="2765005"/>
            <a:ext cx="1182476" cy="27123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F3C820-E3C3-46E7-8529-EB9F78014976}"/>
              </a:ext>
            </a:extLst>
          </p:cNvPr>
          <p:cNvSpPr/>
          <p:nvPr/>
        </p:nvSpPr>
        <p:spPr>
          <a:xfrm rot="5400000">
            <a:off x="3532922" y="3204210"/>
            <a:ext cx="578643" cy="409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A797342-8CE0-496F-9809-D871F218737A}"/>
              </a:ext>
            </a:extLst>
          </p:cNvPr>
          <p:cNvSpPr/>
          <p:nvPr/>
        </p:nvSpPr>
        <p:spPr>
          <a:xfrm rot="5400000">
            <a:off x="3590512" y="4555710"/>
            <a:ext cx="526518" cy="409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ED8DE-4477-45BB-9C3F-9A4BE92D1DDE}"/>
              </a:ext>
            </a:extLst>
          </p:cNvPr>
          <p:cNvSpPr txBox="1"/>
          <p:nvPr/>
        </p:nvSpPr>
        <p:spPr>
          <a:xfrm>
            <a:off x="1532887" y="388599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1</a:t>
            </a:r>
            <a:endParaRPr lang="zh-CN" altLang="en-US" sz="20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8D785-A7C4-44F9-B7DB-5DE38E04B7C9}"/>
              </a:ext>
            </a:extLst>
          </p:cNvPr>
          <p:cNvSpPr txBox="1"/>
          <p:nvPr/>
        </p:nvSpPr>
        <p:spPr>
          <a:xfrm>
            <a:off x="1532887" y="505549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2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909113654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9B4B4-67DF-426D-B1A5-FD25A8DE6AE4}"/>
              </a:ext>
            </a:extLst>
          </p:cNvPr>
          <p:cNvSpPr txBox="1"/>
          <p:nvPr/>
        </p:nvSpPr>
        <p:spPr>
          <a:xfrm>
            <a:off x="3924227" y="1080000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Question</a:t>
            </a:r>
            <a:endParaRPr lang="zh-CN" altLang="en-US" sz="24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343F5-3653-4685-BB77-16F6A73492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0" y="2826678"/>
            <a:ext cx="2515810" cy="31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B467B-51F6-4E39-BFEC-11032728F6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0" y="4015442"/>
            <a:ext cx="1182476" cy="27123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3006A3-3D40-475C-BFB3-1E792536783B}"/>
              </a:ext>
            </a:extLst>
          </p:cNvPr>
          <p:cNvSpPr/>
          <p:nvPr/>
        </p:nvSpPr>
        <p:spPr>
          <a:xfrm>
            <a:off x="1393794" y="268994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F3E920-9360-4240-91F9-41F820204C26}"/>
              </a:ext>
            </a:extLst>
          </p:cNvPr>
          <p:cNvSpPr/>
          <p:nvPr/>
        </p:nvSpPr>
        <p:spPr>
          <a:xfrm>
            <a:off x="1393794" y="387852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03425-7C5E-4C20-A05B-C8CD47D24D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10" y="1926959"/>
            <a:ext cx="2028187" cy="251429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A797342-8CE0-496F-9809-D871F218737A}"/>
              </a:ext>
            </a:extLst>
          </p:cNvPr>
          <p:cNvSpPr/>
          <p:nvPr/>
        </p:nvSpPr>
        <p:spPr>
          <a:xfrm rot="5400000">
            <a:off x="2285494" y="3410490"/>
            <a:ext cx="526518" cy="409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ED8DE-4477-45BB-9C3F-9A4BE92D1DDE}"/>
              </a:ext>
            </a:extLst>
          </p:cNvPr>
          <p:cNvSpPr txBox="1"/>
          <p:nvPr/>
        </p:nvSpPr>
        <p:spPr>
          <a:xfrm>
            <a:off x="227869" y="274077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1</a:t>
            </a:r>
            <a:endParaRPr lang="zh-CN" altLang="en-US" sz="20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8D785-A7C4-44F9-B7DB-5DE38E04B7C9}"/>
              </a:ext>
            </a:extLst>
          </p:cNvPr>
          <p:cNvSpPr txBox="1"/>
          <p:nvPr/>
        </p:nvSpPr>
        <p:spPr>
          <a:xfrm>
            <a:off x="227869" y="391027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2</a:t>
            </a:r>
            <a:endParaRPr lang="zh-CN" altLang="en-US" sz="2000" dirty="0" err="1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BEA972-35B4-40AB-B115-3038EE9EA17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75" y="1926959"/>
            <a:ext cx="582095" cy="2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8123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9B4B4-67DF-426D-B1A5-FD25A8DE6AE4}"/>
              </a:ext>
            </a:extLst>
          </p:cNvPr>
          <p:cNvSpPr txBox="1"/>
          <p:nvPr/>
        </p:nvSpPr>
        <p:spPr>
          <a:xfrm>
            <a:off x="4000369" y="10800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Answer</a:t>
            </a:r>
            <a:endParaRPr lang="zh-CN" altLang="en-US" sz="2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B467B-51F6-4E39-BFEC-11032728F6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0" y="4015442"/>
            <a:ext cx="1182476" cy="2712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F5875-92DB-4B3B-BBC7-84C9FACC383F}"/>
              </a:ext>
            </a:extLst>
          </p:cNvPr>
          <p:cNvGrpSpPr/>
          <p:nvPr/>
        </p:nvGrpSpPr>
        <p:grpSpPr>
          <a:xfrm>
            <a:off x="1732185" y="5835267"/>
            <a:ext cx="5053718" cy="369332"/>
            <a:chOff x="2038277" y="5607649"/>
            <a:chExt cx="5053718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562215-C80B-4AAC-834B-46DD31BEBF56}"/>
                </a:ext>
              </a:extLst>
            </p:cNvPr>
            <p:cNvSpPr/>
            <p:nvPr/>
          </p:nvSpPr>
          <p:spPr>
            <a:xfrm>
              <a:off x="2038277" y="5607649"/>
              <a:ext cx="4180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We can obtain               based on sampled   </a:t>
              </a:r>
              <a:endParaRPr lang="zh-CN" alt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875442-848F-4785-97D7-3D32B0B42E0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475" y="5752411"/>
              <a:ext cx="589714" cy="16304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98C53F-3262-41D0-B778-A2BE245BD46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909" y="5679172"/>
              <a:ext cx="1023086" cy="226286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3006A3-3D40-475C-BFB3-1E792536783B}"/>
              </a:ext>
            </a:extLst>
          </p:cNvPr>
          <p:cNvSpPr/>
          <p:nvPr/>
        </p:nvSpPr>
        <p:spPr>
          <a:xfrm>
            <a:off x="1393794" y="268994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F3E920-9360-4240-91F9-41F820204C26}"/>
              </a:ext>
            </a:extLst>
          </p:cNvPr>
          <p:cNvSpPr/>
          <p:nvPr/>
        </p:nvSpPr>
        <p:spPr>
          <a:xfrm>
            <a:off x="1393794" y="3878520"/>
            <a:ext cx="2858609" cy="5786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03425-7C5E-4C20-A05B-C8CD47D24D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10" y="1926959"/>
            <a:ext cx="2028187" cy="251429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A797342-8CE0-496F-9809-D871F218737A}"/>
              </a:ext>
            </a:extLst>
          </p:cNvPr>
          <p:cNvSpPr/>
          <p:nvPr/>
        </p:nvSpPr>
        <p:spPr>
          <a:xfrm rot="5400000">
            <a:off x="2285494" y="3410490"/>
            <a:ext cx="526518" cy="409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ED8DE-4477-45BB-9C3F-9A4BE92D1DDE}"/>
              </a:ext>
            </a:extLst>
          </p:cNvPr>
          <p:cNvSpPr txBox="1"/>
          <p:nvPr/>
        </p:nvSpPr>
        <p:spPr>
          <a:xfrm>
            <a:off x="227869" y="274077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1</a:t>
            </a:r>
            <a:endParaRPr lang="zh-CN" altLang="en-US" sz="20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8D785-A7C4-44F9-B7DB-5DE38E04B7C9}"/>
              </a:ext>
            </a:extLst>
          </p:cNvPr>
          <p:cNvSpPr txBox="1"/>
          <p:nvPr/>
        </p:nvSpPr>
        <p:spPr>
          <a:xfrm>
            <a:off x="227869" y="391027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Step 2</a:t>
            </a:r>
            <a:endParaRPr lang="zh-CN" altLang="en-US" sz="20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1CC72-B34C-4D6F-8974-2581F459A4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06" y="3391663"/>
            <a:ext cx="4923422" cy="3123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D10C4A9-4680-4E82-81D2-69BDEF6CB3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60" y="4641106"/>
            <a:ext cx="1810286" cy="306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0ACC2E-F21D-4F8B-9242-1A06094BE2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0" y="2826678"/>
            <a:ext cx="2515810" cy="312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635DC-FA53-4209-AB11-2FF66EC455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75" y="1926959"/>
            <a:ext cx="582095" cy="2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2508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4EEB17-4346-4EBA-B9E4-0B28EEB3C3E4}"/>
              </a:ext>
            </a:extLst>
          </p:cNvPr>
          <p:cNvGrpSpPr/>
          <p:nvPr/>
        </p:nvGrpSpPr>
        <p:grpSpPr>
          <a:xfrm>
            <a:off x="354129" y="2387811"/>
            <a:ext cx="8683339" cy="1323439"/>
            <a:chOff x="1298555" y="2467710"/>
            <a:chExt cx="8683339" cy="132343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DBC52B-1396-4699-9FA8-097C1A497D3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45" y="2555439"/>
              <a:ext cx="2314667" cy="31238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03891B-8839-47C4-9A1E-54E171F55DE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486" y="2527476"/>
              <a:ext cx="1182476" cy="2712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E1C9D6-BF0C-4C32-9E02-22014D263661}"/>
                </a:ext>
              </a:extLst>
            </p:cNvPr>
            <p:cNvSpPr txBox="1"/>
            <p:nvPr/>
          </p:nvSpPr>
          <p:spPr>
            <a:xfrm>
              <a:off x="1298555" y="2467710"/>
              <a:ext cx="86833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However,                                          and                       may be difficult to compute. </a:t>
              </a:r>
            </a:p>
            <a:p>
              <a:pPr algn="l"/>
              <a:endParaRPr lang="en-US" altLang="zh-CN" sz="2000" dirty="0"/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We can reply on some “easy” (easy to sample) distributions.  </a:t>
              </a:r>
              <a:endParaRPr lang="zh-CN" alt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945096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CA279-1BE6-4367-B50C-CC492DD3A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28" y="1881117"/>
            <a:ext cx="1789775" cy="164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B18BC-FB93-4D2E-AE0D-C04F12D8E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1" y="3947979"/>
            <a:ext cx="1789775" cy="1544746"/>
          </a:xfrm>
          <a:prstGeom prst="rect">
            <a:avLst/>
          </a:prstGeom>
        </p:spPr>
      </p:pic>
      <p:pic>
        <p:nvPicPr>
          <p:cNvPr id="6" name="Picture 5" descr="Apple">
            <a:extLst>
              <a:ext uri="{FF2B5EF4-FFF2-40B4-BE49-F238E27FC236}">
                <a16:creationId xmlns:a16="http://schemas.microsoft.com/office/drawing/2014/main" id="{628B44B5-7300-43E7-BE34-1729CED1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3" y="2382168"/>
            <a:ext cx="825278" cy="71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range-01">
            <a:extLst>
              <a:ext uri="{FF2B5EF4-FFF2-40B4-BE49-F238E27FC236}">
                <a16:creationId xmlns:a16="http://schemas.microsoft.com/office/drawing/2014/main" id="{03156661-4FAC-47CC-9A62-36B19CE9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62" y="2382168"/>
            <a:ext cx="776371" cy="71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artoon_apple">
            <a:extLst>
              <a:ext uri="{FF2B5EF4-FFF2-40B4-BE49-F238E27FC236}">
                <a16:creationId xmlns:a16="http://schemas.microsoft.com/office/drawing/2014/main" id="{02C8C99D-6A73-4AE4-88FD-FA9DE00D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92" y="4285896"/>
            <a:ext cx="754440" cy="75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artoon_orange">
            <a:extLst>
              <a:ext uri="{FF2B5EF4-FFF2-40B4-BE49-F238E27FC236}">
                <a16:creationId xmlns:a16="http://schemas.microsoft.com/office/drawing/2014/main" id="{1836EFD1-B4D8-4E37-A205-763D849D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9" y="4344688"/>
            <a:ext cx="703346" cy="6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65671-8776-4DCC-8571-8FDC2AD7F2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05" y="1406754"/>
            <a:ext cx="2303994" cy="254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39645-6916-4EAC-8832-F71C5C894140}"/>
              </a:ext>
            </a:extLst>
          </p:cNvPr>
          <p:cNvSpPr txBox="1"/>
          <p:nvPr/>
        </p:nvSpPr>
        <p:spPr>
          <a:xfrm>
            <a:off x="1166873" y="125442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samples</a:t>
            </a:r>
            <a:endParaRPr lang="zh-CN" altLang="en-US" sz="24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DED55-0412-44A1-8271-B2A78A8B5E67}"/>
              </a:ext>
            </a:extLst>
          </p:cNvPr>
          <p:cNvSpPr txBox="1"/>
          <p:nvPr/>
        </p:nvSpPr>
        <p:spPr>
          <a:xfrm>
            <a:off x="5378230" y="1254427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8E823E-8B42-4C9F-ABC8-2991A344A48C}"/>
              </a:ext>
            </a:extLst>
          </p:cNvPr>
          <p:cNvSpPr/>
          <p:nvPr/>
        </p:nvSpPr>
        <p:spPr>
          <a:xfrm>
            <a:off x="4304403" y="2475120"/>
            <a:ext cx="709475" cy="2284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590139-0848-483B-B9D3-42B265A72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82" y="1406754"/>
            <a:ext cx="128000" cy="17828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4C6CB7-7B53-49F7-A65A-6C5BDDA204A9}"/>
              </a:ext>
            </a:extLst>
          </p:cNvPr>
          <p:cNvSpPr/>
          <p:nvPr/>
        </p:nvSpPr>
        <p:spPr>
          <a:xfrm rot="10800000">
            <a:off x="4268118" y="2728780"/>
            <a:ext cx="709475" cy="2284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2CA731-45FE-4F7C-9A2E-80B237459EC0}"/>
              </a:ext>
            </a:extLst>
          </p:cNvPr>
          <p:cNvSpPr/>
          <p:nvPr/>
        </p:nvSpPr>
        <p:spPr>
          <a:xfrm>
            <a:off x="4340688" y="4434389"/>
            <a:ext cx="709475" cy="2284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7AD58F-C575-40F6-B5CE-83A5CC63B169}"/>
              </a:ext>
            </a:extLst>
          </p:cNvPr>
          <p:cNvSpPr/>
          <p:nvPr/>
        </p:nvSpPr>
        <p:spPr>
          <a:xfrm rot="10800000">
            <a:off x="4304403" y="4688049"/>
            <a:ext cx="709475" cy="2284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86912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1AFD8-1E8A-4364-B2B3-833275E155C6}"/>
              </a:ext>
            </a:extLst>
          </p:cNvPr>
          <p:cNvSpPr txBox="1"/>
          <p:nvPr/>
        </p:nvSpPr>
        <p:spPr>
          <a:xfrm>
            <a:off x="3289437" y="10800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Rejection sampling</a:t>
            </a:r>
            <a:endParaRPr lang="zh-CN" altLang="en-US" sz="2400" dirty="0" err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B6F61-95D1-43B2-A1C0-2AF779833BE2}"/>
              </a:ext>
            </a:extLst>
          </p:cNvPr>
          <p:cNvSpPr/>
          <p:nvPr/>
        </p:nvSpPr>
        <p:spPr>
          <a:xfrm>
            <a:off x="1569429" y="2236089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Step 1: Find an envelope distribution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FCC19-42AB-42D7-9BA3-26D88542EA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90" y="2327817"/>
            <a:ext cx="1337903" cy="25142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F786E8A-DFFB-475C-9CA1-E919A43C8E41}"/>
              </a:ext>
            </a:extLst>
          </p:cNvPr>
          <p:cNvGrpSpPr/>
          <p:nvPr/>
        </p:nvGrpSpPr>
        <p:grpSpPr>
          <a:xfrm>
            <a:off x="1571109" y="1753290"/>
            <a:ext cx="3853654" cy="369332"/>
            <a:chOff x="2235906" y="1764588"/>
            <a:chExt cx="3853654" cy="3693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41928-7309-4C36-938F-B793F836F573}"/>
                </a:ext>
              </a:extLst>
            </p:cNvPr>
            <p:cNvSpPr/>
            <p:nvPr/>
          </p:nvSpPr>
          <p:spPr>
            <a:xfrm>
              <a:off x="2235906" y="1764588"/>
              <a:ext cx="38536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Goal: sample </a:t>
              </a:r>
              <a:endParaRPr lang="zh-CN" alt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92F57F-9751-4E3B-B4F8-964A3535962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304" y="1910622"/>
              <a:ext cx="580570" cy="16152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EB3EC7-9177-48C4-A7F1-70BFBA478B83}"/>
              </a:ext>
            </a:extLst>
          </p:cNvPr>
          <p:cNvGrpSpPr/>
          <p:nvPr/>
        </p:nvGrpSpPr>
        <p:grpSpPr>
          <a:xfrm>
            <a:off x="1699049" y="3614696"/>
            <a:ext cx="5087068" cy="2751337"/>
            <a:chOff x="1699049" y="3614696"/>
            <a:chExt cx="5087068" cy="27513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CF3A2F-7534-43C4-83C2-BEE1773D92DD}"/>
                </a:ext>
              </a:extLst>
            </p:cNvPr>
            <p:cNvGrpSpPr/>
            <p:nvPr/>
          </p:nvGrpSpPr>
          <p:grpSpPr>
            <a:xfrm>
              <a:off x="1699049" y="3614696"/>
              <a:ext cx="5087068" cy="2751337"/>
              <a:chOff x="2116299" y="2842339"/>
              <a:chExt cx="5087068" cy="275133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B3928C4-0149-4899-9411-A684B8B2E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6299" y="2842339"/>
                <a:ext cx="5087068" cy="272089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0215455-90FC-44F4-A1E4-00CAAC1F59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4638" y="5441295"/>
                <a:ext cx="198095" cy="15238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35D501B-2A09-473A-82E2-356627D1C2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733" y="4776267"/>
                <a:ext cx="216381" cy="21333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C4565A7-D92B-4F25-A18C-18C1185216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221" y="3052866"/>
                <a:ext cx="650666" cy="25142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6B9547-8C85-4ED5-907B-08F420B547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1622" y="5410854"/>
                <a:ext cx="108190" cy="114286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1A6E45-29CB-420C-8606-67251E358CE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237" y="3767303"/>
                <a:ext cx="224000" cy="21638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2F0CE5-DF8B-4291-95A2-2FFC73AC4DA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36" y="4831234"/>
              <a:ext cx="539428" cy="25142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44A5ECC-6E17-4583-BFB2-09CFABC130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2" y="3179746"/>
            <a:ext cx="1552762" cy="38857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38EC24-09CB-4DB4-B0CE-8435B5FB38DD}"/>
              </a:ext>
            </a:extLst>
          </p:cNvPr>
          <p:cNvSpPr/>
          <p:nvPr/>
        </p:nvSpPr>
        <p:spPr>
          <a:xfrm>
            <a:off x="1569429" y="267097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Step 2: sample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F0AF9-8918-45E4-88F2-2407E9C7FC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82" y="2816532"/>
            <a:ext cx="671998" cy="1615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DD31054-9225-421F-B77B-06F92C7756AC}"/>
              </a:ext>
            </a:extLst>
          </p:cNvPr>
          <p:cNvSpPr/>
          <p:nvPr/>
        </p:nvSpPr>
        <p:spPr>
          <a:xfrm>
            <a:off x="1587184" y="3173717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Step 3: accept      with the ratio 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444AA-93B3-47F0-A84E-8838EF77CA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97" y="3342290"/>
            <a:ext cx="198094" cy="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0274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302047-C453-466C-B0DB-8E5F1661A095}"/>
              </a:ext>
            </a:extLst>
          </p:cNvPr>
          <p:cNvSpPr/>
          <p:nvPr/>
        </p:nvSpPr>
        <p:spPr>
          <a:xfrm>
            <a:off x="874451" y="3315772"/>
            <a:ext cx="7230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Sometimes, an envelope distribution is not easy to find.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999555675"/>
      </p:ext>
    </p:extLst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B3B46-EED9-4158-8F6E-6992442A56F5}"/>
              </a:ext>
            </a:extLst>
          </p:cNvPr>
          <p:cNvSpPr/>
          <p:nvPr/>
        </p:nvSpPr>
        <p:spPr>
          <a:xfrm>
            <a:off x="2167150" y="201910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           is log concave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12913-55E1-4754-845E-28FC74A698B5}"/>
              </a:ext>
            </a:extLst>
          </p:cNvPr>
          <p:cNvSpPr txBox="1"/>
          <p:nvPr/>
        </p:nvSpPr>
        <p:spPr>
          <a:xfrm>
            <a:off x="2738806" y="1080000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Adaptive rejection sampling</a:t>
            </a:r>
            <a:endParaRPr lang="zh-CN" altLang="en-US" sz="24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F8342-1146-4EEA-A316-757696FEB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75" y="2519341"/>
            <a:ext cx="4074850" cy="2720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FBF2-1897-4290-9CCF-B5A9DD256A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04" y="2078052"/>
            <a:ext cx="437333" cy="251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A0711-9A99-4F6B-A9C5-B69D22ECBC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67" y="3607613"/>
            <a:ext cx="789333" cy="251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BCEF9A-29B6-4F67-811D-A936A03A3C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97" y="2812048"/>
            <a:ext cx="783238" cy="25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563FDF-52A4-42EE-873E-3BBAE5C79FC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2" y="6066204"/>
            <a:ext cx="5238857" cy="252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326A3-D353-493E-BB6B-C200280EBF82}"/>
              </a:ext>
            </a:extLst>
          </p:cNvPr>
          <p:cNvSpPr/>
          <p:nvPr/>
        </p:nvSpPr>
        <p:spPr>
          <a:xfrm>
            <a:off x="1797729" y="5474218"/>
            <a:ext cx="5801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Find the piecewise exponential envelope distribution 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768739210"/>
      </p:ext>
    </p:extLst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0B4675-83B3-48A4-9843-0141467A7DF0}"/>
              </a:ext>
            </a:extLst>
          </p:cNvPr>
          <p:cNvSpPr/>
          <p:nvPr/>
        </p:nvSpPr>
        <p:spPr>
          <a:xfrm>
            <a:off x="1344966" y="2931824"/>
            <a:ext cx="6067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Sometimes,  we do not need sample              ,</a:t>
            </a:r>
          </a:p>
          <a:p>
            <a:endParaRPr lang="en-US" altLang="zh-CN" sz="2400" dirty="0"/>
          </a:p>
          <a:p>
            <a:r>
              <a:rPr lang="en-US" altLang="zh-CN" sz="2400" dirty="0"/>
              <a:t>just need expectation 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656DA-C66A-481E-9D9B-B86B9E34F8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1" y="3125927"/>
            <a:ext cx="750476" cy="20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743A1-D729-4069-8933-BF4CD5110E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78" y="3803662"/>
            <a:ext cx="1203809" cy="2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6489"/>
      </p:ext>
    </p:extLst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6752-18DA-40B1-87E0-0C60AD3BB193}"/>
              </a:ext>
            </a:extLst>
          </p:cNvPr>
          <p:cNvSpPr txBox="1"/>
          <p:nvPr/>
        </p:nvSpPr>
        <p:spPr>
          <a:xfrm>
            <a:off x="3186845" y="1101970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Importance sampling</a:t>
            </a:r>
            <a:endParaRPr lang="zh-CN" altLang="en-US" sz="24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E6CC5-C3B4-425C-8E8D-C732055E6F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9" y="2459645"/>
            <a:ext cx="4336763" cy="14567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5EA05-EFD4-42B6-BED0-8197BE56AADD}"/>
              </a:ext>
            </a:extLst>
          </p:cNvPr>
          <p:cNvGrpSpPr/>
          <p:nvPr/>
        </p:nvGrpSpPr>
        <p:grpSpPr>
          <a:xfrm>
            <a:off x="979713" y="4627247"/>
            <a:ext cx="7357154" cy="370339"/>
            <a:chOff x="979713" y="4627247"/>
            <a:chExt cx="7357154" cy="370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6D1F9D-E48E-4487-891A-3B93608420D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962" y="4706570"/>
              <a:ext cx="697905" cy="2194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224928-64A2-4DEC-B467-A6A5A74702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3" y="4718380"/>
              <a:ext cx="771048" cy="2388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CE286-D890-4669-8E8C-66F11032D361}"/>
                </a:ext>
              </a:extLst>
            </p:cNvPr>
            <p:cNvSpPr txBox="1"/>
            <p:nvPr/>
          </p:nvSpPr>
          <p:spPr>
            <a:xfrm>
              <a:off x="1730849" y="462825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with </a:t>
              </a:r>
              <a:endParaRPr lang="zh-CN" altLang="en-US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733F0-0ED8-481E-A71A-314A230AA0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137" y="4789617"/>
              <a:ext cx="600381" cy="1534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1D1D0-E4D6-4123-BD1F-4D09DB8121EE}"/>
                </a:ext>
              </a:extLst>
            </p:cNvPr>
            <p:cNvSpPr txBox="1"/>
            <p:nvPr/>
          </p:nvSpPr>
          <p:spPr>
            <a:xfrm>
              <a:off x="2907201" y="4627247"/>
              <a:ext cx="471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can be calculated as the weighted                  with</a:t>
              </a:r>
              <a:endParaRPr lang="zh-CN" altLang="en-US" dirty="0" err="1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4708C1-89AD-482A-A913-6134F6D367A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108" y="4719188"/>
              <a:ext cx="877715" cy="238869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77CA7C-F1DA-4DB5-9989-1D4192A2876C}"/>
              </a:ext>
            </a:extLst>
          </p:cNvPr>
          <p:cNvSpPr/>
          <p:nvPr/>
        </p:nvSpPr>
        <p:spPr>
          <a:xfrm>
            <a:off x="5060272" y="3139678"/>
            <a:ext cx="710213" cy="77672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0CEF4-E2BA-47D8-9024-964734940FAD}"/>
              </a:ext>
            </a:extLst>
          </p:cNvPr>
          <p:cNvSpPr txBox="1"/>
          <p:nvPr/>
        </p:nvSpPr>
        <p:spPr>
          <a:xfrm>
            <a:off x="6039190" y="29550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weight</a:t>
            </a:r>
            <a:endParaRPr lang="zh-CN" altLang="en-US" dirty="0" err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72A952-B944-4AF1-A5D5-863599957250}"/>
              </a:ext>
            </a:extLst>
          </p:cNvPr>
          <p:cNvCxnSpPr>
            <a:cxnSpLocks/>
          </p:cNvCxnSpPr>
          <p:nvPr/>
        </p:nvCxnSpPr>
        <p:spPr>
          <a:xfrm flipV="1">
            <a:off x="5769862" y="3233745"/>
            <a:ext cx="378858" cy="2197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02021"/>
      </p:ext>
    </p:extLst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53C69-BB20-458C-A38D-699D9C256E67}"/>
              </a:ext>
            </a:extLst>
          </p:cNvPr>
          <p:cNvSpPr txBox="1"/>
          <p:nvPr/>
        </p:nvSpPr>
        <p:spPr>
          <a:xfrm>
            <a:off x="2180961" y="10800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Markov Chain Monte Carlo (MCMC)</a:t>
            </a:r>
            <a:endParaRPr lang="zh-CN" altLang="en-US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C2A2D-C60A-450B-8DF8-90A4262DE2A3}"/>
              </a:ext>
            </a:extLst>
          </p:cNvPr>
          <p:cNvSpPr/>
          <p:nvPr/>
        </p:nvSpPr>
        <p:spPr>
          <a:xfrm>
            <a:off x="854160" y="2102318"/>
            <a:ext cx="80235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Goal</a:t>
            </a:r>
            <a:r>
              <a:rPr lang="en-US" altLang="zh-CN" sz="2000" dirty="0"/>
              <a:t>: Draw approximate correlated samples from a target distribution p(x)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MCMC</a:t>
            </a:r>
            <a:r>
              <a:rPr lang="en-US" altLang="zh-CN" sz="2000" dirty="0"/>
              <a:t>: Performs a biased random walk to explore the distribution 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F030E-AAD3-439B-A85A-1AFA368BD0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84" y="4379970"/>
            <a:ext cx="4809067" cy="2319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C67B1-03A3-4116-BA06-4B94091C2A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91" y="4379970"/>
            <a:ext cx="230095" cy="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AAFC1-0C00-4E0C-96A9-C33414616A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36" y="3505927"/>
            <a:ext cx="230095" cy="1523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5DC0F-AB64-409A-9799-C9600CF24825}"/>
              </a:ext>
            </a:extLst>
          </p:cNvPr>
          <p:cNvCxnSpPr/>
          <p:nvPr/>
        </p:nvCxnSpPr>
        <p:spPr>
          <a:xfrm>
            <a:off x="1867536" y="3773010"/>
            <a:ext cx="509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120D1C2-E58A-47B0-95F3-167D4C1CBB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74" y="3505927"/>
            <a:ext cx="222476" cy="149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B5E96D-E7B3-4443-B2A7-1A229E33A2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64" y="3505926"/>
            <a:ext cx="228571" cy="149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D2FC7A-5F46-4528-8652-D53E9E6DF8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27" y="5118296"/>
            <a:ext cx="222476" cy="149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A9707-EC45-41B7-807C-46A1CDA401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98" y="4853445"/>
            <a:ext cx="228571" cy="149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D375B6-DA49-40BE-9FEB-D94986A195C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93" y="3710864"/>
            <a:ext cx="79238" cy="160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DBA5A8-6DFB-4254-ABB4-0EA9EAA235B0}"/>
              </a:ext>
            </a:extLst>
          </p:cNvPr>
          <p:cNvCxnSpPr/>
          <p:nvPr/>
        </p:nvCxnSpPr>
        <p:spPr>
          <a:xfrm flipV="1">
            <a:off x="1982583" y="3664225"/>
            <a:ext cx="1" cy="21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9C1346-1C8E-48E0-B470-C99C1EEE1169}"/>
              </a:ext>
            </a:extLst>
          </p:cNvPr>
          <p:cNvCxnSpPr/>
          <p:nvPr/>
        </p:nvCxnSpPr>
        <p:spPr>
          <a:xfrm flipV="1">
            <a:off x="2490090" y="3664225"/>
            <a:ext cx="1" cy="21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3A589D-ECC1-46C5-A980-B94F2309FA24}"/>
              </a:ext>
            </a:extLst>
          </p:cNvPr>
          <p:cNvCxnSpPr/>
          <p:nvPr/>
        </p:nvCxnSpPr>
        <p:spPr>
          <a:xfrm flipV="1">
            <a:off x="2997597" y="3664225"/>
            <a:ext cx="1" cy="21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97566"/>
      </p:ext>
    </p:extLst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1B479-D70D-4D96-B125-B0434FDA2927}"/>
              </a:ext>
            </a:extLst>
          </p:cNvPr>
          <p:cNvSpPr txBox="1"/>
          <p:nvPr/>
        </p:nvSpPr>
        <p:spPr>
          <a:xfrm>
            <a:off x="2905037" y="1080000"/>
            <a:ext cx="333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Two examples of MCMC</a:t>
            </a:r>
            <a:endParaRPr lang="zh-CN" altLang="en-US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D8D19-CE9E-4C05-97F1-D9E1BDFA1190}"/>
              </a:ext>
            </a:extLst>
          </p:cNvPr>
          <p:cNvSpPr/>
          <p:nvPr/>
        </p:nvSpPr>
        <p:spPr>
          <a:xfrm>
            <a:off x="1798821" y="2624715"/>
            <a:ext cx="51475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Metropolis–Hastings algorithm (unit-variate)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Gibbs sampling (multi-variate)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1070510"/>
      </p:ext>
    </p:extLst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B4B6B1-8435-447E-91C1-A833574A230A}"/>
              </a:ext>
            </a:extLst>
          </p:cNvPr>
          <p:cNvSpPr/>
          <p:nvPr/>
        </p:nvSpPr>
        <p:spPr>
          <a:xfrm>
            <a:off x="2553659" y="1080000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Metropolis–Hastings algorithm</a:t>
            </a:r>
            <a:endParaRPr lang="zh-CN" alt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0F4226-3A92-477B-B10B-DE3F0F4E5B4D}"/>
              </a:ext>
            </a:extLst>
          </p:cNvPr>
          <p:cNvGrpSpPr/>
          <p:nvPr/>
        </p:nvGrpSpPr>
        <p:grpSpPr>
          <a:xfrm>
            <a:off x="589885" y="2403560"/>
            <a:ext cx="8158089" cy="4093428"/>
            <a:chOff x="589885" y="2403560"/>
            <a:chExt cx="8158089" cy="4093428"/>
          </a:xfrm>
        </p:grpSpPr>
        <p:sp>
          <p:nvSpPr>
            <p:cNvPr id="5" name="AutoShape 2" descr="{\displaystyle u\leq A(x',x_{t})}">
              <a:extLst>
                <a:ext uri="{FF2B5EF4-FFF2-40B4-BE49-F238E27FC236}">
                  <a16:creationId xmlns:a16="http://schemas.microsoft.com/office/drawing/2014/main" id="{B4A1C908-8004-4E9F-91D8-FFF1E9F9D2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8066" y="358172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4AC74B-AA10-4226-8948-5EA23D76D9E3}"/>
                </a:ext>
              </a:extLst>
            </p:cNvPr>
            <p:cNvSpPr txBox="1"/>
            <p:nvPr/>
          </p:nvSpPr>
          <p:spPr>
            <a:xfrm>
              <a:off x="589885" y="2403560"/>
              <a:ext cx="8158089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1. Initialize</a:t>
              </a:r>
            </a:p>
            <a:p>
              <a:pPr algn="l"/>
              <a:r>
                <a:rPr lang="en-US" altLang="zh-CN" sz="2000" dirty="0"/>
                <a:t>       1. Pick an initial state  </a:t>
              </a:r>
            </a:p>
            <a:p>
              <a:pPr algn="l"/>
              <a:r>
                <a:rPr lang="en-US" altLang="zh-CN" sz="2000" dirty="0"/>
                <a:t>       2. Set </a:t>
              </a:r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2. Iterate </a:t>
              </a:r>
            </a:p>
            <a:p>
              <a:pPr algn="l"/>
              <a:r>
                <a:rPr lang="en-US" altLang="zh-CN" sz="2000" dirty="0"/>
                <a:t>       1. Generate: randomly generate a candidate state     according to</a:t>
              </a:r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       2. Calculate the acceptance probability</a:t>
              </a:r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       3. generate a uniform random number                 , </a:t>
              </a:r>
            </a:p>
            <a:p>
              <a:pPr algn="l"/>
              <a:r>
                <a:rPr lang="en-US" altLang="zh-CN" sz="2000" dirty="0"/>
                <a:t>           if                         ,                   , otherwise    </a:t>
              </a:r>
            </a:p>
            <a:p>
              <a:pPr algn="l"/>
              <a:r>
                <a:rPr lang="en-US" altLang="zh-CN" sz="2000" dirty="0"/>
                <a:t>       </a:t>
              </a:r>
            </a:p>
            <a:p>
              <a:pPr algn="l"/>
              <a:r>
                <a:rPr lang="en-US" altLang="zh-CN" sz="2000" dirty="0"/>
                <a:t>       4.  </a:t>
              </a:r>
              <a:endParaRPr lang="zh-CN" altLang="en-US" sz="2000" dirty="0" err="1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D2A497-4F59-42C7-AFBF-89C4A9AFA6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789" y="2880298"/>
              <a:ext cx="230095" cy="1523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1FD4FA-97AE-4F33-950B-40083308F9F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004" y="3138206"/>
              <a:ext cx="540952" cy="1737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877CD3-A38C-4548-837B-637736EC714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543" y="4052606"/>
              <a:ext cx="192000" cy="1935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BF2246-ACBC-44FA-B9A5-59085641588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523" y="4022892"/>
              <a:ext cx="818286" cy="2529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15D3BE-2070-4EA1-A389-DFFD80B9BD7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16" y="4540429"/>
              <a:ext cx="3526096" cy="45561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278328C-E8B4-45AF-9B27-A7E5CE3C38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378" y="5260633"/>
              <a:ext cx="924952" cy="22664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F4435AB-52E1-4465-84F9-57D90742CE4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86" y="6197929"/>
              <a:ext cx="931048" cy="1904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415F4A-6B25-4412-832A-4579DD56B46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105" y="5561841"/>
              <a:ext cx="1398857" cy="25295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83C461-224D-414F-867B-EA650490F02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886" y="5561841"/>
              <a:ext cx="1019429" cy="24990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192CC59-C701-4645-B2F4-6CB7DEC441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828" y="5604572"/>
              <a:ext cx="1034667" cy="17066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09F490-FB37-45D5-8BBA-9FD69267D486}"/>
              </a:ext>
            </a:extLst>
          </p:cNvPr>
          <p:cNvSpPr txBox="1"/>
          <p:nvPr/>
        </p:nvSpPr>
        <p:spPr>
          <a:xfrm>
            <a:off x="618633" y="1811882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Goal: </a:t>
            </a:r>
            <a:endParaRPr lang="zh-CN" altLang="en-US" sz="20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7A984-67D6-4B86-8787-0848A06541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5" y="1887531"/>
            <a:ext cx="454095" cy="25142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B585ED-8354-47B8-B4DE-5C7CC212D80F}"/>
              </a:ext>
            </a:extLst>
          </p:cNvPr>
          <p:cNvSpPr/>
          <p:nvPr/>
        </p:nvSpPr>
        <p:spPr>
          <a:xfrm>
            <a:off x="7714696" y="3931905"/>
            <a:ext cx="905522" cy="41024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F2379-A7B4-4F5D-825E-32BD62EBD1AC}"/>
              </a:ext>
            </a:extLst>
          </p:cNvPr>
          <p:cNvSpPr txBox="1"/>
          <p:nvPr/>
        </p:nvSpPr>
        <p:spPr>
          <a:xfrm>
            <a:off x="5336502" y="2776516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symmetric probability density function</a:t>
            </a:r>
            <a:endParaRPr lang="zh-CN" altLang="en-US" sz="1600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BC8F86-5B5F-487D-92CD-53494A4917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95" y="3186759"/>
            <a:ext cx="1243429" cy="18971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FC564-B640-4437-A0B8-E22918058DB4}"/>
              </a:ext>
            </a:extLst>
          </p:cNvPr>
          <p:cNvCxnSpPr/>
          <p:nvPr/>
        </p:nvCxnSpPr>
        <p:spPr>
          <a:xfrm flipH="1" flipV="1">
            <a:off x="7396681" y="3429000"/>
            <a:ext cx="506994" cy="5029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74705"/>
      </p:ext>
    </p:extLst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718E5BA-A72E-4C64-8403-E5D3030E2AC2}"/>
              </a:ext>
            </a:extLst>
          </p:cNvPr>
          <p:cNvGrpSpPr/>
          <p:nvPr/>
        </p:nvGrpSpPr>
        <p:grpSpPr>
          <a:xfrm>
            <a:off x="840575" y="2303396"/>
            <a:ext cx="5800042" cy="2080282"/>
            <a:chOff x="840575" y="2303396"/>
            <a:chExt cx="5800042" cy="2080282"/>
          </a:xfrm>
        </p:grpSpPr>
        <p:sp>
          <p:nvSpPr>
            <p:cNvPr id="3" name="AutoShape 2" descr="{\displaystyle u\leq A(x',x_{t})}">
              <a:extLst>
                <a:ext uri="{FF2B5EF4-FFF2-40B4-BE49-F238E27FC236}">
                  <a16:creationId xmlns:a16="http://schemas.microsoft.com/office/drawing/2014/main" id="{58907A79-5BC4-4963-9623-1030AC9827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0008" y="407887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04B9F-43B2-4F5E-87C9-AED71C66EC21}"/>
                </a:ext>
              </a:extLst>
            </p:cNvPr>
            <p:cNvSpPr txBox="1"/>
            <p:nvPr/>
          </p:nvSpPr>
          <p:spPr>
            <a:xfrm>
              <a:off x="840575" y="2309031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Goal: </a:t>
              </a:r>
              <a:endParaRPr lang="zh-CN" altLang="en-US" sz="2000" dirty="0" err="1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C6BDF6-0188-42A5-BCBB-13AE62CA06A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857" y="2384680"/>
              <a:ext cx="463238" cy="25142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A176-049C-4BC7-AAFD-DC4E2B8B637A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682787" y="2303396"/>
              <a:ext cx="3957830" cy="400110"/>
              <a:chOff x="2682787" y="2303396"/>
              <a:chExt cx="3957830" cy="40011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29E878-4A62-4A01-A22B-D56EE0756B9E}"/>
                  </a:ext>
                </a:extLst>
              </p:cNvPr>
              <p:cNvSpPr txBox="1"/>
              <p:nvPr/>
            </p:nvSpPr>
            <p:spPr>
              <a:xfrm>
                <a:off x="2682787" y="2303396"/>
                <a:ext cx="1762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000" dirty="0"/>
                  <a:t>the   -th sample</a:t>
                </a:r>
                <a:endParaRPr lang="zh-CN" altLang="en-US" sz="2000" dirty="0" err="1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E357B7E-7B69-40FA-9A48-C0A14DB8AE6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8019" y="2436958"/>
                <a:ext cx="68571" cy="16914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DD148FF-A054-49AE-87EB-59AA145BC50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808" y="2371303"/>
                <a:ext cx="2195809" cy="280381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9D04318-AA6E-4213-BB9E-1B17EAF06880}"/>
              </a:ext>
            </a:extLst>
          </p:cNvPr>
          <p:cNvSpPr txBox="1"/>
          <p:nvPr/>
        </p:nvSpPr>
        <p:spPr>
          <a:xfrm>
            <a:off x="3509851" y="108000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Gibbs sampling</a:t>
            </a:r>
            <a:endParaRPr lang="zh-CN" altLang="en-US" sz="24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34F159-9152-4CE3-9C76-EBC0E9C334F5}"/>
              </a:ext>
            </a:extLst>
          </p:cNvPr>
          <p:cNvGrpSpPr/>
          <p:nvPr/>
        </p:nvGrpSpPr>
        <p:grpSpPr>
          <a:xfrm>
            <a:off x="3378689" y="4006965"/>
            <a:ext cx="2457143" cy="1558586"/>
            <a:chOff x="3378689" y="4006965"/>
            <a:chExt cx="2457143" cy="155858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75E763-89FE-4BA6-B96E-EC4CD5F8FAB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4006965"/>
              <a:ext cx="1788571" cy="3276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06F4FF-CC43-444C-9DEA-CF0E3EA872B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689" y="5237932"/>
              <a:ext cx="2457143" cy="327619"/>
            </a:xfrm>
            <a:prstGeom prst="rect">
              <a:avLst/>
            </a:prstGeom>
          </p:spPr>
        </p:pic>
        <p:sp>
          <p:nvSpPr>
            <p:cNvPr id="35" name="Arrow: Curved Right 34">
              <a:extLst>
                <a:ext uri="{FF2B5EF4-FFF2-40B4-BE49-F238E27FC236}">
                  <a16:creationId xmlns:a16="http://schemas.microsoft.com/office/drawing/2014/main" id="{B297580C-857F-42BB-B9E5-703A686BE915}"/>
                </a:ext>
              </a:extLst>
            </p:cNvPr>
            <p:cNvSpPr/>
            <p:nvPr/>
          </p:nvSpPr>
          <p:spPr>
            <a:xfrm>
              <a:off x="3834608" y="4366129"/>
              <a:ext cx="304800" cy="683625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Curved Right 42">
              <a:extLst>
                <a:ext uri="{FF2B5EF4-FFF2-40B4-BE49-F238E27FC236}">
                  <a16:creationId xmlns:a16="http://schemas.microsoft.com/office/drawing/2014/main" id="{3D6BB8A0-DC67-4007-AA5F-652E8F1FFB46}"/>
                </a:ext>
              </a:extLst>
            </p:cNvPr>
            <p:cNvSpPr/>
            <p:nvPr/>
          </p:nvSpPr>
          <p:spPr>
            <a:xfrm rot="10578602">
              <a:off x="4852194" y="4325743"/>
              <a:ext cx="304800" cy="683625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C245797-4A58-4D82-8939-8522912B1EF6}"/>
              </a:ext>
            </a:extLst>
          </p:cNvPr>
          <p:cNvSpPr txBox="1"/>
          <p:nvPr/>
        </p:nvSpPr>
        <p:spPr>
          <a:xfrm>
            <a:off x="2343660" y="334805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Divide multiple variables into two groups: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924335977"/>
      </p:ext>
    </p:extLst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AE512BB-BD76-4516-A687-0CF6D9CDFD56}"/>
              </a:ext>
            </a:extLst>
          </p:cNvPr>
          <p:cNvGrpSpPr/>
          <p:nvPr/>
        </p:nvGrpSpPr>
        <p:grpSpPr>
          <a:xfrm>
            <a:off x="811827" y="2309031"/>
            <a:ext cx="8158089" cy="3761777"/>
            <a:chOff x="811827" y="2309031"/>
            <a:chExt cx="8158089" cy="3761777"/>
          </a:xfrm>
        </p:grpSpPr>
        <p:sp>
          <p:nvSpPr>
            <p:cNvPr id="3" name="AutoShape 2" descr="{\displaystyle u\leq A(x',x_{t})}">
              <a:extLst>
                <a:ext uri="{FF2B5EF4-FFF2-40B4-BE49-F238E27FC236}">
                  <a16:creationId xmlns:a16="http://schemas.microsoft.com/office/drawing/2014/main" id="{58907A79-5BC4-4963-9623-1030AC9827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0008" y="407887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9B31B-0DDF-48AF-BC7D-C83A10EB909A}"/>
                </a:ext>
              </a:extLst>
            </p:cNvPr>
            <p:cNvSpPr txBox="1"/>
            <p:nvPr/>
          </p:nvSpPr>
          <p:spPr>
            <a:xfrm>
              <a:off x="811827" y="2900709"/>
              <a:ext cx="815808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/>
                <a:t>1. Initialize</a:t>
              </a:r>
            </a:p>
            <a:p>
              <a:pPr algn="l"/>
              <a:r>
                <a:rPr lang="en-US" altLang="zh-CN" sz="2000" dirty="0"/>
                <a:t>       1. Pick an initial state  </a:t>
              </a:r>
            </a:p>
            <a:p>
              <a:pPr algn="l"/>
              <a:r>
                <a:rPr lang="en-US" altLang="zh-CN" sz="2000" dirty="0"/>
                <a:t>       2. Set </a:t>
              </a:r>
            </a:p>
            <a:p>
              <a:pPr algn="l"/>
              <a:endParaRPr lang="en-US" altLang="zh-CN" sz="2000" dirty="0"/>
            </a:p>
            <a:p>
              <a:pPr algn="l"/>
              <a:r>
                <a:rPr lang="en-US" altLang="zh-CN" sz="2000" dirty="0"/>
                <a:t>2. Iterate </a:t>
              </a:r>
            </a:p>
            <a:p>
              <a:pPr algn="l"/>
              <a:r>
                <a:rPr lang="en-US" altLang="zh-CN" sz="2000" dirty="0"/>
                <a:t>       1.  j = mod(t, d)</a:t>
              </a:r>
            </a:p>
            <a:p>
              <a:pPr algn="l"/>
              <a:r>
                <a:rPr lang="en-US" altLang="zh-CN" sz="2000" dirty="0"/>
                <a:t>       2. randomly generate          according to </a:t>
              </a:r>
            </a:p>
            <a:p>
              <a:pPr algn="l"/>
              <a:r>
                <a:rPr lang="en-US" altLang="zh-CN" sz="2000" dirty="0"/>
                <a:t>       3. </a:t>
              </a:r>
            </a:p>
            <a:p>
              <a:pPr algn="l"/>
              <a:r>
                <a:rPr lang="en-US" altLang="zh-CN" sz="2000" dirty="0"/>
                <a:t>       4. </a:t>
              </a:r>
            </a:p>
            <a:p>
              <a:pPr algn="l"/>
              <a:r>
                <a:rPr lang="en-US" altLang="zh-CN" sz="2000" dirty="0"/>
                <a:t>            </a:t>
              </a:r>
              <a:endParaRPr lang="zh-CN" altLang="en-US" sz="2000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D36B82-6735-46C5-B2A8-4C0FF01FCAD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46" y="3635355"/>
              <a:ext cx="540952" cy="1737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41C9A5-BFF4-4B7B-9043-216F23D175B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450" y="5461586"/>
              <a:ext cx="931048" cy="1904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17A37F8-F81E-46D3-AC30-4FCB1455FA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704" y="5134830"/>
              <a:ext cx="4379430" cy="3276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04B9F-43B2-4F5E-87C9-AED71C66EC21}"/>
                </a:ext>
              </a:extLst>
            </p:cNvPr>
            <p:cNvSpPr txBox="1"/>
            <p:nvPr/>
          </p:nvSpPr>
          <p:spPr>
            <a:xfrm>
              <a:off x="840575" y="2309031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Goal: </a:t>
              </a:r>
              <a:endParaRPr lang="zh-CN" altLang="en-US" sz="2000" dirty="0" err="1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C6BDF6-0188-42A5-BCBB-13AE62CA06A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857" y="2384680"/>
              <a:ext cx="463238" cy="251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1A9D69-49D9-4299-B23A-78CB1463592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01" y="3304255"/>
              <a:ext cx="2224761" cy="27885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A979A1-62E4-485D-AC07-B2B7B0BC8D5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697" y="4810293"/>
              <a:ext cx="3404189" cy="275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D6F5D5-8379-4918-886E-8E867B5713F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693" y="4761067"/>
              <a:ext cx="454095" cy="32761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DD86A-20BE-4F8B-9A6B-403470AD1077}"/>
              </a:ext>
            </a:extLst>
          </p:cNvPr>
          <p:cNvGrpSpPr/>
          <p:nvPr/>
        </p:nvGrpSpPr>
        <p:grpSpPr>
          <a:xfrm>
            <a:off x="2682787" y="2303396"/>
            <a:ext cx="1762021" cy="400110"/>
            <a:chOff x="2460845" y="1806247"/>
            <a:chExt cx="1762021" cy="4001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29E878-4A62-4A01-A22B-D56EE0756B9E}"/>
                </a:ext>
              </a:extLst>
            </p:cNvPr>
            <p:cNvSpPr txBox="1"/>
            <p:nvPr/>
          </p:nvSpPr>
          <p:spPr>
            <a:xfrm>
              <a:off x="2460845" y="1806247"/>
              <a:ext cx="1762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the   -th sample</a:t>
              </a:r>
              <a:endParaRPr lang="zh-CN" altLang="en-US" sz="2000" dirty="0" err="1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E357B7E-7B69-40FA-9A48-C0A14DB8AE6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077" y="1939809"/>
              <a:ext cx="68571" cy="169143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9D04318-AA6E-4213-BB9E-1B17EAF06880}"/>
              </a:ext>
            </a:extLst>
          </p:cNvPr>
          <p:cNvSpPr txBox="1"/>
          <p:nvPr/>
        </p:nvSpPr>
        <p:spPr>
          <a:xfrm>
            <a:off x="3509851" y="108000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Gibbs sampling</a:t>
            </a:r>
            <a:endParaRPr lang="zh-CN" altLang="en-US" sz="2400" dirty="0" err="1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43DDC3-57C9-425A-9093-73AC98CC99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08" y="2371303"/>
            <a:ext cx="2195809" cy="2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6534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8A1F148-6787-46CF-BD6C-B029569F782F}"/>
              </a:ext>
            </a:extLst>
          </p:cNvPr>
          <p:cNvGrpSpPr/>
          <p:nvPr/>
        </p:nvGrpSpPr>
        <p:grpSpPr>
          <a:xfrm>
            <a:off x="5336219" y="1889705"/>
            <a:ext cx="3340974" cy="3345208"/>
            <a:chOff x="5016623" y="1889705"/>
            <a:chExt cx="3340974" cy="3345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3E9C1A-4F9F-467D-A4C0-0AF1C56A349B}"/>
                </a:ext>
              </a:extLst>
            </p:cNvPr>
            <p:cNvSpPr txBox="1"/>
            <p:nvPr/>
          </p:nvSpPr>
          <p:spPr>
            <a:xfrm>
              <a:off x="5712093" y="1889705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distribution</a:t>
              </a:r>
              <a:endParaRPr lang="zh-CN" altLang="en-US" sz="2400" dirty="0" err="1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E02027-26D4-4925-9EE4-B9E57318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623" y="2680765"/>
              <a:ext cx="3340974" cy="167985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ACA1E9-9FE0-4201-9332-5EB97BABDE5D}"/>
                </a:ext>
              </a:extLst>
            </p:cNvPr>
            <p:cNvGrpSpPr/>
            <p:nvPr/>
          </p:nvGrpSpPr>
          <p:grpSpPr>
            <a:xfrm>
              <a:off x="5016623" y="4865581"/>
              <a:ext cx="3080642" cy="369332"/>
              <a:chOff x="3831610" y="4859738"/>
              <a:chExt cx="3080642" cy="36933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58E0C62-6897-41D6-9747-F26FC287A9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585" y="4931942"/>
                <a:ext cx="1130667" cy="25295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B37F59-84A8-4C9C-A411-6F0D172D5B6A}"/>
                  </a:ext>
                </a:extLst>
              </p:cNvPr>
              <p:cNvSpPr txBox="1"/>
              <p:nvPr/>
            </p:nvSpPr>
            <p:spPr>
              <a:xfrm>
                <a:off x="3831610" y="4859738"/>
                <a:ext cx="1960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/>
                  <a:t>normal distribution</a:t>
                </a:r>
                <a:endParaRPr lang="zh-CN" altLang="en-US" dirty="0" err="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B9755B-894D-499A-9D79-10220626ADFB}"/>
              </a:ext>
            </a:extLst>
          </p:cNvPr>
          <p:cNvGrpSpPr/>
          <p:nvPr/>
        </p:nvGrpSpPr>
        <p:grpSpPr>
          <a:xfrm>
            <a:off x="140818" y="1889705"/>
            <a:ext cx="3952528" cy="2589684"/>
            <a:chOff x="140818" y="1889705"/>
            <a:chExt cx="3952528" cy="258968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175D585-7184-4E63-909E-15744550F72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712" y="2050910"/>
              <a:ext cx="2303994" cy="2544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82906F-BFC6-4D04-B0E2-61DAD4139A14}"/>
                </a:ext>
              </a:extLst>
            </p:cNvPr>
            <p:cNvSpPr txBox="1"/>
            <p:nvPr/>
          </p:nvSpPr>
          <p:spPr>
            <a:xfrm>
              <a:off x="335268" y="1889705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samples</a:t>
              </a:r>
              <a:endParaRPr lang="zh-CN" altLang="en-US" sz="2400" dirty="0" err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A3DE37-C866-42C1-B713-669813562FD5}"/>
                </a:ext>
              </a:extLst>
            </p:cNvPr>
            <p:cNvSpPr/>
            <p:nvPr/>
          </p:nvSpPr>
          <p:spPr>
            <a:xfrm>
              <a:off x="140818" y="2725063"/>
              <a:ext cx="395252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11,8,5,5,4,5,8,8,10,9,5,3,10,6,2,8,7,4,7,9,4,8,6,9,5,6,7,6,9,7,7,7,6,7,9,6,5,3,8,8,5,8,6,7,7,8,6,5,4,6,10,6,9,8,7,4,6,6,7,9,8,10,3,7,8,8,8,7,6,9,7,3,6,9,6,5,4,5,6,9,5,7,5,6,5,9,6,8,6,8,5,6,12,8,4,8,6,4,7,13,5,10,7,7,5,7,1,9,2,4,8,7,5,8,5,4,3,7,4,6,11,3,4,10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6B6A343-6048-461A-94AE-AFFA99307F10}"/>
              </a:ext>
            </a:extLst>
          </p:cNvPr>
          <p:cNvSpPr/>
          <p:nvPr/>
        </p:nvSpPr>
        <p:spPr>
          <a:xfrm>
            <a:off x="4341181" y="2947386"/>
            <a:ext cx="709475" cy="355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73F65DB-A058-4472-BC94-0C5D98590DC0}"/>
              </a:ext>
            </a:extLst>
          </p:cNvPr>
          <p:cNvSpPr/>
          <p:nvPr/>
        </p:nvSpPr>
        <p:spPr>
          <a:xfrm rot="10800000">
            <a:off x="4306409" y="3774693"/>
            <a:ext cx="709475" cy="355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598406-FF4E-4E9C-8F8D-FED5886692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2" y="2021633"/>
            <a:ext cx="128000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2831"/>
      </p:ext>
    </p:extLst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A3798-0556-4AAD-BCD1-4FCD53BBA2FC}"/>
              </a:ext>
            </a:extLst>
          </p:cNvPr>
          <p:cNvSpPr txBox="1"/>
          <p:nvPr/>
        </p:nvSpPr>
        <p:spPr>
          <a:xfrm>
            <a:off x="2308400" y="2736503"/>
            <a:ext cx="45272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/>
              <a:t>From sample to distribution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From distribution to sample</a:t>
            </a:r>
            <a:endParaRPr lang="zh-CN" altLang="en-US" sz="2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984036-76DE-417A-8BDB-73C23BD97CE4}"/>
              </a:ext>
            </a:extLst>
          </p:cNvPr>
          <p:cNvGrpSpPr/>
          <p:nvPr/>
        </p:nvGrpSpPr>
        <p:grpSpPr>
          <a:xfrm>
            <a:off x="3348590" y="4589126"/>
            <a:ext cx="2933026" cy="1665117"/>
            <a:chOff x="3348590" y="4589126"/>
            <a:chExt cx="2933026" cy="16651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08650F-4EE8-4A19-8FDD-24115D61B89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139" y="5514099"/>
              <a:ext cx="193523" cy="1737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FD5CF5-3D7D-41C2-B4C4-9B9C66C1D3DC}"/>
                </a:ext>
              </a:extLst>
            </p:cNvPr>
            <p:cNvSpPr txBox="1"/>
            <p:nvPr/>
          </p:nvSpPr>
          <p:spPr>
            <a:xfrm>
              <a:off x="3348590" y="5024757"/>
              <a:ext cx="1055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sample</a:t>
              </a:r>
              <a:endParaRPr lang="zh-CN" altLang="en-US" sz="24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FA7D2B-99F1-4189-B463-5D86C60BAA56}"/>
                </a:ext>
              </a:extLst>
            </p:cNvPr>
            <p:cNvSpPr txBox="1"/>
            <p:nvPr/>
          </p:nvSpPr>
          <p:spPr>
            <a:xfrm>
              <a:off x="4679895" y="5024757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distribution</a:t>
              </a:r>
              <a:endParaRPr lang="zh-CN" altLang="en-US" sz="2400" dirty="0" err="1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F5FA5-A2A3-4909-819D-DDF1CD12F88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963" y="5505530"/>
              <a:ext cx="128000" cy="178286"/>
            </a:xfrm>
            <a:prstGeom prst="rect">
              <a:avLst/>
            </a:prstGeom>
          </p:spPr>
        </p:pic>
        <p:sp>
          <p:nvSpPr>
            <p:cNvPr id="10" name="Arrow: Curved Left 9">
              <a:extLst>
                <a:ext uri="{FF2B5EF4-FFF2-40B4-BE49-F238E27FC236}">
                  <a16:creationId xmlns:a16="http://schemas.microsoft.com/office/drawing/2014/main" id="{D1C21488-D61C-4679-BD3E-145023880883}"/>
                </a:ext>
              </a:extLst>
            </p:cNvPr>
            <p:cNvSpPr/>
            <p:nvPr/>
          </p:nvSpPr>
          <p:spPr>
            <a:xfrm rot="16200000">
              <a:off x="4431657" y="4135703"/>
              <a:ext cx="496477" cy="1403323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75299C76-7032-4D86-A8B4-25DB947C4C6D}"/>
                </a:ext>
              </a:extLst>
            </p:cNvPr>
            <p:cNvSpPr/>
            <p:nvPr/>
          </p:nvSpPr>
          <p:spPr>
            <a:xfrm rot="16200000" flipH="1" flipV="1">
              <a:off x="4415043" y="5253673"/>
              <a:ext cx="461665" cy="1539475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677206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E9C1A-4F9F-467D-A4C0-0AF1C56A349B}"/>
              </a:ext>
            </a:extLst>
          </p:cNvPr>
          <p:cNvSpPr txBox="1"/>
          <p:nvPr/>
        </p:nvSpPr>
        <p:spPr>
          <a:xfrm>
            <a:off x="5182738" y="2864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Which type of distribution?</a:t>
            </a:r>
            <a:endParaRPr lang="zh-CN" altLang="en-US" sz="2000" dirty="0" err="1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6B6A343-6048-461A-94AE-AFFA99307F10}"/>
              </a:ext>
            </a:extLst>
          </p:cNvPr>
          <p:cNvSpPr/>
          <p:nvPr/>
        </p:nvSpPr>
        <p:spPr>
          <a:xfrm>
            <a:off x="4341181" y="2947386"/>
            <a:ext cx="709475" cy="355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598406-FF4E-4E9C-8F8D-FED5886692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02" y="4470375"/>
            <a:ext cx="128000" cy="17828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A56A5E-F51B-40A7-854C-5D99E3BF6838}"/>
              </a:ext>
            </a:extLst>
          </p:cNvPr>
          <p:cNvSpPr/>
          <p:nvPr/>
        </p:nvSpPr>
        <p:spPr>
          <a:xfrm rot="5400000">
            <a:off x="6153422" y="3634667"/>
            <a:ext cx="709475" cy="355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7680-D1F3-4CB3-AD2B-9E4430681370}"/>
              </a:ext>
            </a:extLst>
          </p:cNvPr>
          <p:cNvSpPr txBox="1"/>
          <p:nvPr/>
        </p:nvSpPr>
        <p:spPr>
          <a:xfrm>
            <a:off x="5392918" y="4359463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Parameter values?</a:t>
            </a:r>
            <a:endParaRPr lang="zh-CN" altLang="en-US" sz="20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F597E-1FA7-40A0-B724-5788D0535FCD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7B0312-B3EA-45EC-AB1B-2C925935B042}"/>
              </a:ext>
            </a:extLst>
          </p:cNvPr>
          <p:cNvGrpSpPr/>
          <p:nvPr/>
        </p:nvGrpSpPr>
        <p:grpSpPr>
          <a:xfrm>
            <a:off x="140818" y="2449003"/>
            <a:ext cx="3952528" cy="2589684"/>
            <a:chOff x="140818" y="1889705"/>
            <a:chExt cx="3952528" cy="25896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D486A02-AA39-4171-9384-59928F0517B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712" y="2050910"/>
              <a:ext cx="2250662" cy="2544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51A9FE-6E89-4B53-9B10-404B7DD7B79F}"/>
                </a:ext>
              </a:extLst>
            </p:cNvPr>
            <p:cNvSpPr txBox="1"/>
            <p:nvPr/>
          </p:nvSpPr>
          <p:spPr>
            <a:xfrm>
              <a:off x="335268" y="1889705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samples</a:t>
              </a:r>
              <a:endParaRPr lang="zh-CN" altLang="en-US" sz="2400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EA05D9-2DE8-4299-9103-B6A3143EF948}"/>
                </a:ext>
              </a:extLst>
            </p:cNvPr>
            <p:cNvSpPr/>
            <p:nvPr/>
          </p:nvSpPr>
          <p:spPr>
            <a:xfrm>
              <a:off x="140818" y="2725063"/>
              <a:ext cx="395252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11,8,5,5,4,5,8,8,10,9,5,3,10,6,2,8,7,4,7,9,4,8,6,9,5,6,7,6,9,7,7,7,6,7,9,6,5,3,8,8,5,8,6,7,7,8,6,5,4,6,10,6,9,8,7,4,6,6,7,9,8,10,3,7,8,8,8,7,6,9,7,3,6,9,6,5,4,5,6,9,5,7,5,6,5,9,6,8,6,8,5,6,12,8,4,8,6,4,7,13,5,10,7,7,5,7,1,9,2,4,8,7,5,8,5,4,3,7,4,6,11,3,4,10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868228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FC452-777E-4C18-9C95-B84E799BDB3E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F805-3A0A-47B9-A55E-474732034109}"/>
              </a:ext>
            </a:extLst>
          </p:cNvPr>
          <p:cNvSpPr txBox="1"/>
          <p:nvPr/>
        </p:nvSpPr>
        <p:spPr>
          <a:xfrm>
            <a:off x="3162208" y="2921168"/>
            <a:ext cx="2954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Discrete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Continuous distribution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4010945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D7C55E-8A68-485E-85B8-389FD593D5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2" y="5339170"/>
            <a:ext cx="4281907" cy="455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138BD-A04D-4FD3-AA81-D433F767D4B5}"/>
              </a:ext>
            </a:extLst>
          </p:cNvPr>
          <p:cNvSpPr txBox="1"/>
          <p:nvPr/>
        </p:nvSpPr>
        <p:spPr>
          <a:xfrm>
            <a:off x="1057921" y="5366842"/>
            <a:ext cx="224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Gaussian distribution:</a:t>
            </a:r>
            <a:endParaRPr lang="zh-CN" alt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FD531-4B7E-4D76-A00E-FAE1DCDA669D}"/>
              </a:ext>
            </a:extLst>
          </p:cNvPr>
          <p:cNvSpPr txBox="1"/>
          <p:nvPr/>
        </p:nvSpPr>
        <p:spPr>
          <a:xfrm>
            <a:off x="1066797" y="2687126"/>
            <a:ext cx="66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Binominal distribution: the number of successes in a binominal setting</a:t>
            </a:r>
            <a:endParaRPr lang="zh-CN" altLang="en-US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93260E-D2B8-4E5A-824C-EA28A32BD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42" y="3220899"/>
            <a:ext cx="4249906" cy="359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667583" y="2074391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Discrete distribution</a:t>
            </a:r>
            <a:endParaRPr lang="zh-CN" altLang="en-US" sz="20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C6B1D-989A-49C5-892D-79AEDF3C215B}"/>
              </a:ext>
            </a:extLst>
          </p:cNvPr>
          <p:cNvSpPr txBox="1"/>
          <p:nvPr/>
        </p:nvSpPr>
        <p:spPr>
          <a:xfrm>
            <a:off x="667583" y="4884024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Continuous distribution</a:t>
            </a:r>
            <a:endParaRPr lang="zh-CN" altLang="en-US" sz="20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F5B45-5E31-4BDD-8B27-9F7D1446E0D2}"/>
              </a:ext>
            </a:extLst>
          </p:cNvPr>
          <p:cNvSpPr txBox="1"/>
          <p:nvPr/>
        </p:nvSpPr>
        <p:spPr>
          <a:xfrm>
            <a:off x="1066797" y="3580616"/>
            <a:ext cx="75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Poisson distribution: the number of events that occur in a given interval of time</a:t>
            </a:r>
            <a:endParaRPr lang="zh-CN" altLang="en-US" dirty="0" err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589103-C736-4E59-B722-B737AB163C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68" y="4117072"/>
            <a:ext cx="2130287" cy="353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1BDD7C-21AA-45EC-BCCB-25699A1E63EC}"/>
              </a:ext>
            </a:extLst>
          </p:cNvPr>
          <p:cNvSpPr/>
          <p:nvPr/>
        </p:nvSpPr>
        <p:spPr>
          <a:xfrm>
            <a:off x="2346304" y="3183620"/>
            <a:ext cx="1096220" cy="35971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F59C00-8D88-4DEE-A64F-0A1260AC226A}"/>
              </a:ext>
            </a:extLst>
          </p:cNvPr>
          <p:cNvSpPr/>
          <p:nvPr/>
        </p:nvSpPr>
        <p:spPr>
          <a:xfrm>
            <a:off x="2310792" y="4134830"/>
            <a:ext cx="672105" cy="33891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EFF4DB-1E03-4DB1-A566-E6439D15C19E}"/>
              </a:ext>
            </a:extLst>
          </p:cNvPr>
          <p:cNvSpPr/>
          <p:nvPr/>
        </p:nvSpPr>
        <p:spPr>
          <a:xfrm>
            <a:off x="3721043" y="5393476"/>
            <a:ext cx="1161676" cy="3566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53101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7C2FF-2916-4B0A-8D6D-5C97BF798C63}"/>
              </a:ext>
            </a:extLst>
          </p:cNvPr>
          <p:cNvSpPr txBox="1"/>
          <p:nvPr/>
        </p:nvSpPr>
        <p:spPr>
          <a:xfrm>
            <a:off x="3442524" y="1080000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Data distribution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870FA-1CCF-4CD2-A8E3-A4AE65173783}"/>
              </a:ext>
            </a:extLst>
          </p:cNvPr>
          <p:cNvSpPr txBox="1"/>
          <p:nvPr/>
        </p:nvSpPr>
        <p:spPr>
          <a:xfrm>
            <a:off x="814330" y="2162420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When we have prior information about the samples, for example,  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F043F-FADA-4D83-A2DB-0AD6B29C1101}"/>
              </a:ext>
            </a:extLst>
          </p:cNvPr>
          <p:cNvSpPr txBox="1"/>
          <p:nvPr/>
        </p:nvSpPr>
        <p:spPr>
          <a:xfrm>
            <a:off x="920127" y="5004200"/>
            <a:ext cx="66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Binominal distribution</a:t>
            </a:r>
            <a:endParaRPr lang="zh-CN" altLang="en-US" dirty="0" err="1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1599A9-625C-4467-9347-AFF9F70CE39B}"/>
              </a:ext>
            </a:extLst>
          </p:cNvPr>
          <p:cNvGrpSpPr/>
          <p:nvPr/>
        </p:nvGrpSpPr>
        <p:grpSpPr>
          <a:xfrm>
            <a:off x="3382107" y="4957555"/>
            <a:ext cx="3972572" cy="415977"/>
            <a:chOff x="1737972" y="4932525"/>
            <a:chExt cx="3972572" cy="4159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D87E509-23B4-439B-94C8-E87E14594AA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972" y="4943170"/>
              <a:ext cx="3972572" cy="405332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6976A7-E984-4C6F-9FD5-36C2A73934CD}"/>
                </a:ext>
              </a:extLst>
            </p:cNvPr>
            <p:cNvSpPr/>
            <p:nvPr/>
          </p:nvSpPr>
          <p:spPr>
            <a:xfrm>
              <a:off x="2190755" y="4932525"/>
              <a:ext cx="1242155" cy="40533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6298795-0502-43F8-9225-DFA3BC68B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53" y="2708246"/>
            <a:ext cx="2250666" cy="252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4D050E-7D70-46BA-9929-56DF0E0BA0EB}"/>
              </a:ext>
            </a:extLst>
          </p:cNvPr>
          <p:cNvSpPr txBox="1"/>
          <p:nvPr/>
        </p:nvSpPr>
        <p:spPr>
          <a:xfrm>
            <a:off x="920127" y="3241518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Each      is the number of “tail” occurrences when tossing a balanced coin 10 times.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B1EFF-B894-46C9-AA9D-58173E11C9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48" y="3338393"/>
            <a:ext cx="179810" cy="214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AC759-8098-4C2A-9728-759A79F7B1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62" y="3775291"/>
            <a:ext cx="169904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8284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07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|\bm{\theta}=\{\mu,\sigma\})=\frac{1}{\sqrt{2\pi\sigma^2}}\exp\left[-\frac{(x-\mu)^2}{2\sigma^2}\right]$&#10;&#10;&#10;\end{document}"/>
  <p:tag name="IGUANATEXSIZE" val="20"/>
  <p:tag name="IGUANATEXCURSOR" val="6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90.21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\sim p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59.43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\sim u(0,1)$&#10;&#10;&#10;\end{document}"/>
  <p:tag name="IGUANATEXSIZE" val="18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139.1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h(y)=\int_{0}^y p(\hat{y})d\hat{y}$&#10;&#10;&#10;\end{document}"/>
  <p:tag name="IGUANATEXSIZE" val="20"/>
  <p:tag name="IGUANATEXCURSOR" val="5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h^{-1}(z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58.41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q(z)\geq p(z)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764.154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h_1}{h_0+h_1}=\frac{p(z_0)}{kq(z_0)}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330.708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_0\sim q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_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5.46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z_0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_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2091.48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k|\bm{\theta}=\{n,p\})=\frac{n!}{(n-k)!k!}p^k(1-p)^{n-k}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h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0.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q(z_0)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h_0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85.714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\sim p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5.22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z)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8.45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log p(z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5.45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log q(z)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78.1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q(z)=k_i\lambda_i\exp\{-\lambda_i(z-z_{i-1})\},\quad z_{i-1}&lt;z\leq z_i$&#10;&#10;&#10;\end{document}"/>
  <p:tag name="IGUANATEXSIZE" val="20"/>
  <p:tag name="IGUANATEXCURSOR" val="60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95.46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\sim p$&#10;&#10;&#10;\end{document}"/>
  <p:tag name="IGUANATEXSIZE" val="25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9783"/>
  <p:tag name="ORIGINALWIDTH" val="1048.3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k|\bm{\theta}=\lambda)=\frac{e^{-\lambda}\lambda^k}{k!}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592.42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_{x\sim p}\left[f(x)\right]$&#10;&#10;&#10;\end{document}"/>
  <p:tag name="IGUANATEXSIZE" val="20"/>
  <p:tag name="IGUANATEXCURSOR" val="56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6.9104"/>
  <p:tag name="ORIGINALWIDTH" val="2134.23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int f(x)p(x)dx&amp;&amp;=\int f(x)\frac{p(x)}{q(x)}q(x)dx\nonumber\\&#10;&amp;&amp;\approx\frac{1}{S}\sum_{s=1}^S f(x^s)\frac{p(x^s)}{q(x^s)}\nonumber&#10;\end{eqnarray}&#10;&#10;&#10;\end{document}"/>
  <p:tag name="IGUANATEXSIZE" val="20"/>
  <p:tag name="IGUANATEXCURSOR" val="6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43.45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^s\sim q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9.45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f(x)]$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295.46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\sim p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1.9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f(x^s)]$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07.6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K}=\{k_1,k_2,\ldots,k_N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8.995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3.4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)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15.8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g(x|y)=g(y|x)$&#10;&#10;&#10;\end{document}"/>
  <p:tag name="IGUANATEXSIZE" val="15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=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94.488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'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2.699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g(x'|x_t)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35.28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A(x',x_t)=\min\left(1,\frac{p(x')}{p(x_t)}\frac{g(x_t|x')}{g(x'|x_t)}\right)$&#10;&#10;&#10;\end{document}"/>
  <p:tag name="IGUANATEXSIZE" val="20"/>
  <p:tag name="IGUANATEXCURSOR" val="56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8.488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_i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u\in[0,1]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458.19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=t+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88.413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u\leq A(x',x_t)$&#10;&#10;&#10;\end{document}"/>
  <p:tag name="IGUANATEXSIZE" val="20"/>
  <p:tag name="IGUANATEXCURSOR" val="5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01.68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{t+1}=x'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09.18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{t+1}=x_t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704.16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^1,x^2,\ldots,x^k$&#10;&#10;&#10;\end{document}"/>
  <p:tag name="IGUANATEXSIZE" val="25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967.37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^{k+1},x^{k+2},\ldots,x^d$&#10;&#10;&#10;\end{document}"/>
  <p:tag name="IGUANATEXSIZE" val="25"/>
  <p:tag name="IGUANATEXCURSOR" val="5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7.97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)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i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836.14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n=10,\quad p=\frac{1}{2}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80.6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(x_i^1,x_i^2,\ldots,x_i^d)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80.6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(x_i^1,x_i^2,\ldots,x_i^d)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i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66.21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=0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458.19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=t+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2155.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{t+1}=(x_t^1,\ldots,x_t^{j-1},x_{t+1}^j,x_t^{j+1},\ldots,x_t^d)$&#10;&#10;&#10;\end{document}"/>
  <p:tag name="IGUANATEXSIZE" val="20"/>
  <p:tag name="IGUANATEXCURSOR" val="5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7.97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\x)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094.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0=(x_0^1,x_0^2,\ldots,x_0^d)$&#10;&#10;&#10;\end{document}"/>
  <p:tag name="IGUANATEXSIZE" val="20"/>
  <p:tag name="IGUANATEXCURSOR" val="5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675.2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^j|x_1,\ldots,x^{j-1},x^{j+1},\ldots,x^d)$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288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223.4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{t+1}^{j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.475"/>
  <p:tag name="ORIGINALWIDTH" val="1955.0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k|\bm{\theta}=\{10,\frac{1}{2}\})=\frac{10!}{(10-k)!k!}\frac{1}{2}^k\frac{1}{2}^{10-k}$&#10;&#10;&#10;\end{document}"/>
  <p:tag name="IGUANATEXSIZE" val="20"/>
  <p:tag name="IGUANATEXCURSOR" val="61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07.6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K}=\{k_1,k_2,\ldots,k_N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8.488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_i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7.6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n=?,\quad p=?$&#10;&#10;&#10;\end{document}"/>
  <p:tag name="IGUANATEXSIZE" val="20"/>
  <p:tag name="IGUANATEXCURSOR" val="54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2091.48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k|\bm{\theta}=\{n,p\})=\frac{n!}{(n-k)!k!}p^k(1-p)^{n-k}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n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6.43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mu,\sigma\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9715"/>
  <p:tag name="ORIGINALWIDTH" val="4012.74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_1,x_2,\ldots,x_N|\bm{\theta})=\prod_{i=1}^N p(x_i|\mu,\sigma)=\prod_{i=1}^N (\frac{1}{2\pi\sigma^2})^{\frac{N}{2}}\exp\left(-\frac{\sum_{i=1}^N(x_i-\mu)^2}{2\sigma^2}\right)$&#10;&#10;&#10;\end{document}"/>
  <p:tag name="IGUANATEXSIZE" val="20"/>
  <p:tag name="IGUANATEXCURSOR" val="6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265"/>
  <p:tag name="ORIGINALWIDTH" val="1200.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 \log p(x_1,x_2,\ldots,x_N|\bm{\theta})}{\partial \mu} = 0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200.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\log p(x_1,x_2,\ldots,x_N|\bm{\theta})}{\partial \sigma} = 0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798.65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mu}=\frac{1}{N}\sum_{i=1}^N x_i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1211.8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^2=\frac{1}{N}\sum_{i=1}^N (x_i-\hat{\mu})^2$&#10;&#10;&#10;\end{document}"/>
  <p:tag name="IGUANATEXSIZE" val="20"/>
  <p:tag name="IGUANATEXCURSOR" val="56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3186.3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^2=\frac{1}{N}\sum_{i=1}^N (x_i-\hat{\mu})^2=\frac{1}{N}\sum_{i=1}^N x_i^2-\frac{1}{N^2}\sum_{i=1}^N \sum_{j=1}^N x_i x_j$&#10;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813.648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\hat{\sigma}^2]=\frac{N-1}{N}\sigma^2$&#10;&#10;&#10;\end{document}"/>
  <p:tag name="IGUANATEXSIZE" val="20"/>
  <p:tag name="IGUANATEXCURSOR" val="58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3068.6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^2=\frac{1}{N}\sum_{i=1}^N (\mu-\lambda_i)^2-\frac{1}{N^2}\sum_{i=1}^N\sum_{j=1}^N (\mu-\lambda_i)(\mu-\lambda_j)$&#10;&#10;&#10;\end{document}"/>
  <p:tag name="IGUANATEXSIZE" val="20"/>
  <p:tag name="IGUANATEXCURSOR" val="6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798.65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mu}=\frac{1}{N}\sum_{i=1}^N x_i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1211.8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^2=\frac{1}{N}\sum_{i=1}^N (x_i-\hat{\mu})^2$&#10;&#10;&#10;\end{document}"/>
  <p:tag name="IGUANATEXSIZE" val="20"/>
  <p:tag name="IGUANATEXCURSOR" val="58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3.67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lambda_i=\mu-x_i$&#10;&#10;&#10;\end{document}"/>
  <p:tag name="IGUANATEXSIZE" val="15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88.18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\lambda_i]=0$&#10;&#10;&#10;\end{document}"/>
  <p:tag name="IGUANATEXSIZE" val="15"/>
  <p:tag name="IGUANATEXCURSOR" val="55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565.4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\lambda_i^2]=\sigma^2$&#10;&#10;&#10;\end{document}"/>
  <p:tag name="IGUANATEXSIZE" val="15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813.648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\hat{\sigma}^2]=\frac{N-1}{N}\sigma^2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6.43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mu,\sigma\}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20.69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N\rightarrow \inft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67.67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b{E}[\hat{\sigma}^2]=\sigma^2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798.65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mu}=\frac{1}{N}\sum_{i=1}^N x_i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1211.8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at{\sigma}^2=\frac{1}{N}\sum_{i=1}^N(x_i-\hat{\mu})^2$&#10;&#10;&#10;\end{document}"/>
  <p:tag name="IGUANATEXSIZE" val="20"/>
  <p:tag name="IGUANATEXCURSOR" val="58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6.43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mu,\sigma\}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33.8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5.238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5.238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88.7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pi_1,\mu_1,\sigma_1;\pi_2, \mu_2,\sigma_2;\ldots;\pi_K, \mu_K,\sigma_K\}$&#10;&#10;&#10;\end{document}"/>
  <p:tag name="IGUANATEXSIZE" val="20"/>
  <p:tag name="IGUANATEXCURSOR" val="60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5.3993"/>
  <p:tag name="ORIGINALWIDTH" val="1553.05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p(x_i|\bm{\theta})\!\!\!\!\!\!\!\!&amp;&amp; = \sum_{k=1}^K p(x_i|\bm{\theta}_k)p(\bm{\theta}_k)\nonumber\\&#10;&amp;&amp;=\sum_{k=1}^K p(x_i|\mu_k,\sigma_k) \pi_k\nonumber&#10;\end{eqnarray} &#10;&#10;&#10;\end{document}"/>
  <p:tag name="IGUANATEXSIZE" val="20"/>
  <p:tag name="IGUANATEXCURSOR" val="58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5.238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864.2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x_1,x_2,\ldots,x_N|\bm{\theta})=\prod_{i=1}^N p(x_i|\bm{\theta})$&#10;&#10;&#10;\end{document}"/>
  <p:tag name="IGUANATEXSIZE" val="20"/>
  <p:tag name="IGUANATEXCURSOR" val="59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.973"/>
  <p:tag name="ORIGINALWIDTH" val="1310.8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amma_i(k)=\frac{\pi_k p(x_i|\bm{\theta}_k)}{\sum_{k'=1}^K\pi_{k'} p(x_i|\bm{\theta}_{k'})}$&#10;&#10;&#10;\end{document}"/>
  <p:tag name="IGUANATEXSIZE" val="20"/>
  <p:tag name="IGUANATEXCURSOR" val="59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.4713"/>
  <p:tag name="ORIGINALWIDTH" val="902.13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_k =\frac{\sum_{i=1}^N \gamma_i(k) x_i}{\sum_{i=1}^N \gamma_i(k)}$&#10;&#10;&#10;\end{document}"/>
  <p:tag name="IGUANATEXSIZE" val="20"/>
  <p:tag name="IGUANATEXCURSOR" val="5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.4713"/>
  <p:tag name="ORIGINALWIDTH" val="1216.34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_k =\frac{\sum_{i=1}^N \gamma_i(k) (x_i-\mu_k)^2}{\sum_{i=1}^N \gamma_i(k)}$&#10;&#10;&#10;\end{document}"/>
  <p:tag name="IGUANATEXSIZE" val="20"/>
  <p:tag name="IGUANATEXCURSOR" val="59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802.399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i_k =\frac{\sum_{i=1}^N \gamma_i(k)}{N}$&#10;&#10;&#10;\end{document}"/>
  <p:tag name="IGUANATEXSIZE" val="20"/>
  <p:tag name="IGUANATEXCURSOR" val="57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88.7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pi_1,\mu_1,\sigma_1;\pi_2, \mu_2,\sigma_2;\ldots;\pi_K, \mu_K,\sigma_K\}$&#10;&#10;&#10;\end{document}"/>
  <p:tag name="IGUANATEXSIZE" val="20"/>
  <p:tag name="IGUANATEXCURSOR" val="60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7.96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amma_i(k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i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7.96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amma_i(k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2072.7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uation}&#10;\gamma_i(k)=\left\{&#10;\begin{aligned}&#10;&amp;1,\quad \textnormal{if}\,\,k=\arg\min_k (x_i-\mu_k)^2 \\&#10;&amp;0,\quad \textnormal{otherwise}.\\&#10;\end{aligned}\nonumber&#10;\right.&#10;\end{equation}&#10;&#10;&#10;&#10;\end{document}"/>
  <p:tag name="IGUANATEXSIZE" val="20"/>
  <p:tag name="IGUANATEXCURSOR" val="61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.4713"/>
  <p:tag name="ORIGINALWIDTH" val="902.13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_k =\frac{\sum_{i=1}^N \gamma_i(k) x_i}{\sum_{i=1}^N \gamma_i(k)}$&#10;&#10;&#10;\end{document}"/>
  <p:tag name="IGUANATEXSIZE" val="20"/>
  <p:tag name="IGUANATEXCURSOR" val="5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5.238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8.241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u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sigm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6.43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mu,\sigma\}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9.46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[v_l,v_h]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486.3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=v_l+rand(0,1)(v_h-v_l)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9921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0.69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f(z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739.40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y)=p(z)\frac{dz}{dy}$&#10;&#10;&#10;\end{document}"/>
  <p:tag name="IGUANATEXSIZE" val="20"/>
  <p:tag name="IGUANATEXCURSOR" val="55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238.0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h(y)=\int_{-\infty}^y p(\hat{y})d\hat{y}$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h^{-1}(z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6.19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z)=1$&#10;&#10;&#10;\end{document}"/>
  <p:tag name="IGUANATEXSIZE" val="15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.472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y)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f^{-1}(y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90.21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\sim p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59.43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\sim u(0,1)$&#10;&#10;&#10;\end{document}"/>
  <p:tag name="IGUANATEXSIZE" val="18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07.6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=\{x_1,x_2,\ldots,x_n\}$&#10;&#10;&#10;\end{document}"/>
  <p:tag name="IGUANATEXSIZE" val="20"/>
  <p:tag name="IGUANATEXCURSOR" val="56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238.0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h(y)=\int_{-\infty}^y p(\hat{y})d\hat{y}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h^{-1}(z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8.12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y)=\lambda\exp(-\lambda y)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\geq 0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h^{-1}(z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8.12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y)=\lambda\exp(-\lambda y)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2422.94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h(y)=\int_{0}^{y}\lambda\exp(-\lambda \hat{y})d\hat{y}=1-\exp(-\lambda y)$&#10;&#10;&#10;\end{document}"/>
  <p:tag name="IGUANATEXSIZE" val="20"/>
  <p:tag name="IGUANATEXCURSOR" val="5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890.88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=-\frac{1}{\lambda}ln(1-z)$&#10;&#10;&#10;\end{document}"/>
  <p:tag name="IGUANATEXSIZE" val="20"/>
  <p:tag name="IGUANATEXCURSOR" val="557"/>
  <p:tag name="TRANSPARENCY" val="Fals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238.0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z=h(y)=\int_{-\infty}^y p(\hat{y})d\hat{y}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\geq 0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5323</TotalTime>
  <Words>772</Words>
  <Application>Microsoft Office PowerPoint</Application>
  <PresentationFormat>On-screen Show (4:3)</PresentationFormat>
  <Paragraphs>177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801</cp:revision>
  <dcterms:created xsi:type="dcterms:W3CDTF">2016-04-20T02:59:17Z</dcterms:created>
  <dcterms:modified xsi:type="dcterms:W3CDTF">2019-05-20T08:59:03Z</dcterms:modified>
</cp:coreProperties>
</file>