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23"/>
  </p:notesMasterIdLst>
  <p:handoutMasterIdLst>
    <p:handoutMasterId r:id="rId24"/>
  </p:handoutMasterIdLst>
  <p:sldIdLst>
    <p:sldId id="256" r:id="rId2"/>
    <p:sldId id="312" r:id="rId3"/>
    <p:sldId id="314" r:id="rId4"/>
    <p:sldId id="313" r:id="rId5"/>
    <p:sldId id="316" r:id="rId6"/>
    <p:sldId id="317" r:id="rId7"/>
    <p:sldId id="318" r:id="rId8"/>
    <p:sldId id="337" r:id="rId9"/>
    <p:sldId id="319" r:id="rId10"/>
    <p:sldId id="332" r:id="rId11"/>
    <p:sldId id="333" r:id="rId12"/>
    <p:sldId id="334" r:id="rId13"/>
    <p:sldId id="320" r:id="rId14"/>
    <p:sldId id="331" r:id="rId15"/>
    <p:sldId id="335" r:id="rId16"/>
    <p:sldId id="336" r:id="rId17"/>
    <p:sldId id="326" r:id="rId18"/>
    <p:sldId id="338" r:id="rId19"/>
    <p:sldId id="339" r:id="rId20"/>
    <p:sldId id="328" r:id="rId21"/>
    <p:sldId id="282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4580" autoAdjust="0"/>
  </p:normalViewPr>
  <p:slideViewPr>
    <p:cSldViewPr snapToGrid="0">
      <p:cViewPr varScale="1">
        <p:scale>
          <a:sx n="108" d="100"/>
          <a:sy n="108" d="100"/>
        </p:scale>
        <p:origin x="14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ea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114029"/>
            <a:ext cx="7886700" cy="60429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lt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ai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11" r:id="rId3"/>
    <p:sldLayoutId id="2147483818" r:id="rId4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None/>
        <a:defRPr sz="2400" i="0" u="sng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u="sng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tags" Target="../tags/tag59.xml"/><Relationship Id="rId18" Type="http://schemas.openxmlformats.org/officeDocument/2006/relationships/image" Target="../media/image12.png"/><Relationship Id="rId3" Type="http://schemas.openxmlformats.org/officeDocument/2006/relationships/tags" Target="../tags/tag49.xml"/><Relationship Id="rId21" Type="http://schemas.openxmlformats.org/officeDocument/2006/relationships/image" Target="../media/image24.png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17" Type="http://schemas.openxmlformats.org/officeDocument/2006/relationships/image" Target="../media/image8.png"/><Relationship Id="rId2" Type="http://schemas.openxmlformats.org/officeDocument/2006/relationships/tags" Target="../tags/tag48.xml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5" Type="http://schemas.openxmlformats.org/officeDocument/2006/relationships/image" Target="../media/image20.png"/><Relationship Id="rId10" Type="http://schemas.openxmlformats.org/officeDocument/2006/relationships/tags" Target="../tags/tag56.xml"/><Relationship Id="rId19" Type="http://schemas.openxmlformats.org/officeDocument/2006/relationships/image" Target="../media/image22.png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slideLayout" Target="../slideLayouts/slideLayout3.xml"/><Relationship Id="rId22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62.xml"/><Relationship Id="rId7" Type="http://schemas.openxmlformats.org/officeDocument/2006/relationships/image" Target="../media/image23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22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63.xml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7" Type="http://schemas.openxmlformats.org/officeDocument/2006/relationships/image" Target="../media/image30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image" Target="../media/image8.png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image" Target="../media/image33.png"/><Relationship Id="rId17" Type="http://schemas.openxmlformats.org/officeDocument/2006/relationships/image" Target="../media/image30.png"/><Relationship Id="rId2" Type="http://schemas.openxmlformats.org/officeDocument/2006/relationships/tags" Target="../tags/tag68.xml"/><Relationship Id="rId16" Type="http://schemas.openxmlformats.org/officeDocument/2006/relationships/image" Target="../media/image35.png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image" Target="../media/image32.png"/><Relationship Id="rId5" Type="http://schemas.openxmlformats.org/officeDocument/2006/relationships/tags" Target="../tags/tag71.xml"/><Relationship Id="rId15" Type="http://schemas.openxmlformats.org/officeDocument/2006/relationships/image" Target="../media/image12.png"/><Relationship Id="rId10" Type="http://schemas.openxmlformats.org/officeDocument/2006/relationships/image" Target="../media/image31.png"/><Relationship Id="rId4" Type="http://schemas.openxmlformats.org/officeDocument/2006/relationships/tags" Target="../tags/tag70.xml"/><Relationship Id="rId9" Type="http://schemas.openxmlformats.org/officeDocument/2006/relationships/slideLayout" Target="../slideLayouts/slideLayout3.xml"/><Relationship Id="rId1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79.xml"/><Relationship Id="rId7" Type="http://schemas.openxmlformats.org/officeDocument/2006/relationships/image" Target="../media/image36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slideLayout" Target="../slideLayouts/slideLayout3.xml"/><Relationship Id="rId11" Type="http://schemas.openxmlformats.org/officeDocument/2006/relationships/image" Target="../media/image41.png"/><Relationship Id="rId5" Type="http://schemas.openxmlformats.org/officeDocument/2006/relationships/tags" Target="../tags/tag81.xml"/><Relationship Id="rId10" Type="http://schemas.openxmlformats.org/officeDocument/2006/relationships/image" Target="../media/image40.png"/><Relationship Id="rId4" Type="http://schemas.openxmlformats.org/officeDocument/2006/relationships/tags" Target="../tags/tag80.xml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image" Target="../media/image42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tags" Target="../tags/tag3.xml"/><Relationship Id="rId7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slideLayout" Target="../slideLayouts/slideLayout3.xml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91.xml"/><Relationship Id="rId13" Type="http://schemas.openxmlformats.org/officeDocument/2006/relationships/image" Target="../media/image45.png"/><Relationship Id="rId3" Type="http://schemas.openxmlformats.org/officeDocument/2006/relationships/tags" Target="../tags/tag86.xml"/><Relationship Id="rId7" Type="http://schemas.openxmlformats.org/officeDocument/2006/relationships/tags" Target="../tags/tag90.xml"/><Relationship Id="rId12" Type="http://schemas.openxmlformats.org/officeDocument/2006/relationships/image" Target="../media/image44.png"/><Relationship Id="rId17" Type="http://schemas.openxmlformats.org/officeDocument/2006/relationships/image" Target="../media/image48.png"/><Relationship Id="rId2" Type="http://schemas.openxmlformats.org/officeDocument/2006/relationships/tags" Target="../tags/tag85.xml"/><Relationship Id="rId16" Type="http://schemas.openxmlformats.org/officeDocument/2006/relationships/image" Target="../media/image47.png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image" Target="../media/image43.png"/><Relationship Id="rId5" Type="http://schemas.openxmlformats.org/officeDocument/2006/relationships/tags" Target="../tags/tag88.xml"/><Relationship Id="rId15" Type="http://schemas.openxmlformats.org/officeDocument/2006/relationships/image" Target="../media/image36.png"/><Relationship Id="rId10" Type="http://schemas.openxmlformats.org/officeDocument/2006/relationships/slideLayout" Target="../slideLayouts/slideLayout3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1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3.png"/><Relationship Id="rId3" Type="http://schemas.openxmlformats.org/officeDocument/2006/relationships/tags" Target="../tags/tag6.xml"/><Relationship Id="rId7" Type="http://schemas.openxmlformats.org/officeDocument/2006/relationships/slideLayout" Target="../slideLayouts/slideLayout3.xml"/><Relationship Id="rId12" Type="http://schemas.openxmlformats.org/officeDocument/2006/relationships/image" Target="../media/image12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image" Target="../media/image9.png"/><Relationship Id="rId5" Type="http://schemas.openxmlformats.org/officeDocument/2006/relationships/tags" Target="../tags/tag8.xml"/><Relationship Id="rId15" Type="http://schemas.openxmlformats.org/officeDocument/2006/relationships/image" Target="../media/image14.png"/><Relationship Id="rId10" Type="http://schemas.openxmlformats.org/officeDocument/2006/relationships/image" Target="../media/image8.png"/><Relationship Id="rId4" Type="http://schemas.openxmlformats.org/officeDocument/2006/relationships/tags" Target="../tags/tag7.xml"/><Relationship Id="rId9" Type="http://schemas.openxmlformats.org/officeDocument/2006/relationships/image" Target="../media/image10.jpe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tags" Target="../tags/tag12.xml"/><Relationship Id="rId7" Type="http://schemas.openxmlformats.org/officeDocument/2006/relationships/slideLayout" Target="../slideLayouts/slideLayout3.xml"/><Relationship Id="rId12" Type="http://schemas.openxmlformats.org/officeDocument/2006/relationships/image" Target="../media/image9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8.png"/><Relationship Id="rId5" Type="http://schemas.openxmlformats.org/officeDocument/2006/relationships/tags" Target="../tags/tag14.xml"/><Relationship Id="rId15" Type="http://schemas.openxmlformats.org/officeDocument/2006/relationships/image" Target="../media/image10.jpeg"/><Relationship Id="rId10" Type="http://schemas.openxmlformats.org/officeDocument/2006/relationships/image" Target="../media/image14.png"/><Relationship Id="rId4" Type="http://schemas.openxmlformats.org/officeDocument/2006/relationships/tags" Target="../tags/tag13.xml"/><Relationship Id="rId9" Type="http://schemas.openxmlformats.org/officeDocument/2006/relationships/image" Target="../media/image11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tags" Target="../tags/tag18.xml"/><Relationship Id="rId7" Type="http://schemas.openxmlformats.org/officeDocument/2006/relationships/slideLayout" Target="../slideLayouts/slideLayout3.xml"/><Relationship Id="rId12" Type="http://schemas.openxmlformats.org/officeDocument/2006/relationships/image" Target="../media/image9.png"/><Relationship Id="rId2" Type="http://schemas.openxmlformats.org/officeDocument/2006/relationships/tags" Target="../tags/tag17.xml"/><Relationship Id="rId16" Type="http://schemas.openxmlformats.org/officeDocument/2006/relationships/image" Target="../media/image16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8.png"/><Relationship Id="rId5" Type="http://schemas.openxmlformats.org/officeDocument/2006/relationships/tags" Target="../tags/tag20.xml"/><Relationship Id="rId15" Type="http://schemas.openxmlformats.org/officeDocument/2006/relationships/image" Target="../media/image15.jpeg"/><Relationship Id="rId10" Type="http://schemas.openxmlformats.org/officeDocument/2006/relationships/image" Target="../media/image14.png"/><Relationship Id="rId4" Type="http://schemas.openxmlformats.org/officeDocument/2006/relationships/tags" Target="../tags/tag19.xml"/><Relationship Id="rId9" Type="http://schemas.openxmlformats.org/officeDocument/2006/relationships/image" Target="../media/image11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image" Target="../media/image17.png"/><Relationship Id="rId18" Type="http://schemas.openxmlformats.org/officeDocument/2006/relationships/image" Target="../media/image10.jpeg"/><Relationship Id="rId3" Type="http://schemas.openxmlformats.org/officeDocument/2006/relationships/tags" Target="../tags/tag24.xml"/><Relationship Id="rId21" Type="http://schemas.openxmlformats.org/officeDocument/2006/relationships/image" Target="../media/image19.png"/><Relationship Id="rId7" Type="http://schemas.openxmlformats.org/officeDocument/2006/relationships/tags" Target="../tags/tag28.xml"/><Relationship Id="rId12" Type="http://schemas.openxmlformats.org/officeDocument/2006/relationships/image" Target="../media/image11.png"/><Relationship Id="rId17" Type="http://schemas.openxmlformats.org/officeDocument/2006/relationships/image" Target="../media/image13.png"/><Relationship Id="rId2" Type="http://schemas.openxmlformats.org/officeDocument/2006/relationships/tags" Target="../tags/tag23.xml"/><Relationship Id="rId16" Type="http://schemas.openxmlformats.org/officeDocument/2006/relationships/image" Target="../media/image12.png"/><Relationship Id="rId20" Type="http://schemas.openxmlformats.org/officeDocument/2006/relationships/image" Target="../media/image18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7.jpg"/><Relationship Id="rId5" Type="http://schemas.openxmlformats.org/officeDocument/2006/relationships/tags" Target="../tags/tag26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3.xml"/><Relationship Id="rId19" Type="http://schemas.openxmlformats.org/officeDocument/2006/relationships/image" Target="../media/image14.png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image" Target="../media/image13.png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12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image" Target="../media/image9.png"/><Relationship Id="rId5" Type="http://schemas.openxmlformats.org/officeDocument/2006/relationships/tags" Target="../tags/tag35.xml"/><Relationship Id="rId15" Type="http://schemas.openxmlformats.org/officeDocument/2006/relationships/image" Target="../media/image19.png"/><Relationship Id="rId10" Type="http://schemas.openxmlformats.org/officeDocument/2006/relationships/image" Target="../media/image8.png"/><Relationship Id="rId4" Type="http://schemas.openxmlformats.org/officeDocument/2006/relationships/tags" Target="../tags/tag34.xml"/><Relationship Id="rId9" Type="http://schemas.openxmlformats.org/officeDocument/2006/relationships/slideLayout" Target="../slideLayouts/slideLayout3.xml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image" Target="../media/image13.png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image" Target="../media/image12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image" Target="../media/image9.png"/><Relationship Id="rId5" Type="http://schemas.openxmlformats.org/officeDocument/2006/relationships/tags" Target="../tags/tag43.xml"/><Relationship Id="rId15" Type="http://schemas.openxmlformats.org/officeDocument/2006/relationships/image" Target="../media/image19.png"/><Relationship Id="rId10" Type="http://schemas.openxmlformats.org/officeDocument/2006/relationships/image" Target="../media/image8.png"/><Relationship Id="rId4" Type="http://schemas.openxmlformats.org/officeDocument/2006/relationships/tags" Target="../tags/tag42.xml"/><Relationship Id="rId9" Type="http://schemas.openxmlformats.org/officeDocument/2006/relationships/slideLayout" Target="../slideLayouts/slideLayout3.xml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latin typeface="+mn-lt"/>
              </a:rPr>
              <a:t>Principles of Data Science</a:t>
            </a:r>
            <a:endParaRPr lang="zh-CN" altLang="en-US" sz="4400" dirty="0">
              <a:latin typeface="+mn-lt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>
                <a:latin typeface="+mn-lt"/>
              </a:rPr>
              <a:t>Li Niu</a:t>
            </a:r>
            <a:endParaRPr lang="zh-CN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182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D56B06-9134-4E5A-AE3D-E5260D4112A6}"/>
              </a:ext>
            </a:extLst>
          </p:cNvPr>
          <p:cNvSpPr txBox="1"/>
          <p:nvPr/>
        </p:nvSpPr>
        <p:spPr>
          <a:xfrm>
            <a:off x="1817821" y="2017412"/>
            <a:ext cx="57214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The information among multiple views are consistent.</a:t>
            </a:r>
          </a:p>
          <a:p>
            <a:r>
              <a:rPr lang="en-US" altLang="zh-CN" sz="2000" dirty="0"/>
              <a:t>The information can include: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F831E-B087-45D3-A84A-CB0FA0D3BF9D}"/>
              </a:ext>
            </a:extLst>
          </p:cNvPr>
          <p:cNvSpPr/>
          <p:nvPr/>
        </p:nvSpPr>
        <p:spPr>
          <a:xfrm>
            <a:off x="3227723" y="1080000"/>
            <a:ext cx="2688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/>
              <a:t>Consensus Principle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D1124A-1271-440F-B9E0-E3E40398FECB}"/>
              </a:ext>
            </a:extLst>
          </p:cNvPr>
          <p:cNvSpPr txBox="1"/>
          <p:nvPr/>
        </p:nvSpPr>
        <p:spPr>
          <a:xfrm>
            <a:off x="3272119" y="3302493"/>
            <a:ext cx="20601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Feature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/>
              <a:t>Decision value</a:t>
            </a:r>
            <a:endParaRPr lang="zh-CN" alt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4044731016"/>
      </p:ext>
    </p:extLst>
  </p:cSld>
  <p:clrMapOvr>
    <a:masterClrMapping/>
  </p:clrMapOvr>
  <p:transition spd="med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60B0FC9A-F717-4ACF-ABE5-D0225E1401D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33956" y="3174993"/>
            <a:ext cx="7718780" cy="369332"/>
            <a:chOff x="1238142" y="3148792"/>
            <a:chExt cx="7718780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F81847-E63B-4DCE-ADAA-949498C29F08}"/>
                </a:ext>
              </a:extLst>
            </p:cNvPr>
            <p:cNvSpPr txBox="1"/>
            <p:nvPr/>
          </p:nvSpPr>
          <p:spPr>
            <a:xfrm>
              <a:off x="1238142" y="3148792"/>
              <a:ext cx="771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2. 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rPr>
                <a:t>L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/>
                  <a:ea typeface="宋体" panose="02010600030101010101" pitchFamily="2" charset="-122"/>
                  <a:cs typeface="+mn-cs"/>
                </a:rPr>
                <a:t>earn projection         and        to maximize the correlation between        and     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endParaRP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20BCBAD-8322-4D28-9523-41926B8F38F7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1299" y="3271776"/>
              <a:ext cx="382857" cy="190476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AA3BCC7D-89EE-4679-A781-6B79AFCDC1B7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7887" y="3275579"/>
              <a:ext cx="360000" cy="190476"/>
            </a:xfrm>
            <a:prstGeom prst="rect">
              <a:avLst/>
            </a:prstGeom>
          </p:spPr>
        </p:pic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2AABD8C6-86E9-4057-9358-BEF9B1A1E3A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149" y="3272802"/>
            <a:ext cx="313904" cy="23771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A6496FAF-3298-4B14-A9A0-09B0BBEFD7E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906" y="3272802"/>
            <a:ext cx="295618" cy="2468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F4D8E8-6D06-4AC6-B225-639613DE572E}"/>
              </a:ext>
            </a:extLst>
          </p:cNvPr>
          <p:cNvSpPr txBox="1"/>
          <p:nvPr/>
        </p:nvSpPr>
        <p:spPr>
          <a:xfrm>
            <a:off x="1017178" y="2713391"/>
            <a:ext cx="2746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1. Decentralize        and  </a:t>
            </a:r>
            <a:endParaRPr lang="zh-CN" altLang="en-US" sz="2000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228DEB0-37CB-4F8F-918E-D078FC0CAFF0}"/>
              </a:ext>
            </a:extLst>
          </p:cNvPr>
          <p:cNvGrpSpPr/>
          <p:nvPr/>
        </p:nvGrpSpPr>
        <p:grpSpPr>
          <a:xfrm>
            <a:off x="2712922" y="4080320"/>
            <a:ext cx="3072529" cy="288000"/>
            <a:chOff x="2712922" y="4080320"/>
            <a:chExt cx="3072529" cy="288000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44FBF42C-0C82-4CA2-B8F9-6191D20BE4FB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2922" y="4085130"/>
              <a:ext cx="1366857" cy="278857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8B9A325E-EE56-47C2-ADBB-1D1F908C4A97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0594" y="4080320"/>
              <a:ext cx="1334857" cy="2880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ECA8D-4661-485B-BA70-84883DCE138A}"/>
              </a:ext>
            </a:extLst>
          </p:cNvPr>
          <p:cNvGrpSpPr/>
          <p:nvPr/>
        </p:nvGrpSpPr>
        <p:grpSpPr>
          <a:xfrm>
            <a:off x="521564" y="4921944"/>
            <a:ext cx="8133436" cy="856059"/>
            <a:chOff x="521564" y="4921944"/>
            <a:chExt cx="8133436" cy="85605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3A2B07A-6F7F-4DFE-B24C-08F5BA0EF4F5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564" y="4921944"/>
              <a:ext cx="2942474" cy="82133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D8F419-7034-4141-9B7B-6FCBDA2B32E7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5000" y="4959718"/>
              <a:ext cx="4320000" cy="818285"/>
            </a:xfrm>
            <a:prstGeom prst="rect">
              <a:avLst/>
            </a:prstGeom>
          </p:spPr>
        </p:pic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3BAA8410-0891-40BD-AAD2-0B81CD639682}"/>
                </a:ext>
              </a:extLst>
            </p:cNvPr>
            <p:cNvSpPr/>
            <p:nvPr/>
          </p:nvSpPr>
          <p:spPr>
            <a:xfrm>
              <a:off x="3604977" y="5137117"/>
              <a:ext cx="573571" cy="293192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9671140-3674-40DA-A8D3-B964AE9E92EF}"/>
              </a:ext>
            </a:extLst>
          </p:cNvPr>
          <p:cNvSpPr txBox="1"/>
          <p:nvPr/>
        </p:nvSpPr>
        <p:spPr>
          <a:xfrm>
            <a:off x="2092475" y="1080000"/>
            <a:ext cx="4959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Canonical Correlation Analysis (CCA)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DB1CFF3-872B-4031-83D0-5DB0738EA62C}"/>
              </a:ext>
            </a:extLst>
          </p:cNvPr>
          <p:cNvGrpSpPr/>
          <p:nvPr/>
        </p:nvGrpSpPr>
        <p:grpSpPr>
          <a:xfrm>
            <a:off x="1033956" y="2176386"/>
            <a:ext cx="2400016" cy="400110"/>
            <a:chOff x="1238142" y="2150185"/>
            <a:chExt cx="2400016" cy="40011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2C2A89-C83C-4BF9-BAC8-C525B382D5A9}"/>
                </a:ext>
              </a:extLst>
            </p:cNvPr>
            <p:cNvSpPr txBox="1"/>
            <p:nvPr/>
          </p:nvSpPr>
          <p:spPr>
            <a:xfrm>
              <a:off x="1238142" y="2150185"/>
              <a:ext cx="24000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000" dirty="0"/>
                <a:t>Given       and       </a:t>
              </a:r>
              <a:r>
                <a:rPr lang="zh-CN" altLang="en-US" sz="2000" dirty="0"/>
                <a:t>，</a:t>
              </a:r>
              <a:r>
                <a:rPr lang="en-US" altLang="zh-CN" sz="2000" dirty="0"/>
                <a:t> </a:t>
              </a:r>
              <a:endParaRPr lang="zh-CN" altLang="en-US" sz="2000" dirty="0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9338F729-D456-453B-B206-C94D1C5B1EC1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178" y="2274444"/>
              <a:ext cx="313905" cy="23771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40ACCFE-7407-4564-B890-5A35C6725231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7227" y="2275189"/>
              <a:ext cx="295619" cy="246858"/>
            </a:xfrm>
            <a:prstGeom prst="rect">
              <a:avLst/>
            </a:prstGeom>
          </p:spPr>
        </p:pic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72C5D1F5-0799-43B3-9098-9C10D6F9EF9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56" y="2842196"/>
            <a:ext cx="313905" cy="23771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C02633B-9ABF-405B-81EA-B2FD515B642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633" y="2842195"/>
            <a:ext cx="295619" cy="24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44669"/>
      </p:ext>
    </p:extLst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0A3530-6BC5-4567-9253-015DAD18AFDF}"/>
              </a:ext>
            </a:extLst>
          </p:cNvPr>
          <p:cNvSpPr txBox="1"/>
          <p:nvPr/>
        </p:nvSpPr>
        <p:spPr>
          <a:xfrm>
            <a:off x="2092475" y="1080000"/>
            <a:ext cx="4959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Canonical Correlation Analysis (CCA)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C0CF54-404B-4034-80AC-BF028478B458}"/>
              </a:ext>
            </a:extLst>
          </p:cNvPr>
          <p:cNvGrpSpPr/>
          <p:nvPr/>
        </p:nvGrpSpPr>
        <p:grpSpPr>
          <a:xfrm>
            <a:off x="3527839" y="3219187"/>
            <a:ext cx="3072529" cy="288000"/>
            <a:chOff x="2712922" y="4080320"/>
            <a:chExt cx="3072529" cy="28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6D07CE6-9CE9-4F51-BF51-3A1BBD6FD8C9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2922" y="4085130"/>
              <a:ext cx="1366857" cy="278857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E1E2ABF-8973-4388-816E-57574A3088BC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0594" y="4080320"/>
              <a:ext cx="1334857" cy="288000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458F24-59E9-4BEE-974A-409AD8BA2933}"/>
              </a:ext>
            </a:extLst>
          </p:cNvPr>
          <p:cNvSpPr txBox="1"/>
          <p:nvPr/>
        </p:nvSpPr>
        <p:spPr>
          <a:xfrm>
            <a:off x="1639712" y="3102744"/>
            <a:ext cx="1902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Training feature: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F5EAB6-B6F7-4FEC-A0AD-ECBB660E08C0}"/>
              </a:ext>
            </a:extLst>
          </p:cNvPr>
          <p:cNvSpPr txBox="1"/>
          <p:nvPr/>
        </p:nvSpPr>
        <p:spPr>
          <a:xfrm>
            <a:off x="1639712" y="4027465"/>
            <a:ext cx="1779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Testing feature: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34C9E1-463A-4154-A0C3-A3B1CC5EFEF7}"/>
              </a:ext>
            </a:extLst>
          </p:cNvPr>
          <p:cNvGrpSpPr/>
          <p:nvPr/>
        </p:nvGrpSpPr>
        <p:grpSpPr>
          <a:xfrm>
            <a:off x="3527839" y="4139575"/>
            <a:ext cx="3084190" cy="288000"/>
            <a:chOff x="2863843" y="3491505"/>
            <a:chExt cx="3084190" cy="28800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D8E64A1-7EDF-44A9-B78A-6E1D4965ECF9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3843" y="3496315"/>
              <a:ext cx="1366857" cy="27885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FE0EC4E-17AE-43BC-A09C-5C6319CD107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9271" y="3491505"/>
              <a:ext cx="1328762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3680757"/>
      </p:ext>
    </p:extLst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B9CD68-1D2F-4CDF-AF68-A905DCAEDD1B}"/>
              </a:ext>
            </a:extLst>
          </p:cNvPr>
          <p:cNvSpPr txBox="1"/>
          <p:nvPr/>
        </p:nvSpPr>
        <p:spPr>
          <a:xfrm>
            <a:off x="3905792" y="1080000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SVM-2K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BC4F4A6-787C-4FB9-BF91-B3FEEF56B58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499" y="1934190"/>
            <a:ext cx="4261600" cy="149481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BF198C-4AF4-4D1A-8166-C57A6E9BAB4A}"/>
              </a:ext>
            </a:extLst>
          </p:cNvPr>
          <p:cNvSpPr txBox="1"/>
          <p:nvPr/>
        </p:nvSpPr>
        <p:spPr>
          <a:xfrm>
            <a:off x="383494" y="2180548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SVM (single-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view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)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D9446F9-4A8E-4BF8-96F8-DBC89315FAE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519" y="3679789"/>
            <a:ext cx="6125987" cy="216979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2050F86-BCB0-4D71-8C76-9C28D1E4B802}"/>
              </a:ext>
            </a:extLst>
          </p:cNvPr>
          <p:cNvSpPr txBox="1"/>
          <p:nvPr/>
        </p:nvSpPr>
        <p:spPr>
          <a:xfrm>
            <a:off x="383494" y="3679790"/>
            <a:ext cx="240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SVM-2K (double-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view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)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0012443-0E86-4D10-AECC-F48D41151C10}"/>
              </a:ext>
            </a:extLst>
          </p:cNvPr>
          <p:cNvSpPr/>
          <p:nvPr/>
        </p:nvSpPr>
        <p:spPr>
          <a:xfrm>
            <a:off x="3905792" y="5197077"/>
            <a:ext cx="4235031" cy="36922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F46326-1EDC-4395-8695-9A5C13A9FDE4}"/>
              </a:ext>
            </a:extLst>
          </p:cNvPr>
          <p:cNvSpPr txBox="1"/>
          <p:nvPr/>
        </p:nvSpPr>
        <p:spPr>
          <a:xfrm>
            <a:off x="170430" y="5197076"/>
            <a:ext cx="40642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decision values on two views are consistent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13692A-9D3C-4B40-A611-41B6B0DD047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519" y="6118798"/>
            <a:ext cx="3481902" cy="3047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C3719B-D051-42D7-AAB8-973BF97CEE56}"/>
              </a:ext>
            </a:extLst>
          </p:cNvPr>
          <p:cNvSpPr txBox="1"/>
          <p:nvPr/>
        </p:nvSpPr>
        <p:spPr>
          <a:xfrm>
            <a:off x="1214624" y="6085006"/>
            <a:ext cx="1419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Testing stage: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287147"/>
      </p:ext>
    </p:extLst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D56B06-9134-4E5A-AE3D-E5260D4112A6}"/>
              </a:ext>
            </a:extLst>
          </p:cNvPr>
          <p:cNvSpPr txBox="1"/>
          <p:nvPr/>
        </p:nvSpPr>
        <p:spPr>
          <a:xfrm>
            <a:off x="2937578" y="2736502"/>
            <a:ext cx="32688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000" dirty="0"/>
              <a:t>Consensus principle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2"/>
                </a:solidFill>
              </a:rPr>
              <a:t>Complementary principle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F831E-B087-45D3-A84A-CB0FA0D3BF9D}"/>
              </a:ext>
            </a:extLst>
          </p:cNvPr>
          <p:cNvSpPr/>
          <p:nvPr/>
        </p:nvSpPr>
        <p:spPr>
          <a:xfrm>
            <a:off x="3194861" y="1080000"/>
            <a:ext cx="2754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/>
              <a:t>Multi-view Learning</a:t>
            </a:r>
          </a:p>
        </p:txBody>
      </p:sp>
    </p:spTree>
    <p:extLst>
      <p:ext uri="{BB962C8B-B14F-4D97-AF65-F5344CB8AC3E}">
        <p14:creationId xmlns:p14="http://schemas.microsoft.com/office/powerpoint/2010/main" val="4064036552"/>
      </p:ext>
    </p:extLst>
  </p:cSld>
  <p:clrMapOvr>
    <a:masterClrMapping/>
  </p:clrMapOvr>
  <p:transition spd="med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773313-D5E9-44BC-A463-D2DA0F88BF25}"/>
              </a:ext>
            </a:extLst>
          </p:cNvPr>
          <p:cNvSpPr txBox="1"/>
          <p:nvPr/>
        </p:nvSpPr>
        <p:spPr>
          <a:xfrm>
            <a:off x="1435084" y="2017412"/>
            <a:ext cx="6273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The information among multiple views are complementary.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01369F-8565-42DD-9228-21FD3F6C826D}"/>
              </a:ext>
            </a:extLst>
          </p:cNvPr>
          <p:cNvSpPr/>
          <p:nvPr/>
        </p:nvSpPr>
        <p:spPr>
          <a:xfrm>
            <a:off x="2896704" y="1080000"/>
            <a:ext cx="3350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/>
              <a:t>Complementary Principle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ED0A46-91F1-4D86-B31E-9728DFB93DEB}"/>
              </a:ext>
            </a:extLst>
          </p:cNvPr>
          <p:cNvSpPr txBox="1"/>
          <p:nvPr/>
        </p:nvSpPr>
        <p:spPr>
          <a:xfrm>
            <a:off x="1768849" y="3284512"/>
            <a:ext cx="60679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b="1" dirty="0"/>
              <a:t>Early fusion</a:t>
            </a:r>
            <a:r>
              <a:rPr lang="en-US" altLang="zh-CN" dirty="0"/>
              <a:t>: concatenate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b="1" dirty="0"/>
              <a:t>Late fusion</a:t>
            </a:r>
            <a:r>
              <a:rPr lang="en-US" altLang="zh-CN" dirty="0"/>
              <a:t>: fuse decision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b="1" dirty="0"/>
              <a:t>View selection</a:t>
            </a:r>
            <a:r>
              <a:rPr lang="en-US" altLang="zh-CN" dirty="0"/>
              <a:t>: assign different weights on different views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739831"/>
      </p:ext>
    </p:extLst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4E66C9-5CF3-488B-B350-1421BD25634F}"/>
              </a:ext>
            </a:extLst>
          </p:cNvPr>
          <p:cNvSpPr/>
          <p:nvPr/>
        </p:nvSpPr>
        <p:spPr>
          <a:xfrm>
            <a:off x="2896704" y="1080000"/>
            <a:ext cx="3350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/>
              <a:t>Complementary Principle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43F7AA-4AAB-436A-AE16-5C5C572E7AC3}"/>
              </a:ext>
            </a:extLst>
          </p:cNvPr>
          <p:cNvSpPr txBox="1"/>
          <p:nvPr/>
        </p:nvSpPr>
        <p:spPr>
          <a:xfrm>
            <a:off x="1515162" y="1881840"/>
            <a:ext cx="385874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b="1" dirty="0"/>
              <a:t>Early fusion</a:t>
            </a:r>
            <a:r>
              <a:rPr lang="en-US" altLang="zh-CN" dirty="0"/>
              <a:t>: concatenate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b="1" dirty="0"/>
              <a:t>Late fusion</a:t>
            </a:r>
            <a:r>
              <a:rPr lang="en-US" altLang="zh-CN" dirty="0"/>
              <a:t>: fuse decision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A1AAF5-7161-4403-BE74-E814C1D97DB3}"/>
              </a:ext>
            </a:extLst>
          </p:cNvPr>
          <p:cNvSpPr txBox="1"/>
          <p:nvPr/>
        </p:nvSpPr>
        <p:spPr>
          <a:xfrm>
            <a:off x="2251714" y="2748548"/>
            <a:ext cx="167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Training feature</a:t>
            </a:r>
            <a:endParaRPr lang="zh-CN" altLang="en-US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7A55D2-9978-478C-B5D1-588FB7793D83}"/>
              </a:ext>
            </a:extLst>
          </p:cNvPr>
          <p:cNvSpPr txBox="1"/>
          <p:nvPr/>
        </p:nvSpPr>
        <p:spPr>
          <a:xfrm>
            <a:off x="2251714" y="3259744"/>
            <a:ext cx="155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Testing feature</a:t>
            </a:r>
            <a:endParaRPr lang="zh-CN" altLang="en-US" dirty="0" err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BF1841-6E24-4A1F-8BB2-8613848B552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236" y="2838029"/>
            <a:ext cx="865524" cy="2620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B7C835-8DE9-4656-991B-B233DB30EE4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693" y="3342598"/>
            <a:ext cx="859429" cy="2758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28668CD-E9AC-4E4F-965E-C1EA1BCB64AB}"/>
              </a:ext>
            </a:extLst>
          </p:cNvPr>
          <p:cNvSpPr txBox="1"/>
          <p:nvPr/>
        </p:nvSpPr>
        <p:spPr>
          <a:xfrm>
            <a:off x="2251714" y="3715329"/>
            <a:ext cx="4793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/>
              <a:t>Train one classifier based on concatenated feature</a:t>
            </a:r>
            <a:endParaRPr lang="zh-CN" altLang="en-US" dirty="0" err="1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2C30B3-6591-43EF-A5C2-41E3A4637CFF}"/>
              </a:ext>
            </a:extLst>
          </p:cNvPr>
          <p:cNvGrpSpPr/>
          <p:nvPr/>
        </p:nvGrpSpPr>
        <p:grpSpPr>
          <a:xfrm>
            <a:off x="2293519" y="4864360"/>
            <a:ext cx="6062750" cy="646331"/>
            <a:chOff x="2391174" y="4766703"/>
            <a:chExt cx="6062750" cy="6463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C6BB81-317D-4871-A6A0-205362C82CBC}"/>
                </a:ext>
              </a:extLst>
            </p:cNvPr>
            <p:cNvSpPr txBox="1"/>
            <p:nvPr/>
          </p:nvSpPr>
          <p:spPr>
            <a:xfrm>
              <a:off x="2391174" y="4766703"/>
              <a:ext cx="6062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dirty="0"/>
                <a:t>Train two classifiers        and        based on features        and      </a:t>
              </a:r>
            </a:p>
            <a:p>
              <a:pPr algn="l"/>
              <a:r>
                <a:rPr lang="en-US" altLang="zh-CN" dirty="0"/>
                <a:t>Given a test sample     , the averaged decision value is</a:t>
              </a:r>
              <a:endParaRPr lang="zh-CN" altLang="en-US" dirty="0" err="1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461D20A-7891-4968-BA1D-681E7691C99B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8466" y="4866035"/>
              <a:ext cx="310857" cy="17066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9CFC789-AAE9-4C53-A8ED-1B962CA51E14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8853" y="4866035"/>
              <a:ext cx="313905" cy="23771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AD108D8-6D90-4C7D-B43C-32B84EB881BA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9604" y="4821629"/>
              <a:ext cx="292571" cy="214857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7BCAA32-94FE-4D3F-BD27-4AE59222E939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5388" y="4866035"/>
              <a:ext cx="295619" cy="24685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7D3AA3D-5388-42A4-8871-DB2670E7BC4B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2523" y="5109400"/>
              <a:ext cx="211809" cy="208762"/>
            </a:xfrm>
            <a:prstGeom prst="rect">
              <a:avLst/>
            </a:prstGeom>
          </p:spPr>
        </p:pic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7EB4665B-7AAB-4DC4-886D-85987734D85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347" y="5677986"/>
            <a:ext cx="348190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509726"/>
      </p:ext>
    </p:extLst>
  </p:cSld>
  <p:clrMapOvr>
    <a:masterClrMapping/>
  </p:clrMapOvr>
  <p:transition spd="med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1007CE-87E5-4021-9320-0705438BDAA4}"/>
              </a:ext>
            </a:extLst>
          </p:cNvPr>
          <p:cNvSpPr txBox="1"/>
          <p:nvPr/>
        </p:nvSpPr>
        <p:spPr>
          <a:xfrm>
            <a:off x="2404580" y="1080000"/>
            <a:ext cx="4334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/>
              <a:t>Multiple-Kernel Learning (MKL)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CEA54-F920-46C1-A8E5-EBBD4111AD44}"/>
              </a:ext>
            </a:extLst>
          </p:cNvPr>
          <p:cNvSpPr txBox="1"/>
          <p:nvPr/>
        </p:nvSpPr>
        <p:spPr>
          <a:xfrm>
            <a:off x="1830414" y="1807555"/>
            <a:ext cx="592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/>
              <a:t>View selection</a:t>
            </a:r>
            <a:r>
              <a:rPr lang="en-US" altLang="zh-CN" dirty="0"/>
              <a:t>: assign different weights on different views</a:t>
            </a:r>
            <a:endParaRPr lang="zh-CN" alt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5A8D86-A8AF-45C2-8324-6F6834004E85}"/>
              </a:ext>
            </a:extLst>
          </p:cNvPr>
          <p:cNvGrpSpPr/>
          <p:nvPr/>
        </p:nvGrpSpPr>
        <p:grpSpPr>
          <a:xfrm>
            <a:off x="2124502" y="2313815"/>
            <a:ext cx="6426849" cy="4261926"/>
            <a:chOff x="2124502" y="2313815"/>
            <a:chExt cx="6426849" cy="426192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C18D60A-2B63-4462-83D4-AA89AFE55F14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2648" y="4556694"/>
              <a:ext cx="3486478" cy="2019047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D23D326-4098-4FC0-A7DB-C44A48255F1A}"/>
                </a:ext>
              </a:extLst>
            </p:cNvPr>
            <p:cNvSpPr/>
            <p:nvPr/>
          </p:nvSpPr>
          <p:spPr>
            <a:xfrm>
              <a:off x="4971286" y="4955701"/>
              <a:ext cx="328266" cy="284087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20886CF-087C-4CFC-9BC6-83703B63244B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 flipV="1">
              <a:off x="5299552" y="4680495"/>
              <a:ext cx="1003385" cy="4172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B68C89-E22F-42FE-AF64-A804AF152764}"/>
                </a:ext>
              </a:extLst>
            </p:cNvPr>
            <p:cNvSpPr txBox="1"/>
            <p:nvPr/>
          </p:nvSpPr>
          <p:spPr>
            <a:xfrm>
              <a:off x="6352223" y="4264306"/>
              <a:ext cx="21991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assign different weights </a:t>
              </a:r>
            </a:p>
            <a:p>
              <a:r>
                <a:rPr lang="en-US" altLang="zh-CN" sz="1600" dirty="0"/>
                <a:t>on different views</a:t>
              </a:r>
              <a:endParaRPr lang="zh-CN" altLang="en-US" sz="1600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A3BA35D-B873-4B1A-8167-03600506DE4E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3836" y="2313815"/>
              <a:ext cx="2958387" cy="8807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77696636-87DD-4A20-A823-A228F49D659F}"/>
                </a:ext>
              </a:extLst>
            </p:cNvPr>
            <p:cNvSpPr/>
            <p:nvPr/>
          </p:nvSpPr>
          <p:spPr>
            <a:xfrm>
              <a:off x="4284458" y="3508419"/>
              <a:ext cx="713462" cy="8807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9750BEE-C073-4071-9FDF-D47FF87AEC63}"/>
                </a:ext>
              </a:extLst>
            </p:cNvPr>
            <p:cNvSpPr txBox="1"/>
            <p:nvPr/>
          </p:nvSpPr>
          <p:spPr>
            <a:xfrm>
              <a:off x="2124502" y="2416144"/>
              <a:ext cx="7553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SVM</a:t>
              </a:r>
              <a:endParaRPr lang="zh-CN" altLang="en-US" sz="2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8B18880-D9F1-4036-8179-C5D1C1CA704E}"/>
                </a:ext>
              </a:extLst>
            </p:cNvPr>
            <p:cNvSpPr txBox="1"/>
            <p:nvPr/>
          </p:nvSpPr>
          <p:spPr>
            <a:xfrm>
              <a:off x="2182874" y="4762561"/>
              <a:ext cx="7553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MKL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7722572"/>
      </p:ext>
    </p:extLst>
  </p:cSld>
  <p:clrMapOvr>
    <a:masterClrMapping/>
  </p:clrMapOvr>
  <p:transition spd="med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row: Down 4">
            <a:extLst>
              <a:ext uri="{FF2B5EF4-FFF2-40B4-BE49-F238E27FC236}">
                <a16:creationId xmlns:a16="http://schemas.microsoft.com/office/drawing/2014/main" id="{9292FA65-69F5-4412-8816-A29658AE3B82}"/>
              </a:ext>
            </a:extLst>
          </p:cNvPr>
          <p:cNvSpPr/>
          <p:nvPr/>
        </p:nvSpPr>
        <p:spPr>
          <a:xfrm>
            <a:off x="5063529" y="3752221"/>
            <a:ext cx="469068" cy="10654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2AAF7-AE27-4CD2-91FC-6E9781896F26}"/>
              </a:ext>
            </a:extLst>
          </p:cNvPr>
          <p:cNvSpPr txBox="1"/>
          <p:nvPr/>
        </p:nvSpPr>
        <p:spPr>
          <a:xfrm>
            <a:off x="1441710" y="1796410"/>
            <a:ext cx="1627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Primal form:</a:t>
            </a:r>
            <a:endParaRPr lang="zh-CN" alt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8C4149-13EA-46B1-93D3-08E7D0843177}"/>
              </a:ext>
            </a:extLst>
          </p:cNvPr>
          <p:cNvSpPr txBox="1"/>
          <p:nvPr/>
        </p:nvSpPr>
        <p:spPr>
          <a:xfrm>
            <a:off x="1441710" y="5164450"/>
            <a:ext cx="14013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Dual form:</a:t>
            </a:r>
            <a:endParaRPr lang="zh-CN" alt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316DCA-7DF8-4583-9484-694FD147C99E}"/>
              </a:ext>
            </a:extLst>
          </p:cNvPr>
          <p:cNvSpPr txBox="1"/>
          <p:nvPr/>
        </p:nvSpPr>
        <p:spPr>
          <a:xfrm>
            <a:off x="2404580" y="1080000"/>
            <a:ext cx="4334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/>
              <a:t>Multiple-Kernel Learning (MKL)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7CD1792-BF6E-45F2-80D7-D781010F6A5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93" y="1638868"/>
            <a:ext cx="3486476" cy="20190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4C136F1-71CC-4A15-8776-891097F56E3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932" y="4523911"/>
            <a:ext cx="2017524" cy="2514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8D486DE-26C3-4286-9402-59E18B2690B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236" y="5028666"/>
            <a:ext cx="5426284" cy="145219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797CE08-BA6D-43A9-8BF7-73C5E66DF0C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31" y="3752221"/>
            <a:ext cx="4653676" cy="5896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ED0F202-DA94-4204-B0BD-FFF1C783B54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29" y="4449113"/>
            <a:ext cx="1665523" cy="3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940113"/>
      </p:ext>
    </p:extLst>
  </p:cSld>
  <p:clrMapOvr>
    <a:masterClrMapping/>
  </p:clrMapOvr>
  <p:transition spd="med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1316DCA-7DF8-4583-9484-694FD147C99E}"/>
              </a:ext>
            </a:extLst>
          </p:cNvPr>
          <p:cNvSpPr txBox="1"/>
          <p:nvPr/>
        </p:nvSpPr>
        <p:spPr>
          <a:xfrm>
            <a:off x="2404580" y="1080000"/>
            <a:ext cx="4334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/>
              <a:t>Multiple-Kernel Learning (MKL)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AAC6BC-FE57-4B62-8BE4-32B86532AB14}"/>
              </a:ext>
            </a:extLst>
          </p:cNvPr>
          <p:cNvSpPr txBox="1"/>
          <p:nvPr/>
        </p:nvSpPr>
        <p:spPr>
          <a:xfrm>
            <a:off x="470676" y="2121469"/>
            <a:ext cx="2226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Dual form of MKL:</a:t>
            </a:r>
            <a:endParaRPr lang="zh-CN" alt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293CCA-D727-4BA5-9DAF-C4B0CDE7B9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214" y="1976808"/>
            <a:ext cx="5426284" cy="14521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FFE64DA-8E11-4ED8-81E8-6EFF7E30D295}"/>
              </a:ext>
            </a:extLst>
          </p:cNvPr>
          <p:cNvSpPr txBox="1"/>
          <p:nvPr/>
        </p:nvSpPr>
        <p:spPr>
          <a:xfrm>
            <a:off x="470676" y="4519919"/>
            <a:ext cx="2212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Dual form of SVM:</a:t>
            </a:r>
            <a:endParaRPr lang="zh-CN" altLang="en-US" sz="20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5183643-5196-4606-AFE1-184DB45FCB9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380" y="4476525"/>
            <a:ext cx="4021335" cy="816762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3725E10E-8559-4F24-A988-1D0FD2356D0C}"/>
              </a:ext>
            </a:extLst>
          </p:cNvPr>
          <p:cNvSpPr/>
          <p:nvPr/>
        </p:nvSpPr>
        <p:spPr>
          <a:xfrm>
            <a:off x="5104660" y="2183908"/>
            <a:ext cx="292963" cy="319916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C08201-8E49-4C33-96D7-C44C8E7CC6AB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5354720" y="2456973"/>
            <a:ext cx="655463" cy="315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7B2319-2B30-4895-B38F-FFECAD4A9448}"/>
              </a:ext>
            </a:extLst>
          </p:cNvPr>
          <p:cNvSpPr txBox="1"/>
          <p:nvPr/>
        </p:nvSpPr>
        <p:spPr>
          <a:xfrm>
            <a:off x="6010183" y="2521579"/>
            <a:ext cx="2504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assign different weights </a:t>
            </a:r>
          </a:p>
          <a:p>
            <a:r>
              <a:rPr lang="en-US" altLang="zh-CN" sz="1600" dirty="0"/>
              <a:t>on different views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51829509"/>
      </p:ext>
    </p:extLst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rrow: Right 36">
            <a:extLst>
              <a:ext uri="{FF2B5EF4-FFF2-40B4-BE49-F238E27FC236}">
                <a16:creationId xmlns:a16="http://schemas.microsoft.com/office/drawing/2014/main" id="{4D68EA78-195E-488C-83BC-E783BBA242E0}"/>
              </a:ext>
            </a:extLst>
          </p:cNvPr>
          <p:cNvSpPr/>
          <p:nvPr/>
        </p:nvSpPr>
        <p:spPr>
          <a:xfrm rot="5400000">
            <a:off x="3487517" y="3010338"/>
            <a:ext cx="453491" cy="29996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81A1118-6B9F-46CD-9141-43AF9E85C0A0}"/>
              </a:ext>
            </a:extLst>
          </p:cNvPr>
          <p:cNvSpPr/>
          <p:nvPr/>
        </p:nvSpPr>
        <p:spPr>
          <a:xfrm>
            <a:off x="2451239" y="3429000"/>
            <a:ext cx="2762200" cy="58271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</a:t>
            </a:r>
            <a:r>
              <a:rPr lang="en-US" sz="2400" dirty="0"/>
              <a:t>eature extractor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048C0C3F-F4CA-4AEF-B07A-5CCE94788C64}"/>
              </a:ext>
            </a:extLst>
          </p:cNvPr>
          <p:cNvSpPr/>
          <p:nvPr/>
        </p:nvSpPr>
        <p:spPr>
          <a:xfrm rot="5400000">
            <a:off x="3464094" y="4154700"/>
            <a:ext cx="453491" cy="2531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AA0D49F-9BB0-4E5B-953C-1EA2896058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87730" y="3762137"/>
            <a:ext cx="321042" cy="19773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7C8ED6-A04C-4B6B-BABA-D133FFA064CC}"/>
              </a:ext>
            </a:extLst>
          </p:cNvPr>
          <p:cNvSpPr txBox="1"/>
          <p:nvPr/>
        </p:nvSpPr>
        <p:spPr>
          <a:xfrm>
            <a:off x="1095760" y="1278868"/>
            <a:ext cx="6952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Traditionally, each training/testing sample has one type of feature.</a:t>
            </a:r>
            <a:endParaRPr lang="zh-CN" altLang="en-US" sz="2000" dirty="0" err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260580-5EDB-46ED-8AC4-79775BB47D3F}"/>
              </a:ext>
            </a:extLst>
          </p:cNvPr>
          <p:cNvSpPr txBox="1"/>
          <p:nvPr/>
        </p:nvSpPr>
        <p:spPr>
          <a:xfrm>
            <a:off x="2994253" y="5195693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training</a:t>
            </a:r>
            <a:endParaRPr lang="zh-CN" altLang="en-US" sz="2400" dirty="0" err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D636FE-AD78-4BCA-B8AA-1A75F222A588}"/>
              </a:ext>
            </a:extLst>
          </p:cNvPr>
          <p:cNvSpPr txBox="1"/>
          <p:nvPr/>
        </p:nvSpPr>
        <p:spPr>
          <a:xfrm>
            <a:off x="2994253" y="5976328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testing</a:t>
            </a:r>
            <a:endParaRPr lang="zh-CN" altLang="en-US" sz="2400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D1DB48-846B-4199-B72F-B7CF59B97B0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07" y="5325424"/>
            <a:ext cx="313905" cy="2377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21AC48-87B7-4C8E-957C-8BF2D66B2D6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055" y="6144693"/>
            <a:ext cx="313905" cy="266666"/>
          </a:xfrm>
          <a:prstGeom prst="rect">
            <a:avLst/>
          </a:prstGeom>
        </p:spPr>
      </p:pic>
      <p:pic>
        <p:nvPicPr>
          <p:cNvPr id="48" name="Picture 77" descr="azimut-95">
            <a:extLst>
              <a:ext uri="{FF2B5EF4-FFF2-40B4-BE49-F238E27FC236}">
                <a16:creationId xmlns:a16="http://schemas.microsoft.com/office/drawing/2014/main" id="{A8E16B20-CE3B-488B-99DD-BE081EACE05A}"/>
              </a:ext>
            </a:extLst>
          </p:cNvPr>
          <p:cNvPicPr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155" y="1978745"/>
            <a:ext cx="1532216" cy="95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BBE1BA-2F6F-486B-BE74-09DF355BF43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781" y="4631943"/>
            <a:ext cx="313905" cy="213333"/>
          </a:xfrm>
          <a:prstGeom prst="rect">
            <a:avLst/>
          </a:prstGeom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1A5DC62-7D86-44BD-BFD1-5F748BF2EDBA}"/>
              </a:ext>
            </a:extLst>
          </p:cNvPr>
          <p:cNvSpPr/>
          <p:nvPr/>
        </p:nvSpPr>
        <p:spPr>
          <a:xfrm>
            <a:off x="2442809" y="4528714"/>
            <a:ext cx="2762200" cy="453493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5552831"/>
      </p:ext>
    </p:extLst>
  </p:cSld>
  <p:clrMapOvr>
    <a:masterClrMapping/>
  </p:clrMapOvr>
  <p:transition spd="med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DCDDB33-8D86-4A67-97EE-3853B1448993}"/>
              </a:ext>
            </a:extLst>
          </p:cNvPr>
          <p:cNvGrpSpPr/>
          <p:nvPr/>
        </p:nvGrpSpPr>
        <p:grpSpPr>
          <a:xfrm>
            <a:off x="2127771" y="2235978"/>
            <a:ext cx="5295039" cy="369332"/>
            <a:chOff x="2382715" y="3789485"/>
            <a:chExt cx="5295039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0BFEC6-4A55-48AD-92FB-AF5422A8EF6F}"/>
                </a:ext>
              </a:extLst>
            </p:cNvPr>
            <p:cNvSpPr txBox="1"/>
            <p:nvPr/>
          </p:nvSpPr>
          <p:spPr>
            <a:xfrm>
              <a:off x="2382715" y="3789485"/>
              <a:ext cx="5295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1. Update     :   Quadratic Programming (QP) problem</a:t>
              </a:r>
              <a:endParaRPr lang="zh-CN" alt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30AD46C-3A8C-4641-8D39-D7CEC2D1F884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6705" y="3942622"/>
              <a:ext cx="167619" cy="11581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252F9F8-4930-4B9E-8D08-E42E0120F89C}"/>
              </a:ext>
            </a:extLst>
          </p:cNvPr>
          <p:cNvGrpSpPr/>
          <p:nvPr/>
        </p:nvGrpSpPr>
        <p:grpSpPr>
          <a:xfrm>
            <a:off x="2127771" y="1757204"/>
            <a:ext cx="4048929" cy="369332"/>
            <a:chOff x="4167554" y="2813538"/>
            <a:chExt cx="4048929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789E12-87D3-4162-B692-07B95AAC9C6C}"/>
                </a:ext>
              </a:extLst>
            </p:cNvPr>
            <p:cNvSpPr txBox="1"/>
            <p:nvPr/>
          </p:nvSpPr>
          <p:spPr>
            <a:xfrm>
              <a:off x="4167554" y="2813538"/>
              <a:ext cx="40489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Solution</a:t>
              </a:r>
              <a:r>
                <a:rPr lang="en-US" altLang="zh-CN" dirty="0"/>
                <a:t>:  Update      and      alternatingly.</a:t>
              </a:r>
              <a:endParaRPr lang="zh-CN" altLang="en-US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ED11FBF-DD65-48F2-B309-DDD19973D9D0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4306" y="2913949"/>
              <a:ext cx="143238" cy="17828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C7C8064-6E81-4037-A803-373D62A17020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9477" y="2967633"/>
              <a:ext cx="167619" cy="11581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6C086B5-9354-4739-874A-AA7D206D8EC7}"/>
              </a:ext>
            </a:extLst>
          </p:cNvPr>
          <p:cNvSpPr txBox="1"/>
          <p:nvPr/>
        </p:nvSpPr>
        <p:spPr>
          <a:xfrm>
            <a:off x="2207669" y="4224253"/>
            <a:ext cx="340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Update     :   close-form solution</a:t>
            </a:r>
            <a:endParaRPr lang="zh-CN" alt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EF5862-CD37-40F7-AB6E-8410CCD2D49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660" y="4302192"/>
            <a:ext cx="143238" cy="17828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817623F-0825-41A2-A041-239120CFEBA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351" y="5181381"/>
            <a:ext cx="1667048" cy="4236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F954511-957E-4B97-9AE6-BD15C142DA1A}"/>
              </a:ext>
            </a:extLst>
          </p:cNvPr>
          <p:cNvSpPr txBox="1"/>
          <p:nvPr/>
        </p:nvSpPr>
        <p:spPr>
          <a:xfrm>
            <a:off x="2404580" y="1080000"/>
            <a:ext cx="4334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/>
              <a:t>Multiple-Kernel Learning (MKL)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7469B21-4BAC-4966-802D-75B37B6A5F6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194" y="2829884"/>
            <a:ext cx="4734799" cy="95821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D2B5952-AB84-4F84-A548-F98BC394052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153" y="4731465"/>
            <a:ext cx="2974080" cy="1722314"/>
          </a:xfrm>
          <a:prstGeom prst="rect">
            <a:avLst/>
          </a:prstGeom>
        </p:spPr>
      </p:pic>
      <p:sp>
        <p:nvSpPr>
          <p:cNvPr id="21" name="Arrow: Down 20">
            <a:extLst>
              <a:ext uri="{FF2B5EF4-FFF2-40B4-BE49-F238E27FC236}">
                <a16:creationId xmlns:a16="http://schemas.microsoft.com/office/drawing/2014/main" id="{396593E1-2EDF-49BC-B26F-B1C848C5923F}"/>
              </a:ext>
            </a:extLst>
          </p:cNvPr>
          <p:cNvSpPr/>
          <p:nvPr/>
        </p:nvSpPr>
        <p:spPr>
          <a:xfrm rot="16200000">
            <a:off x="5420443" y="3906151"/>
            <a:ext cx="225478" cy="29740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F791283-819C-4D2D-BFF4-08E753FB00D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3124" y="4832250"/>
            <a:ext cx="2474498" cy="42720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E569CFE-B401-4F65-AC53-E5DC261E80E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963" y="5568237"/>
            <a:ext cx="2112531" cy="29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83617"/>
      </p:ext>
    </p:extLst>
  </p:cSld>
  <p:clrMapOvr>
    <a:masterClrMapping/>
  </p:clrMapOvr>
  <p:transition spd="med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</a:rPr>
              <a:t>Thanks!</a:t>
            </a: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E6A642-802A-4423-AFB2-751295D5EFC0}"/>
              </a:ext>
            </a:extLst>
          </p:cNvPr>
          <p:cNvSpPr txBox="1"/>
          <p:nvPr/>
        </p:nvSpPr>
        <p:spPr>
          <a:xfrm>
            <a:off x="590301" y="1278868"/>
            <a:ext cx="7963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Actually, each training/testing sample could have multiple types of features.</a:t>
            </a:r>
            <a:endParaRPr lang="zh-CN" altLang="en-US" sz="2000" dirty="0" err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7A759A-FE4A-4614-9E25-27522B57C6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65520" y="2771087"/>
            <a:ext cx="321042" cy="19773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C9AEDE-3212-4D2B-BB60-E79FA4F39D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93025" y="2785999"/>
            <a:ext cx="321042" cy="19773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A1F7B7-8CC2-43F2-A42A-9BFAEE287691}"/>
              </a:ext>
            </a:extLst>
          </p:cNvPr>
          <p:cNvSpPr txBox="1"/>
          <p:nvPr/>
        </p:nvSpPr>
        <p:spPr>
          <a:xfrm>
            <a:off x="2169076" y="3204405"/>
            <a:ext cx="1713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ResNet feature</a:t>
            </a:r>
            <a:endParaRPr lang="zh-CN" altLang="en-US" sz="2000" dirty="0" err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EF1DCC-8737-4EF8-8A21-B2816001E75C}"/>
              </a:ext>
            </a:extLst>
          </p:cNvPr>
          <p:cNvSpPr txBox="1"/>
          <p:nvPr/>
        </p:nvSpPr>
        <p:spPr>
          <a:xfrm>
            <a:off x="4464882" y="3210925"/>
            <a:ext cx="1925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Inception feature</a:t>
            </a:r>
            <a:endParaRPr lang="zh-CN" altLang="en-US" sz="2000" dirty="0" err="1"/>
          </a:p>
        </p:txBody>
      </p:sp>
      <p:pic>
        <p:nvPicPr>
          <p:cNvPr id="12" name="Picture 77" descr="azimut-95">
            <a:extLst>
              <a:ext uri="{FF2B5EF4-FFF2-40B4-BE49-F238E27FC236}">
                <a16:creationId xmlns:a16="http://schemas.microsoft.com/office/drawing/2014/main" id="{1571E049-8E71-4EBA-8471-2F43172A0E26}"/>
              </a:ext>
            </a:extLst>
          </p:cNvPr>
          <p:cNvPicPr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477" y="1813482"/>
            <a:ext cx="1532216" cy="95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9BCF8B-6134-40EF-ADEB-492A88B826A5}"/>
              </a:ext>
            </a:extLst>
          </p:cNvPr>
          <p:cNvSpPr txBox="1"/>
          <p:nvPr/>
        </p:nvSpPr>
        <p:spPr>
          <a:xfrm>
            <a:off x="3024573" y="4706190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training</a:t>
            </a:r>
            <a:endParaRPr lang="zh-CN" altLang="en-US" sz="2400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224B3F-0473-4C3E-91CE-48FC9F3A6DC8}"/>
              </a:ext>
            </a:extLst>
          </p:cNvPr>
          <p:cNvSpPr txBox="1"/>
          <p:nvPr/>
        </p:nvSpPr>
        <p:spPr>
          <a:xfrm>
            <a:off x="3024573" y="5486825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testing</a:t>
            </a:r>
            <a:endParaRPr lang="zh-CN" altLang="en-US" sz="2400" dirty="0" err="1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30ADD5-26A2-422A-AD0F-F23EE540E64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527" y="4835921"/>
            <a:ext cx="313905" cy="2377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7A7F354-A3FD-4C01-B6F0-1F9409BA1CC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375" y="5655190"/>
            <a:ext cx="313905" cy="2666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7217B1D-5D40-4D5D-8AF2-44DC26C3856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218" y="4835921"/>
            <a:ext cx="295619" cy="24685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12AB606-9AC0-43FC-A12A-3CC3B64F981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648" y="5655191"/>
            <a:ext cx="295619" cy="275809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8E5F29-73C5-4D40-921D-DB6C49DC90F2}"/>
              </a:ext>
            </a:extLst>
          </p:cNvPr>
          <p:cNvSpPr/>
          <p:nvPr/>
        </p:nvSpPr>
        <p:spPr>
          <a:xfrm rot="8100000">
            <a:off x="3214051" y="2866434"/>
            <a:ext cx="498184" cy="2531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D24C8CC-DBDC-4469-8275-75B0D1D3B2FA}"/>
              </a:ext>
            </a:extLst>
          </p:cNvPr>
          <p:cNvSpPr/>
          <p:nvPr/>
        </p:nvSpPr>
        <p:spPr>
          <a:xfrm rot="2700000">
            <a:off x="4306439" y="2862403"/>
            <a:ext cx="465156" cy="2531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694850-BB4F-46B1-8D53-D7AFD71FA49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00" y="3653083"/>
            <a:ext cx="313905" cy="21333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0CB963B-D98E-43FB-9DA0-E807D3DFACE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482" y="3653083"/>
            <a:ext cx="295619" cy="213333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280B067-4D17-419C-B068-DFD19A467CA8}"/>
              </a:ext>
            </a:extLst>
          </p:cNvPr>
          <p:cNvSpPr/>
          <p:nvPr/>
        </p:nvSpPr>
        <p:spPr>
          <a:xfrm>
            <a:off x="1454732" y="3204406"/>
            <a:ext cx="5520191" cy="82039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7196647"/>
      </p:ext>
    </p:extLst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0DF1A00-C15F-43CB-BCBC-1CB646ED3AF3}"/>
              </a:ext>
            </a:extLst>
          </p:cNvPr>
          <p:cNvSpPr txBox="1"/>
          <p:nvPr/>
        </p:nvSpPr>
        <p:spPr>
          <a:xfrm>
            <a:off x="590301" y="1278868"/>
            <a:ext cx="7963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Actually, each training/testing sample could have multiple types of features.</a:t>
            </a:r>
            <a:endParaRPr lang="zh-CN" altLang="en-US" sz="2000" dirty="0" err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1663B7-71A6-42FD-A53A-5746F5A8DF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65520" y="3117325"/>
            <a:ext cx="321042" cy="19773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9F79BE-E588-4959-9E22-E06A6FD17E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93025" y="3132237"/>
            <a:ext cx="321042" cy="19773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EF4922-AAE3-4489-8B90-99A2AADC5569}"/>
              </a:ext>
            </a:extLst>
          </p:cNvPr>
          <p:cNvSpPr txBox="1"/>
          <p:nvPr/>
        </p:nvSpPr>
        <p:spPr>
          <a:xfrm>
            <a:off x="2169076" y="3550643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visual feature</a:t>
            </a:r>
            <a:endParaRPr lang="zh-CN" altLang="en-US" sz="2000" dirty="0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83F405-38E4-4592-A718-65D532F950E1}"/>
              </a:ext>
            </a:extLst>
          </p:cNvPr>
          <p:cNvSpPr txBox="1"/>
          <p:nvPr/>
        </p:nvSpPr>
        <p:spPr>
          <a:xfrm>
            <a:off x="4562540" y="3557163"/>
            <a:ext cx="1654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textual feature</a:t>
            </a:r>
            <a:endParaRPr lang="zh-CN" altLang="en-US" sz="2000" dirty="0" err="1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464A55F-CA15-4226-92EB-A9348095456A}"/>
              </a:ext>
            </a:extLst>
          </p:cNvPr>
          <p:cNvSpPr/>
          <p:nvPr/>
        </p:nvSpPr>
        <p:spPr>
          <a:xfrm rot="5400000">
            <a:off x="2760985" y="3153675"/>
            <a:ext cx="498184" cy="2531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D75B8C-39B5-4A43-A2EC-6C46613937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00" y="3999321"/>
            <a:ext cx="313905" cy="2133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F2D850A-F2AC-4FB4-9CD8-0E34064F170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482" y="3999321"/>
            <a:ext cx="295619" cy="213333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168088C-7936-470F-A9F9-84032C658712}"/>
              </a:ext>
            </a:extLst>
          </p:cNvPr>
          <p:cNvSpPr/>
          <p:nvPr/>
        </p:nvSpPr>
        <p:spPr>
          <a:xfrm>
            <a:off x="1454732" y="3550644"/>
            <a:ext cx="5520191" cy="82039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F33A7F4-7A8A-4FE4-A6AF-955E0FCC5A46}"/>
              </a:ext>
            </a:extLst>
          </p:cNvPr>
          <p:cNvSpPr/>
          <p:nvPr/>
        </p:nvSpPr>
        <p:spPr>
          <a:xfrm rot="5400000">
            <a:off x="5189260" y="3153675"/>
            <a:ext cx="498184" cy="2531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559C85-BD6C-4A13-A8E1-EAA14C8C2485}"/>
              </a:ext>
            </a:extLst>
          </p:cNvPr>
          <p:cNvSpPr txBox="1"/>
          <p:nvPr/>
        </p:nvSpPr>
        <p:spPr>
          <a:xfrm>
            <a:off x="3024573" y="4706190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training</a:t>
            </a:r>
            <a:endParaRPr lang="zh-CN" altLang="en-US" sz="2400" dirty="0" err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FE7197-C0CF-4740-985F-FCD659B6193A}"/>
              </a:ext>
            </a:extLst>
          </p:cNvPr>
          <p:cNvSpPr txBox="1"/>
          <p:nvPr/>
        </p:nvSpPr>
        <p:spPr>
          <a:xfrm>
            <a:off x="3024573" y="5486825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testing</a:t>
            </a:r>
            <a:endParaRPr lang="zh-CN" altLang="en-US" sz="2400" dirty="0" err="1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D363E62-BB5E-4309-9143-5325524A1C4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527" y="4835921"/>
            <a:ext cx="313905" cy="23771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A7CF313-C977-4A31-84B7-BC0EDE15CD6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375" y="5655190"/>
            <a:ext cx="313905" cy="26666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CEF3D15-6E15-442A-9FCC-F4CB41BE6B0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218" y="4835921"/>
            <a:ext cx="295619" cy="24685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9A01AB6-EFFE-4FFF-86AB-763C8D67BE9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648" y="5655191"/>
            <a:ext cx="295619" cy="275809"/>
          </a:xfrm>
          <a:prstGeom prst="rect">
            <a:avLst/>
          </a:prstGeom>
        </p:spPr>
      </p:pic>
      <p:pic>
        <p:nvPicPr>
          <p:cNvPr id="38" name="Picture 77" descr="azimut-95">
            <a:extLst>
              <a:ext uri="{FF2B5EF4-FFF2-40B4-BE49-F238E27FC236}">
                <a16:creationId xmlns:a16="http://schemas.microsoft.com/office/drawing/2014/main" id="{2CFACB4E-CBA7-4501-A227-8350DA4CB652}"/>
              </a:ext>
            </a:extLst>
          </p:cNvPr>
          <p:cNvPicPr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146" y="2073802"/>
            <a:ext cx="1436853" cy="90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 Box 23">
            <a:extLst>
              <a:ext uri="{FF2B5EF4-FFF2-40B4-BE49-F238E27FC236}">
                <a16:creationId xmlns:a16="http://schemas.microsoft.com/office/drawing/2014/main" id="{173CD04A-2997-44AD-BE30-52F4AD93A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1630" y="2286064"/>
            <a:ext cx="2834394" cy="60272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170" tIns="46990" rIns="90170" bIns="469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Luxury Yacht at the Miami International Boat Show 2012. Benetti Yachts sees 20% gain in new luxury yacht sales.</a:t>
            </a:r>
          </a:p>
        </p:txBody>
      </p:sp>
    </p:spTree>
    <p:extLst>
      <p:ext uri="{BB962C8B-B14F-4D97-AF65-F5344CB8AC3E}">
        <p14:creationId xmlns:p14="http://schemas.microsoft.com/office/powerpoint/2010/main" val="8171815"/>
      </p:ext>
    </p:extLst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0DF1A00-C15F-43CB-BCBC-1CB646ED3AF3}"/>
              </a:ext>
            </a:extLst>
          </p:cNvPr>
          <p:cNvSpPr txBox="1"/>
          <p:nvPr/>
        </p:nvSpPr>
        <p:spPr>
          <a:xfrm>
            <a:off x="590301" y="1278868"/>
            <a:ext cx="7963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Actually, each training/testing sample could have multiple types of features.</a:t>
            </a:r>
            <a:endParaRPr lang="zh-CN" altLang="en-US" sz="2000" dirty="0" err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1663B7-71A6-42FD-A53A-5746F5A8DF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65520" y="3117325"/>
            <a:ext cx="321042" cy="19773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9F79BE-E588-4959-9E22-E06A6FD17E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293025" y="3132237"/>
            <a:ext cx="321042" cy="19773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EF4922-AAE3-4489-8B90-99A2AADC5569}"/>
              </a:ext>
            </a:extLst>
          </p:cNvPr>
          <p:cNvSpPr txBox="1"/>
          <p:nvPr/>
        </p:nvSpPr>
        <p:spPr>
          <a:xfrm>
            <a:off x="2169076" y="3550643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visual feature</a:t>
            </a:r>
            <a:endParaRPr lang="zh-CN" altLang="en-US" sz="2000" dirty="0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83F405-38E4-4592-A718-65D532F950E1}"/>
              </a:ext>
            </a:extLst>
          </p:cNvPr>
          <p:cNvSpPr txBox="1"/>
          <p:nvPr/>
        </p:nvSpPr>
        <p:spPr>
          <a:xfrm>
            <a:off x="4562540" y="3557163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audio feature</a:t>
            </a:r>
            <a:endParaRPr lang="zh-CN" altLang="en-US" sz="2000" dirty="0" err="1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464A55F-CA15-4226-92EB-A9348095456A}"/>
              </a:ext>
            </a:extLst>
          </p:cNvPr>
          <p:cNvSpPr/>
          <p:nvPr/>
        </p:nvSpPr>
        <p:spPr>
          <a:xfrm rot="5400000">
            <a:off x="2760985" y="3153675"/>
            <a:ext cx="498184" cy="2531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D75B8C-39B5-4A43-A2EC-6C46613937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200" y="3999321"/>
            <a:ext cx="313905" cy="2133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F2D850A-F2AC-4FB4-9CD8-0E34064F170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482" y="3999321"/>
            <a:ext cx="295619" cy="213333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168088C-7936-470F-A9F9-84032C658712}"/>
              </a:ext>
            </a:extLst>
          </p:cNvPr>
          <p:cNvSpPr/>
          <p:nvPr/>
        </p:nvSpPr>
        <p:spPr>
          <a:xfrm>
            <a:off x="1454732" y="3550644"/>
            <a:ext cx="5520191" cy="82039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F33A7F4-7A8A-4FE4-A6AF-955E0FCC5A46}"/>
              </a:ext>
            </a:extLst>
          </p:cNvPr>
          <p:cNvSpPr/>
          <p:nvPr/>
        </p:nvSpPr>
        <p:spPr>
          <a:xfrm rot="5400000">
            <a:off x="5189260" y="3153675"/>
            <a:ext cx="498184" cy="2531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559C85-BD6C-4A13-A8E1-EAA14C8C2485}"/>
              </a:ext>
            </a:extLst>
          </p:cNvPr>
          <p:cNvSpPr txBox="1"/>
          <p:nvPr/>
        </p:nvSpPr>
        <p:spPr>
          <a:xfrm>
            <a:off x="3024573" y="4706190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training</a:t>
            </a:r>
            <a:endParaRPr lang="zh-CN" altLang="en-US" sz="2400" dirty="0" err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FE7197-C0CF-4740-985F-FCD659B6193A}"/>
              </a:ext>
            </a:extLst>
          </p:cNvPr>
          <p:cNvSpPr txBox="1"/>
          <p:nvPr/>
        </p:nvSpPr>
        <p:spPr>
          <a:xfrm>
            <a:off x="3024573" y="5486825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testing</a:t>
            </a:r>
            <a:endParaRPr lang="zh-CN" altLang="en-US" sz="2400" dirty="0" err="1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D363E62-BB5E-4309-9143-5325524A1C4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527" y="4835921"/>
            <a:ext cx="313905" cy="23771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A7CF313-C977-4A31-84B7-BC0EDE15CD6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375" y="5655190"/>
            <a:ext cx="313905" cy="26666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CEF3D15-6E15-442A-9FCC-F4CB41BE6B0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218" y="4835921"/>
            <a:ext cx="295619" cy="24685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9A01AB6-EFFE-4FFF-86AB-763C8D67BE9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648" y="5655191"/>
            <a:ext cx="295619" cy="275809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92444F34-F8A2-4E6B-8419-067CAAD688FD}"/>
              </a:ext>
            </a:extLst>
          </p:cNvPr>
          <p:cNvGrpSpPr/>
          <p:nvPr/>
        </p:nvGrpSpPr>
        <p:grpSpPr>
          <a:xfrm>
            <a:off x="2037377" y="1804553"/>
            <a:ext cx="1619751" cy="1281209"/>
            <a:chOff x="1687265" y="4155793"/>
            <a:chExt cx="1136403" cy="898885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6C3F1321-DE71-40B4-AE31-3D992476C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7265" y="4155793"/>
              <a:ext cx="869053" cy="63153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21CEC137-3BAA-4F60-852E-BA719014A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0940" y="4289468"/>
              <a:ext cx="869053" cy="631535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08BEC5E-032B-4E64-B02F-42CAA36C1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4615" y="4423143"/>
              <a:ext cx="869053" cy="631535"/>
            </a:xfrm>
            <a:prstGeom prst="rect">
              <a:avLst/>
            </a:prstGeom>
          </p:spPr>
        </p:pic>
      </p:grpSp>
      <p:pic>
        <p:nvPicPr>
          <p:cNvPr id="37" name="Picture 4" descr="âsoundâçå¾çæç´¢ç»æ">
            <a:extLst>
              <a:ext uri="{FF2B5EF4-FFF2-40B4-BE49-F238E27FC236}">
                <a16:creationId xmlns:a16="http://schemas.microsoft.com/office/drawing/2014/main" id="{EF3DEFBE-9FFE-4153-96FD-41CFEDF98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097" y="1770910"/>
            <a:ext cx="2308194" cy="129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275187"/>
      </p:ext>
    </p:extLst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0DF1A00-C15F-43CB-BCBC-1CB646ED3AF3}"/>
              </a:ext>
            </a:extLst>
          </p:cNvPr>
          <p:cNvSpPr txBox="1"/>
          <p:nvPr/>
        </p:nvSpPr>
        <p:spPr>
          <a:xfrm>
            <a:off x="590301" y="1278868"/>
            <a:ext cx="7963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Actually, each training/testing sample could have multiple types of features.</a:t>
            </a:r>
            <a:endParaRPr lang="zh-CN" altLang="en-US" sz="2000" dirty="0" err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1663B7-71A6-42FD-A53A-5746F5A8DF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71168" y="3125039"/>
            <a:ext cx="321042" cy="19773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9F79BE-E588-4959-9E22-E06A6FD17E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29012" y="3125040"/>
            <a:ext cx="321042" cy="19773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EF4922-AAE3-4489-8B90-99A2AADC5569}"/>
              </a:ext>
            </a:extLst>
          </p:cNvPr>
          <p:cNvSpPr txBox="1"/>
          <p:nvPr/>
        </p:nvSpPr>
        <p:spPr>
          <a:xfrm>
            <a:off x="974724" y="3540601"/>
            <a:ext cx="1713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ResNet feature</a:t>
            </a:r>
            <a:endParaRPr lang="zh-CN" altLang="en-US" sz="2000" dirty="0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83F405-38E4-4592-A718-65D532F950E1}"/>
              </a:ext>
            </a:extLst>
          </p:cNvPr>
          <p:cNvSpPr txBox="1"/>
          <p:nvPr/>
        </p:nvSpPr>
        <p:spPr>
          <a:xfrm>
            <a:off x="6198527" y="3540601"/>
            <a:ext cx="1654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textual feature</a:t>
            </a:r>
            <a:endParaRPr lang="zh-CN" altLang="en-US" sz="2000" dirty="0" err="1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464A55F-CA15-4226-92EB-A9348095456A}"/>
              </a:ext>
            </a:extLst>
          </p:cNvPr>
          <p:cNvSpPr/>
          <p:nvPr/>
        </p:nvSpPr>
        <p:spPr>
          <a:xfrm rot="8100000">
            <a:off x="2043129" y="3153675"/>
            <a:ext cx="571795" cy="2531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D75B8C-39B5-4A43-A2EC-6C46613937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0" y="4007037"/>
            <a:ext cx="313905" cy="2133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2B323E-2B1C-48DB-8EC9-54335200CBA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811" y="4007037"/>
            <a:ext cx="300190" cy="213333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168088C-7936-470F-A9F9-84032C658712}"/>
              </a:ext>
            </a:extLst>
          </p:cNvPr>
          <p:cNvSpPr/>
          <p:nvPr/>
        </p:nvSpPr>
        <p:spPr>
          <a:xfrm>
            <a:off x="346230" y="3550644"/>
            <a:ext cx="7865118" cy="82039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F33A7F4-7A8A-4FE4-A6AF-955E0FCC5A46}"/>
              </a:ext>
            </a:extLst>
          </p:cNvPr>
          <p:cNvSpPr/>
          <p:nvPr/>
        </p:nvSpPr>
        <p:spPr>
          <a:xfrm rot="5400000">
            <a:off x="6702090" y="3093160"/>
            <a:ext cx="498184" cy="2531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559C85-BD6C-4A13-A8E1-EAA14C8C2485}"/>
              </a:ext>
            </a:extLst>
          </p:cNvPr>
          <p:cNvSpPr txBox="1"/>
          <p:nvPr/>
        </p:nvSpPr>
        <p:spPr>
          <a:xfrm>
            <a:off x="3024573" y="4706190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training</a:t>
            </a:r>
            <a:endParaRPr lang="zh-CN" altLang="en-US" sz="2400" dirty="0" err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FE7197-C0CF-4740-985F-FCD659B6193A}"/>
              </a:ext>
            </a:extLst>
          </p:cNvPr>
          <p:cNvSpPr txBox="1"/>
          <p:nvPr/>
        </p:nvSpPr>
        <p:spPr>
          <a:xfrm>
            <a:off x="3024573" y="5486825"/>
            <a:ext cx="1003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testing</a:t>
            </a:r>
            <a:endParaRPr lang="zh-CN" altLang="en-US" sz="2400" dirty="0" err="1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D363E62-BB5E-4309-9143-5325524A1C4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527" y="4829328"/>
            <a:ext cx="313905" cy="23771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A7CF313-C977-4A31-84B7-BC0EDE15CD6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375" y="5655190"/>
            <a:ext cx="313905" cy="26666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CEF3D15-6E15-442A-9FCC-F4CB41BE6B0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218" y="4824757"/>
            <a:ext cx="295619" cy="24685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9A01AB6-EFFE-4FFF-86AB-763C8D67BE9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648" y="5650619"/>
            <a:ext cx="295619" cy="275809"/>
          </a:xfrm>
          <a:prstGeom prst="rect">
            <a:avLst/>
          </a:prstGeom>
        </p:spPr>
      </p:pic>
      <p:pic>
        <p:nvPicPr>
          <p:cNvPr id="38" name="Picture 77" descr="azimut-95">
            <a:extLst>
              <a:ext uri="{FF2B5EF4-FFF2-40B4-BE49-F238E27FC236}">
                <a16:creationId xmlns:a16="http://schemas.microsoft.com/office/drawing/2014/main" id="{2CFACB4E-CBA7-4501-A227-8350DA4CB652}"/>
              </a:ext>
            </a:extLst>
          </p:cNvPr>
          <p:cNvPicPr>
            <a:picLocks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650" y="2040939"/>
            <a:ext cx="1436853" cy="90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 Box 23">
            <a:extLst>
              <a:ext uri="{FF2B5EF4-FFF2-40B4-BE49-F238E27FC236}">
                <a16:creationId xmlns:a16="http://schemas.microsoft.com/office/drawing/2014/main" id="{173CD04A-2997-44AD-BE30-52F4AD93A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953" y="2286064"/>
            <a:ext cx="2834394" cy="60272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170" tIns="46990" rIns="90170" bIns="4699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Luxury Yacht at the Miami International Boat Show 2012. Benetti Yachts sees 20% gain in new luxury yacht sales.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A310BD2-759D-4DB6-9E85-88C5A4648A19}"/>
              </a:ext>
            </a:extLst>
          </p:cNvPr>
          <p:cNvSpPr/>
          <p:nvPr/>
        </p:nvSpPr>
        <p:spPr>
          <a:xfrm rot="2700000">
            <a:off x="3436703" y="3143941"/>
            <a:ext cx="571795" cy="2531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9391BE2-3395-41E3-AEBD-5B40D9EBF14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03188" y="3125040"/>
            <a:ext cx="321042" cy="197732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C1C4409-5A75-4725-A50A-6E08F7E5BA74}"/>
              </a:ext>
            </a:extLst>
          </p:cNvPr>
          <p:cNvSpPr txBox="1"/>
          <p:nvPr/>
        </p:nvSpPr>
        <p:spPr>
          <a:xfrm>
            <a:off x="3706744" y="3540601"/>
            <a:ext cx="1996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000" dirty="0"/>
              <a:t>Inception feature</a:t>
            </a:r>
            <a:endParaRPr lang="zh-CN" altLang="en-US" sz="2000" dirty="0" err="1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2EF465C-9B0C-4079-A1DB-76815D31DDB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19" y="4007037"/>
            <a:ext cx="295619" cy="213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33B15E-FE50-46CB-BF2A-64C3F78169E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623" y="4829328"/>
            <a:ext cx="300190" cy="237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21D16-332F-4915-AB7B-E0B6950EA9C3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347" y="5655190"/>
            <a:ext cx="300190" cy="26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40019"/>
      </p:ext>
    </p:extLst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EC4A92-5C43-437E-8979-358FE0658E27}"/>
              </a:ext>
            </a:extLst>
          </p:cNvPr>
          <p:cNvSpPr txBox="1"/>
          <p:nvPr/>
        </p:nvSpPr>
        <p:spPr>
          <a:xfrm>
            <a:off x="590301" y="1278868"/>
            <a:ext cx="283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Single-view learning </a:t>
            </a:r>
            <a:endParaRPr lang="zh-CN" altLang="en-US" sz="24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F06F8-40E8-4D5B-BE5B-7E6C1B450FCB}"/>
              </a:ext>
            </a:extLst>
          </p:cNvPr>
          <p:cNvSpPr txBox="1"/>
          <p:nvPr/>
        </p:nvSpPr>
        <p:spPr>
          <a:xfrm>
            <a:off x="4922543" y="1278868"/>
            <a:ext cx="2728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Multi-view learning </a:t>
            </a:r>
            <a:endParaRPr lang="zh-CN" altLang="en-US" sz="2400" dirty="0" err="1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EF7DC03-AFBF-41A5-9024-BC02484FB01F}"/>
              </a:ext>
            </a:extLst>
          </p:cNvPr>
          <p:cNvGrpSpPr/>
          <p:nvPr/>
        </p:nvGrpSpPr>
        <p:grpSpPr>
          <a:xfrm>
            <a:off x="693540" y="2967334"/>
            <a:ext cx="2480322" cy="1243894"/>
            <a:chOff x="320949" y="2967334"/>
            <a:chExt cx="2480322" cy="12438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85BB1C-2717-41B9-85E0-C7AB207F73CF}"/>
                </a:ext>
              </a:extLst>
            </p:cNvPr>
            <p:cNvSpPr txBox="1"/>
            <p:nvPr/>
          </p:nvSpPr>
          <p:spPr>
            <a:xfrm>
              <a:off x="320949" y="2967334"/>
              <a:ext cx="2161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Training feature</a:t>
              </a:r>
              <a:endParaRPr lang="zh-CN" altLang="en-US" sz="2400" dirty="0" err="1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DEC8A4-AC1C-4BE9-9944-9A32BEED019D}"/>
                </a:ext>
              </a:extLst>
            </p:cNvPr>
            <p:cNvSpPr txBox="1"/>
            <p:nvPr/>
          </p:nvSpPr>
          <p:spPr>
            <a:xfrm>
              <a:off x="365509" y="3749563"/>
              <a:ext cx="20146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Testing feature</a:t>
              </a:r>
              <a:endParaRPr lang="zh-CN" altLang="en-US" sz="2400" dirty="0" err="1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F27C024-2C14-40F9-B8BF-1F25CAFC8D04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7366" y="3129253"/>
              <a:ext cx="313905" cy="23771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E4B4E04-2DDC-4711-BE82-47E2C8E5EA0D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2043" y="3911764"/>
              <a:ext cx="313905" cy="266666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51377D-CE8D-46DB-B3E8-63D55DE32FD5}"/>
              </a:ext>
            </a:extLst>
          </p:cNvPr>
          <p:cNvGrpSpPr/>
          <p:nvPr/>
        </p:nvGrpSpPr>
        <p:grpSpPr>
          <a:xfrm>
            <a:off x="4146083" y="2937844"/>
            <a:ext cx="4490330" cy="1273384"/>
            <a:chOff x="3811400" y="2937844"/>
            <a:chExt cx="4490330" cy="127338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AE4AD0-42D1-4A53-A964-16F9FA7D8F73}"/>
                </a:ext>
              </a:extLst>
            </p:cNvPr>
            <p:cNvSpPr txBox="1"/>
            <p:nvPr/>
          </p:nvSpPr>
          <p:spPr>
            <a:xfrm>
              <a:off x="3811400" y="2978497"/>
              <a:ext cx="2161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Training feature</a:t>
              </a:r>
              <a:endParaRPr lang="zh-CN" altLang="en-US" sz="2400" dirty="0" err="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33B563C-B2E0-4EAC-99A0-680046FED0C4}"/>
                </a:ext>
              </a:extLst>
            </p:cNvPr>
            <p:cNvSpPr txBox="1"/>
            <p:nvPr/>
          </p:nvSpPr>
          <p:spPr>
            <a:xfrm>
              <a:off x="3819952" y="3749563"/>
              <a:ext cx="20146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Testing feature</a:t>
              </a:r>
              <a:endParaRPr lang="zh-CN" altLang="en-US" sz="2400" dirty="0" err="1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9760727-996A-4E3E-87EF-50E4875D22AE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5801" y="3133824"/>
              <a:ext cx="313905" cy="23771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CF75D88-8026-4655-9CB6-7C8129824C7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5802" y="3916335"/>
              <a:ext cx="313905" cy="26666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93A1658-917F-4897-BAE2-9A8BB6901EB9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0492" y="3129253"/>
              <a:ext cx="295619" cy="24685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F93928B-7C92-464D-AD06-D2EA6BFADE99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1075" y="3911764"/>
              <a:ext cx="295619" cy="27580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7837B55-102A-4A2D-9046-2557EADB9C5E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6897" y="3133824"/>
              <a:ext cx="300190" cy="23771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85AE79E-A8FA-436C-85E3-F8447021CD8C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774" y="3916335"/>
              <a:ext cx="300190" cy="266666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C04DE7-9E2F-4562-AB6E-06BAF53A5C98}"/>
                </a:ext>
              </a:extLst>
            </p:cNvPr>
            <p:cNvSpPr txBox="1"/>
            <p:nvPr/>
          </p:nvSpPr>
          <p:spPr>
            <a:xfrm>
              <a:off x="7732343" y="2937844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….</a:t>
              </a:r>
              <a:endParaRPr lang="zh-CN" altLang="en-US" sz="2400" dirty="0" err="1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82BE847-9907-4F02-BE2D-32D549D6AF19}"/>
                </a:ext>
              </a:extLst>
            </p:cNvPr>
            <p:cNvSpPr txBox="1"/>
            <p:nvPr/>
          </p:nvSpPr>
          <p:spPr>
            <a:xfrm>
              <a:off x="7729496" y="3721600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….</a:t>
              </a:r>
              <a:endParaRPr lang="zh-CN" altLang="en-US" sz="2400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88722005"/>
      </p:ext>
    </p:extLst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EC4A92-5C43-437E-8979-358FE0658E27}"/>
              </a:ext>
            </a:extLst>
          </p:cNvPr>
          <p:cNvSpPr txBox="1"/>
          <p:nvPr/>
        </p:nvSpPr>
        <p:spPr>
          <a:xfrm>
            <a:off x="590301" y="1278868"/>
            <a:ext cx="2831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Single-view learning </a:t>
            </a:r>
            <a:endParaRPr lang="zh-CN" altLang="en-US" sz="24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F06F8-40E8-4D5B-BE5B-7E6C1B450FCB}"/>
              </a:ext>
            </a:extLst>
          </p:cNvPr>
          <p:cNvSpPr txBox="1"/>
          <p:nvPr/>
        </p:nvSpPr>
        <p:spPr>
          <a:xfrm>
            <a:off x="4922543" y="1278868"/>
            <a:ext cx="2728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/>
              <a:t>Multi-view learning </a:t>
            </a:r>
            <a:endParaRPr lang="zh-CN" altLang="en-US" sz="2400" dirty="0" err="1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EF7DC03-AFBF-41A5-9024-BC02484FB01F}"/>
              </a:ext>
            </a:extLst>
          </p:cNvPr>
          <p:cNvGrpSpPr/>
          <p:nvPr/>
        </p:nvGrpSpPr>
        <p:grpSpPr>
          <a:xfrm>
            <a:off x="693540" y="2967334"/>
            <a:ext cx="2480322" cy="1243894"/>
            <a:chOff x="320949" y="2967334"/>
            <a:chExt cx="2480322" cy="12438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185BB1C-2717-41B9-85E0-C7AB207F73CF}"/>
                </a:ext>
              </a:extLst>
            </p:cNvPr>
            <p:cNvSpPr txBox="1"/>
            <p:nvPr/>
          </p:nvSpPr>
          <p:spPr>
            <a:xfrm>
              <a:off x="320949" y="2967334"/>
              <a:ext cx="2161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Training feature</a:t>
              </a:r>
              <a:endParaRPr lang="zh-CN" altLang="en-US" sz="2400" dirty="0" err="1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DEC8A4-AC1C-4BE9-9944-9A32BEED019D}"/>
                </a:ext>
              </a:extLst>
            </p:cNvPr>
            <p:cNvSpPr txBox="1"/>
            <p:nvPr/>
          </p:nvSpPr>
          <p:spPr>
            <a:xfrm>
              <a:off x="365509" y="3749563"/>
              <a:ext cx="20146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Testing feature</a:t>
              </a:r>
              <a:endParaRPr lang="zh-CN" altLang="en-US" sz="2400" dirty="0" err="1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F27C024-2C14-40F9-B8BF-1F25CAFC8D04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7366" y="3129253"/>
              <a:ext cx="313905" cy="23771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E4B4E04-2DDC-4711-BE82-47E2C8E5EA0D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2043" y="3911764"/>
              <a:ext cx="313905" cy="266666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51377D-CE8D-46DB-B3E8-63D55DE32FD5}"/>
              </a:ext>
            </a:extLst>
          </p:cNvPr>
          <p:cNvGrpSpPr/>
          <p:nvPr/>
        </p:nvGrpSpPr>
        <p:grpSpPr>
          <a:xfrm>
            <a:off x="4146083" y="2937844"/>
            <a:ext cx="4490330" cy="1273384"/>
            <a:chOff x="3811400" y="2937844"/>
            <a:chExt cx="4490330" cy="127338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AE4AD0-42D1-4A53-A964-16F9FA7D8F73}"/>
                </a:ext>
              </a:extLst>
            </p:cNvPr>
            <p:cNvSpPr txBox="1"/>
            <p:nvPr/>
          </p:nvSpPr>
          <p:spPr>
            <a:xfrm>
              <a:off x="3811400" y="2978497"/>
              <a:ext cx="2161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Training feature</a:t>
              </a:r>
              <a:endParaRPr lang="zh-CN" altLang="en-US" sz="2400" dirty="0" err="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33B563C-B2E0-4EAC-99A0-680046FED0C4}"/>
                </a:ext>
              </a:extLst>
            </p:cNvPr>
            <p:cNvSpPr txBox="1"/>
            <p:nvPr/>
          </p:nvSpPr>
          <p:spPr>
            <a:xfrm>
              <a:off x="3819952" y="3749563"/>
              <a:ext cx="20146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Testing feature</a:t>
              </a:r>
              <a:endParaRPr lang="zh-CN" altLang="en-US" sz="2400" dirty="0" err="1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9760727-996A-4E3E-87EF-50E4875D22AE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5801" y="3133824"/>
              <a:ext cx="313905" cy="23771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CF75D88-8026-4655-9CB6-7C8129824C72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5802" y="3916335"/>
              <a:ext cx="313905" cy="26666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93A1658-917F-4897-BAE2-9A8BB6901EB9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0492" y="3129253"/>
              <a:ext cx="295619" cy="24685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F93928B-7C92-464D-AD06-D2EA6BFADE99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1075" y="3911764"/>
              <a:ext cx="295619" cy="27580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7837B55-102A-4A2D-9046-2557EADB9C5E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6897" y="3133824"/>
              <a:ext cx="300190" cy="23771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85AE79E-A8FA-436C-85E3-F8447021CD8C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7774" y="3916335"/>
              <a:ext cx="300190" cy="266666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C04DE7-9E2F-4562-AB6E-06BAF53A5C98}"/>
                </a:ext>
              </a:extLst>
            </p:cNvPr>
            <p:cNvSpPr txBox="1"/>
            <p:nvPr/>
          </p:nvSpPr>
          <p:spPr>
            <a:xfrm>
              <a:off x="7732343" y="2937844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….</a:t>
              </a:r>
              <a:endParaRPr lang="zh-CN" altLang="en-US" sz="2400" dirty="0" err="1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82BE847-9907-4F02-BE2D-32D549D6AF19}"/>
                </a:ext>
              </a:extLst>
            </p:cNvPr>
            <p:cNvSpPr txBox="1"/>
            <p:nvPr/>
          </p:nvSpPr>
          <p:spPr>
            <a:xfrm>
              <a:off x="7729496" y="3721600"/>
              <a:ext cx="5693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/>
                <a:t>….</a:t>
              </a:r>
              <a:endParaRPr lang="zh-CN" altLang="en-US" sz="2400" dirty="0" err="1"/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AA72239-6768-48B9-BCF9-63862AC60FF5}"/>
              </a:ext>
            </a:extLst>
          </p:cNvPr>
          <p:cNvSpPr/>
          <p:nvPr/>
        </p:nvSpPr>
        <p:spPr>
          <a:xfrm>
            <a:off x="4146083" y="1123339"/>
            <a:ext cx="4487373" cy="343090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6040989"/>
      </p:ext>
    </p:extLst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D56B06-9134-4E5A-AE3D-E5260D4112A6}"/>
              </a:ext>
            </a:extLst>
          </p:cNvPr>
          <p:cNvSpPr txBox="1"/>
          <p:nvPr/>
        </p:nvSpPr>
        <p:spPr>
          <a:xfrm>
            <a:off x="2937578" y="2736502"/>
            <a:ext cx="32688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zh-CN" sz="24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000"/>
              <a:t>Consensus principle</a:t>
            </a:r>
          </a:p>
          <a:p>
            <a:pPr marL="457200" indent="-457200">
              <a:buFont typeface="Wingdings" panose="05000000000000000000" pitchFamily="2" charset="2"/>
              <a:buChar char="p"/>
            </a:pPr>
            <a:endParaRPr lang="en-US" altLang="zh-CN" sz="20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chemeClr val="bg2"/>
                </a:solidFill>
              </a:rPr>
              <a:t>Complementary principle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F831E-B087-45D3-A84A-CB0FA0D3BF9D}"/>
              </a:ext>
            </a:extLst>
          </p:cNvPr>
          <p:cNvSpPr/>
          <p:nvPr/>
        </p:nvSpPr>
        <p:spPr>
          <a:xfrm>
            <a:off x="3194861" y="1080000"/>
            <a:ext cx="27542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/>
              <a:t>Multi-view Learning</a:t>
            </a:r>
          </a:p>
        </p:txBody>
      </p:sp>
    </p:spTree>
    <p:extLst>
      <p:ext uri="{BB962C8B-B14F-4D97-AF65-F5344CB8AC3E}">
        <p14:creationId xmlns:p14="http://schemas.microsoft.com/office/powerpoint/2010/main" val="3769615785"/>
      </p:ext>
    </p:extLst>
  </p:cSld>
  <p:clrMapOvr>
    <a:masterClrMapping/>
  </p:clrMapOvr>
  <p:transition spd="med">
    <p:push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s_a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a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45.48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b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s_a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t_a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45.48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s_b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45.48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t_b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a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45.48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b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s_a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t_a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t_a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45.48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s_b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45.48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t_b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a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47.731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c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s_a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t_a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45.48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s_b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45.48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t_b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45.48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b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147.731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s_c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a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47.731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t_c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s_a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t_a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45.48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s_b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45.48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t_b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147.731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s_c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47.731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t_c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s_a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t_a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s_a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s_a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t_a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45.48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s_b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45.48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t_b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147.731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s_c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47.7315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t_c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s_a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t_a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IONNAME" val="Group 57"/>
  <p:tag name="LAYER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154.4807"/>
  <p:tag name="LATEXADDIN" val="\documentclass{article}&#10;\usepackage{amsmath}&#10;\pagestyle{empty}&#10;\begin{document}&#10;&#10;$\mathbf{X}_a^s$&#10;&#10;&#10;\end{document}"/>
  <p:tag name="IGUANATEXSIZE" val="20"/>
  <p:tag name="IGUANATEXCURSOR" val="100"/>
  <p:tag name="TRANSPARENCY" val="True"/>
  <p:tag name="FILENAME" val=""/>
  <p:tag name="LATEXENGINEID" val="0"/>
  <p:tag name="TEMPFOLDER" val="c:\temp\"/>
  <p:tag name="LATEXFORMHEIGHT" val="309.75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45.4818"/>
  <p:tag name="LATEXADDIN" val="\documentclass{article}&#10;\usepackage{amsmath}&#10;\pagestyle{empty}&#10;\begin{document}&#10;&#10;$\mathbf{X}_b^s$&#10;&#10;&#10;\end{document}"/>
  <p:tag name="IGUANATEXSIZE" val="20"/>
  <p:tag name="IGUANATEXCURSOR" val="96"/>
  <p:tag name="TRANSPARENCY" val="True"/>
  <p:tag name="FILENAME" val=""/>
  <p:tag name="LATEXENGINEID" val="0"/>
  <p:tag name="TEMPFOLDER" val="c:\temp\"/>
  <p:tag name="LATEXFORMHEIGHT" val="309.75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2336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t_a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154.4807"/>
  <p:tag name="LATEXADDIN" val="\documentclass{article}&#10;\usepackage{amsmath}&#10;\pagestyle{empty}&#10;\begin{document}&#10;&#10;$\mathbf{X}_a^s$&#10;&#10;&#10;\end{document}"/>
  <p:tag name="IGUANATEXSIZE" val="20"/>
  <p:tag name="IGUANATEXCURSOR" val="98"/>
  <p:tag name="TRANSPARENCY" val="True"/>
  <p:tag name="FILENAME" val=""/>
  <p:tag name="LATEXENGINEID" val="0"/>
  <p:tag name="TEMPFOLDER" val="c:\temp\"/>
  <p:tag name="LATEXFORMHEIGHT" val="218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45.4818"/>
  <p:tag name="LATEXADDIN" val="\documentclass{article}&#10;\usepackage{amsmath}&#10;\pagestyle{empty}&#10;\begin{document}&#10;&#10;$\mathbf{X}_b^s$&#10;&#10;&#10;\end{document}"/>
  <p:tag name="IGUANATEXSIZE" val="20"/>
  <p:tag name="IGUANATEXCURSOR" val="98"/>
  <p:tag name="TRANSPARENCY" val="True"/>
  <p:tag name="FILENAME" val=""/>
  <p:tag name="LATEXENGINEID" val="0"/>
  <p:tag name="TEMPFOLDER" val="c:\temp\"/>
  <p:tag name="LATEXFORMHEIGHT" val="218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154.4807"/>
  <p:tag name="LATEXADDIN" val="\documentclass{article}&#10;\usepackage{amsmath}&#10;\pagestyle{empty}&#10;\begin{document}&#10;&#10;$\mathbf{X}_a^s$&#10;&#10;&#10;\end{document}"/>
  <p:tag name="IGUANATEXSIZE" val="20"/>
  <p:tag name="IGUANATEXCURSOR" val="98"/>
  <p:tag name="TRANSPARENCY" val="True"/>
  <p:tag name="FILENAME" val=""/>
  <p:tag name="LATEXENGINEID" val="0"/>
  <p:tag name="TEMPFOLDER" val="c:\temp\"/>
  <p:tag name="LATEXFORMHEIGHT" val="218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45.4818"/>
  <p:tag name="LATEXADDIN" val="\documentclass{article}&#10;\usepackage{amsmath}&#10;\pagestyle{empty}&#10;\begin{document}&#10;&#10;$\mathbf{X}_b^s$&#10;&#10;&#10;\end{document}"/>
  <p:tag name="IGUANATEXSIZE" val="20"/>
  <p:tag name="IGUANATEXCURSOR" val="96"/>
  <p:tag name="TRANSPARENCY" val="True"/>
  <p:tag name="FILENAME" val=""/>
  <p:tag name="LATEXENGINEID" val="0"/>
  <p:tag name="TEMPFOLDER" val="c:\temp\"/>
  <p:tag name="LATEXFORMHEIGHT" val="218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04.1995"/>
  <p:tag name="ORIGINALWIDTH" val="1448.06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\max_{\bar{\X}_a^s,\bar{\X}_b^s} \frac{\bar{\X}_a^s\bar{\X}_b^{sT}}{\sqrt{(\bar{\X}_a^s\bar{\X}_a^{sT})(\bar{\X}_b^s\bar{\X}_b^{sT})}}\nonumber&#10;\end{eqnarray}&#10;&#10;&#10;\end{document}"/>
  <p:tag name="IGUANATEXSIZE" val="20"/>
  <p:tag name="IGUANATEXCURSOR" val="66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02.6997"/>
  <p:tag name="ORIGINALWIDTH" val="2125.984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\max_{\mathbf{w}_a,\mathbf{w}_b} \frac{\mathbf{w}_a^T\mathbf{X}_a^s\mathbf{X}_b^{sT}\mathbf{w}_b}{\sqrt{(\mathbf{w}_a^T\mathbf{X}_a^s\mathbf{X}_a^{sT}\mathbf{w}_a)(\mathbf{w}_b^T\mathbf{X}_b^s\mathbf{X}_b^{sT}\mathbf{w}_b)}}\nonumber&#10;\end{eqnarray}&#10;&#10;&#10;\end{document}"/>
  <p:tag name="IGUANATEXSIZE" val="20"/>
  <p:tag name="IGUANATEXCURSOR" val="74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672.665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bar{\X}_a^s=\w_a^T\X_a^s$&#10;&#10;&#10;\end{document}"/>
  <p:tag name="IGUANATEXSIZE" val="20"/>
  <p:tag name="IGUANATEXCURSOR" val="558"/>
  <p:tag name="TRANSPARENCY" val="True"/>
  <p:tag name="FILENAME" val=""/>
  <p:tag name="LATEXENGINEID" val="0"/>
  <p:tag name="TEMPFOLDER" val="c:\temp\"/>
  <p:tag name="LATEXFORMHEIGHT" val="322.5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656.917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bar{\X}_b^s=\w_b^T\X_b^s$&#10;&#10;&#10;\end{document}"/>
  <p:tag name="IGUANATEXSIZE" val="20"/>
  <p:tag name="IGUANATEXCURSOR" val="55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50.7312"/>
  <p:tag name="LATEXADDIN" val="\documentclass{article}&#10;\usepackage{amsmath}&#10;\pagestyle{empty}&#10;\begin{document}&#10;&#10;&#10;$\mathbf{w}_a$&#10;&#10;\end{document}"/>
  <p:tag name="IGUANATEXSIZE" val="25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41.7323"/>
  <p:tag name="LATEXADDIN" val="\documentclass{article}&#10;\usepackage{amsmath}&#10;\pagestyle{empty}&#10;\begin{document}&#10;&#10;&#10;$\mathbf{w}_b$&#10;&#10;\end{document}"/>
  <p:tag name="IGUANATEXSIZE" val="25"/>
  <p:tag name="IGUANATEXCURSOR" val="9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45.48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s_b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672.665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bar{\X}_a^t=\w_a^T\X_a^t$&#10;&#10;&#10;\end{document}"/>
  <p:tag name="IGUANATEXSIZE" val="20"/>
  <p:tag name="IGUANATEXCURSOR" val="556"/>
  <p:tag name="TRANSPARENCY" val="True"/>
  <p:tag name="FILENAME" val=""/>
  <p:tag name="LATEXENGINEID" val="0"/>
  <p:tag name="TEMPFOLDER" val="c:\temp\"/>
  <p:tag name="LATEXFORMHEIGHT" val="322.5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653.918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bar{\X}_b^t=\w_b^T\X_b^t$&#10;&#10;&#10;\end{document}"/>
  <p:tag name="IGUANATEXSIZE" val="20"/>
  <p:tag name="IGUANATEXCURSOR" val="55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672.665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bar{\X}_a^s=\w_a^T\X_a^s$&#10;&#10;&#10;\end{document}"/>
  <p:tag name="IGUANATEXSIZE" val="20"/>
  <p:tag name="IGUANATEXCURSOR" val="558"/>
  <p:tag name="TRANSPARENCY" val="True"/>
  <p:tag name="FILENAME" val=""/>
  <p:tag name="LATEXENGINEID" val="0"/>
  <p:tag name="TEMPFOLDER" val="c:\temp\"/>
  <p:tag name="LATEXFORMHEIGHT" val="322.5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656.917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bar{\X}_b^s=\w_b^T\X_b^s$&#10;&#10;&#10;\end{document}"/>
  <p:tag name="IGUANATEXSIZE" val="20"/>
  <p:tag name="IGUANATEXCURSOR" val="55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8.4064"/>
  <p:tag name="ORIGINALWIDTH" val="2015.748"/>
  <p:tag name="LATEXADDIN" val="\documentclass{article}&#10;\usepackage{amsmath}&#10;\pagestyle{empty}&#10;\begin{document}&#10;&#10;\begin{eqnarray}&#10;\min_{\mathbf{w}, b, \xi_i}&amp;&amp;\frac{1}{2}\|\mathbf{w}\|^2 + C\sum_{i=1}^{N}\xi_i\nonumber\\&#10;\mbox{s.t.} &amp;&amp; y_i(\mathbf{w}^T\mathbf{x}_i + b) \geq 1 - \xi_i,\quad \forall i,\nonumber\\&#10;&amp;&amp; \xi_i \geq 0,\quad \forall i. \nonumber&#10;\end{eqnarray}&#10;&#10;&#10;\end{document}"/>
  <p:tag name="IGUANATEXSIZE" val="20"/>
  <p:tag name="IGUANATEXCURSOR" val="220"/>
  <p:tag name="TRANSPARENCY" val="True"/>
  <p:tag name="FILENAME" val=""/>
  <p:tag name="LATEXENGINEID" val="0"/>
  <p:tag name="TEMPFOLDER" val="c:\temp\"/>
  <p:tag name="LATEXFORMHEIGHT" val="218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05.849"/>
  <p:tag name="ORIGINALWIDTH" val="3216.348"/>
  <p:tag name="LATEXADDIN" val="\documentclass{article}&#10;\usepackage{amsmath}&#10;\pagestyle{empty}&#10;\begin{document}&#10;&#10;\begin{eqnarray}&#10;\min_{\stackrel{\mathbf{w}^a, b^a,\xi^a_i,\eta_i}{\mathbf{w}^b, b^b,\xi^b_i}}&amp;&amp;\frac{1}{2}\|\mathbf{w}^a\|^2 +\frac{1}{2}\|\mathbf{w}^b\|^2+ C\sum_{i=1}^{N}(\xi^a_i+\xi^b_i)+\gamma \sum_{i=1}^{N} \eta_i \nonumber\\&#10;\mbox{s.t.} &amp;&amp; y_i(\mathbf{w}^{aT}\mathbf{x}^a_i + b^a) \geq 1 - \xi^a_i,\quad \forall i,\nonumber\\&#10;&amp;&amp; y_i(\mathbf{w}^{bT}\mathbf{x}^b_i + b^b) \geq 1 - \xi^b_i,\quad \forall i,\nonumber\\&#10;&amp;&amp; |\mathbf{w}^{aT}\mathbf{x}^a_i + b^a-\mathbf{w}^{bT}\mathbf{x}^b_i - b^b|\leq \eta_i,\quad \forall i,\nonumber\\&#10;&amp;&amp; \xi^a_i\geq 0,\,\,\xi^b_i\geq 0,\,\,\eta_i\geq 0,\quad \forall i, \nonumber&#10;\end{eqnarray}&#10;&#10;&#10;\end{document}"/>
  <p:tag name="IGUANATEXSIZE" val="20"/>
  <p:tag name="IGUANATEXCURSOR" val="698"/>
  <p:tag name="TRANSPARENCY" val="True"/>
  <p:tag name="FILENAME" val=""/>
  <p:tag name="LATEXENGINEID" val="0"/>
  <p:tag name="TEMPFOLDER" val="c:\temp\"/>
  <p:tag name="LATEXFORMHEIGHT" val="218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713.53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frac{1}{2}[(\w^{aT}\x^a_i+b^a)+(\w^{bT}\x^b_i+b^b)]$&#10;&#10;&#10;\end{document}"/>
  <p:tag name="IGUANATEXSIZE" val="20"/>
  <p:tag name="IGUANATEXCURSOR" val="57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9839"/>
  <p:tag name="ORIGINALWIDTH" val="425.946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[\X^s_a;\X^s_b]$&#10;&#10;&#10;\end{document}"/>
  <p:tag name="IGUANATEXSIZE" val="20"/>
  <p:tag name="IGUANATEXCURSOR" val="546"/>
  <p:tag name="TRANSPARENCY" val="True"/>
  <p:tag name="FILENAME" val=""/>
  <p:tag name="LATEXENGINEID" val="0"/>
  <p:tag name="TEMPFOLDER" val="c:\temp\"/>
  <p:tag name="LATEXFORMHEIGHT" val="309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422.947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[\X^t_a;\X^t_b]$&#10;&#10;&#10;\end{document}"/>
  <p:tag name="IGUANATEXSIZE" val="20"/>
  <p:tag name="IGUANATEXCURSOR" val="543"/>
  <p:tag name="TRANSPARENCY" val="True"/>
  <p:tag name="FILENAME" val=""/>
  <p:tag name="LATEXENGINEID" val="0"/>
  <p:tag name="TEMPFOLDER" val="c:\temp\"/>
  <p:tag name="LATEXFORMHEIGHT" val="309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713.53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frac{1}{2}[(\w^{aT}\x^a_i+b^a)+(\w^{bT}\x^b_i+b^b)]$&#10;&#10;&#10;\end{document}"/>
  <p:tag name="IGUANATEXSIZE" val="20"/>
  <p:tag name="IGUANATEXCURSOR" val="57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.7331"/>
  <p:tag name="ORIGINALWIDTH" val="145.48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t_b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152.980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w^a$&#10;&#10;&#10;\end{document}"/>
  <p:tag name="IGUANATEXSIZE" val="20"/>
  <p:tag name="IGUANATEXCURSOR" val="53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.9854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a^s$&#10;&#10;&#10;\end{document}"/>
  <p:tag name="IGUANATEXSIZE" val="20"/>
  <p:tag name="IGUANATEXCURSOR" val="53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43.982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w^b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.4848"/>
  <p:tag name="ORIGINALWIDTH" val="145.48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b^s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.7372"/>
  <p:tag name="ORIGINALWIDTH" val="104.23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^i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3.6257"/>
  <p:tag name="ORIGINALWIDTH" val="1715.78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\min_{\mathbf{w}^v,\d}&amp;&amp;\frac{1}{2}\sum_{v=1}^V\frac{\|\mathbf{w}^v\|^2}{d^v}\nonumber\\&#10;\mbox{s.t.} &amp;&amp; y_i \sum_{v=1}^V\mathbf{w}^{vT}\mathbf{x}_i^v \geq 1,\quad \forall i,\nonumber\nonumber\\&#10;&amp;&amp; \1^T\d=1,\quad \d\geq\0.\nonumber&#10;\end{eqnarray}&#10;&#10;&#10;\end{document}"/>
  <p:tag name="IGUANATEXSIZE" val="20"/>
  <p:tag name="IGUANATEXCURSOR" val="581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0.9449"/>
  <p:tag name="ORIGINALWIDTH" val="1399.325"/>
  <p:tag name="LATEXADDIN" val="\documentclass{article}&#10;\usepackage{amsmath}&#10;\pagestyle{empty}&#10;\begin{document}&#10;&#10;\begin{eqnarray}&#10;\min_{\mathbf{w}}&amp;&amp;\frac{1}{2}\|\mathbf{w}\|^2\nonumber\\&#10;\mbox{s.t.} &amp;&amp; y_i \mathbf{w}^T\mathbf{x}_i \geq 1,\quad \forall i.\nonumber&#10;\end{eqnarray}&#10;&#10;&#10;\end{document}"/>
  <p:tag name="IGUANATEXSIZE" val="20"/>
  <p:tag name="IGUANATEXCURSOR" val="223"/>
  <p:tag name="TRANSPARENCY" val="True"/>
  <p:tag name="FILENAME" val=""/>
  <p:tag name="LATEXENGINEID" val="0"/>
  <p:tag name="TEMPFOLDER" val="c:\temp\"/>
  <p:tag name="LATEXFORMHEIGHT" val="218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3.6257"/>
  <p:tag name="ORIGINALWIDTH" val="1715.78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\min_{\mathbf{w}^v, \d}&amp;&amp;\frac{1}{2}\sum_{v=1}^V\frac{\|\mathbf{w}^v\|^2}{d^v}\nonumber\\&#10;\mbox{s.t.} &amp;&amp; y_i \sum_{v=1}^V\mathbf{w}^{vT}\mathbf{x}_i^v \geq 1,\quad \forall i,\nonumber\nonumber\\&#10;&amp;&amp; \1^T\d=1,\quad \d\geq\0.\nonumber&#10;\end{eqnarray}&#10;&#10;&#10;\end{document}"/>
  <p:tag name="IGUANATEXSIZE" val="20"/>
  <p:tag name="IGUANATEXCURSOR" val="58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992.875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w^v=d^v\X^v(\bm{\alpha}\circ\y)$&#10;&#10;&#10;\end{document}"/>
  <p:tag name="IGUANATEXSIZE" val="20"/>
  <p:tag name="IGUANATEXCURSOR" val="538"/>
  <p:tag name="TRANSPARENCY" val="True"/>
  <p:tag name="FILENAME" val=""/>
  <p:tag name="LATEXENGINEID" val="0"/>
  <p:tag name="TEMPFOLDER" val="c:\temp\"/>
  <p:tag name="LATEXFORMHEIGHT" val="218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14.6606"/>
  <p:tag name="ORIGINALWIDTH" val="2670.41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\min_{\d}\max_{\bm{\alpha}}&amp;&amp; -\frac{1}{2}\sum_{v=1}^V d^v\bm{\alpha}^T\left(\K^v\circ(\y\y^T)\right)\bm{\alpha}+\1^T\bm{\alpha}\nonumber\\&#10;\mbox{s.t.}&amp;&amp; \bm{\alpha}\geq \0,\nonumber\\&#10;&amp;&amp; \1^T\d=1, \quad \d\geq\0.\nonumber&#10;\end{eqnarray}&#10;&#10;&#10;\end{document}"/>
  <p:tag name="IGUANATEXSIZE" val="20"/>
  <p:tag name="IGUANATEXCURSOR" val="686"/>
  <p:tag name="TRANSPARENCY" val="True"/>
  <p:tag name="FILENAME" val=""/>
  <p:tag name="LATEXENGINEID" val="0"/>
  <p:tag name="TEMPFOLDER" val="c:\temp\"/>
  <p:tag name="LATEXFORMHEIGHT" val="614.25"/>
  <p:tag name="LATEXFORMWIDTH" val="562.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54.480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a$&#10;&#10;&#10;\end{document}"/>
  <p:tag name="IGUANATEXSIZE" val="20"/>
  <p:tag name="IGUANATEXCURSOR" val="533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5.958"/>
  <p:tag name="ORIGINALWIDTH" val="2651.669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\mathcal{L}_{\w^v,\bm{\alpha}}=\frac{1}{2}\sum_{v} \frac{\|\w^v\|^2}{d^v}-\sum_{i} \alpha_i(y_i\sum_{v}\w^{vT}\x_i^v-1)\nonumber&#10;\end{eqnarray}&#10;&#10;&#10;\end{document}"/>
  <p:tag name="IGUANATEXSIZE" val="20"/>
  <p:tag name="IGUANATEXCURSOR" val="63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3.2283"/>
  <p:tag name="ORIGINALWIDTH" val="819.647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frac{\partial \mathcal{L}_{\w^v,\bm{\alpha}}}{\partial \w^v}=0\Longrightarrow$&#10;&#10;&#10;\end{document}"/>
  <p:tag name="IGUANATEXSIZE" val="20"/>
  <p:tag name="IGUANATEXCURSOR" val="596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14.6606"/>
  <p:tag name="ORIGINALWIDTH" val="2670.41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\min_{\d}\max_{\bm{\alpha}}&amp;&amp; -\frac{1}{2}\sum_{v=1}^V d^v\bm{\alpha}^T\left(\K^v\circ(\y\y^T)\right)\bm{\alpha}+\1^T\bm{\alpha}\nonumber\\&#10;\mbox{s.t.}&amp;&amp; \bm{\alpha}\geq \0,\nonumber\\&#10;&amp;&amp; \1^T\d=1, \quad \d\geq\0.\nonumber&#10;\end{eqnarray}&#10;&#10;&#10;\end{document}"/>
  <p:tag name="IGUANATEXSIZE" val="20"/>
  <p:tag name="IGUANATEXCURSOR" val="604"/>
  <p:tag name="TRANSPARENCY" val="True"/>
  <p:tag name="FILENAME" val=""/>
  <p:tag name="LATEXENGINEID" val="0"/>
  <p:tag name="TEMPFOLDER" val="c:\temp\"/>
  <p:tag name="LATEXFORMHEIGHT" val="614.25"/>
  <p:tag name="LATEXFORMWIDTH" val="562.5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01.9498"/>
  <p:tag name="ORIGINALWIDTH" val="1979.003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\max_{\bm{\alpha}} &amp;&amp; -\frac{1}{2}\bm{\alpha}^T(\K\circ(\y\y^T))\bm{\alpha}+\1^T\bm{\alpha}\nonumber\\&#10;\mbox{s.t.} &amp;&amp; \bm{\alpha} \geq \0.\nonumber&#10;\end{eqnarray}&#10;&#10;&#10;\end{document}"/>
  <p:tag name="IGUANATEXSIZE" val="20"/>
  <p:tag name="IGUANATEXCURSOR" val="638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70.49118"/>
  <p:tag name="LATEXADDIN" val="\documentclass{article}&#10;\usepackage{amsmath}&#10;\pagestyle{empty}&#10;\begin{document}&#10;&#10;$\mathbf{d}$&#10;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8.4739"/>
  <p:tag name="ORIGINALWIDTH" val="820.3975"/>
  <p:tag name="LATEXADDIN" val="\documentclass{article}&#10;\usepackage{amsmath}&#10;\pagestyle{empty}&#10;\begin{document}&#10;&#10;&#10;$d^v=\frac{\|\mathbf{w}^v\|}{\sum_{v=1}^V \|\mathbf{w}^v\|}$&#10;&#10;\end{document}"/>
  <p:tag name="IGUANATEXSIZE" val="20"/>
  <p:tag name="IGUANATEXCURSOR" val="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23.4346"/>
  <p:tag name="ORIGINALWIDTH" val="2586.427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\max_{\bm{\alpha}}&amp;&amp; -\frac{1}{2}\bm{\alpha}^T\left[\sum_{v=1}^V d^v\left(\K^v\circ(\y\y^T)\right)\right]\bm{\alpha}+\1^T\bm{\alpha}\nonumber\\&#10;\mbox{s.t.}&amp;&amp; \bm{\alpha}\geq \0.\nonumber&#10;\end{eqnarray}&#10;&#10;&#10;\end{document}"/>
  <p:tag name="IGUANATEXSIZE" val="20"/>
  <p:tag name="IGUANATEXCURSOR" val="614"/>
  <p:tag name="TRANSPARENCY" val="True"/>
  <p:tag name="FILENAME" val=""/>
  <p:tag name="LATEXENGINEID" val="0"/>
  <p:tag name="TEMPFOLDER" val="c:\temp\"/>
  <p:tag name="LATEXFORMHEIGHT" val="614.25"/>
  <p:tag name="LATEXFORMWIDTH" val="562.5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3.6257"/>
  <p:tag name="ORIGINALWIDTH" val="1715.78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\min_{\mathbf{w}^v,\d}&amp;&amp;\frac{1}{2}\sum_{v=1}^V\frac{\|\mathbf{w}^v\|^2}{d^v}\nonumber\\&#10;\mbox{s.t.} &amp;&amp; y_i \sum_{v=1}^V\mathbf{w}^{vT}\mathbf{x}_i^v \geq 1,\quad \forall i,\nonumber\nonumber\\&#10;&amp;&amp; \1^T\d=1,\quad \d\geq\0.\nonumber&#10;\end{eqnarray}&#10;&#10;&#10;\end{document}"/>
  <p:tag name="IGUANATEXSIZE" val="20"/>
  <p:tag name="IGUANATEXCURSOR" val="622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2.2085"/>
  <p:tag name="ORIGINALWIDTH" val="1924.2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\begin{eqnarray}&#10;\mathcal{L}_{\w^v,\d}=\frac{1}{2}\sum_{v} \frac{\|\w^v\|^2}{d^v}+\lambda(\1^T\d-1)\nonumber&#10;\end{eqnarray}&#10;&#10;&#10;\end{document}"/>
  <p:tag name="IGUANATEXSIZE" val="20"/>
  <p:tag name="IGUANATEXCURSOR" val="567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6.4754"/>
  <p:tag name="ORIGINALWIDTH" val="1392.576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frac{\partial \mathcal{L}_{\w^v,\d}}{\partial d^v}=0\Longrightarrow d^v=\frac{\|\w^v\|}{\sqrt{2\lambda}}$&#10;&#10;&#10;\end{document}"/>
  <p:tag name="IGUANATEXSIZE" val="20"/>
  <p:tag name="IGUANATEXCURSOR" val="634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45.4818"/>
  <p:tag name="LATEXADDIN" val="\documentclass{article}&#10;\usepackage{amsmath}&#10;\usepackage{amsfonts}&#10;\usepackage{amssymb}&#10;\usepackage{xcolor}&#10;\usepackage{bm}&#10;\usepackage{etoolbox}&#10;\usepackage{mathtools}&#10;\pagestyle{empty}&#10;\begin{document}&#10;&#10;\newcommand{\MyMapTemplateNoPrefix}[3]{\expandafter#1\csname#3\endcsname{#2{#3}}}&#10;\forcsvlist{\MyMapTemplateNoPrefix {\def} {\mathbf}} {0, 1, a, b, c, d, e, f, g, h, i, j, k, l, m, n, o, p, q, r, u, v, w, x, y, z} &#10;\forcsvlist{\MyMapTemplateNoPrefix {\def} {\mathbf}} {A,B,C,D,E,F,G,H,I,J,K,L,M,N,O,P,Q,R,S,T,U,V,W,X,Y,Z}  &#10;&#10;$\X_b$&#10;&#10;&#10;\end{document}"/>
  <p:tag name="IGUANATEXSIZE" val="20"/>
  <p:tag name="IGUANATEXCURSOR" val="535"/>
  <p:tag name="TRANSPARENCY" val="True"/>
  <p:tag name="FILENAME" val=""/>
  <p:tag name="LATEXENGINEID" val="0"/>
  <p:tag name="TEMPFOLDER" val="c:\temp\"/>
  <p:tag name="LATEXFORMHEIGHT" val="310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70.49118"/>
  <p:tag name="LATEXADDIN" val="\documentclass{article}&#10;\usepackage{amsmath}&#10;\pagestyle{empty}&#10;\begin{document}&#10;&#10;$\mathbf{d}$&#10;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82.48969"/>
  <p:tag name="LATEXADDIN" val="\documentclass{article}&#10;\usepackage{amsmath}&#10;\usepackage{bm}&#10;\pagestyle{empty}&#10;\begin{document}&#10;&#10;&#10;$\bm{\alpha}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99291"/>
  <p:tag name="ORIGINALWIDTH" val="82.48969"/>
  <p:tag name="LATEXADDIN" val="\documentclass{article}&#10;\usepackage{amsmath}&#10;\usepackage{bm}&#10;\pagestyle{empty}&#10;\begin{document}&#10;&#10;&#10;$\bm{\alpha}$&#10;&#10;\end{document}"/>
  <p:tag name="IGUANATEXSIZE" val="20"/>
  <p:tag name="IGUANATEXCURSOR" val="1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7247</TotalTime>
  <Words>417</Words>
  <Application>Microsoft Office PowerPoint</Application>
  <PresentationFormat>On-screen Show (4:3)</PresentationFormat>
  <Paragraphs>117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等线</vt:lpstr>
      <vt:lpstr>宋体</vt:lpstr>
      <vt:lpstr>Arial</vt:lpstr>
      <vt:lpstr>Calibri</vt:lpstr>
      <vt:lpstr>Times New Roman</vt:lpstr>
      <vt:lpstr>Wingdings</vt:lpstr>
      <vt:lpstr>2016-VI主题-蓝</vt:lpstr>
      <vt:lpstr>Principles of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沈小丹</dc:creator>
  <cp:lastModifiedBy>Windows 用户</cp:lastModifiedBy>
  <cp:revision>976</cp:revision>
  <dcterms:created xsi:type="dcterms:W3CDTF">2016-04-20T02:59:17Z</dcterms:created>
  <dcterms:modified xsi:type="dcterms:W3CDTF">2019-05-27T08:00:22Z</dcterms:modified>
</cp:coreProperties>
</file>