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7" r:id="rId3"/>
    <p:sldId id="340" r:id="rId4"/>
    <p:sldId id="313" r:id="rId5"/>
    <p:sldId id="343" r:id="rId6"/>
    <p:sldId id="341" r:id="rId7"/>
    <p:sldId id="344" r:id="rId8"/>
    <p:sldId id="346" r:id="rId9"/>
    <p:sldId id="319" r:id="rId10"/>
    <p:sldId id="349" r:id="rId11"/>
    <p:sldId id="350" r:id="rId12"/>
    <p:sldId id="347" r:id="rId13"/>
    <p:sldId id="357" r:id="rId14"/>
    <p:sldId id="359" r:id="rId15"/>
    <p:sldId id="559" r:id="rId16"/>
    <p:sldId id="563" r:id="rId17"/>
    <p:sldId id="560" r:id="rId18"/>
    <p:sldId id="360" r:id="rId19"/>
    <p:sldId id="361" r:id="rId20"/>
    <p:sldId id="362" r:id="rId21"/>
    <p:sldId id="363" r:id="rId22"/>
    <p:sldId id="348" r:id="rId23"/>
    <p:sldId id="351" r:id="rId24"/>
    <p:sldId id="352" r:id="rId25"/>
    <p:sldId id="353" r:id="rId26"/>
    <p:sldId id="354" r:id="rId27"/>
    <p:sldId id="355" r:id="rId28"/>
    <p:sldId id="364" r:id="rId29"/>
    <p:sldId id="366" r:id="rId30"/>
    <p:sldId id="367" r:id="rId31"/>
    <p:sldId id="561" r:id="rId32"/>
    <p:sldId id="368" r:id="rId33"/>
    <p:sldId id="562" r:id="rId34"/>
    <p:sldId id="369" r:id="rId35"/>
    <p:sldId id="370" r:id="rId36"/>
    <p:sldId id="28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098"/>
    <a:srgbClr val="E6E6E6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8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6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tags" Target="../tags/tag35.xml"/><Relationship Id="rId7" Type="http://schemas.openxmlformats.org/officeDocument/2006/relationships/image" Target="../media/image13.jpg"/><Relationship Id="rId12" Type="http://schemas.openxmlformats.org/officeDocument/2006/relationships/image" Target="../media/image17.jpe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tags" Target="../tags/tag36.xml"/><Relationship Id="rId9" Type="http://schemas.openxmlformats.org/officeDocument/2006/relationships/image" Target="../media/image9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9.xml"/><Relationship Id="rId7" Type="http://schemas.openxmlformats.org/officeDocument/2006/relationships/image" Target="../media/image3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42.xml"/><Relationship Id="rId7" Type="http://schemas.openxmlformats.org/officeDocument/2006/relationships/image" Target="../media/image3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1.jp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34.png"/><Relationship Id="rId4" Type="http://schemas.openxmlformats.org/officeDocument/2006/relationships/tags" Target="../tags/tag43.xml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tags" Target="../tags/tag46.xml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.png"/><Relationship Id="rId4" Type="http://schemas.openxmlformats.org/officeDocument/2006/relationships/tags" Target="../tags/tag47.xm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tags" Target="../tags/tag54.xml"/><Relationship Id="rId16" Type="http://schemas.openxmlformats.org/officeDocument/2006/relationships/image" Target="../media/image50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6.png"/><Relationship Id="rId5" Type="http://schemas.openxmlformats.org/officeDocument/2006/relationships/tags" Target="../tags/tag57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3.xml"/><Relationship Id="rId19" Type="http://schemas.openxmlformats.org/officeDocument/2006/relationships/image" Target="../media/image53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7.png"/><Relationship Id="rId3" Type="http://schemas.openxmlformats.org/officeDocument/2006/relationships/tags" Target="../tags/tag66.xml"/><Relationship Id="rId21" Type="http://schemas.openxmlformats.org/officeDocument/2006/relationships/image" Target="../media/image11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image" Target="../media/image9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12.png"/><Relationship Id="rId10" Type="http://schemas.openxmlformats.org/officeDocument/2006/relationships/tags" Target="../tags/tag73.xml"/><Relationship Id="rId19" Type="http://schemas.openxmlformats.org/officeDocument/2006/relationships/image" Target="../media/image8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2.xml"/><Relationship Id="rId7" Type="http://schemas.openxmlformats.org/officeDocument/2006/relationships/image" Target="../media/image8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.xml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6.xml"/><Relationship Id="rId7" Type="http://schemas.openxmlformats.org/officeDocument/2006/relationships/image" Target="../media/image8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3.jpg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9.xml"/><Relationship Id="rId7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3.jpg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tags" Target="../tags/tag92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jp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4" Type="http://schemas.openxmlformats.org/officeDocument/2006/relationships/tags" Target="../tags/tag93.xml"/><Relationship Id="rId9" Type="http://schemas.openxmlformats.org/officeDocument/2006/relationships/image" Target="../media/image16.png"/><Relationship Id="rId1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6.xml"/><Relationship Id="rId7" Type="http://schemas.openxmlformats.org/officeDocument/2006/relationships/image" Target="../media/image8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13.jpg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tags" Target="../tags/tag99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3.jp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4" Type="http://schemas.openxmlformats.org/officeDocument/2006/relationships/tags" Target="../tags/tag100.xml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10.png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8.png"/><Relationship Id="rId17" Type="http://schemas.openxmlformats.org/officeDocument/2006/relationships/image" Target="../media/image58.png"/><Relationship Id="rId2" Type="http://schemas.openxmlformats.org/officeDocument/2006/relationships/tags" Target="../tags/tag102.xml"/><Relationship Id="rId16" Type="http://schemas.openxmlformats.org/officeDocument/2006/relationships/image" Target="../media/image57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../media/image7.png"/><Relationship Id="rId5" Type="http://schemas.openxmlformats.org/officeDocument/2006/relationships/tags" Target="../tags/tag105.xml"/><Relationship Id="rId15" Type="http://schemas.openxmlformats.org/officeDocument/2006/relationships/image" Target="../media/image56.png"/><Relationship Id="rId10" Type="http://schemas.openxmlformats.org/officeDocument/2006/relationships/image" Target="../media/image13.jpg"/><Relationship Id="rId4" Type="http://schemas.openxmlformats.org/officeDocument/2006/relationships/tags" Target="../tags/tag104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7.png"/><Relationship Id="rId18" Type="http://schemas.openxmlformats.org/officeDocument/2006/relationships/image" Target="../media/image58.png"/><Relationship Id="rId3" Type="http://schemas.openxmlformats.org/officeDocument/2006/relationships/tags" Target="../tags/tag111.xml"/><Relationship Id="rId21" Type="http://schemas.openxmlformats.org/officeDocument/2006/relationships/image" Target="../media/image61.png"/><Relationship Id="rId7" Type="http://schemas.openxmlformats.org/officeDocument/2006/relationships/tags" Target="../tags/tag115.xml"/><Relationship Id="rId12" Type="http://schemas.openxmlformats.org/officeDocument/2006/relationships/image" Target="../media/image13.jpg"/><Relationship Id="rId17" Type="http://schemas.openxmlformats.org/officeDocument/2006/relationships/image" Target="../media/image56.png"/><Relationship Id="rId2" Type="http://schemas.openxmlformats.org/officeDocument/2006/relationships/tags" Target="../tags/tag110.xml"/><Relationship Id="rId16" Type="http://schemas.openxmlformats.org/officeDocument/2006/relationships/image" Target="../media/image55.png"/><Relationship Id="rId20" Type="http://schemas.openxmlformats.org/officeDocument/2006/relationships/image" Target="../media/image60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13.xml"/><Relationship Id="rId15" Type="http://schemas.openxmlformats.org/officeDocument/2006/relationships/image" Target="../media/image10.png"/><Relationship Id="rId10" Type="http://schemas.openxmlformats.org/officeDocument/2006/relationships/tags" Target="../tags/tag118.xml"/><Relationship Id="rId19" Type="http://schemas.openxmlformats.org/officeDocument/2006/relationships/image" Target="../media/image59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../media/image8.png"/><Relationship Id="rId22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tags" Target="../tags/tag15.xml"/><Relationship Id="rId7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3.jpg"/><Relationship Id="rId10" Type="http://schemas.openxmlformats.org/officeDocument/2006/relationships/image" Target="../media/image17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D7FE8-F2FA-4D8B-AC48-7F0B99AEC21E}"/>
              </a:ext>
            </a:extLst>
          </p:cNvPr>
          <p:cNvSpPr txBox="1"/>
          <p:nvPr/>
        </p:nvSpPr>
        <p:spPr>
          <a:xfrm>
            <a:off x="2092475" y="1080000"/>
            <a:ext cx="495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Canonical Correlation Analysis (CCA)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1AC60-91A7-4A9D-A664-7883CD3BF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24" y="4024352"/>
            <a:ext cx="1366857" cy="27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9BF8-007E-460A-8BFE-3E91AE2544F5}"/>
              </a:ext>
            </a:extLst>
          </p:cNvPr>
          <p:cNvSpPr txBox="1"/>
          <p:nvPr/>
        </p:nvSpPr>
        <p:spPr>
          <a:xfrm>
            <a:off x="2811565" y="3929732"/>
            <a:ext cx="1902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Training feature: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82B0-2252-4866-89A9-79D509432E25}"/>
              </a:ext>
            </a:extLst>
          </p:cNvPr>
          <p:cNvSpPr txBox="1"/>
          <p:nvPr/>
        </p:nvSpPr>
        <p:spPr>
          <a:xfrm>
            <a:off x="2811565" y="4517100"/>
            <a:ext cx="1779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Testing feature: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CA87F-B6F0-4C97-B3F8-50A289ACBB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2" y="4616264"/>
            <a:ext cx="1366857" cy="278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DACC6-0800-4E97-ADF0-A4BCE911A1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3" y="2278228"/>
            <a:ext cx="4320000" cy="8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41941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20688-779A-4236-92A3-8BABAB3E492C}"/>
              </a:ext>
            </a:extLst>
          </p:cNvPr>
          <p:cNvSpPr txBox="1"/>
          <p:nvPr/>
        </p:nvSpPr>
        <p:spPr>
          <a:xfrm>
            <a:off x="3905792" y="1080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SVM-2K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A3A4A-0EF5-4AFC-A29A-50C8BB0280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06" y="2206096"/>
            <a:ext cx="6125987" cy="216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73A94-D6A0-48BE-A50B-52B2627E3A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80" y="5337563"/>
            <a:ext cx="1272380" cy="277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670750-CA57-4DF6-9BC8-9C4F9AD78B94}"/>
              </a:ext>
            </a:extLst>
          </p:cNvPr>
          <p:cNvSpPr txBox="1"/>
          <p:nvPr/>
        </p:nvSpPr>
        <p:spPr>
          <a:xfrm>
            <a:off x="1605241" y="5272993"/>
            <a:ext cx="14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Testing stage: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234192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1014781" y="2736502"/>
            <a:ext cx="71144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The same as multi-view learning, but not use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/>
              <a:t>Generate pseudo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Use PI to control the training process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9BA8-237A-4ACF-BA51-B8DBCFC23BEB}"/>
              </a:ext>
            </a:extLst>
          </p:cNvPr>
          <p:cNvSpPr txBox="1"/>
          <p:nvPr/>
        </p:nvSpPr>
        <p:spPr>
          <a:xfrm>
            <a:off x="1832308" y="1080000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 (PI)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2947489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519C61-6479-44E7-8A03-D946E9F5C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3BE56C-1B8D-4F40-BC7E-9F53EFCC13E5}"/>
              </a:ext>
            </a:extLst>
          </p:cNvPr>
          <p:cNvSpPr txBox="1"/>
          <p:nvPr/>
        </p:nvSpPr>
        <p:spPr>
          <a:xfrm>
            <a:off x="1999020" y="10800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Generate Pseudo Privileged Information</a:t>
            </a:r>
            <a:endParaRPr lang="zh-CN" altLang="en-US" sz="2400" dirty="0" err="1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FA00C74-A9CF-496E-B567-EBCC5C974E3B}"/>
              </a:ext>
            </a:extLst>
          </p:cNvPr>
          <p:cNvSpPr/>
          <p:nvPr/>
        </p:nvSpPr>
        <p:spPr>
          <a:xfrm rot="16200000">
            <a:off x="4598822" y="1923374"/>
            <a:ext cx="529272" cy="6747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B0BB126-4753-4DC8-B0BF-D41DB155CFDB}"/>
              </a:ext>
            </a:extLst>
          </p:cNvPr>
          <p:cNvSpPr/>
          <p:nvPr/>
        </p:nvSpPr>
        <p:spPr>
          <a:xfrm rot="16200000">
            <a:off x="4598822" y="4642039"/>
            <a:ext cx="529272" cy="674703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1D1417-5979-4EC5-B2ED-EBDE3BB57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394947-1353-4139-8F12-D114C9A0C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2896031"/>
            <a:ext cx="321042" cy="1977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FE1598-B6B3-47B7-AC59-BBA2D7EB33B6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A73593-0938-4D7F-82F3-F1B254228699}"/>
              </a:ext>
            </a:extLst>
          </p:cNvPr>
          <p:cNvSpPr txBox="1"/>
          <p:nvPr/>
        </p:nvSpPr>
        <p:spPr>
          <a:xfrm>
            <a:off x="5156432" y="3320957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3D96DC-BC10-40C0-B682-215B391F9067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 1">
            <a:extLst>
              <a:ext uri="{FF2B5EF4-FFF2-40B4-BE49-F238E27FC236}">
                <a16:creationId xmlns:a16="http://schemas.microsoft.com/office/drawing/2014/main" id="{7AB2FF45-E610-4044-9F62-6BAD244F7C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7D3374-B35C-406E-8F29-8CB9C07B24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3763115"/>
            <a:ext cx="295619" cy="2468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6D9BB73-1BF8-4BBB-9F9E-1C85673E0B4A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DAF234-6F9C-446C-AB4E-973158E1CADF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D932B67-45BA-4276-B90D-ECBFDA90F231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D5D1D6-4DD3-43A1-BC07-CE5AAAE4E111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6BF7C-004C-4DA5-AE6F-79C0B4581E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AEEBB924-3652-4FDD-87EE-07C80E62960C}"/>
              </a:ext>
            </a:extLst>
          </p:cNvPr>
          <p:cNvSpPr/>
          <p:nvPr/>
        </p:nvSpPr>
        <p:spPr>
          <a:xfrm rot="5400000">
            <a:off x="5974663" y="3071705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43" descr="A dining room table&#10;&#10;Description automatically generated">
            <a:extLst>
              <a:ext uri="{FF2B5EF4-FFF2-40B4-BE49-F238E27FC236}">
                <a16:creationId xmlns:a16="http://schemas.microsoft.com/office/drawing/2014/main" id="{5245A1D8-EB3E-4433-8E4A-06D113809B1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45" name="Picture 44" descr="A piano in a dark room&#10;&#10;Description automatically generated">
            <a:extLst>
              <a:ext uri="{FF2B5EF4-FFF2-40B4-BE49-F238E27FC236}">
                <a16:creationId xmlns:a16="http://schemas.microsoft.com/office/drawing/2014/main" id="{6726987A-7781-47BF-B99C-CB3A62B627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10" y="1634234"/>
            <a:ext cx="1918344" cy="139659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EC6C22-D396-4685-B229-1B7575397FE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11" name="Picture 10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8266285F-76B0-4070-B0DA-D8840363ACB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E1F25B1-9478-4F17-B29D-FD0A380E6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69C524-F20A-494A-B290-31316923DC2E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98722-9C43-4977-9440-E2360DDBA2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8741F8BD-E8F7-4E94-AD63-EB33C4DADEC6}"/>
              </a:ext>
            </a:extLst>
          </p:cNvPr>
          <p:cNvSpPr/>
          <p:nvPr/>
        </p:nvSpPr>
        <p:spPr>
          <a:xfrm rot="5400000">
            <a:off x="5974662" y="5689347"/>
            <a:ext cx="321043" cy="253116"/>
          </a:xfrm>
          <a:prstGeom prst="rightArrow">
            <a:avLst/>
          </a:prstGeom>
          <a:solidFill>
            <a:srgbClr val="00409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0828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545D1-AF90-4E12-B37E-241D98F9E3E1}"/>
              </a:ext>
            </a:extLst>
          </p:cNvPr>
          <p:cNvSpPr txBox="1"/>
          <p:nvPr/>
        </p:nvSpPr>
        <p:spPr>
          <a:xfrm>
            <a:off x="1999020" y="10800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Generate Pseudo Privileged Information</a:t>
            </a:r>
            <a:endParaRPr lang="zh-CN" altLang="en-US" sz="2400" dirty="0" err="1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B7DC837-4253-4B4D-85F5-E951512ED0BE}"/>
              </a:ext>
            </a:extLst>
          </p:cNvPr>
          <p:cNvSpPr/>
          <p:nvPr/>
        </p:nvSpPr>
        <p:spPr>
          <a:xfrm rot="16200000">
            <a:off x="4385066" y="2683395"/>
            <a:ext cx="529272" cy="6747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5" descr="A dining room table&#10;&#10;Description automatically generated">
            <a:extLst>
              <a:ext uri="{FF2B5EF4-FFF2-40B4-BE49-F238E27FC236}">
                <a16:creationId xmlns:a16="http://schemas.microsoft.com/office/drawing/2014/main" id="{A4DC70B3-DA90-49F3-8A8E-026B6D8D7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9" y="2390026"/>
            <a:ext cx="1940566" cy="1405054"/>
          </a:xfrm>
          <a:prstGeom prst="rect">
            <a:avLst/>
          </a:prstGeom>
        </p:spPr>
      </p:pic>
      <p:pic>
        <p:nvPicPr>
          <p:cNvPr id="7" name="Picture 6" descr="A piano in a dark room&#10;&#10;Description automatically generated">
            <a:extLst>
              <a:ext uri="{FF2B5EF4-FFF2-40B4-BE49-F238E27FC236}">
                <a16:creationId xmlns:a16="http://schemas.microsoft.com/office/drawing/2014/main" id="{B3631C72-EA88-4A3C-A485-B7FBFD24E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54" y="2394255"/>
            <a:ext cx="1918344" cy="1396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5710EF-7C46-4B8B-A172-AA58ECF1FCF6}"/>
              </a:ext>
            </a:extLst>
          </p:cNvPr>
          <p:cNvSpPr txBox="1"/>
          <p:nvPr/>
        </p:nvSpPr>
        <p:spPr>
          <a:xfrm>
            <a:off x="1650367" y="4643441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Image to image translation: conditional GAN (pix2pix)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606755679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79A90-885C-44E9-AD68-8D0C725F0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2074978"/>
            <a:ext cx="6854118" cy="329773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390D463-97A1-4F87-A466-8BE288487FB4}"/>
              </a:ext>
            </a:extLst>
          </p:cNvPr>
          <p:cNvGrpSpPr/>
          <p:nvPr/>
        </p:nvGrpSpPr>
        <p:grpSpPr>
          <a:xfrm>
            <a:off x="734633" y="1855046"/>
            <a:ext cx="8292004" cy="3790237"/>
            <a:chOff x="734633" y="1855046"/>
            <a:chExt cx="8292004" cy="379023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1376E7-903A-4656-8B8A-E4E8672F8F3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33" y="3456184"/>
              <a:ext cx="180953" cy="13904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B2F8331-E7D4-43DD-BCB8-32E2115A704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675" y="5330998"/>
              <a:ext cx="641905" cy="31428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907B1C-3B41-4CF9-8991-E6501566926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246" y="1855046"/>
              <a:ext cx="179048" cy="2038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126A6-13BB-4AB7-A8EE-896D5A6106FA}"/>
                </a:ext>
              </a:extLst>
            </p:cNvPr>
            <p:cNvSpPr txBox="1"/>
            <p:nvPr/>
          </p:nvSpPr>
          <p:spPr>
            <a:xfrm>
              <a:off x="6873802" y="2689934"/>
              <a:ext cx="2152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real (0) or fake (1)?</a:t>
              </a:r>
              <a:endParaRPr lang="zh-CN" altLang="en-US" dirty="0" err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4DF258-47A2-4CA5-8539-0DF1C04E8228}"/>
                </a:ext>
              </a:extLst>
            </p:cNvPr>
            <p:cNvSpPr txBox="1"/>
            <p:nvPr/>
          </p:nvSpPr>
          <p:spPr>
            <a:xfrm>
              <a:off x="6873802" y="4351537"/>
              <a:ext cx="2152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real (0) or fake (1)?</a:t>
              </a:r>
              <a:endParaRPr lang="zh-CN" altLang="en-US" dirty="0" err="1"/>
            </a:p>
          </p:txBody>
        </p:sp>
      </p:grpSp>
      <p:sp>
        <p:nvSpPr>
          <p:cNvPr id="24" name="矩形 3 1">
            <a:extLst>
              <a:ext uri="{FF2B5EF4-FFF2-40B4-BE49-F238E27FC236}">
                <a16:creationId xmlns:a16="http://schemas.microsoft.com/office/drawing/2014/main" id="{62FBAE63-8F41-421A-AFA0-B0E62C327232}"/>
              </a:ext>
            </a:extLst>
          </p:cNvPr>
          <p:cNvSpPr/>
          <p:nvPr/>
        </p:nvSpPr>
        <p:spPr>
          <a:xfrm>
            <a:off x="2685105" y="1080000"/>
            <a:ext cx="377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Conditional GAN (Question)</a:t>
            </a:r>
            <a:endParaRPr lang="zh-CN" altLang="en-US" sz="2400" dirty="0"/>
          </a:p>
        </p:txBody>
      </p:sp>
      <p:sp>
        <p:nvSpPr>
          <p:cNvPr id="25" name="矩形 3 2">
            <a:extLst>
              <a:ext uri="{FF2B5EF4-FFF2-40B4-BE49-F238E27FC236}">
                <a16:creationId xmlns:a16="http://schemas.microsoft.com/office/drawing/2014/main" id="{3A30664C-58ED-472F-BBA7-A36E8C886F26}"/>
              </a:ext>
            </a:extLst>
          </p:cNvPr>
          <p:cNvSpPr/>
          <p:nvPr/>
        </p:nvSpPr>
        <p:spPr>
          <a:xfrm>
            <a:off x="1781999" y="3429000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generator</a:t>
            </a:r>
            <a:endParaRPr lang="zh-CN" altLang="en-US" sz="2000" dirty="0"/>
          </a:p>
        </p:txBody>
      </p:sp>
      <p:sp>
        <p:nvSpPr>
          <p:cNvPr id="26" name="矩形 3 3">
            <a:extLst>
              <a:ext uri="{FF2B5EF4-FFF2-40B4-BE49-F238E27FC236}">
                <a16:creationId xmlns:a16="http://schemas.microsoft.com/office/drawing/2014/main" id="{7A038506-6766-4BDE-AB90-CD0B57B2CDBA}"/>
              </a:ext>
            </a:extLst>
          </p:cNvPr>
          <p:cNvSpPr/>
          <p:nvPr/>
        </p:nvSpPr>
        <p:spPr>
          <a:xfrm>
            <a:off x="5228014" y="1794037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discriminator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23916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79A90-885C-44E9-AD68-8D0C725F0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2074978"/>
            <a:ext cx="6854118" cy="32977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94B3D2-13F0-4F01-B362-DD8A25BFE4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5" y="6183022"/>
            <a:ext cx="4970666" cy="3550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390D463-97A1-4F87-A466-8BE288487FB4}"/>
              </a:ext>
            </a:extLst>
          </p:cNvPr>
          <p:cNvGrpSpPr/>
          <p:nvPr/>
        </p:nvGrpSpPr>
        <p:grpSpPr>
          <a:xfrm>
            <a:off x="734633" y="1855046"/>
            <a:ext cx="8292004" cy="3790237"/>
            <a:chOff x="734633" y="1855046"/>
            <a:chExt cx="8292004" cy="379023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1376E7-903A-4656-8B8A-E4E8672F8F3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33" y="3456184"/>
              <a:ext cx="180953" cy="13904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B2F8331-E7D4-43DD-BCB8-32E2115A704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675" y="5330998"/>
              <a:ext cx="641905" cy="31428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907B1C-3B41-4CF9-8991-E6501566926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246" y="1855046"/>
              <a:ext cx="179048" cy="2038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126A6-13BB-4AB7-A8EE-896D5A6106FA}"/>
                </a:ext>
              </a:extLst>
            </p:cNvPr>
            <p:cNvSpPr txBox="1"/>
            <p:nvPr/>
          </p:nvSpPr>
          <p:spPr>
            <a:xfrm>
              <a:off x="6873802" y="2689934"/>
              <a:ext cx="2152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real (0) or fake (1)?</a:t>
              </a:r>
              <a:endParaRPr lang="zh-CN" altLang="en-US" dirty="0" err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4DF258-47A2-4CA5-8539-0DF1C04E8228}"/>
                </a:ext>
              </a:extLst>
            </p:cNvPr>
            <p:cNvSpPr txBox="1"/>
            <p:nvPr/>
          </p:nvSpPr>
          <p:spPr>
            <a:xfrm>
              <a:off x="6873802" y="4351537"/>
              <a:ext cx="2152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real (0) or fake (1)?</a:t>
              </a:r>
              <a:endParaRPr lang="zh-CN" altLang="en-US" dirty="0" err="1"/>
            </a:p>
          </p:txBody>
        </p:sp>
      </p:grpSp>
      <p:sp>
        <p:nvSpPr>
          <p:cNvPr id="25" name="矩形 3 2">
            <a:extLst>
              <a:ext uri="{FF2B5EF4-FFF2-40B4-BE49-F238E27FC236}">
                <a16:creationId xmlns:a16="http://schemas.microsoft.com/office/drawing/2014/main" id="{3A30664C-58ED-472F-BBA7-A36E8C886F26}"/>
              </a:ext>
            </a:extLst>
          </p:cNvPr>
          <p:cNvSpPr/>
          <p:nvPr/>
        </p:nvSpPr>
        <p:spPr>
          <a:xfrm>
            <a:off x="1781999" y="3429000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generator</a:t>
            </a:r>
            <a:endParaRPr lang="zh-CN" altLang="en-US" sz="2000" dirty="0"/>
          </a:p>
        </p:txBody>
      </p:sp>
      <p:sp>
        <p:nvSpPr>
          <p:cNvPr id="26" name="矩形 3 3">
            <a:extLst>
              <a:ext uri="{FF2B5EF4-FFF2-40B4-BE49-F238E27FC236}">
                <a16:creationId xmlns:a16="http://schemas.microsoft.com/office/drawing/2014/main" id="{7A038506-6766-4BDE-AB90-CD0B57B2CDBA}"/>
              </a:ext>
            </a:extLst>
          </p:cNvPr>
          <p:cNvSpPr/>
          <p:nvPr/>
        </p:nvSpPr>
        <p:spPr>
          <a:xfrm>
            <a:off x="5228014" y="1794037"/>
            <a:ext cx="1547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discriminator</a:t>
            </a:r>
            <a:endParaRPr lang="zh-CN" altLang="en-US" sz="2000" dirty="0"/>
          </a:p>
        </p:txBody>
      </p:sp>
      <p:sp>
        <p:nvSpPr>
          <p:cNvPr id="13" name="矩形 3 1">
            <a:extLst>
              <a:ext uri="{FF2B5EF4-FFF2-40B4-BE49-F238E27FC236}">
                <a16:creationId xmlns:a16="http://schemas.microsoft.com/office/drawing/2014/main" id="{EC29FA86-D03A-452D-81DC-731531770533}"/>
              </a:ext>
            </a:extLst>
          </p:cNvPr>
          <p:cNvSpPr/>
          <p:nvPr/>
        </p:nvSpPr>
        <p:spPr>
          <a:xfrm>
            <a:off x="2685105" y="1080000"/>
            <a:ext cx="362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Conditional GAN (Answer)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705577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545D1-AF90-4E12-B37E-241D98F9E3E1}"/>
              </a:ext>
            </a:extLst>
          </p:cNvPr>
          <p:cNvSpPr txBox="1"/>
          <p:nvPr/>
        </p:nvSpPr>
        <p:spPr>
          <a:xfrm>
            <a:off x="1999020" y="10800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Generate Pseudo Privileged Information</a:t>
            </a:r>
            <a:endParaRPr lang="zh-CN" alt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710EF-7C46-4B8B-A172-AA58ECF1FCF6}"/>
              </a:ext>
            </a:extLst>
          </p:cNvPr>
          <p:cNvSpPr txBox="1"/>
          <p:nvPr/>
        </p:nvSpPr>
        <p:spPr>
          <a:xfrm>
            <a:off x="1277669" y="4643441"/>
            <a:ext cx="6588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Generate depth maps for test images using the learnt generator.</a:t>
            </a:r>
            <a:endParaRPr lang="zh-CN" altLang="en-US" sz="20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C590-875C-4CF0-9958-D3DD37FC9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42" y="2567623"/>
            <a:ext cx="1916890" cy="1387911"/>
          </a:xfrm>
          <a:prstGeom prst="rect">
            <a:avLst/>
          </a:prstGeom>
        </p:spPr>
      </p:pic>
      <p:pic>
        <p:nvPicPr>
          <p:cNvPr id="10" name="Picture 9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E06A217F-8292-4213-8340-26182CD1B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49" y="2544491"/>
            <a:ext cx="1916889" cy="141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71D39-3411-4B6C-B253-B81944867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10" y="2631641"/>
            <a:ext cx="1747672" cy="1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6442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519C61-6479-44E7-8A03-D946E9F5C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3BE56C-1B8D-4F40-BC7E-9F53EFCC13E5}"/>
              </a:ext>
            </a:extLst>
          </p:cNvPr>
          <p:cNvSpPr txBox="1"/>
          <p:nvPr/>
        </p:nvSpPr>
        <p:spPr>
          <a:xfrm>
            <a:off x="1999020" y="10800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Generate Pseudo Privileged Information</a:t>
            </a:r>
            <a:endParaRPr lang="zh-CN" altLang="en-US" sz="2400" dirty="0" err="1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FA00C74-A9CF-496E-B567-EBCC5C974E3B}"/>
              </a:ext>
            </a:extLst>
          </p:cNvPr>
          <p:cNvSpPr/>
          <p:nvPr/>
        </p:nvSpPr>
        <p:spPr>
          <a:xfrm rot="18900000">
            <a:off x="5010981" y="1993853"/>
            <a:ext cx="321269" cy="15045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1D1417-5979-4EC5-B2ED-EBDE3BB57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394947-1353-4139-8F12-D114C9A0C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2896031"/>
            <a:ext cx="321042" cy="1977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FE1598-B6B3-47B7-AC59-BBA2D7EB33B6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A73593-0938-4D7F-82F3-F1B254228699}"/>
              </a:ext>
            </a:extLst>
          </p:cNvPr>
          <p:cNvSpPr txBox="1"/>
          <p:nvPr/>
        </p:nvSpPr>
        <p:spPr>
          <a:xfrm>
            <a:off x="5156432" y="3320957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3D96DC-BC10-40C0-B682-215B391F9067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 1">
            <a:extLst>
              <a:ext uri="{FF2B5EF4-FFF2-40B4-BE49-F238E27FC236}">
                <a16:creationId xmlns:a16="http://schemas.microsoft.com/office/drawing/2014/main" id="{7AB2FF45-E610-4044-9F62-6BAD244F7C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27D3374-B35C-406E-8F29-8CB9C07B24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3763115"/>
            <a:ext cx="295619" cy="2468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6D9BB73-1BF8-4BBB-9F9E-1C85673E0B4A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DAF234-6F9C-446C-AB4E-973158E1CADF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D932B67-45BA-4276-B90D-ECBFDA90F231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D5D1D6-4DD3-43A1-BC07-CE5AAAE4E111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A6BF7C-004C-4DA5-AE6F-79C0B4581E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44" name="Picture 43" descr="A dining room table&#10;&#10;Description automatically generated">
            <a:extLst>
              <a:ext uri="{FF2B5EF4-FFF2-40B4-BE49-F238E27FC236}">
                <a16:creationId xmlns:a16="http://schemas.microsoft.com/office/drawing/2014/main" id="{5245A1D8-EB3E-4433-8E4A-06D113809B1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EC6C22-D396-4685-B229-1B7575397FE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E1F25B1-9478-4F17-B29D-FD0A380E6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69C524-F20A-494A-B290-31316923DC2E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98722-9C43-4977-9440-E2360DDBA2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6BF9C37-0BA9-4765-9258-AABA398E7246}"/>
              </a:ext>
            </a:extLst>
          </p:cNvPr>
          <p:cNvSpPr/>
          <p:nvPr/>
        </p:nvSpPr>
        <p:spPr>
          <a:xfrm rot="18900000">
            <a:off x="5187691" y="4537206"/>
            <a:ext cx="321269" cy="1504515"/>
          </a:xfrm>
          <a:prstGeom prst="down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661565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BAA2E-DF1B-496D-A61C-78C6D129EC7F}"/>
              </a:ext>
            </a:extLst>
          </p:cNvPr>
          <p:cNvSpPr txBox="1"/>
          <p:nvPr/>
        </p:nvSpPr>
        <p:spPr>
          <a:xfrm>
            <a:off x="1999020" y="1080000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Generate Pseudo Privileged Information</a:t>
            </a:r>
            <a:endParaRPr lang="zh-CN" altLang="en-US" sz="2400" dirty="0" err="1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C444000-1ABE-4336-87E9-BA5FAA7A5E26}"/>
              </a:ext>
            </a:extLst>
          </p:cNvPr>
          <p:cNvSpPr/>
          <p:nvPr/>
        </p:nvSpPr>
        <p:spPr>
          <a:xfrm rot="18900000">
            <a:off x="5010981" y="2635120"/>
            <a:ext cx="321269" cy="15045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808E0-294E-46D4-AEAA-5990BF85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3537298"/>
            <a:ext cx="321042" cy="197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B6A53-935C-431B-9A50-CA55B2DA0BFB}"/>
              </a:ext>
            </a:extLst>
          </p:cNvPr>
          <p:cNvSpPr txBox="1"/>
          <p:nvPr/>
        </p:nvSpPr>
        <p:spPr>
          <a:xfrm>
            <a:off x="5156432" y="396222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F04D1-9C6D-4954-AFCB-D356A586A6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4404382"/>
            <a:ext cx="295619" cy="246857"/>
          </a:xfrm>
          <a:prstGeom prst="rect">
            <a:avLst/>
          </a:prstGeom>
        </p:spPr>
      </p:pic>
      <p:pic>
        <p:nvPicPr>
          <p:cNvPr id="11" name="Picture 10" descr="A dining room table&#10;&#10;Description automatically generated">
            <a:extLst>
              <a:ext uri="{FF2B5EF4-FFF2-40B4-BE49-F238E27FC236}">
                <a16:creationId xmlns:a16="http://schemas.microsoft.com/office/drawing/2014/main" id="{2284F602-F7E9-49C2-BA91-5BF12E605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2271272"/>
            <a:ext cx="1940566" cy="1405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63C9AA-41FD-4885-A801-822818BAB064}"/>
              </a:ext>
            </a:extLst>
          </p:cNvPr>
          <p:cNvSpPr txBox="1"/>
          <p:nvPr/>
        </p:nvSpPr>
        <p:spPr>
          <a:xfrm>
            <a:off x="467451" y="5394922"/>
            <a:ext cx="800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Hallucination network: learn the mapping from RGB image to depth feature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80063870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C4A92-5C43-437E-8979-358FE0658E27}"/>
              </a:ext>
            </a:extLst>
          </p:cNvPr>
          <p:cNvSpPr txBox="1"/>
          <p:nvPr/>
        </p:nvSpPr>
        <p:spPr>
          <a:xfrm>
            <a:off x="590301" y="127886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Single-view learning 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06F8-40E8-4D5B-BE5B-7E6C1B450FCB}"/>
              </a:ext>
            </a:extLst>
          </p:cNvPr>
          <p:cNvSpPr txBox="1"/>
          <p:nvPr/>
        </p:nvSpPr>
        <p:spPr>
          <a:xfrm>
            <a:off x="4922543" y="127886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Multi-view learning </a:t>
            </a:r>
            <a:endParaRPr lang="zh-CN" altLang="en-US" sz="2400" dirty="0" err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F7DC03-AFBF-41A5-9024-BC02484FB01F}"/>
              </a:ext>
            </a:extLst>
          </p:cNvPr>
          <p:cNvGrpSpPr/>
          <p:nvPr/>
        </p:nvGrpSpPr>
        <p:grpSpPr>
          <a:xfrm>
            <a:off x="693540" y="2967334"/>
            <a:ext cx="2480322" cy="1243894"/>
            <a:chOff x="320949" y="2967334"/>
            <a:chExt cx="2480322" cy="12438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85BB1C-2717-41B9-85E0-C7AB207F73CF}"/>
                </a:ext>
              </a:extLst>
            </p:cNvPr>
            <p:cNvSpPr txBox="1"/>
            <p:nvPr/>
          </p:nvSpPr>
          <p:spPr>
            <a:xfrm>
              <a:off x="320949" y="2967334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DEC8A4-AC1C-4BE9-9944-9A32BEED019D}"/>
                </a:ext>
              </a:extLst>
            </p:cNvPr>
            <p:cNvSpPr txBox="1"/>
            <p:nvPr/>
          </p:nvSpPr>
          <p:spPr>
            <a:xfrm>
              <a:off x="365509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27C024-2C14-40F9-B8BF-1F25CAFC8D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66" y="3129253"/>
              <a:ext cx="313905" cy="2377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4B4E04-2DDC-4711-BE82-47E2C8E5EA0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043" y="3911764"/>
              <a:ext cx="313905" cy="26666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1377D-CE8D-46DB-B3E8-63D55DE32FD5}"/>
              </a:ext>
            </a:extLst>
          </p:cNvPr>
          <p:cNvGrpSpPr/>
          <p:nvPr/>
        </p:nvGrpSpPr>
        <p:grpSpPr>
          <a:xfrm>
            <a:off x="4146083" y="2937844"/>
            <a:ext cx="4490330" cy="1273384"/>
            <a:chOff x="3811400" y="2937844"/>
            <a:chExt cx="4490330" cy="12733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E4AD0-42D1-4A53-A964-16F9FA7D8F73}"/>
                </a:ext>
              </a:extLst>
            </p:cNvPr>
            <p:cNvSpPr txBox="1"/>
            <p:nvPr/>
          </p:nvSpPr>
          <p:spPr>
            <a:xfrm>
              <a:off x="3811400" y="2978497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B563C-B2E0-4EAC-99A0-680046FED0C4}"/>
                </a:ext>
              </a:extLst>
            </p:cNvPr>
            <p:cNvSpPr txBox="1"/>
            <p:nvPr/>
          </p:nvSpPr>
          <p:spPr>
            <a:xfrm>
              <a:off x="3819952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760727-996A-4E3E-87EF-50E4875D22A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F75D88-8026-4655-9CB6-7C8129824C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2" y="3916335"/>
              <a:ext cx="313905" cy="2666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3A1658-917F-4897-BAE2-9A8BB6901E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93928B-7C92-464D-AD06-D2EA6BFADE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75" y="3911764"/>
              <a:ext cx="295619" cy="2758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837B55-102A-4A2D-9046-2557EADB9C5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5AE79E-A8FA-436C-85E3-F8447021CD8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74" y="3916335"/>
              <a:ext cx="300190" cy="26666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C04DE7-9E2F-4562-AB6E-06BAF53A5C98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2BE847-9907-4F02-BE2D-32D549D6AF19}"/>
                </a:ext>
              </a:extLst>
            </p:cNvPr>
            <p:cNvSpPr txBox="1"/>
            <p:nvPr/>
          </p:nvSpPr>
          <p:spPr>
            <a:xfrm>
              <a:off x="7729496" y="37216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426040989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87EF1-71F6-4EAA-8793-EF63FCB263C4}"/>
              </a:ext>
            </a:extLst>
          </p:cNvPr>
          <p:cNvSpPr txBox="1"/>
          <p:nvPr/>
        </p:nvSpPr>
        <p:spPr>
          <a:xfrm>
            <a:off x="2542438" y="1080000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Hallucination network: </a:t>
            </a:r>
            <a:r>
              <a:rPr lang="en-US" altLang="zh-CN" sz="2400" b="1" dirty="0"/>
              <a:t>training</a:t>
            </a:r>
            <a:endParaRPr lang="zh-CN" altLang="en-US" sz="2400" b="1" dirty="0" err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BE2B25-043A-41EA-A1D5-9EE51488EED9}"/>
              </a:ext>
            </a:extLst>
          </p:cNvPr>
          <p:cNvGrpSpPr/>
          <p:nvPr/>
        </p:nvGrpSpPr>
        <p:grpSpPr>
          <a:xfrm>
            <a:off x="1513482" y="1725543"/>
            <a:ext cx="7103251" cy="4580906"/>
            <a:chOff x="1513482" y="1499915"/>
            <a:chExt cx="7103251" cy="4580906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70BAD77E-4474-45AF-AE08-B65B39CA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237" y="1499915"/>
              <a:ext cx="4580906" cy="4580906"/>
            </a:xfrm>
            <a:prstGeom prst="rect">
              <a:avLst/>
            </a:prstGeom>
          </p:spPr>
        </p:pic>
        <p:pic>
          <p:nvPicPr>
            <p:cNvPr id="6" name="Picture 5" descr="A dining room table&#10;&#10;Description automatically generated">
              <a:extLst>
                <a:ext uri="{FF2B5EF4-FFF2-40B4-BE49-F238E27FC236}">
                  <a16:creationId xmlns:a16="http://schemas.microsoft.com/office/drawing/2014/main" id="{17594AE1-B621-47F9-A133-3DB4D9AE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482" y="2527908"/>
              <a:ext cx="1451410" cy="1050884"/>
            </a:xfrm>
            <a:prstGeom prst="rect">
              <a:avLst/>
            </a:prstGeom>
          </p:spPr>
        </p:pic>
        <p:pic>
          <p:nvPicPr>
            <p:cNvPr id="7" name="Picture 6" descr="A piano in a dark room&#10;&#10;Description automatically generated">
              <a:extLst>
                <a:ext uri="{FF2B5EF4-FFF2-40B4-BE49-F238E27FC236}">
                  <a16:creationId xmlns:a16="http://schemas.microsoft.com/office/drawing/2014/main" id="{F9247EAA-404B-46B1-8917-6747AB62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12" y="4565035"/>
              <a:ext cx="1443480" cy="10508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41A31F-FC96-4890-84B8-EF8081BA0BB2}"/>
                </a:ext>
              </a:extLst>
            </p:cNvPr>
            <p:cNvSpPr txBox="1"/>
            <p:nvPr/>
          </p:nvSpPr>
          <p:spPr>
            <a:xfrm>
              <a:off x="1614898" y="4100134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depth image</a:t>
              </a:r>
              <a:endParaRPr lang="zh-CN" altLang="en-US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BCD88-F550-478F-BDC0-85301FF2A4BE}"/>
                </a:ext>
              </a:extLst>
            </p:cNvPr>
            <p:cNvSpPr txBox="1"/>
            <p:nvPr/>
          </p:nvSpPr>
          <p:spPr>
            <a:xfrm>
              <a:off x="1561300" y="2089916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RGB image</a:t>
              </a:r>
              <a:endParaRPr lang="zh-CN" altLang="en-US" dirty="0" err="1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39382C-305A-44B3-BABF-0802A6A4D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110" y="3099460"/>
              <a:ext cx="1041087" cy="406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1B8F99-BED6-431A-B1B2-45D1423087D8}"/>
                </a:ext>
              </a:extLst>
            </p:cNvPr>
            <p:cNvSpPr txBox="1"/>
            <p:nvPr/>
          </p:nvSpPr>
          <p:spPr>
            <a:xfrm>
              <a:off x="7159146" y="2847098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depth feature</a:t>
              </a:r>
              <a:endParaRPr lang="zh-CN" altLang="en-US" dirty="0" err="1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385C88A-392D-443F-918E-4FDE7D774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9109" y="1887834"/>
              <a:ext cx="1041088" cy="2770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F637FA-AC80-40E0-80CA-646E8EE95FDB}"/>
                </a:ext>
              </a:extLst>
            </p:cNvPr>
            <p:cNvSpPr txBox="1"/>
            <p:nvPr/>
          </p:nvSpPr>
          <p:spPr>
            <a:xfrm>
              <a:off x="7159146" y="163477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RGB feature</a:t>
              </a:r>
              <a:endParaRPr lang="zh-CN" altLang="en-US" dirty="0" err="1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C8C1CC-18A8-4DB8-8465-CE3DADCBB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240" y="4666905"/>
              <a:ext cx="1041087" cy="406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5B20BB-DA3A-4A5E-A78B-4107ADBC8B16}"/>
                </a:ext>
              </a:extLst>
            </p:cNvPr>
            <p:cNvSpPr txBox="1"/>
            <p:nvPr/>
          </p:nvSpPr>
          <p:spPr>
            <a:xfrm>
              <a:off x="7220197" y="4460475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depth feature</a:t>
              </a:r>
              <a:endParaRPr lang="zh-CN" altLang="en-US" dirty="0" err="1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7242D82-BD47-4706-8BE8-444810BF2ABA}"/>
              </a:ext>
            </a:extLst>
          </p:cNvPr>
          <p:cNvSpPr/>
          <p:nvPr/>
        </p:nvSpPr>
        <p:spPr>
          <a:xfrm>
            <a:off x="1015340" y="6080821"/>
            <a:ext cx="7736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</a:rPr>
              <a:t>Hoffman, Judy, Saurabh Gupta, and Trevor Darrell. "Learning with side information through modality hallucination." </a:t>
            </a:r>
            <a:r>
              <a:rPr lang="en-US" sz="1600" i="1" dirty="0">
                <a:solidFill>
                  <a:srgbClr val="222222"/>
                </a:solidFill>
              </a:rPr>
              <a:t>CVPR,</a:t>
            </a:r>
            <a:r>
              <a:rPr lang="en-US" sz="1600" dirty="0">
                <a:solidFill>
                  <a:srgbClr val="222222"/>
                </a:solidFill>
              </a:rPr>
              <a:t> 2016.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0B7F1-80B0-4C79-9695-DEC909598CAF}"/>
              </a:ext>
            </a:extLst>
          </p:cNvPr>
          <p:cNvSpPr/>
          <p:nvPr/>
        </p:nvSpPr>
        <p:spPr>
          <a:xfrm>
            <a:off x="4938299" y="4208018"/>
            <a:ext cx="1127429" cy="5847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690308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4F320-9A6C-41C9-B0C5-EF50C16F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15" y="2208810"/>
            <a:ext cx="3832441" cy="28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CA145-1784-4B5C-9543-5D09BA1771A8}"/>
              </a:ext>
            </a:extLst>
          </p:cNvPr>
          <p:cNvSpPr txBox="1"/>
          <p:nvPr/>
        </p:nvSpPr>
        <p:spPr>
          <a:xfrm>
            <a:off x="2542438" y="1080000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Hallucination network: </a:t>
            </a:r>
            <a:r>
              <a:rPr lang="en-US" altLang="zh-CN" sz="2400" b="1" dirty="0"/>
              <a:t>testing</a:t>
            </a:r>
            <a:endParaRPr lang="zh-CN" altLang="en-US" sz="2400" b="1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B3738-24B2-4FCD-9955-45FBBAAF3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5" y="3333998"/>
            <a:ext cx="1573003" cy="1138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8B4AE-6927-4483-97E1-AACEF18922FB}"/>
              </a:ext>
            </a:extLst>
          </p:cNvPr>
          <p:cNvSpPr txBox="1"/>
          <p:nvPr/>
        </p:nvSpPr>
        <p:spPr>
          <a:xfrm>
            <a:off x="1104715" y="286181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RGB image</a:t>
            </a:r>
            <a:endParaRPr lang="zh-CN" altLang="en-US" dirty="0" err="1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6BCDD4-B186-4422-B512-369BC28B9AC6}"/>
              </a:ext>
            </a:extLst>
          </p:cNvPr>
          <p:cNvCxnSpPr>
            <a:cxnSpLocks/>
          </p:cNvCxnSpPr>
          <p:nvPr/>
        </p:nvCxnSpPr>
        <p:spPr>
          <a:xfrm flipV="1">
            <a:off x="5798551" y="3887386"/>
            <a:ext cx="1041087" cy="40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2D7164-5390-4284-BE46-3DFD65D6D661}"/>
              </a:ext>
            </a:extLst>
          </p:cNvPr>
          <p:cNvSpPr txBox="1"/>
          <p:nvPr/>
        </p:nvSpPr>
        <p:spPr>
          <a:xfrm>
            <a:off x="6778587" y="363502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depth feature</a:t>
            </a:r>
            <a:endParaRPr lang="zh-CN" altLang="en-US" dirty="0" err="1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16027-1FAB-45AC-8461-E9E076F18EA3}"/>
              </a:ext>
            </a:extLst>
          </p:cNvPr>
          <p:cNvCxnSpPr>
            <a:cxnSpLocks/>
          </p:cNvCxnSpPr>
          <p:nvPr/>
        </p:nvCxnSpPr>
        <p:spPr>
          <a:xfrm flipV="1">
            <a:off x="5737499" y="2576603"/>
            <a:ext cx="1041088" cy="27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B680A7-0FDE-49C8-9A3E-2B0E1161FAC9}"/>
              </a:ext>
            </a:extLst>
          </p:cNvPr>
          <p:cNvSpPr txBox="1"/>
          <p:nvPr/>
        </p:nvSpPr>
        <p:spPr>
          <a:xfrm>
            <a:off x="6717536" y="232353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RGB feature</a:t>
            </a:r>
            <a:endParaRPr lang="zh-CN" altLang="en-US" dirty="0" err="1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C8D25-6316-43FC-8454-8E82ECE4E945}"/>
              </a:ext>
            </a:extLst>
          </p:cNvPr>
          <p:cNvSpPr/>
          <p:nvPr/>
        </p:nvSpPr>
        <p:spPr>
          <a:xfrm>
            <a:off x="1015340" y="6080821"/>
            <a:ext cx="7736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</a:rPr>
              <a:t>Hoffman, Judy, Saurabh Gupta, and Trevor Darrell. "Learning with side information through modality hallucination." </a:t>
            </a:r>
            <a:r>
              <a:rPr lang="en-US" sz="1600" i="1" dirty="0">
                <a:solidFill>
                  <a:srgbClr val="222222"/>
                </a:solidFill>
              </a:rPr>
              <a:t>CVPR,</a:t>
            </a:r>
            <a:r>
              <a:rPr lang="en-US" sz="1600" dirty="0">
                <a:solidFill>
                  <a:srgbClr val="222222"/>
                </a:solidFill>
              </a:rPr>
              <a:t> 2016.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310755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1014781" y="2736502"/>
            <a:ext cx="71144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The same as multi-view learning, but not use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Generate pseudo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/>
              <a:t>Use PI to control the training process</a:t>
            </a:r>
            <a:endParaRPr lang="zh-CN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9BA8-237A-4ACF-BA51-B8DBCFC23BEB}"/>
              </a:ext>
            </a:extLst>
          </p:cNvPr>
          <p:cNvSpPr txBox="1"/>
          <p:nvPr/>
        </p:nvSpPr>
        <p:spPr>
          <a:xfrm>
            <a:off x="1832308" y="1080000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 (PI)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398951246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76170-D8E9-4961-A329-55B11AA2C723}"/>
              </a:ext>
            </a:extLst>
          </p:cNvPr>
          <p:cNvSpPr txBox="1"/>
          <p:nvPr/>
        </p:nvSpPr>
        <p:spPr>
          <a:xfrm>
            <a:off x="4058879" y="10800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SVM+</a:t>
            </a:r>
            <a:endParaRPr lang="zh-CN" altLang="en-US" sz="2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26859-DB28-4B36-AB68-52D9014018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3" y="1941339"/>
            <a:ext cx="3929315" cy="137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F20F90-F086-4826-B157-AF9B00FE9F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6" y="4473277"/>
            <a:ext cx="5139182" cy="148828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1C5CB4F-0D8C-4290-AEA7-5795B7587877}"/>
              </a:ext>
            </a:extLst>
          </p:cNvPr>
          <p:cNvSpPr/>
          <p:nvPr/>
        </p:nvSpPr>
        <p:spPr>
          <a:xfrm>
            <a:off x="2830800" y="3559085"/>
            <a:ext cx="529272" cy="6747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13F44A-15CC-4F2D-AC76-E7B066A0A2BC}"/>
              </a:ext>
            </a:extLst>
          </p:cNvPr>
          <p:cNvGrpSpPr/>
          <p:nvPr/>
        </p:nvGrpSpPr>
        <p:grpSpPr>
          <a:xfrm>
            <a:off x="6408785" y="2328465"/>
            <a:ext cx="1948680" cy="772335"/>
            <a:chOff x="1575491" y="3630770"/>
            <a:chExt cx="1948680" cy="772335"/>
          </a:xfrm>
        </p:grpSpPr>
        <p:sp>
          <p:nvSpPr>
            <p:cNvPr id="17" name="Oval 141 2">
              <a:extLst>
                <a:ext uri="{FF2B5EF4-FFF2-40B4-BE49-F238E27FC236}">
                  <a16:creationId xmlns:a16="http://schemas.microsoft.com/office/drawing/2014/main" id="{BF433EB9-BADB-4393-9BBE-EEAF63DE7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741" y="3789487"/>
              <a:ext cx="121220" cy="122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" name="Oval 139 2">
              <a:extLst>
                <a:ext uri="{FF2B5EF4-FFF2-40B4-BE49-F238E27FC236}">
                  <a16:creationId xmlns:a16="http://schemas.microsoft.com/office/drawing/2014/main" id="{BCA32F59-70A8-4B37-961F-0816287C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491" y="4184677"/>
              <a:ext cx="121220" cy="122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11BAEC-4557-4566-B651-31486564D171}"/>
                </a:ext>
              </a:extLst>
            </p:cNvPr>
            <p:cNvSpPr txBox="1"/>
            <p:nvPr/>
          </p:nvSpPr>
          <p:spPr>
            <a:xfrm>
              <a:off x="1755738" y="363077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positive samples</a:t>
              </a:r>
              <a:endParaRPr lang="zh-CN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82B9A-D09D-4A1B-A41D-4A21EB2656F4}"/>
                </a:ext>
              </a:extLst>
            </p:cNvPr>
            <p:cNvSpPr txBox="1"/>
            <p:nvPr/>
          </p:nvSpPr>
          <p:spPr>
            <a:xfrm>
              <a:off x="1755738" y="4033773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negative samples</a:t>
              </a:r>
              <a:endParaRPr lang="zh-CN" altLang="en-US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BE4B623-03F4-42A8-A2BE-01FE7C618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75" y="3240350"/>
            <a:ext cx="3033037" cy="229483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15EDB1-06D0-499B-94F6-4574F386DFA5}"/>
              </a:ext>
            </a:extLst>
          </p:cNvPr>
          <p:cNvSpPr/>
          <p:nvPr/>
        </p:nvSpPr>
        <p:spPr>
          <a:xfrm>
            <a:off x="3465784" y="2107220"/>
            <a:ext cx="333859" cy="3799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2C87E5-EA89-42A0-B462-3839B57904B0}"/>
              </a:ext>
            </a:extLst>
          </p:cNvPr>
          <p:cNvSpPr/>
          <p:nvPr/>
        </p:nvSpPr>
        <p:spPr>
          <a:xfrm>
            <a:off x="4472468" y="4607511"/>
            <a:ext cx="1111586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35C50D-51A2-4D79-94E2-C2DF759C8FDB}"/>
              </a:ext>
            </a:extLst>
          </p:cNvPr>
          <p:cNvSpPr txBox="1"/>
          <p:nvPr/>
        </p:nvSpPr>
        <p:spPr>
          <a:xfrm>
            <a:off x="4218586" y="1937943"/>
            <a:ext cx="132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slack variable</a:t>
            </a:r>
            <a:endParaRPr lang="zh-CN" altLang="en-US" sz="1600" dirty="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A8DF48-D271-4FA9-B9F6-D589D8754B8B}"/>
              </a:ext>
            </a:extLst>
          </p:cNvPr>
          <p:cNvCxnSpPr>
            <a:cxnSpLocks/>
          </p:cNvCxnSpPr>
          <p:nvPr/>
        </p:nvCxnSpPr>
        <p:spPr>
          <a:xfrm flipV="1">
            <a:off x="3809341" y="2179605"/>
            <a:ext cx="409245" cy="8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D39DFC-6EF4-43FC-B665-9D3C4758E0F0}"/>
              </a:ext>
            </a:extLst>
          </p:cNvPr>
          <p:cNvCxnSpPr>
            <a:cxnSpLocks/>
          </p:cNvCxnSpPr>
          <p:nvPr/>
        </p:nvCxnSpPr>
        <p:spPr>
          <a:xfrm flipV="1">
            <a:off x="4880499" y="4268957"/>
            <a:ext cx="204623" cy="338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D75E80-E30A-411E-9960-385A1E18750E}"/>
              </a:ext>
            </a:extLst>
          </p:cNvPr>
          <p:cNvSpPr txBox="1"/>
          <p:nvPr/>
        </p:nvSpPr>
        <p:spPr>
          <a:xfrm>
            <a:off x="4472467" y="3969861"/>
            <a:ext cx="151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slack function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21874938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76170-D8E9-4961-A329-55B11AA2C723}"/>
              </a:ext>
            </a:extLst>
          </p:cNvPr>
          <p:cNvSpPr txBox="1"/>
          <p:nvPr/>
        </p:nvSpPr>
        <p:spPr>
          <a:xfrm>
            <a:off x="4058879" y="10800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SVM+</a:t>
            </a:r>
            <a:endParaRPr lang="zh-CN" altLang="en-US" sz="2400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F20F90-F086-4826-B157-AF9B00FE9F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11" y="2138449"/>
            <a:ext cx="5139182" cy="14882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4FE1BE4-453C-406A-ACC1-BF0B6580C6EA}"/>
              </a:ext>
            </a:extLst>
          </p:cNvPr>
          <p:cNvSpPr txBox="1"/>
          <p:nvPr/>
        </p:nvSpPr>
        <p:spPr>
          <a:xfrm>
            <a:off x="567485" y="3945455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Lagrangian form:</a:t>
            </a:r>
            <a:endParaRPr lang="zh-CN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63065-0E09-4663-B241-DEB003B2D326}"/>
              </a:ext>
            </a:extLst>
          </p:cNvPr>
          <p:cNvSpPr txBox="1"/>
          <p:nvPr/>
        </p:nvSpPr>
        <p:spPr>
          <a:xfrm>
            <a:off x="567485" y="1938394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form: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99297-6631-4126-9E2A-B2C6CAFE8E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9" y="4444004"/>
            <a:ext cx="8286478" cy="16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6273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6FCB170-FA47-4BE6-A967-1AE1A973F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3" y="3384691"/>
            <a:ext cx="2542626" cy="586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8D85D-850F-4C20-8D4E-2113F8EF9E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3" y="4262697"/>
            <a:ext cx="2020114" cy="58697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5236A1D-6629-4D8E-9E76-D2993145E7E4}"/>
              </a:ext>
            </a:extLst>
          </p:cNvPr>
          <p:cNvSpPr/>
          <p:nvPr/>
        </p:nvSpPr>
        <p:spPr>
          <a:xfrm>
            <a:off x="4812464" y="3486478"/>
            <a:ext cx="558800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7A9665-92D7-4534-B116-ADF53C68A5E6}"/>
              </a:ext>
            </a:extLst>
          </p:cNvPr>
          <p:cNvSpPr/>
          <p:nvPr/>
        </p:nvSpPr>
        <p:spPr>
          <a:xfrm>
            <a:off x="4812464" y="5268491"/>
            <a:ext cx="558800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363BB4B-07CE-468F-9DB3-290B83E199FA}"/>
              </a:ext>
            </a:extLst>
          </p:cNvPr>
          <p:cNvSpPr/>
          <p:nvPr/>
        </p:nvSpPr>
        <p:spPr>
          <a:xfrm>
            <a:off x="4812464" y="4377319"/>
            <a:ext cx="558800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64A67F-DA4F-4EAF-A8DF-4BB805A3C4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34" y="3434749"/>
            <a:ext cx="1460570" cy="48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D5D7D-8B79-4A8E-B786-9ABDF19B38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34" y="4312754"/>
            <a:ext cx="1172571" cy="4868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BCEE5-2CE1-4B2A-9BC8-3F9091FE16AE}"/>
              </a:ext>
            </a:extLst>
          </p:cNvPr>
          <p:cNvSpPr txBox="1"/>
          <p:nvPr/>
        </p:nvSpPr>
        <p:spPr>
          <a:xfrm>
            <a:off x="4058879" y="10800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SVM+</a:t>
            </a:r>
            <a:endParaRPr lang="zh-CN" alt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FADB1-7255-4E1C-9B91-8981E49674E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95" y="1693634"/>
            <a:ext cx="7325250" cy="1437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5F13C-BBA5-481C-955F-5E805BC30A8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3" y="5080131"/>
            <a:ext cx="3029933" cy="565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4D709-E5D2-4537-865B-2C2C22DA6B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34" y="5134358"/>
            <a:ext cx="2190552" cy="4908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F63BCF-2AD8-4169-A1F8-566F5BA860D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3" y="5876008"/>
            <a:ext cx="2697599" cy="665143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BF573E-FF67-4AF9-ADCD-E5A838169196}"/>
              </a:ext>
            </a:extLst>
          </p:cNvPr>
          <p:cNvSpPr/>
          <p:nvPr/>
        </p:nvSpPr>
        <p:spPr>
          <a:xfrm>
            <a:off x="4812464" y="6068879"/>
            <a:ext cx="558800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65997D1-5905-4946-A2F0-EB40B6EF60B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34" y="6068879"/>
            <a:ext cx="1882970" cy="4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7880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FBCEE5-2CE1-4B2A-9BC8-3F9091FE16AE}"/>
              </a:ext>
            </a:extLst>
          </p:cNvPr>
          <p:cNvSpPr txBox="1"/>
          <p:nvPr/>
        </p:nvSpPr>
        <p:spPr>
          <a:xfrm>
            <a:off x="4058879" y="10800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SVM+</a:t>
            </a:r>
            <a:endParaRPr lang="zh-CN" altLang="en-US" sz="2400" dirty="0" err="1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5A6137-F7D3-4BE9-A274-C3B7AFA0A3E9}"/>
              </a:ext>
            </a:extLst>
          </p:cNvPr>
          <p:cNvSpPr/>
          <p:nvPr/>
        </p:nvSpPr>
        <p:spPr>
          <a:xfrm rot="5400000">
            <a:off x="4037537" y="3575901"/>
            <a:ext cx="681363" cy="387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BD5AF-B386-414D-9B7D-BC98BE20BC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45" y="4355256"/>
            <a:ext cx="7291887" cy="1497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366ADA5-A124-4AFE-8B6E-237668BC22BC}"/>
              </a:ext>
            </a:extLst>
          </p:cNvPr>
          <p:cNvSpPr txBox="1"/>
          <p:nvPr/>
        </p:nvSpPr>
        <p:spPr>
          <a:xfrm>
            <a:off x="174505" y="4409349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Dual form:</a:t>
            </a:r>
            <a:endParaRPr lang="zh-CN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AE685-6BC4-4330-97DE-B4D3168AE038}"/>
              </a:ext>
            </a:extLst>
          </p:cNvPr>
          <p:cNvSpPr txBox="1"/>
          <p:nvPr/>
        </p:nvSpPr>
        <p:spPr>
          <a:xfrm>
            <a:off x="1442159" y="6176165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Dual form can be solved using Quadratic Programming (QP).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9C5EE-DB3F-4A17-96BD-8E18C48633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95" y="1693634"/>
            <a:ext cx="7325250" cy="14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5541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4D654E-8845-4E9D-AD9C-FFDAC58DCC43}"/>
              </a:ext>
            </a:extLst>
          </p:cNvPr>
          <p:cNvGrpSpPr/>
          <p:nvPr/>
        </p:nvGrpSpPr>
        <p:grpSpPr>
          <a:xfrm>
            <a:off x="663143" y="2707721"/>
            <a:ext cx="2478306" cy="826578"/>
            <a:chOff x="3811400" y="2978497"/>
            <a:chExt cx="2478306" cy="8265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4CFF1C-4FB8-4C33-BFD7-FDD1A3477D22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A77D13-8E82-4BE2-BDB7-73E56377814B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125C5A-025B-428C-A6C1-6ED21D5DCFB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9B97DC-FF87-4539-B16E-551AECB9F99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0" y="3487076"/>
              <a:ext cx="313905" cy="26666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7F72F7-0658-4277-8FB6-3F02974A8FE3}"/>
              </a:ext>
            </a:extLst>
          </p:cNvPr>
          <p:cNvSpPr txBox="1"/>
          <p:nvPr/>
        </p:nvSpPr>
        <p:spPr>
          <a:xfrm>
            <a:off x="3694997" y="1080000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is left?</a:t>
            </a:r>
            <a:endParaRPr lang="zh-CN" altLang="en-US" sz="2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01F87-7CBD-4521-998B-F0A8DFED721E}"/>
              </a:ext>
            </a:extLst>
          </p:cNvPr>
          <p:cNvSpPr txBox="1"/>
          <p:nvPr/>
        </p:nvSpPr>
        <p:spPr>
          <a:xfrm>
            <a:off x="602934" y="2062231"/>
            <a:ext cx="253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Single-View Learning:</a:t>
            </a:r>
            <a:endParaRPr lang="zh-CN" alt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075C3-2468-4FE0-805D-66F261B4C2F0}"/>
              </a:ext>
            </a:extLst>
          </p:cNvPr>
          <p:cNvSpPr txBox="1"/>
          <p:nvPr/>
        </p:nvSpPr>
        <p:spPr>
          <a:xfrm>
            <a:off x="5487559" y="2044612"/>
            <a:ext cx="245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Multi-View Learning:</a:t>
            </a:r>
            <a:endParaRPr lang="zh-CN" altLang="en-US" sz="2000" dirty="0" err="1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FA218F-3758-41E1-8EC6-E30E32B0D01C}"/>
              </a:ext>
            </a:extLst>
          </p:cNvPr>
          <p:cNvGrpSpPr/>
          <p:nvPr/>
        </p:nvGrpSpPr>
        <p:grpSpPr>
          <a:xfrm>
            <a:off x="4436744" y="2623111"/>
            <a:ext cx="4490330" cy="867231"/>
            <a:chOff x="3811400" y="2937844"/>
            <a:chExt cx="4490330" cy="8672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1CC27-0D25-4B6B-B528-76240001D1E0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704982-8A95-467F-B14D-CA64E45D01DB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7135715-7A1F-4011-B269-9001355D8CB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FE763C-EB78-4E9B-AEFB-0F19520BE195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0" y="3487076"/>
              <a:ext cx="313905" cy="26666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786201-0AE4-456D-A5BA-89934273082D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A47683E-CF52-461B-A8A3-6687D39D794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3EBCEC-7566-470D-AC11-293C5A1C6662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9130D16-CE08-4C8C-9B7B-55A5B7622D1F}"/>
              </a:ext>
            </a:extLst>
          </p:cNvPr>
          <p:cNvSpPr txBox="1"/>
          <p:nvPr/>
        </p:nvSpPr>
        <p:spPr>
          <a:xfrm>
            <a:off x="252219" y="4215414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Learning using Privileged Information:</a:t>
            </a:r>
            <a:endParaRPr lang="zh-CN" altLang="en-US" sz="2000" dirty="0" err="1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CE4F90-8AA7-409C-83D3-BAEF586A78B9}"/>
              </a:ext>
            </a:extLst>
          </p:cNvPr>
          <p:cNvGrpSpPr/>
          <p:nvPr/>
        </p:nvGrpSpPr>
        <p:grpSpPr>
          <a:xfrm>
            <a:off x="445552" y="5074669"/>
            <a:ext cx="4086571" cy="867231"/>
            <a:chOff x="3811400" y="2937844"/>
            <a:chExt cx="4086571" cy="8672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DAD536-6B0C-4FCB-8914-C8A34703AE2E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A577CA-26F7-49DE-A5CF-30E5FC303BB9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685043-136C-4CF5-86CC-295307F298D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2" y="3133824"/>
              <a:ext cx="313905" cy="23771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176B848-4241-4268-A86D-A0762A67A63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1" y="3487076"/>
              <a:ext cx="313905" cy="2666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548B11-DF9B-4EEE-B236-2AFE2C89D1E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3" y="3129253"/>
              <a:ext cx="295619" cy="24685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7D99A4C-B9E0-4C40-933C-E6F61491C73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138" y="3133824"/>
              <a:ext cx="300190" cy="23771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752C14-E591-4D74-8621-B80A0434326B}"/>
                </a:ext>
              </a:extLst>
            </p:cNvPr>
            <p:cNvSpPr txBox="1"/>
            <p:nvPr/>
          </p:nvSpPr>
          <p:spPr>
            <a:xfrm>
              <a:off x="7328584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FE97C1D-265D-479B-94DD-A94067FF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1" y="3192153"/>
            <a:ext cx="295619" cy="2758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220441-0A4F-4D89-8F68-CE0AE8E4CA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56" y="3196723"/>
            <a:ext cx="300190" cy="26666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03ACCAD-5B5C-44B5-A88C-7CBA0B58259F}"/>
              </a:ext>
            </a:extLst>
          </p:cNvPr>
          <p:cNvSpPr txBox="1"/>
          <p:nvPr/>
        </p:nvSpPr>
        <p:spPr>
          <a:xfrm>
            <a:off x="8345702" y="3000743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 err="1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E4430-2942-4BA9-81B2-779CA3A17FE5}"/>
              </a:ext>
            </a:extLst>
          </p:cNvPr>
          <p:cNvGrpSpPr/>
          <p:nvPr/>
        </p:nvGrpSpPr>
        <p:grpSpPr>
          <a:xfrm>
            <a:off x="4935882" y="5091691"/>
            <a:ext cx="2074547" cy="826578"/>
            <a:chOff x="3811400" y="2978497"/>
            <a:chExt cx="2074547" cy="8265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E9346-C6E6-44A7-BD87-CEB8E94189B7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7732A-D573-4CEB-B74E-899447BCF12C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703FCA0-0D98-4A3F-9998-D0A9D5D0EBB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2" y="3133824"/>
              <a:ext cx="313905" cy="2377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9216ED8-D7FC-4560-966D-6D998889B43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1" y="3487076"/>
              <a:ext cx="313905" cy="266666"/>
            </a:xfrm>
            <a:prstGeom prst="rect">
              <a:avLst/>
            </a:prstGeom>
          </p:spPr>
        </p:pic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2EB61AB-A06A-42A2-9C36-6C087F261F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1" y="5595700"/>
            <a:ext cx="295619" cy="2758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2E36FF0-B0E4-40CC-A98A-FC5367D1C0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56" y="5600270"/>
            <a:ext cx="300190" cy="2666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86A28E-6622-491C-BE1B-B4EEF67D83FB}"/>
              </a:ext>
            </a:extLst>
          </p:cNvPr>
          <p:cNvSpPr txBox="1"/>
          <p:nvPr/>
        </p:nvSpPr>
        <p:spPr>
          <a:xfrm>
            <a:off x="8345702" y="540429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34463-08B2-4023-8D95-5D5B9F0F4826}"/>
              </a:ext>
            </a:extLst>
          </p:cNvPr>
          <p:cNvSpPr txBox="1"/>
          <p:nvPr/>
        </p:nvSpPr>
        <p:spPr>
          <a:xfrm>
            <a:off x="6463064" y="4046071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473940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7F72F7-0658-4277-8FB6-3F02974A8FE3}"/>
              </a:ext>
            </a:extLst>
          </p:cNvPr>
          <p:cNvSpPr txBox="1"/>
          <p:nvPr/>
        </p:nvSpPr>
        <p:spPr>
          <a:xfrm>
            <a:off x="3694997" y="1080000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What is left?</a:t>
            </a:r>
            <a:endParaRPr lang="zh-CN" altLang="en-US" sz="2400" dirty="0" err="1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4E4430-2942-4BA9-81B2-779CA3A17FE5}"/>
              </a:ext>
            </a:extLst>
          </p:cNvPr>
          <p:cNvGrpSpPr/>
          <p:nvPr/>
        </p:nvGrpSpPr>
        <p:grpSpPr>
          <a:xfrm>
            <a:off x="2657723" y="3429000"/>
            <a:ext cx="2074547" cy="826578"/>
            <a:chOff x="3811400" y="2978497"/>
            <a:chExt cx="2074547" cy="8265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E9346-C6E6-44A7-BD87-CEB8E94189B7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87732A-D573-4CEB-B74E-899447BCF12C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703FCA0-0D98-4A3F-9998-D0A9D5D0EB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2" y="3133824"/>
              <a:ext cx="313905" cy="2377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9216ED8-D7FC-4560-966D-6D998889B4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1" y="3487076"/>
              <a:ext cx="313905" cy="266666"/>
            </a:xfrm>
            <a:prstGeom prst="rect">
              <a:avLst/>
            </a:prstGeom>
          </p:spPr>
        </p:pic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2EB61AB-A06A-42A2-9C36-6C087F261FD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92" y="3933009"/>
            <a:ext cx="295619" cy="27580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2E36FF0-B0E4-40CC-A98A-FC5367D1C0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097" y="3937579"/>
            <a:ext cx="300190" cy="2666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486A28E-6622-491C-BE1B-B4EEF67D83FB}"/>
              </a:ext>
            </a:extLst>
          </p:cNvPr>
          <p:cNvSpPr txBox="1"/>
          <p:nvPr/>
        </p:nvSpPr>
        <p:spPr>
          <a:xfrm>
            <a:off x="6067543" y="3741599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334463-08B2-4023-8D95-5D5B9F0F4826}"/>
              </a:ext>
            </a:extLst>
          </p:cNvPr>
          <p:cNvSpPr txBox="1"/>
          <p:nvPr/>
        </p:nvSpPr>
        <p:spPr>
          <a:xfrm>
            <a:off x="4184905" y="238338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489043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3488D-5359-4142-BEC0-72D04FE98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6F601-BB36-4F71-A6A0-CAC06C966258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D582F-92B1-42A8-892E-5D6494ACC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5E36B-1642-4D0D-8557-7A47E71B23B4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5B04F-F241-4376-AE10-4E3BABBEFC34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 1">
            <a:extLst>
              <a:ext uri="{FF2B5EF4-FFF2-40B4-BE49-F238E27FC236}">
                <a16:creationId xmlns:a16="http://schemas.microsoft.com/office/drawing/2014/main" id="{5AC0A421-75D8-4665-B12D-41F8CB727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8A56-D93F-4C8C-8F2D-83DBC0F7F565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175E-229E-480A-9348-07DAE8C6E9B0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0F972F-2915-446E-A6D6-5C1C17D4A2B7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A3EE-E615-4AA4-B8B1-7851AE357E60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9A613-FD01-472C-AC17-8EEB3C775D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19" name="Picture 18" descr="A dining room table&#10;&#10;Description automatically generated">
            <a:extLst>
              <a:ext uri="{FF2B5EF4-FFF2-40B4-BE49-F238E27FC236}">
                <a16:creationId xmlns:a16="http://schemas.microsoft.com/office/drawing/2014/main" id="{A2ABE0F6-A2F8-4917-BC14-BA0E64634C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77DE3-71B4-4750-8C69-C0635624C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22" name="Picture 2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1C9F4E54-2F83-4158-86B8-67315E3777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C1F67-D6D0-4F0E-9C26-00A5EF7D9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5C97CB-485E-4379-A5F1-3C224D58A295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EE687-3209-459F-85BF-0C115A0FF7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FD8FA9-BC5A-4733-B581-5F4EB0D3B002}"/>
              </a:ext>
            </a:extLst>
          </p:cNvPr>
          <p:cNvSpPr/>
          <p:nvPr/>
        </p:nvSpPr>
        <p:spPr>
          <a:xfrm rot="5400000">
            <a:off x="5985478" y="5723301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10822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F06F8-40E8-4D5B-BE5B-7E6C1B450FCB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1377D-CE8D-46DB-B3E8-63D55DE32FD5}"/>
              </a:ext>
            </a:extLst>
          </p:cNvPr>
          <p:cNvGrpSpPr/>
          <p:nvPr/>
        </p:nvGrpSpPr>
        <p:grpSpPr>
          <a:xfrm>
            <a:off x="2326835" y="2902333"/>
            <a:ext cx="4490330" cy="1273384"/>
            <a:chOff x="3811400" y="2937844"/>
            <a:chExt cx="4490330" cy="12733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E4AD0-42D1-4A53-A964-16F9FA7D8F73}"/>
                </a:ext>
              </a:extLst>
            </p:cNvPr>
            <p:cNvSpPr txBox="1"/>
            <p:nvPr/>
          </p:nvSpPr>
          <p:spPr>
            <a:xfrm>
              <a:off x="3811400" y="2978497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B563C-B2E0-4EAC-99A0-680046FED0C4}"/>
                </a:ext>
              </a:extLst>
            </p:cNvPr>
            <p:cNvSpPr txBox="1"/>
            <p:nvPr/>
          </p:nvSpPr>
          <p:spPr>
            <a:xfrm>
              <a:off x="3819952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760727-996A-4E3E-87EF-50E4875D22A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F75D88-8026-4655-9CB6-7C8129824C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2" y="3916335"/>
              <a:ext cx="313905" cy="2666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3A1658-917F-4897-BAE2-9A8BB6901E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837B55-102A-4A2D-9046-2557EADB9C5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C04DE7-9E2F-4562-AB6E-06BAF53A5C98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3442AA-B754-42AE-8444-65503FA0EA09}"/>
              </a:ext>
            </a:extLst>
          </p:cNvPr>
          <p:cNvSpPr/>
          <p:nvPr/>
        </p:nvSpPr>
        <p:spPr>
          <a:xfrm>
            <a:off x="5042518" y="2902333"/>
            <a:ext cx="1774648" cy="52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C1BB1-037E-43EE-8869-7CF85554A198}"/>
              </a:ext>
            </a:extLst>
          </p:cNvPr>
          <p:cNvSpPr txBox="1"/>
          <p:nvPr/>
        </p:nvSpPr>
        <p:spPr>
          <a:xfrm>
            <a:off x="4805141" y="239558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privileged information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463348014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3488D-5359-4142-BEC0-72D04FE98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D582F-92B1-42A8-892E-5D6494ACC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5E36B-1642-4D0D-8557-7A47E71B23B4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5B04F-F241-4376-AE10-4E3BABBEFC34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 1">
            <a:extLst>
              <a:ext uri="{FF2B5EF4-FFF2-40B4-BE49-F238E27FC236}">
                <a16:creationId xmlns:a16="http://schemas.microsoft.com/office/drawing/2014/main" id="{5AC0A421-75D8-4665-B12D-41F8CB727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8A56-D93F-4C8C-8F2D-83DBC0F7F565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175E-229E-480A-9348-07DAE8C6E9B0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0F972F-2915-446E-A6D6-5C1C17D4A2B7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A3EE-E615-4AA4-B8B1-7851AE357E60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9A613-FD01-472C-AC17-8EEB3C775D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19" name="Picture 18" descr="A dining room table&#10;&#10;Description automatically generated">
            <a:extLst>
              <a:ext uri="{FF2B5EF4-FFF2-40B4-BE49-F238E27FC236}">
                <a16:creationId xmlns:a16="http://schemas.microsoft.com/office/drawing/2014/main" id="{A2ABE0F6-A2F8-4917-BC14-BA0E64634C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77DE3-71B4-4750-8C69-C0635624C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22" name="Picture 2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1C9F4E54-2F83-4158-86B8-67315E3777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C1F67-D6D0-4F0E-9C26-00A5EF7D9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5C97CB-485E-4379-A5F1-3C224D58A295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EE687-3209-459F-85BF-0C115A0FF7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FD8FA9-BC5A-4733-B581-5F4EB0D3B002}"/>
              </a:ext>
            </a:extLst>
          </p:cNvPr>
          <p:cNvSpPr/>
          <p:nvPr/>
        </p:nvSpPr>
        <p:spPr>
          <a:xfrm rot="5400000">
            <a:off x="5985478" y="5723301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B493BEF-2B8B-4EE3-93C1-DE51CD7A185A}"/>
              </a:ext>
            </a:extLst>
          </p:cNvPr>
          <p:cNvSpPr/>
          <p:nvPr/>
        </p:nvSpPr>
        <p:spPr>
          <a:xfrm rot="16200000">
            <a:off x="4563600" y="4593208"/>
            <a:ext cx="529272" cy="6747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C7987-31A1-446A-B05C-5E5927E7D09D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219173272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3488D-5359-4142-BEC0-72D04FE98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D582F-92B1-42A8-892E-5D6494ACC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5E36B-1642-4D0D-8557-7A47E71B23B4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5B04F-F241-4376-AE10-4E3BABBEFC34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 1">
            <a:extLst>
              <a:ext uri="{FF2B5EF4-FFF2-40B4-BE49-F238E27FC236}">
                <a16:creationId xmlns:a16="http://schemas.microsoft.com/office/drawing/2014/main" id="{5AC0A421-75D8-4665-B12D-41F8CB727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8A56-D93F-4C8C-8F2D-83DBC0F7F565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175E-229E-480A-9348-07DAE8C6E9B0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0F972F-2915-446E-A6D6-5C1C17D4A2B7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A3EE-E615-4AA4-B8B1-7851AE357E60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9A613-FD01-472C-AC17-8EEB3C775D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19" name="Picture 18" descr="A dining room table&#10;&#10;Description automatically generated">
            <a:extLst>
              <a:ext uri="{FF2B5EF4-FFF2-40B4-BE49-F238E27FC236}">
                <a16:creationId xmlns:a16="http://schemas.microsoft.com/office/drawing/2014/main" id="{A2ABE0F6-A2F8-4917-BC14-BA0E64634C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77DE3-71B4-4750-8C69-C0635624CD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22" name="Picture 2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1C9F4E54-2F83-4158-86B8-67315E3777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C1F67-D6D0-4F0E-9C26-00A5EF7D9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5C97CB-485E-4379-A5F1-3C224D58A295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EE687-3209-459F-85BF-0C115A0FF7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FD8FA9-BC5A-4733-B581-5F4EB0D3B002}"/>
              </a:ext>
            </a:extLst>
          </p:cNvPr>
          <p:cNvSpPr/>
          <p:nvPr/>
        </p:nvSpPr>
        <p:spPr>
          <a:xfrm rot="5400000">
            <a:off x="5985478" y="5723301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FD87DBE-534E-462A-82E9-C644994CC093}"/>
              </a:ext>
            </a:extLst>
          </p:cNvPr>
          <p:cNvSpPr/>
          <p:nvPr/>
        </p:nvSpPr>
        <p:spPr>
          <a:xfrm rot="16200000">
            <a:off x="4598822" y="1923374"/>
            <a:ext cx="529272" cy="6747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B493BEF-2B8B-4EE3-93C1-DE51CD7A185A}"/>
              </a:ext>
            </a:extLst>
          </p:cNvPr>
          <p:cNvSpPr/>
          <p:nvPr/>
        </p:nvSpPr>
        <p:spPr>
          <a:xfrm rot="16200000">
            <a:off x="4563600" y="4593208"/>
            <a:ext cx="529272" cy="6747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C7987-31A1-446A-B05C-5E5927E7D09D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3A0127-8667-4F85-8CF7-99868158E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2896031"/>
            <a:ext cx="321042" cy="1977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D0A7AB-9861-485A-88B2-9B77E037C935}"/>
              </a:ext>
            </a:extLst>
          </p:cNvPr>
          <p:cNvSpPr txBox="1"/>
          <p:nvPr/>
        </p:nvSpPr>
        <p:spPr>
          <a:xfrm>
            <a:off x="5156432" y="3320957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7B145E-F630-42D8-BB84-D17154243E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3763115"/>
            <a:ext cx="295619" cy="246857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951F4644-2824-4558-8C49-8D0D92D2830F}"/>
              </a:ext>
            </a:extLst>
          </p:cNvPr>
          <p:cNvSpPr/>
          <p:nvPr/>
        </p:nvSpPr>
        <p:spPr>
          <a:xfrm rot="5400000">
            <a:off x="5974663" y="3071705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32" descr="A piano in a dark room&#10;&#10;Description automatically generated">
            <a:extLst>
              <a:ext uri="{FF2B5EF4-FFF2-40B4-BE49-F238E27FC236}">
                <a16:creationId xmlns:a16="http://schemas.microsoft.com/office/drawing/2014/main" id="{D42E5417-201E-48D9-A22A-C0C90404052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10" y="1634234"/>
            <a:ext cx="1918344" cy="13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5128"/>
      </p:ext>
    </p:extLst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3488D-5359-4142-BEC0-72D04FE98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D582F-92B1-42A8-892E-5D6494ACC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5E36B-1642-4D0D-8557-7A47E71B23B4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5B04F-F241-4376-AE10-4E3BABBEFC34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 1">
            <a:extLst>
              <a:ext uri="{FF2B5EF4-FFF2-40B4-BE49-F238E27FC236}">
                <a16:creationId xmlns:a16="http://schemas.microsoft.com/office/drawing/2014/main" id="{5AC0A421-75D8-4665-B12D-41F8CB727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8A56-D93F-4C8C-8F2D-83DBC0F7F565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175E-229E-480A-9348-07DAE8C6E9B0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0F972F-2915-446E-A6D6-5C1C17D4A2B7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A3EE-E615-4AA4-B8B1-7851AE357E60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9A613-FD01-472C-AC17-8EEB3C775D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19" name="Picture 18" descr="A dining room table&#10;&#10;Description automatically generated">
            <a:extLst>
              <a:ext uri="{FF2B5EF4-FFF2-40B4-BE49-F238E27FC236}">
                <a16:creationId xmlns:a16="http://schemas.microsoft.com/office/drawing/2014/main" id="{A2ABE0F6-A2F8-4917-BC14-BA0E64634C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77DE3-71B4-4750-8C69-C0635624C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22" name="Picture 2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1C9F4E54-2F83-4158-86B8-67315E3777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C1F67-D6D0-4F0E-9C26-00A5EF7D9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5C97CB-485E-4379-A5F1-3C224D58A295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EE687-3209-459F-85BF-0C115A0FF7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FD8FA9-BC5A-4733-B581-5F4EB0D3B002}"/>
              </a:ext>
            </a:extLst>
          </p:cNvPr>
          <p:cNvSpPr/>
          <p:nvPr/>
        </p:nvSpPr>
        <p:spPr>
          <a:xfrm rot="5400000">
            <a:off x="5985478" y="5723301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B493BEF-2B8B-4EE3-93C1-DE51CD7A185A}"/>
              </a:ext>
            </a:extLst>
          </p:cNvPr>
          <p:cNvSpPr/>
          <p:nvPr/>
        </p:nvSpPr>
        <p:spPr>
          <a:xfrm rot="18726305">
            <a:off x="4717703" y="5139660"/>
            <a:ext cx="321043" cy="10019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C7987-31A1-446A-B05C-5E5927E7D09D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732148716"/>
      </p:ext>
    </p:extLst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53488D-5359-4142-BEC0-72D04FE98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92452"/>
            <a:ext cx="321042" cy="1977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D582F-92B1-42A8-892E-5D6494ACC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905693"/>
            <a:ext cx="321042" cy="19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5E36B-1642-4D0D-8557-7A47E71B23B4}"/>
              </a:ext>
            </a:extLst>
          </p:cNvPr>
          <p:cNvSpPr txBox="1"/>
          <p:nvPr/>
        </p:nvSpPr>
        <p:spPr>
          <a:xfrm>
            <a:off x="2773413" y="333901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5B04F-F241-4376-AE10-4E3BABBEFC34}"/>
              </a:ext>
            </a:extLst>
          </p:cNvPr>
          <p:cNvSpPr/>
          <p:nvPr/>
        </p:nvSpPr>
        <p:spPr>
          <a:xfrm rot="5400000">
            <a:off x="3369278" y="308891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 1">
            <a:extLst>
              <a:ext uri="{FF2B5EF4-FFF2-40B4-BE49-F238E27FC236}">
                <a16:creationId xmlns:a16="http://schemas.microsoft.com/office/drawing/2014/main" id="{5AC0A421-75D8-4665-B12D-41F8CB727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87689"/>
            <a:ext cx="313905" cy="237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8A56-D93F-4C8C-8F2D-83DBC0F7F565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1175E-229E-480A-9348-07DAE8C6E9B0}"/>
              </a:ext>
            </a:extLst>
          </p:cNvPr>
          <p:cNvSpPr txBox="1"/>
          <p:nvPr/>
        </p:nvSpPr>
        <p:spPr>
          <a:xfrm>
            <a:off x="977637" y="4377302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0F972F-2915-446E-A6D6-5C1C17D4A2B7}"/>
              </a:ext>
            </a:extLst>
          </p:cNvPr>
          <p:cNvSpPr/>
          <p:nvPr/>
        </p:nvSpPr>
        <p:spPr>
          <a:xfrm rot="5400000">
            <a:off x="3356025" y="5698128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6A3EE-E615-4AA4-B8B1-7851AE357E60}"/>
              </a:ext>
            </a:extLst>
          </p:cNvPr>
          <p:cNvSpPr txBox="1"/>
          <p:nvPr/>
        </p:nvSpPr>
        <p:spPr>
          <a:xfrm>
            <a:off x="2871528" y="592577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99A613-FD01-472C-AC17-8EEB3C775D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62259"/>
            <a:ext cx="313905" cy="266666"/>
          </a:xfrm>
          <a:prstGeom prst="rect">
            <a:avLst/>
          </a:prstGeom>
        </p:spPr>
      </p:pic>
      <p:pic>
        <p:nvPicPr>
          <p:cNvPr id="19" name="Picture 18" descr="A dining room table&#10;&#10;Description automatically generated">
            <a:extLst>
              <a:ext uri="{FF2B5EF4-FFF2-40B4-BE49-F238E27FC236}">
                <a16:creationId xmlns:a16="http://schemas.microsoft.com/office/drawing/2014/main" id="{A2ABE0F6-A2F8-4917-BC14-BA0E64634C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630005"/>
            <a:ext cx="1940566" cy="1405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277DE3-71B4-4750-8C69-C0635624CD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225040"/>
            <a:ext cx="1916890" cy="1387911"/>
          </a:xfrm>
          <a:prstGeom prst="rect">
            <a:avLst/>
          </a:prstGeom>
        </p:spPr>
      </p:pic>
      <p:pic>
        <p:nvPicPr>
          <p:cNvPr id="22" name="Picture 2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1C9F4E54-2F83-4158-86B8-67315E3777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09" y="4225039"/>
            <a:ext cx="1916889" cy="1411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AC1F67-D6D0-4F0E-9C26-00A5EF7D9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28952" y="5448085"/>
            <a:ext cx="321042" cy="19773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5C97CB-485E-4379-A5F1-3C224D58A295}"/>
              </a:ext>
            </a:extLst>
          </p:cNvPr>
          <p:cNvSpPr txBox="1"/>
          <p:nvPr/>
        </p:nvSpPr>
        <p:spPr>
          <a:xfrm>
            <a:off x="5298467" y="5917379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FEE687-3209-459F-85BF-0C115A0FF7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9" y="6300162"/>
            <a:ext cx="295619" cy="27581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FD8FA9-BC5A-4733-B581-5F4EB0D3B002}"/>
              </a:ext>
            </a:extLst>
          </p:cNvPr>
          <p:cNvSpPr/>
          <p:nvPr/>
        </p:nvSpPr>
        <p:spPr>
          <a:xfrm rot="5400000">
            <a:off x="5985478" y="5723301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B493BEF-2B8B-4EE3-93C1-DE51CD7A185A}"/>
              </a:ext>
            </a:extLst>
          </p:cNvPr>
          <p:cNvSpPr/>
          <p:nvPr/>
        </p:nvSpPr>
        <p:spPr>
          <a:xfrm rot="18726305">
            <a:off x="4717703" y="5139660"/>
            <a:ext cx="321043" cy="10019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C7987-31A1-446A-B05C-5E5927E7D09D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3A0127-8667-4F85-8CF7-99868158E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2896031"/>
            <a:ext cx="321042" cy="1977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D0A7AB-9861-485A-88B2-9B77E037C935}"/>
              </a:ext>
            </a:extLst>
          </p:cNvPr>
          <p:cNvSpPr txBox="1"/>
          <p:nvPr/>
        </p:nvSpPr>
        <p:spPr>
          <a:xfrm>
            <a:off x="5156432" y="3320957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7B145E-F630-42D8-BB84-D17154243E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3763115"/>
            <a:ext cx="295619" cy="246857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D64E5906-0884-4FE5-ACB3-C553FFC4E9C1}"/>
              </a:ext>
            </a:extLst>
          </p:cNvPr>
          <p:cNvSpPr/>
          <p:nvPr/>
        </p:nvSpPr>
        <p:spPr>
          <a:xfrm rot="18726305">
            <a:off x="4786303" y="2454824"/>
            <a:ext cx="321043" cy="10019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636"/>
      </p:ext>
    </p:extLst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025D-CCED-406B-AD19-AD600829AA2B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9FBFF-0D23-48A9-BDB4-5111E4EF1E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2844255"/>
            <a:ext cx="321042" cy="1977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585F47-6AE1-4080-A006-EB094380C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2982" y="1160023"/>
            <a:ext cx="321042" cy="197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5B6A7-D25A-4608-BF8C-5E260D860959}"/>
              </a:ext>
            </a:extLst>
          </p:cNvPr>
          <p:cNvSpPr txBox="1"/>
          <p:nvPr/>
        </p:nvSpPr>
        <p:spPr>
          <a:xfrm>
            <a:off x="2856538" y="159334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7" name="Picture 2 1 1">
            <a:extLst>
              <a:ext uri="{FF2B5EF4-FFF2-40B4-BE49-F238E27FC236}">
                <a16:creationId xmlns:a16="http://schemas.microsoft.com/office/drawing/2014/main" id="{7E0C0C58-23DD-45A9-8178-DD9E7E5B24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2" y="2042019"/>
            <a:ext cx="313905" cy="2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5417C-D94F-4815-88A3-55E2DBF508F9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BC6D1-E461-4078-BDE3-04679C7A16BD}"/>
              </a:ext>
            </a:extLst>
          </p:cNvPr>
          <p:cNvSpPr txBox="1"/>
          <p:nvPr/>
        </p:nvSpPr>
        <p:spPr>
          <a:xfrm>
            <a:off x="977637" y="3617281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C33BB-5AE8-4CFA-BB1B-40162C758BA2}"/>
              </a:ext>
            </a:extLst>
          </p:cNvPr>
          <p:cNvSpPr txBox="1"/>
          <p:nvPr/>
        </p:nvSpPr>
        <p:spPr>
          <a:xfrm>
            <a:off x="2871528" y="327757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691ABA-2FAA-43E8-AF29-5240AED407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3714062"/>
            <a:ext cx="313905" cy="266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5FB063-6C12-430F-993C-7AC040B7A9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33952" y="2799888"/>
            <a:ext cx="321042" cy="1977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54CE-5366-428F-8F2D-D65256D0EA70}"/>
              </a:ext>
            </a:extLst>
          </p:cNvPr>
          <p:cNvSpPr txBox="1"/>
          <p:nvPr/>
        </p:nvSpPr>
        <p:spPr>
          <a:xfrm>
            <a:off x="5203467" y="3269182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0E4A0-ED88-4EF8-976E-C7608AFE64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09" y="3651965"/>
            <a:ext cx="295619" cy="27581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928D6B-FA07-49EE-BD98-00646C6B8696}"/>
              </a:ext>
            </a:extLst>
          </p:cNvPr>
          <p:cNvSpPr/>
          <p:nvPr/>
        </p:nvSpPr>
        <p:spPr>
          <a:xfrm rot="5400000">
            <a:off x="2240698" y="2467872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9D9C092-4CF9-4869-8101-4F1947471F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18" y="2931993"/>
            <a:ext cx="306286" cy="17371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EE8C912-5B33-4E5B-A646-7FB3D2603793}"/>
              </a:ext>
            </a:extLst>
          </p:cNvPr>
          <p:cNvSpPr/>
          <p:nvPr/>
        </p:nvSpPr>
        <p:spPr>
          <a:xfrm rot="5400000">
            <a:off x="2250516" y="417503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B01DC8B-72AC-4D49-A69C-3F0EF94A8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14" y="4599825"/>
            <a:ext cx="291048" cy="2026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D9CB88-3990-4D1F-9C05-9A5F0F276425}"/>
              </a:ext>
            </a:extLst>
          </p:cNvPr>
          <p:cNvSpPr txBox="1"/>
          <p:nvPr/>
        </p:nvSpPr>
        <p:spPr>
          <a:xfrm>
            <a:off x="977637" y="4949181"/>
            <a:ext cx="6082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   Use       to learn a symmetric similarity matrix</a:t>
            </a:r>
          </a:p>
          <a:p>
            <a:pPr algn="l"/>
            <a:r>
              <a:rPr lang="en-US" altLang="zh-CN" sz="2400" dirty="0"/>
              <a:t>   </a:t>
            </a:r>
          </a:p>
          <a:p>
            <a:pPr algn="l"/>
            <a:r>
              <a:rPr lang="en-US" altLang="zh-CN" sz="2400" dirty="0"/>
              <a:t> </a:t>
            </a:r>
            <a:endParaRPr lang="zh-CN" altLang="en-US" sz="2400" dirty="0" err="1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C999282-5DCB-47C4-952E-3D22EE75676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28" y="5072650"/>
            <a:ext cx="295619" cy="275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BEDA7B-1AF5-41CA-927F-C577EBA2CE4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35" y="5123698"/>
            <a:ext cx="198095" cy="1737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767AA2-B5BB-4D1F-87E1-B2598F0415B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5" y="5687249"/>
            <a:ext cx="2648381" cy="3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74383"/>
      </p:ext>
    </p:extLst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A025D-CCED-406B-AD19-AD600829AA2B}"/>
              </a:ext>
            </a:extLst>
          </p:cNvPr>
          <p:cNvSpPr txBox="1"/>
          <p:nvPr/>
        </p:nvSpPr>
        <p:spPr>
          <a:xfrm>
            <a:off x="943443" y="10800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If unlabeled test images are available in the training stage</a:t>
            </a:r>
            <a:endParaRPr lang="zh-CN" altLang="en-US" sz="24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9FBFF-0D23-48A9-BDB4-5111E4EF1E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2844255"/>
            <a:ext cx="321042" cy="1977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585F47-6AE1-4080-A006-EB094380C4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2982" y="1160023"/>
            <a:ext cx="321042" cy="1977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5B6A7-D25A-4608-BF8C-5E260D860959}"/>
              </a:ext>
            </a:extLst>
          </p:cNvPr>
          <p:cNvSpPr txBox="1"/>
          <p:nvPr/>
        </p:nvSpPr>
        <p:spPr>
          <a:xfrm>
            <a:off x="2856538" y="1593341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7" name="Picture 2 1 1">
            <a:extLst>
              <a:ext uri="{FF2B5EF4-FFF2-40B4-BE49-F238E27FC236}">
                <a16:creationId xmlns:a16="http://schemas.microsoft.com/office/drawing/2014/main" id="{7E0C0C58-23DD-45A9-8178-DD9E7E5B24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2" y="2042019"/>
            <a:ext cx="313905" cy="2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5417C-D94F-4815-88A3-55E2DBF508F9}"/>
              </a:ext>
            </a:extLst>
          </p:cNvPr>
          <p:cNvSpPr txBox="1"/>
          <p:nvPr/>
        </p:nvSpPr>
        <p:spPr>
          <a:xfrm>
            <a:off x="977638" y="1887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BC6D1-E461-4078-BDE3-04679C7A16BD}"/>
              </a:ext>
            </a:extLst>
          </p:cNvPr>
          <p:cNvSpPr txBox="1"/>
          <p:nvPr/>
        </p:nvSpPr>
        <p:spPr>
          <a:xfrm>
            <a:off x="977637" y="3617281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C33BB-5AE8-4CFA-BB1B-40162C758BA2}"/>
              </a:ext>
            </a:extLst>
          </p:cNvPr>
          <p:cNvSpPr txBox="1"/>
          <p:nvPr/>
        </p:nvSpPr>
        <p:spPr>
          <a:xfrm>
            <a:off x="2871528" y="327757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691ABA-2FAA-43E8-AF29-5240AED407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3714062"/>
            <a:ext cx="313905" cy="266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5FB063-6C12-430F-993C-7AC040B7A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33952" y="2799888"/>
            <a:ext cx="321042" cy="1977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54CE-5366-428F-8F2D-D65256D0EA70}"/>
              </a:ext>
            </a:extLst>
          </p:cNvPr>
          <p:cNvSpPr txBox="1"/>
          <p:nvPr/>
        </p:nvSpPr>
        <p:spPr>
          <a:xfrm>
            <a:off x="5203467" y="3269182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0E4A0-ED88-4EF8-976E-C7608AFE64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909" y="3651965"/>
            <a:ext cx="295619" cy="27581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928D6B-FA07-49EE-BD98-00646C6B8696}"/>
              </a:ext>
            </a:extLst>
          </p:cNvPr>
          <p:cNvSpPr/>
          <p:nvPr/>
        </p:nvSpPr>
        <p:spPr>
          <a:xfrm rot="5400000">
            <a:off x="2240698" y="2467872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9D9C092-4CF9-4869-8101-4F1947471F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18" y="2931993"/>
            <a:ext cx="306286" cy="173714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EE8C912-5B33-4E5B-A646-7FB3D2603793}"/>
              </a:ext>
            </a:extLst>
          </p:cNvPr>
          <p:cNvSpPr/>
          <p:nvPr/>
        </p:nvSpPr>
        <p:spPr>
          <a:xfrm rot="5400000">
            <a:off x="2250516" y="4175033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B01DC8B-72AC-4D49-A69C-3F0EF94A8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14" y="4599825"/>
            <a:ext cx="291048" cy="202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71682D-C247-4F50-99DD-287C63A84B2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9" y="6202973"/>
            <a:ext cx="2648381" cy="32304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B938511-BE07-40BC-B349-E1E0D75CA7CB}"/>
              </a:ext>
            </a:extLst>
          </p:cNvPr>
          <p:cNvGrpSpPr/>
          <p:nvPr/>
        </p:nvGrpSpPr>
        <p:grpSpPr>
          <a:xfrm>
            <a:off x="1228579" y="5040873"/>
            <a:ext cx="4569369" cy="890626"/>
            <a:chOff x="1228579" y="5040873"/>
            <a:chExt cx="4569369" cy="8906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D9CB88-3990-4D1F-9C05-9A5F0F276425}"/>
                </a:ext>
              </a:extLst>
            </p:cNvPr>
            <p:cNvSpPr txBox="1"/>
            <p:nvPr/>
          </p:nvSpPr>
          <p:spPr>
            <a:xfrm>
              <a:off x="1499976" y="5040873"/>
              <a:ext cx="2920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is a diagonal matrix with   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B8B30AF-F131-49B5-8813-2039D3A3CC1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833" y="5171205"/>
              <a:ext cx="201143" cy="17828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10D7B27-C67C-46B6-B7D7-02498054465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377" y="5125723"/>
              <a:ext cx="1508571" cy="30476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CE9DEE-51F4-4DCC-83E6-BE29E27FDE45}"/>
                </a:ext>
              </a:extLst>
            </p:cNvPr>
            <p:cNvSpPr txBox="1"/>
            <p:nvPr/>
          </p:nvSpPr>
          <p:spPr>
            <a:xfrm>
              <a:off x="1228579" y="5531389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Laplacian matrix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320787-E5C4-4B17-97D6-BC889A9ABF8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991" y="5661609"/>
              <a:ext cx="1240382" cy="178286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A81AB0D-D968-4FF2-A389-9F9AC46A4659}"/>
              </a:ext>
            </a:extLst>
          </p:cNvPr>
          <p:cNvSpPr/>
          <p:nvPr/>
        </p:nvSpPr>
        <p:spPr>
          <a:xfrm>
            <a:off x="4142952" y="6183589"/>
            <a:ext cx="714056" cy="3230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288523-4A37-4602-A908-D5A07CCE3EF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66" y="6183589"/>
            <a:ext cx="2105905" cy="2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1914"/>
      </p:ext>
    </p:extLst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1663B7-71A6-42FD-A53A-5746F5A8D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203" y="2708948"/>
            <a:ext cx="321042" cy="197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F79BE-E588-4959-9E22-E06A6FD17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96708" y="2723860"/>
            <a:ext cx="321042" cy="1977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F4922-AAE3-4489-8B90-99A2AADC5569}"/>
              </a:ext>
            </a:extLst>
          </p:cNvPr>
          <p:cNvSpPr txBox="1"/>
          <p:nvPr/>
        </p:nvSpPr>
        <p:spPr>
          <a:xfrm>
            <a:off x="2772759" y="314226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3F405-38E4-4592-A718-65D532F950E1}"/>
              </a:ext>
            </a:extLst>
          </p:cNvPr>
          <p:cNvSpPr txBox="1"/>
          <p:nvPr/>
        </p:nvSpPr>
        <p:spPr>
          <a:xfrm>
            <a:off x="5166223" y="3148786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textual feature</a:t>
            </a:r>
            <a:endParaRPr lang="zh-CN" altLang="en-US" sz="2000" dirty="0" err="1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4A55F-CA15-4226-92EB-A9348095456A}"/>
              </a:ext>
            </a:extLst>
          </p:cNvPr>
          <p:cNvSpPr/>
          <p:nvPr/>
        </p:nvSpPr>
        <p:spPr>
          <a:xfrm rot="5400000">
            <a:off x="3364668" y="2825200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 1">
            <a:extLst>
              <a:ext uri="{FF2B5EF4-FFF2-40B4-BE49-F238E27FC236}">
                <a16:creationId xmlns:a16="http://schemas.microsoft.com/office/drawing/2014/main" id="{A3B45449-5842-47B7-9FF1-0D0D4881BD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83" y="3590944"/>
            <a:ext cx="313905" cy="237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A7B6A-2025-4DCC-88A7-E014011A46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65" y="3590944"/>
            <a:ext cx="295619" cy="24685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68088C-7936-470F-A9F9-84032C658712}"/>
              </a:ext>
            </a:extLst>
          </p:cNvPr>
          <p:cNvSpPr/>
          <p:nvPr/>
        </p:nvSpPr>
        <p:spPr>
          <a:xfrm>
            <a:off x="4915313" y="3142267"/>
            <a:ext cx="2663293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33A7F4-7A8A-4FE4-A6AF-955E0FCC5A46}"/>
              </a:ext>
            </a:extLst>
          </p:cNvPr>
          <p:cNvSpPr/>
          <p:nvPr/>
        </p:nvSpPr>
        <p:spPr>
          <a:xfrm rot="5400000">
            <a:off x="5792943" y="2825200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77" descr="azimut-95">
            <a:extLst>
              <a:ext uri="{FF2B5EF4-FFF2-40B4-BE49-F238E27FC236}">
                <a16:creationId xmlns:a16="http://schemas.microsoft.com/office/drawing/2014/main" id="{2CFACB4E-CBA7-4501-A227-8350DA4CB652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29" y="1745327"/>
            <a:ext cx="1436853" cy="9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3">
            <a:extLst>
              <a:ext uri="{FF2B5EF4-FFF2-40B4-BE49-F238E27FC236}">
                <a16:creationId xmlns:a16="http://schemas.microsoft.com/office/drawing/2014/main" id="{173CD04A-2997-44AD-BE30-52F4AD93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13" y="1957589"/>
            <a:ext cx="2834394" cy="6027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Yacht at the Miami International Boat Show 2012. Benetti Yachts sees 20% gain in new luxury yacht sales.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5FC58-5DC1-4DE2-B32D-A9EC1A7DED6E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0E93B-9E09-4438-9021-212D3687C331}"/>
              </a:ext>
            </a:extLst>
          </p:cNvPr>
          <p:cNvSpPr txBox="1"/>
          <p:nvPr/>
        </p:nvSpPr>
        <p:spPr>
          <a:xfrm>
            <a:off x="977638" y="1780765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7C0C8-14B7-4121-94BC-E39E2325F747}"/>
              </a:ext>
            </a:extLst>
          </p:cNvPr>
          <p:cNvSpPr txBox="1"/>
          <p:nvPr/>
        </p:nvSpPr>
        <p:spPr>
          <a:xfrm>
            <a:off x="977637" y="4317927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pic>
        <p:nvPicPr>
          <p:cNvPr id="1026" name="Picture 2 2" descr="âboatâçå¾çæç´¢ç»æ">
            <a:extLst>
              <a:ext uri="{FF2B5EF4-FFF2-40B4-BE49-F238E27FC236}">
                <a16:creationId xmlns:a16="http://schemas.microsoft.com/office/drawing/2014/main" id="{17BFA729-EE5C-41A4-8F1E-4B3A1751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29" y="4146426"/>
            <a:ext cx="1432591" cy="88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153631B-D0B5-4970-850B-F3AB2859D349}"/>
              </a:ext>
            </a:extLst>
          </p:cNvPr>
          <p:cNvSpPr/>
          <p:nvPr/>
        </p:nvSpPr>
        <p:spPr>
          <a:xfrm rot="5400000">
            <a:off x="3364668" y="5186757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445754C-E59C-40C4-8E2B-FF2E1481F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95837" y="5103365"/>
            <a:ext cx="321042" cy="19773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56FFA38-F90B-472B-BB12-7EB8E8E185F0}"/>
              </a:ext>
            </a:extLst>
          </p:cNvPr>
          <p:cNvSpPr txBox="1"/>
          <p:nvPr/>
        </p:nvSpPr>
        <p:spPr>
          <a:xfrm>
            <a:off x="2799393" y="553668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5F77D-5213-49DE-89D6-96F2FFF3D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83" y="5973172"/>
            <a:ext cx="313905" cy="2666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1CE8D8E-5B37-44BE-B0A5-71FF186AAB2A}"/>
              </a:ext>
            </a:extLst>
          </p:cNvPr>
          <p:cNvSpPr txBox="1"/>
          <p:nvPr/>
        </p:nvSpPr>
        <p:spPr>
          <a:xfrm>
            <a:off x="5166223" y="408272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privileged information</a:t>
            </a:r>
            <a:endParaRPr lang="zh-CN" altLang="en-US" sz="2000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81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1C30EA-D0C0-41A3-A640-466FB61ED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9857" y="2846318"/>
            <a:ext cx="321042" cy="1977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BEC62C-1CB0-4749-BF54-5817FF1F7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86917" y="2836656"/>
            <a:ext cx="321042" cy="1977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5E4F4-5271-4898-A705-E465D0D7AF89}"/>
              </a:ext>
            </a:extLst>
          </p:cNvPr>
          <p:cNvSpPr txBox="1"/>
          <p:nvPr/>
        </p:nvSpPr>
        <p:spPr>
          <a:xfrm>
            <a:off x="2773413" y="327963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BD156-EF2D-4518-B3C7-EBF1131AB197}"/>
              </a:ext>
            </a:extLst>
          </p:cNvPr>
          <p:cNvSpPr txBox="1"/>
          <p:nvPr/>
        </p:nvSpPr>
        <p:spPr>
          <a:xfrm>
            <a:off x="5156432" y="3261582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depth feature</a:t>
            </a:r>
            <a:endParaRPr lang="zh-CN" altLang="en-US" sz="2000" dirty="0" err="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84B0D23-F8CE-41E4-B71C-BB2300B18347}"/>
              </a:ext>
            </a:extLst>
          </p:cNvPr>
          <p:cNvSpPr/>
          <p:nvPr/>
        </p:nvSpPr>
        <p:spPr>
          <a:xfrm rot="5400000">
            <a:off x="3369278" y="3029538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 1">
            <a:extLst>
              <a:ext uri="{FF2B5EF4-FFF2-40B4-BE49-F238E27FC236}">
                <a16:creationId xmlns:a16="http://schemas.microsoft.com/office/drawing/2014/main" id="{6F2F1EC2-37F0-474D-AC62-B7E816451B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37" y="3728314"/>
            <a:ext cx="313905" cy="237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0839C-79C1-4E00-B7DD-5406389314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74" y="3703740"/>
            <a:ext cx="295619" cy="24685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7228A-678F-47AD-8DC0-31EB32A8118C}"/>
              </a:ext>
            </a:extLst>
          </p:cNvPr>
          <p:cNvSpPr/>
          <p:nvPr/>
        </p:nvSpPr>
        <p:spPr>
          <a:xfrm>
            <a:off x="4905522" y="3255063"/>
            <a:ext cx="2663293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F2B89-BBD3-4BC6-B3D8-7D9933130555}"/>
              </a:ext>
            </a:extLst>
          </p:cNvPr>
          <p:cNvSpPr txBox="1"/>
          <p:nvPr/>
        </p:nvSpPr>
        <p:spPr>
          <a:xfrm>
            <a:off x="977638" y="1828265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Training:</a:t>
            </a:r>
            <a:endParaRPr lang="zh-CN" altLang="en-US" sz="2000" b="1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420AE-DC49-44D7-862E-6CB7D9F4075C}"/>
              </a:ext>
            </a:extLst>
          </p:cNvPr>
          <p:cNvSpPr txBox="1"/>
          <p:nvPr/>
        </p:nvSpPr>
        <p:spPr>
          <a:xfrm>
            <a:off x="977637" y="4317927"/>
            <a:ext cx="10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/>
              <a:t>Testing:</a:t>
            </a:r>
            <a:endParaRPr lang="zh-CN" altLang="en-US" sz="2000" b="1" dirty="0" err="1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DE44ED-66B8-42EB-8FE4-E4B18A2BEA80}"/>
              </a:ext>
            </a:extLst>
          </p:cNvPr>
          <p:cNvSpPr/>
          <p:nvPr/>
        </p:nvSpPr>
        <p:spPr>
          <a:xfrm rot="5400000">
            <a:off x="3356025" y="5638753"/>
            <a:ext cx="347550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519C61-6479-44E7-8A03-D946E9F5C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7972" y="5433077"/>
            <a:ext cx="321042" cy="1977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7CD0B-8D94-437D-9EB0-A4CA4FF7DF42}"/>
              </a:ext>
            </a:extLst>
          </p:cNvPr>
          <p:cNvSpPr txBox="1"/>
          <p:nvPr/>
        </p:nvSpPr>
        <p:spPr>
          <a:xfrm>
            <a:off x="2871528" y="586639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E27320-7C47-47CC-81C5-B66448FEE2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018" y="6302884"/>
            <a:ext cx="313905" cy="266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B47A39-CCF0-47FD-9414-B954F16C7D17}"/>
              </a:ext>
            </a:extLst>
          </p:cNvPr>
          <p:cNvSpPr txBox="1"/>
          <p:nvPr/>
        </p:nvSpPr>
        <p:spPr>
          <a:xfrm>
            <a:off x="5058774" y="415210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</a:rPr>
              <a:t>privileged information</a:t>
            </a:r>
            <a:endParaRPr lang="zh-CN" altLang="en-US" sz="2000" dirty="0" err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BE56C-1B8D-4F40-BC7E-9F53EFCC13E5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67EDD2-F36F-4087-BA16-50035237753D}"/>
              </a:ext>
            </a:extLst>
          </p:cNvPr>
          <p:cNvSpPr/>
          <p:nvPr/>
        </p:nvSpPr>
        <p:spPr>
          <a:xfrm rot="5400000">
            <a:off x="5974663" y="3012330"/>
            <a:ext cx="321043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 descr="A dining room table&#10;&#10;Description automatically generated">
            <a:extLst>
              <a:ext uri="{FF2B5EF4-FFF2-40B4-BE49-F238E27FC236}">
                <a16:creationId xmlns:a16="http://schemas.microsoft.com/office/drawing/2014/main" id="{F16B5195-623A-493F-AC29-30F8558184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5" y="1570630"/>
            <a:ext cx="1940566" cy="1405054"/>
          </a:xfrm>
          <a:prstGeom prst="rect">
            <a:avLst/>
          </a:prstGeom>
        </p:spPr>
      </p:pic>
      <p:pic>
        <p:nvPicPr>
          <p:cNvPr id="15" name="Picture 14" descr="A piano in a dark room&#10;&#10;Description automatically generated">
            <a:extLst>
              <a:ext uri="{FF2B5EF4-FFF2-40B4-BE49-F238E27FC236}">
                <a16:creationId xmlns:a16="http://schemas.microsoft.com/office/drawing/2014/main" id="{256B153D-687D-4DFB-AA8A-A4278FBAC4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10" y="1574859"/>
            <a:ext cx="1918344" cy="13965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2A6EC9-D65F-4284-B69F-AD51D89BF7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73" y="4165665"/>
            <a:ext cx="1916890" cy="13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7626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2B02-6A6C-4904-983A-E1E6BDC73390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3AA-E5C1-4115-9D2B-ABE5FCCFCAFB}"/>
              </a:ext>
            </a:extLst>
          </p:cNvPr>
          <p:cNvSpPr/>
          <p:nvPr/>
        </p:nvSpPr>
        <p:spPr>
          <a:xfrm>
            <a:off x="750161" y="2661731"/>
            <a:ext cx="8287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Example 1</a:t>
            </a:r>
            <a:r>
              <a:rPr lang="en-US" altLang="zh-CN" dirty="0"/>
              <a:t>: Suppose that our goal is to find a rule that predicts the outcome    of a surgery in three weeks after it, based on information       available before the surgery. </a:t>
            </a:r>
          </a:p>
          <a:p>
            <a:endParaRPr lang="en-US" altLang="zh-CN" dirty="0"/>
          </a:p>
          <a:p>
            <a:r>
              <a:rPr lang="en-US" altLang="zh-CN" dirty="0"/>
              <a:t>For previous patients, there is also </a:t>
            </a:r>
            <a:r>
              <a:rPr lang="en-US" altLang="zh-CN" dirty="0">
                <a:solidFill>
                  <a:srgbClr val="FF0000"/>
                </a:solidFill>
              </a:rPr>
              <a:t>additional information</a:t>
            </a:r>
            <a:r>
              <a:rPr lang="en-US" altLang="zh-CN" dirty="0"/>
              <a:t>      about procedures and complications during surgery, development of symptoms in one or two weeks after surgery, and so on.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A925A-2CCF-4E07-A6B2-3B01F8D68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48" y="2806330"/>
            <a:ext cx="118857" cy="163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17A32-436F-481F-B404-A74FC61FED7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54" y="3083018"/>
            <a:ext cx="251429" cy="15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6ECC2-2F72-4687-9B74-F60DF4DB38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96" y="3618793"/>
            <a:ext cx="233143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8733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92B02-6A6C-4904-983A-E1E6BDC73390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63AA-E5C1-4115-9D2B-ABE5FCCFCAFB}"/>
              </a:ext>
            </a:extLst>
          </p:cNvPr>
          <p:cNvSpPr/>
          <p:nvPr/>
        </p:nvSpPr>
        <p:spPr>
          <a:xfrm>
            <a:off x="750161" y="2661731"/>
            <a:ext cx="8287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Example 2</a:t>
            </a:r>
            <a:r>
              <a:rPr lang="en-US" altLang="zh-CN" dirty="0"/>
              <a:t>: Let our goal be to find a rule to classify biopsy images      into two categories    : cancer and non-cancer. </a:t>
            </a:r>
          </a:p>
          <a:p>
            <a:endParaRPr lang="en-US" altLang="zh-CN" dirty="0"/>
          </a:p>
          <a:p>
            <a:r>
              <a:rPr lang="en-US" altLang="zh-CN" dirty="0"/>
              <a:t>The standard diagnostic procedure also includes a </a:t>
            </a:r>
            <a:r>
              <a:rPr lang="en-US" altLang="zh-CN" dirty="0">
                <a:solidFill>
                  <a:srgbClr val="FF0000"/>
                </a:solidFill>
              </a:rPr>
              <a:t>pathologist’s report</a:t>
            </a:r>
            <a:r>
              <a:rPr lang="en-US" altLang="zh-CN" dirty="0"/>
              <a:t>       that describes his/her opinion about the image.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A925A-2CCF-4E07-A6B2-3B01F8D68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24" y="3081538"/>
            <a:ext cx="118857" cy="163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E386F-6857-45C4-8135-8E2704229C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72" y="2827425"/>
            <a:ext cx="251429" cy="15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0294-3BC2-4C7A-B889-5E23D0A48B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01" y="3635204"/>
            <a:ext cx="233143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468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F06F8-40E8-4D5B-BE5B-7E6C1B450FCB}"/>
              </a:ext>
            </a:extLst>
          </p:cNvPr>
          <p:cNvSpPr txBox="1"/>
          <p:nvPr/>
        </p:nvSpPr>
        <p:spPr>
          <a:xfrm>
            <a:off x="2110429" y="1080000"/>
            <a:ext cx="492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</a:t>
            </a:r>
            <a:endParaRPr lang="zh-CN" altLang="en-US" sz="2400" dirty="0" err="1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32662-F665-4681-81B3-16B7CD8DB0BB}"/>
              </a:ext>
            </a:extLst>
          </p:cNvPr>
          <p:cNvGrpSpPr/>
          <p:nvPr/>
        </p:nvGrpSpPr>
        <p:grpSpPr>
          <a:xfrm>
            <a:off x="2326835" y="2942986"/>
            <a:ext cx="3152015" cy="1232731"/>
            <a:chOff x="2326835" y="2942986"/>
            <a:chExt cx="3152015" cy="12327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E4AD0-42D1-4A53-A964-16F9FA7D8F73}"/>
                </a:ext>
              </a:extLst>
            </p:cNvPr>
            <p:cNvSpPr txBox="1"/>
            <p:nvPr/>
          </p:nvSpPr>
          <p:spPr>
            <a:xfrm>
              <a:off x="2326835" y="2942986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B563C-B2E0-4EAC-99A0-680046FED0C4}"/>
                </a:ext>
              </a:extLst>
            </p:cNvPr>
            <p:cNvSpPr txBox="1"/>
            <p:nvPr/>
          </p:nvSpPr>
          <p:spPr>
            <a:xfrm>
              <a:off x="2335387" y="3714052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D15635-C745-4526-B55C-9F477458801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236" y="3098313"/>
              <a:ext cx="295619" cy="1737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818C75-0924-43C1-B916-F0CE1D9D44C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237" y="3880824"/>
              <a:ext cx="280381" cy="2026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CEF407-620F-4540-81D5-4F6061698F6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231" y="3037862"/>
              <a:ext cx="295619" cy="234666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3442AA-B754-42AE-8444-65503FA0EA09}"/>
              </a:ext>
            </a:extLst>
          </p:cNvPr>
          <p:cNvSpPr/>
          <p:nvPr/>
        </p:nvSpPr>
        <p:spPr>
          <a:xfrm>
            <a:off x="5042518" y="2902333"/>
            <a:ext cx="577047" cy="52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C1BB1-037E-43EE-8869-7CF85554A198}"/>
              </a:ext>
            </a:extLst>
          </p:cNvPr>
          <p:cNvSpPr txBox="1"/>
          <p:nvPr/>
        </p:nvSpPr>
        <p:spPr>
          <a:xfrm>
            <a:off x="5619565" y="22380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privileged information</a:t>
            </a:r>
            <a:endParaRPr lang="zh-CN" altLang="en-US" sz="20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DDBC5-84B4-4D25-8F94-3E84A8B3F1B1}"/>
              </a:ext>
            </a:extLst>
          </p:cNvPr>
          <p:cNvSpPr txBox="1"/>
          <p:nvPr/>
        </p:nvSpPr>
        <p:spPr>
          <a:xfrm>
            <a:off x="399588" y="4944866"/>
            <a:ext cx="87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Generally, privileged information is impossible or hard to obtain for testing images.</a:t>
            </a:r>
            <a:endParaRPr lang="zh-CN" altLang="en-US" sz="20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ED6B0-F9F8-4A37-8001-A1C4DCACB746}"/>
              </a:ext>
            </a:extLst>
          </p:cNvPr>
          <p:cNvSpPr txBox="1"/>
          <p:nvPr/>
        </p:nvSpPr>
        <p:spPr>
          <a:xfrm>
            <a:off x="2860563" y="2238076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primary information</a:t>
            </a:r>
            <a:endParaRPr lang="zh-CN" altLang="en-US" sz="2000" dirty="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C06034-86B5-4221-BDEA-7BC7AD379AA9}"/>
              </a:ext>
            </a:extLst>
          </p:cNvPr>
          <p:cNvSpPr/>
          <p:nvPr/>
        </p:nvSpPr>
        <p:spPr>
          <a:xfrm>
            <a:off x="4433450" y="2890157"/>
            <a:ext cx="470720" cy="12638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2B9802-F3A2-4472-A0BA-012A6F329944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4128117" y="2638186"/>
            <a:ext cx="540693" cy="251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4C9A0-5B14-409D-A40C-5814980CD35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331042" y="2638186"/>
            <a:ext cx="998737" cy="26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09430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1014781" y="2736502"/>
            <a:ext cx="711444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/>
              <a:t>The same as multi-view learning, but not use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Generate pseudo PI for test images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chemeClr val="bg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Use PI to control the training process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9BA8-237A-4ACF-BA51-B8DBCFC23BEB}"/>
              </a:ext>
            </a:extLst>
          </p:cNvPr>
          <p:cNvSpPr txBox="1"/>
          <p:nvPr/>
        </p:nvSpPr>
        <p:spPr>
          <a:xfrm>
            <a:off x="1832308" y="1080000"/>
            <a:ext cx="547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Learning using Privileged Information (PI)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769615785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50.73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^s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43.23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^t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303.337"/>
  <p:tag name="LATEXADDIN" val="\documentclass{article}&#10;\usepackage{amsmath}&#10;\pagestyle{empty}&#10;\begin{document}&#10;&#10;$\min \sum_{i&lt; j}D_{ij}\|\mathbf{y}_i^t-\mathbf{y}_j^t\|^2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50.731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^s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43.232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^t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303.337"/>
  <p:tag name="LATEXADDIN" val="\documentclass{article}&#10;\usepackage{amsmath}&#10;\pagestyle{empty}&#10;\begin{document}&#10;&#10;$\min \sum_{i&lt; j}D_{ij}\|\mathbf{y}_i^t-\mathbf{y}_j^t\|^2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036.37"/>
  <p:tag name="LATEXADDIN" val="\documentclass{article}&#10;\usepackage{amsmath}&#10;\pagestyle{empty}&#10;\begin{document}&#10;&#10;$\min \textnormal{trace}(\mathbf{Y}^t\mathbf{L}\mathbf{Y}^{tT})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42.4072"/>
  <p:tag name="LATEXADDIN" val="\documentclass{article}&#10;\usepackage{amsmath}&#10;\pagestyle{empty}&#10;\begin{document}&#10;&#10;&#10;$A_{i,i}=\sum_{j} D_{ij}$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0.4237"/>
  <p:tag name="LATEXADDIN" val="\documentclass{article}&#10;\usepackage{amsmath}&#10;\pagestyle{empty}&#10;\begin{document}&#10;&#10;$\mathbf{L}=\mathbf{A}-\mathbf{D}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3.73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$&#10;&#10;&#10;\end{document}"/>
  <p:tag name="IGUANATEXSIZE" val="20"/>
  <p:tag name="IGUANATEXCURSOR" val="53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3.734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4.735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37.982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^s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72.66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a^s=\w_a^T\X_a^s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22.5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72.66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a^t=\w_a^T\X_a^t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22.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2.6997"/>
  <p:tag name="ORIGINALWIDTH" val="2125.98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mathbf{w}_a,\mathbf{w}_b} \frac{\mathbf{w}_a^T\mathbf{X}_a^s\mathbf{X}_b^{sT}\mathbf{w}_b}{\sqrt{(\mathbf{w}_a^T\mathbf{X}_a^s\mathbf{X}_a^{sT}\mathbf{w}_a)(\mathbf{w}_b^T\mathbf{X}_b^s\mathbf{X}_b^{sT}\mathbf{w}_b)}}\nonumber&#10;\end{eqnarray}&#10;&#10;&#10;\end{document}"/>
  <p:tag name="IGUANATEXSIZE" val="20"/>
  <p:tag name="IGUANATEXCURSOR" val="7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5.849"/>
  <p:tag name="ORIGINALWIDTH" val="3216.348"/>
  <p:tag name="LATEXADDIN" val="\documentclass{article}&#10;\usepackage{amsmath}&#10;\pagestyle{empty}&#10;\begin{document}&#10;&#10;\begin{eqnarray}&#10;\min_{\stackrel{\mathbf{w}^a, b^a,\xi^a_i,\eta_i}{\mathbf{w}^b, b^b,\xi^b_i}}&amp;&amp;\frac{1}{2}\|\mathbf{w}^a\|^2 +\frac{1}{2}\|\mathbf{w}^b\|^2+ C\sum_{i=1}^{N}(\xi^a_i+\xi^b_i)+\gamma \sum_{i=1}^{N} \eta_i \nonumber\\&#10;\mbox{s.t.} &amp;&amp; y_i(\mathbf{w}^{aT}\mathbf{x}^a_i + b^a) \geq 1 - \xi^a_i,\quad \forall i,\nonumber\\&#10;&amp;&amp; y_i(\mathbf{w}^{bT}\mathbf{x}^b_i + b^b) \geq 1 - \xi^b_i,\quad \forall i,\nonumber\\&#10;&amp;&amp; |\mathbf{w}^{aT}\mathbf{x}^a_i + b^a-\mathbf{w}^{bT}\mathbf{x}^b_i - b^b|\leq \eta_i,\quad \forall i,\nonumber\\&#10;&amp;&amp; \xi^a_i\geq 0,\,\,\xi^b_i\geq 0,\,\,\eta_i\geq 0,\quad \forall i, \nonumber&#10;\end{eqnarray}&#10;&#10;&#10;\end{document}"/>
  <p:tag name="IGUANATEXSIZE" val="20"/>
  <p:tag name="IGUANATEXCURSOR" val="69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626.17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^{aT}\x^a_i+b^a$&#10;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5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G(\x)$&#10;&#10;&#10;\end{document}"/>
  <p:tag name="IGUANATEXSIZE" val="25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5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2446.19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G\max_D \mathbb{E}_{\x}[log D(G(\x))]+\mathbb{E}_{\y}[log(1-D(\y))]\nonumber&#10;\end{eqnarray}&#10;&#10;&#10;\end{document}"/>
  <p:tag name="IGUANATEXSIZE" val="20"/>
  <p:tag name="IGUANATEXCURSOR" val="6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5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.718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G(\x)$&#10;&#10;&#10;\end{document}"/>
  <p:tag name="IGUANATEXSIZE" val="25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5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8.4064"/>
  <p:tag name="ORIGINALWIDTH" val="2015.748"/>
  <p:tag name="LATEXADDIN" val="\documentclass{article}&#10;\usepackage{amsmath}&#10;\pagestyle{empty}&#10;\begin{document}&#10;&#10;\begin{eqnarray}&#10;\min_{\mathbf{w}, b, \xi_i}&amp;&amp;\frac{1}{2}\|\mathbf{w}\|^2 + C\sum_{i=1}^{N}\xi_i\nonumber\\&#10;\mbox{s.t.} &amp;&amp; y_i(\mathbf{w}^T\mathbf{x}_i + b) \geq 1 - \xi_i,\quad \forall i,\nonumber\\&#10;&amp;&amp; \xi_i \geq 0,\quad \forall i. \nonumber&#10;\end{eqnarray}&#10;&#10;&#10;\end{document}"/>
  <p:tag name="IGUANATEXSIZE" val="20"/>
  <p:tag name="IGUANATEXCURSOR" val="220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1.4061"/>
  <p:tag name="ORIGINALWIDTH" val="2594.6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athbf{w}, b, \tilde{\w}, \tilde{b}}&amp;&amp;\frac{1}{2}\|\mathbf{w}\|^2 + \frac{\gamma}{2}\|\tilde{\w}\|^2 + C\sum_{i=1}^{N}(\tilde{\w}^T\tilde{\x}_i+\tilde{b})\nonumber\\&#10;\mbox{s.t.} &amp;&amp; y_i(\mathbf{w}^T\mathbf{x}_i + b) \geq 1 - (\tilde{\w}^T\tilde{\x}_i+\tilde{b}),\quad \forall i,\nonumber\\&#10;&amp;&amp; \tilde{\w}^T\tilde{\x}_i+\tilde{b} \geq 0,\quad \forall i. \nonumber&#10;\end{eqnarray}&#10;&#10;&#10;\end{document}"/>
  <p:tag name="IGUANATEXSIZE" val="20"/>
  <p:tag name="IGUANATEXCURSOR" val="6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1.4061"/>
  <p:tag name="ORIGINALWIDTH" val="2594.6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athbf{w}, b, \tilde{\w}, \tilde{b}}&amp;&amp;\frac{1}{2}\|\mathbf{w}\|^2 + \frac{\gamma}{2}\|\tilde{\w}\|^2 + C\sum_{i=1}^{N}(\tilde{\w}^T\tilde{\x}_i+\tilde{b})\nonumber\\&#10;\mbox{s.t.} &amp;&amp; y_i(\mathbf{w}^T\mathbf{x}_i + b) \geq 1 - (\tilde{\w}^T\tilde{\x}_i+\tilde{b}),\quad \forall i,\nonumber\\&#10;&amp;&amp; \tilde{\w}^T\tilde{\x}_i+\tilde{b} \geq 0,\quad \forall i. \nonumber&#10;\end{eqnarray}&#10;&#10;&#10;\end{document}"/>
  <p:tag name="IGUANATEXSIZE" val="20"/>
  <p:tag name="IGUANATEXCURSOR" val="6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4077.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thcal{L}_{\stackrel{\mathbf{w},b,\tilde{\w},\tilde{b}}{\alpha_i,\beta_i}}= &amp;&amp;\frac{1}{2}\|\mathbf{w}\|^2+\frac{\gamma}{2}\|\tilde{\w}\|^2+C\sum_{i=1}^N(\tilde{\w}^T\tilde{\x}_i+\tilde{b})\nonumber\\&#10;&amp;&amp;-\sum_{i=1}^N\alpha_i\left[ y_i(\mathbf{w}^T\mathbf{x}_i+b)-1+(\tilde{\w}^T\tilde{\x}_i+\tilde{b})\right] -\sum_{i=1}^N\beta_i(\tilde{\w}^T\tilde{\x}_i+\tilde{b}) \nonumber&#10;\end{eqnarray}&#10;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333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390.326"/>
  <p:tag name="LATEXADDIN" val="\documentclass{article}&#10;\usepackage{amsmath}&#10;\pagestyle{empty}&#10;\begin{document}&#10;&#10;\begin{eqnarray}&#10;\frac{\partial\mathcal{L}}{\partial \mathbf{w}}=\mathbf{w}-\sum_i \alpha_i y_i \mathbf{x}_i =\mathbf{0}\nonumber&#10;\end{eqnarray}&#10;&#10;&#10;\end{document}"/>
  <p:tag name="IGUANATEXSIZE" val="18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104.612"/>
  <p:tag name="LATEXADDIN" val="\documentclass{article}&#10;\usepackage{amsmath}&#10;\pagestyle{empty}&#10;\begin{document}&#10;&#10;\begin{eqnarray}&#10;\frac{\partial\mathcal{L}}{\partial b}=-\sum_i \alpha_i y_i=0 \nonumber&#10;\end{eqnarray}&#10;&#10;&#10;\end{document}"/>
  <p:tag name="IGUANATEXSIZE" val="18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798.6501"/>
  <p:tag name="LATEXADDIN" val="\documentclass{article}&#10;\usepackage{amsmath}&#10;\pagestyle{empty}&#10;\begin{document}&#10;&#10;\begin{eqnarray}&#10;\mathbf{w}=\sum_i \alpha_i y_i \mathbf{x}_i\nonumber&#10;\end{eqnarray}&#10;&#10;&#10;\end{document}"/>
  <p:tag name="IGUANATEXSIZE" val="1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641.1699"/>
  <p:tag name="LATEXADDIN" val="\documentclass{article}&#10;\usepackage{amsmath}&#10;\pagestyle{empty}&#10;\begin{document}&#10;&#10;\begin{eqnarray}&#10;\sum_i \alpha_i y_i=0 \nonumber&#10;\end{eqnarray}&#10;&#10;&#10;\end{document}"/>
  <p:tag name="IGUANATEXSIZE" val="1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4077.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thcal{L}_{\stackrel{\mathbf{w},b,\tilde{\w},\tilde{b}}{\alpha_i,\beta_i}}= &amp;&amp;\frac{1}{2}\|\mathbf{w}\|^2+\frac{\gamma}{2}\|\tilde{\w}\|^2+C\sum_{i=1}^N(\tilde{\w}^T\tilde{\x}_i+\tilde{b})\nonumber\\&#10;&amp;&amp;-\sum_{i=1}^N\alpha_i\left[ y_i(\mathbf{w}^T\mathbf{x}_i+b)-1+(\tilde{\w}^T\tilde{\x}_i+\tilde{b})\right] -\sum_{i=1}^N\beta_i(\tilde{\w}^T\tilde{\x}_i+\tilde{b}) \nonumber&#10;\end{eqnarray}&#10;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333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949.00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frac{\partial\mathcal{L}}{\partial \tilde{\w}}=\gamma\tilde{\w}+\sum_{i=1}^N(C-\alpha_i-\beta_i)\tilde{\x}_i =\0\nonumber&#10;\end{eqnarray}&#10;&#10;&#10;\end{document}"/>
  <p:tag name="IGUANATEXSIZE" val="20"/>
  <p:tag name="IGUANATEXCURSOR" val="60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.7105"/>
  <p:tag name="ORIGINALWIDTH" val="1409.0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tilde{\w}=\frac{1}{\gamma}\sum_{i}(\alpha_i+\beta_i-C)\tilde{\x}_i \nonumber&#10;\end{eqnarray}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475.066"/>
  <p:tag name="LATEXADDIN" val="\documentclass{article}&#10;\usepackage{amsmath}&#10;\pagestyle{empty}&#10;\begin{document}&#10;&#10;\begin{eqnarray}&#10;\frac{\partial\mathcal{L}}{\tilde{b}}=\sum_{i=1}^N(C-\alpha_i-\beta_i)=0 \nonumber&#10;\end{eqnarray}&#10;&#10;&#10;\end{document}"/>
  <p:tag name="IGUANATEXSIZE" val="18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029.621"/>
  <p:tag name="LATEXADDIN" val="\documentclass{article}&#10;\usepackage{amsmath}&#10;\pagestyle{empty}&#10;\begin{document}&#10;&#10;\begin{eqnarray}&#10;\sum_i (\alpha_i+\beta_i)= NC \nonumber&#10;\end{eqnarray}&#10;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8.8976"/>
  <p:tag name="ORIGINALWIDTH" val="3987.25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bm{\alpha},\bm{\beta}} &amp;&amp; -\frac{1}{2}\bm{\alpha}^T(\K\circ(\y\y^T))\bm{\alpha}-\frac{1}{2\gamma}(\bm{\alpha}+\bm{\beta}-C\1)^T\tilde{\K}(\bm{\alpha}+\bm{\beta}-C\1)+\1^T\bm{\alpha}\nonumber\\&#10;\mbox{s.t.} &amp;&amp; \bm{\alpha} \geq \0,\quad \bm{\beta} \geq \0,\nonumber\\&#10;&amp;&amp;\bm{\alpha}^T \y=0,\nonumber\\&#10;&amp;&amp; (\bm{\alpha}+\bm{\beta})^T\1=NC.\nonumber&#10;\end{eqnarray}&#10;&#10;&#10;\end{document}"/>
  <p:tag name="IGUANATEXSIZE" val="18"/>
  <p:tag name="IGUANATEXCURSOR" val="65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4077.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thcal{L}_{\stackrel{\mathbf{w},b,\tilde{\w},\tilde{b}}{\alpha_i,\beta_i}}= &amp;&amp;\frac{1}{2}\|\mathbf{w}\|^2+\frac{\gamma}{2}\|\tilde{\w}\|^2+C\sum_{i=1}^N(\tilde{\w}^T\tilde{\x}_i+\tilde{b})\nonumber\\&#10;&amp;&amp;-\sum_{i=1}^N\alpha_i\left[ y_i(\mathbf{w}^T\mathbf{x}_i+b)-1+(\tilde{\w}^T\tilde{\x}_i+\tilde{b})\right] -\sum_{i=1}^N\beta_i(\tilde{\w}^T\tilde{\x}_i+\tilde{b}) \nonumber&#10;\end{eqnarray}&#10;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333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t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7514</TotalTime>
  <Words>780</Words>
  <Application>Microsoft Office PowerPoint</Application>
  <PresentationFormat>On-screen Show (4:3)</PresentationFormat>
  <Paragraphs>199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1175</cp:revision>
  <dcterms:created xsi:type="dcterms:W3CDTF">2016-04-20T02:59:17Z</dcterms:created>
  <dcterms:modified xsi:type="dcterms:W3CDTF">2019-06-16T07:28:56Z</dcterms:modified>
</cp:coreProperties>
</file>