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7" r:id="rId3"/>
    <p:sldId id="338" r:id="rId4"/>
    <p:sldId id="339" r:id="rId5"/>
    <p:sldId id="352" r:id="rId6"/>
    <p:sldId id="341" r:id="rId7"/>
    <p:sldId id="340" r:id="rId8"/>
    <p:sldId id="342" r:id="rId9"/>
    <p:sldId id="343" r:id="rId10"/>
    <p:sldId id="348" r:id="rId11"/>
    <p:sldId id="353" r:id="rId12"/>
    <p:sldId id="346" r:id="rId13"/>
    <p:sldId id="345" r:id="rId14"/>
    <p:sldId id="349" r:id="rId15"/>
    <p:sldId id="347" r:id="rId16"/>
    <p:sldId id="351" r:id="rId17"/>
    <p:sldId id="28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4098"/>
    <a:srgbClr val="FF0000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580" autoAdjust="0"/>
  </p:normalViewPr>
  <p:slideViewPr>
    <p:cSldViewPr snapToGrid="0">
      <p:cViewPr varScale="1">
        <p:scale>
          <a:sx n="108" d="100"/>
          <a:sy n="108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4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6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lt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i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11" r:id="rId3"/>
    <p:sldLayoutId id="2147483818" r:id="rId4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None/>
        <a:defRPr sz="2400" i="0" u="sng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25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10.png"/><Relationship Id="rId5" Type="http://schemas.openxmlformats.org/officeDocument/2006/relationships/tags" Target="../tags/tag91.xml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tags" Target="../tags/tag90.xml"/><Relationship Id="rId9" Type="http://schemas.openxmlformats.org/officeDocument/2006/relationships/image" Target="../media/image8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96.xml"/><Relationship Id="rId7" Type="http://schemas.openxmlformats.org/officeDocument/2006/relationships/image" Target="../media/image18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31.png"/><Relationship Id="rId5" Type="http://schemas.openxmlformats.org/officeDocument/2006/relationships/tags" Target="../tags/tag98.xml"/><Relationship Id="rId10" Type="http://schemas.openxmlformats.org/officeDocument/2006/relationships/image" Target="../media/image30.png"/><Relationship Id="rId4" Type="http://schemas.openxmlformats.org/officeDocument/2006/relationships/tags" Target="../tags/tag97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18.png"/><Relationship Id="rId18" Type="http://schemas.openxmlformats.org/officeDocument/2006/relationships/image" Target="../media/image35.png"/><Relationship Id="rId3" Type="http://schemas.openxmlformats.org/officeDocument/2006/relationships/tags" Target="../tags/tag101.xml"/><Relationship Id="rId21" Type="http://schemas.openxmlformats.org/officeDocument/2006/relationships/image" Target="../media/image19.png"/><Relationship Id="rId7" Type="http://schemas.openxmlformats.org/officeDocument/2006/relationships/tags" Target="../tags/tag105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34.png"/><Relationship Id="rId2" Type="http://schemas.openxmlformats.org/officeDocument/2006/relationships/tags" Target="../tags/tag100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image" Target="../media/image32.png"/><Relationship Id="rId23" Type="http://schemas.openxmlformats.org/officeDocument/2006/relationships/image" Target="../media/image21.png"/><Relationship Id="rId10" Type="http://schemas.openxmlformats.org/officeDocument/2006/relationships/tags" Target="../tags/tag108.xml"/><Relationship Id="rId19" Type="http://schemas.openxmlformats.org/officeDocument/2006/relationships/image" Target="../media/image36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28.png"/><Relationship Id="rId2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image" Target="../media/image42.png"/><Relationship Id="rId3" Type="http://schemas.openxmlformats.org/officeDocument/2006/relationships/tags" Target="../tags/tag112.xml"/><Relationship Id="rId21" Type="http://schemas.openxmlformats.org/officeDocument/2006/relationships/image" Target="../media/image38.png"/><Relationship Id="rId34" Type="http://schemas.openxmlformats.org/officeDocument/2006/relationships/image" Target="../media/image49.png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image" Target="../media/image8.png"/><Relationship Id="rId33" Type="http://schemas.openxmlformats.org/officeDocument/2006/relationships/image" Target="../media/image48.png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notesSlide" Target="../notesSlides/notesSlide2.xml"/><Relationship Id="rId29" Type="http://schemas.openxmlformats.org/officeDocument/2006/relationships/image" Target="../media/image44.png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image" Target="../media/image41.png"/><Relationship Id="rId32" Type="http://schemas.openxmlformats.org/officeDocument/2006/relationships/image" Target="../media/image47.png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image" Target="../media/image40.png"/><Relationship Id="rId28" Type="http://schemas.openxmlformats.org/officeDocument/2006/relationships/image" Target="../media/image43.png"/><Relationship Id="rId10" Type="http://schemas.openxmlformats.org/officeDocument/2006/relationships/tags" Target="../tags/tag119.xml"/><Relationship Id="rId19" Type="http://schemas.openxmlformats.org/officeDocument/2006/relationships/slideLayout" Target="../slideLayouts/slideLayout3.xml"/><Relationship Id="rId31" Type="http://schemas.openxmlformats.org/officeDocument/2006/relationships/image" Target="../media/image46.png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image" Target="../media/image39.png"/><Relationship Id="rId27" Type="http://schemas.openxmlformats.org/officeDocument/2006/relationships/image" Target="../media/image9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tags" Target="../tags/tag1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130.xml"/><Relationship Id="rId7" Type="http://schemas.openxmlformats.org/officeDocument/2006/relationships/image" Target="../media/image52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5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1.xml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13" Type="http://schemas.openxmlformats.org/officeDocument/2006/relationships/image" Target="../media/image59.png"/><Relationship Id="rId3" Type="http://schemas.openxmlformats.org/officeDocument/2006/relationships/tags" Target="../tags/tag134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58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57.png"/><Relationship Id="rId5" Type="http://schemas.openxmlformats.org/officeDocument/2006/relationships/tags" Target="../tags/tag136.xml"/><Relationship Id="rId10" Type="http://schemas.openxmlformats.org/officeDocument/2006/relationships/image" Target="../media/image56.png"/><Relationship Id="rId4" Type="http://schemas.openxmlformats.org/officeDocument/2006/relationships/tags" Target="../tags/tag135.xml"/><Relationship Id="rId9" Type="http://schemas.openxmlformats.org/officeDocument/2006/relationships/image" Target="../media/image17.png"/><Relationship Id="rId1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2.png"/><Relationship Id="rId1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1.jpeg"/><Relationship Id="rId17" Type="http://schemas.openxmlformats.org/officeDocument/2006/relationships/image" Target="../media/image9.png"/><Relationship Id="rId2" Type="http://schemas.openxmlformats.org/officeDocument/2006/relationships/tags" Target="../tags/tag10.xml"/><Relationship Id="rId16" Type="http://schemas.openxmlformats.org/officeDocument/2006/relationships/image" Target="../media/image8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3.xml"/><Relationship Id="rId15" Type="http://schemas.openxmlformats.org/officeDocument/2006/relationships/image" Target="../media/image14.png"/><Relationship Id="rId10" Type="http://schemas.openxmlformats.org/officeDocument/2006/relationships/tags" Target="../tags/tag18.xml"/><Relationship Id="rId19" Type="http://schemas.openxmlformats.org/officeDocument/2006/relationships/image" Target="../media/image7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12.png"/><Relationship Id="rId18" Type="http://schemas.openxmlformats.org/officeDocument/2006/relationships/image" Target="../media/image10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11.jpeg"/><Relationship Id="rId17" Type="http://schemas.openxmlformats.org/officeDocument/2006/relationships/image" Target="../media/image9.png"/><Relationship Id="rId2" Type="http://schemas.openxmlformats.org/officeDocument/2006/relationships/tags" Target="../tags/tag20.xml"/><Relationship Id="rId16" Type="http://schemas.openxmlformats.org/officeDocument/2006/relationships/image" Target="../media/image8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3.xml"/><Relationship Id="rId15" Type="http://schemas.openxmlformats.org/officeDocument/2006/relationships/image" Target="../media/image14.png"/><Relationship Id="rId10" Type="http://schemas.openxmlformats.org/officeDocument/2006/relationships/tags" Target="../tags/tag28.xml"/><Relationship Id="rId19" Type="http://schemas.openxmlformats.org/officeDocument/2006/relationships/image" Target="../media/image7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1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15.png"/><Relationship Id="rId5" Type="http://schemas.openxmlformats.org/officeDocument/2006/relationships/tags" Target="../tags/tag33.xml"/><Relationship Id="rId10" Type="http://schemas.openxmlformats.org/officeDocument/2006/relationships/image" Target="../media/image10.png"/><Relationship Id="rId4" Type="http://schemas.openxmlformats.org/officeDocument/2006/relationships/tags" Target="../tags/tag3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image" Target="../media/image14.png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image" Target="../media/image10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image" Target="../media/image12.png"/><Relationship Id="rId32" Type="http://schemas.openxmlformats.org/officeDocument/2006/relationships/image" Target="../media/image20.png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slideLayout" Target="../slideLayouts/slideLayout3.xml"/><Relationship Id="rId28" Type="http://schemas.openxmlformats.org/officeDocument/2006/relationships/image" Target="../media/image9.png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image" Target="../media/image19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image" Target="../media/image8.png"/><Relationship Id="rId30" Type="http://schemas.openxmlformats.org/officeDocument/2006/relationships/image" Target="../media/image18.png"/><Relationship Id="rId8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9.xml"/><Relationship Id="rId7" Type="http://schemas.openxmlformats.org/officeDocument/2006/relationships/image" Target="../media/image8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16.png"/><Relationship Id="rId5" Type="http://schemas.openxmlformats.org/officeDocument/2006/relationships/tags" Target="../tags/tag61.xml"/><Relationship Id="rId10" Type="http://schemas.openxmlformats.org/officeDocument/2006/relationships/image" Target="../media/image22.png"/><Relationship Id="rId4" Type="http://schemas.openxmlformats.org/officeDocument/2006/relationships/tags" Target="../tags/tag60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26" Type="http://schemas.openxmlformats.org/officeDocument/2006/relationships/slideLayout" Target="../slideLayouts/slideLayout3.xml"/><Relationship Id="rId3" Type="http://schemas.openxmlformats.org/officeDocument/2006/relationships/tags" Target="../tags/tag64.xml"/><Relationship Id="rId21" Type="http://schemas.openxmlformats.org/officeDocument/2006/relationships/tags" Target="../tags/tag82.xml"/><Relationship Id="rId34" Type="http://schemas.openxmlformats.org/officeDocument/2006/relationships/image" Target="../media/image19.png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tags" Target="../tags/tag86.xml"/><Relationship Id="rId33" Type="http://schemas.openxmlformats.org/officeDocument/2006/relationships/image" Target="../media/image18.png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29" Type="http://schemas.openxmlformats.org/officeDocument/2006/relationships/image" Target="../media/image14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tags" Target="../tags/tag85.xml"/><Relationship Id="rId32" Type="http://schemas.openxmlformats.org/officeDocument/2006/relationships/image" Target="../media/image10.png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23" Type="http://schemas.openxmlformats.org/officeDocument/2006/relationships/tags" Target="../tags/tag84.xml"/><Relationship Id="rId28" Type="http://schemas.openxmlformats.org/officeDocument/2006/relationships/image" Target="../media/image13.png"/><Relationship Id="rId36" Type="http://schemas.openxmlformats.org/officeDocument/2006/relationships/image" Target="../media/image24.png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31" Type="http://schemas.openxmlformats.org/officeDocument/2006/relationships/image" Target="../media/image9.png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tags" Target="../tags/tag83.xml"/><Relationship Id="rId27" Type="http://schemas.openxmlformats.org/officeDocument/2006/relationships/image" Target="../media/image12.png"/><Relationship Id="rId30" Type="http://schemas.openxmlformats.org/officeDocument/2006/relationships/image" Target="../media/image8.png"/><Relationship Id="rId35" Type="http://schemas.openxmlformats.org/officeDocument/2006/relationships/image" Target="../media/image23.png"/><Relationship Id="rId8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F83FB-C4B1-46FC-8CF4-142D043DABEC}"/>
              </a:ext>
            </a:extLst>
          </p:cNvPr>
          <p:cNvSpPr txBox="1"/>
          <p:nvPr/>
        </p:nvSpPr>
        <p:spPr>
          <a:xfrm>
            <a:off x="3246958" y="10800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Multi-label learning</a:t>
            </a:r>
            <a:endParaRPr lang="zh-CN" altLang="en-US" sz="24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F578D7-61E4-4D49-B9CF-2644BB5B1AB0}"/>
              </a:ext>
            </a:extLst>
          </p:cNvPr>
          <p:cNvGrpSpPr/>
          <p:nvPr/>
        </p:nvGrpSpPr>
        <p:grpSpPr>
          <a:xfrm>
            <a:off x="3752592" y="1989958"/>
            <a:ext cx="1424235" cy="1333099"/>
            <a:chOff x="1985382" y="4199788"/>
            <a:chExt cx="1424235" cy="1333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C2712D-928A-417A-BB4F-A8F36215748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42" y="4199788"/>
              <a:ext cx="201143" cy="16304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56C558-EA12-4046-91DD-F3675AD2B92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42" y="4558389"/>
              <a:ext cx="207238" cy="1630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9E2BCD-5357-403E-8E2D-F2C887E689EB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42" y="5369839"/>
              <a:ext cx="266667" cy="16304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B63295-AFD8-4720-A14B-498B13EF8C2B}"/>
                </a:ext>
              </a:extLst>
            </p:cNvPr>
            <p:cNvSpPr txBox="1"/>
            <p:nvPr/>
          </p:nvSpPr>
          <p:spPr>
            <a:xfrm rot="5400000">
              <a:off x="2932563" y="484071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A21C30-5044-4BDD-A940-6EECFDFAB21F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1985382" y="4639913"/>
              <a:ext cx="992260" cy="229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79A497B-FDAA-4014-B21C-6F18067777D6}"/>
                </a:ext>
              </a:extLst>
            </p:cNvPr>
            <p:cNvCxnSpPr>
              <a:cxnSpLocks/>
            </p:cNvCxnSpPr>
            <p:nvPr/>
          </p:nvCxnSpPr>
          <p:spPr>
            <a:xfrm>
              <a:off x="1985382" y="4871124"/>
              <a:ext cx="894761" cy="560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69B812-E636-494A-B334-585396F4851D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1985382" y="4281312"/>
              <a:ext cx="992260" cy="598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DE35A29-0C68-4D3A-A131-B02EA21439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41" y="3556484"/>
            <a:ext cx="2729145" cy="739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44B099-D2B0-4363-BE0E-A02B686CA9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21" y="2614507"/>
            <a:ext cx="144762" cy="1112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8011EF-F4CA-4E1C-BCB4-C31297D2BF5A}"/>
              </a:ext>
            </a:extLst>
          </p:cNvPr>
          <p:cNvSpPr/>
          <p:nvPr/>
        </p:nvSpPr>
        <p:spPr>
          <a:xfrm>
            <a:off x="1741318" y="4620058"/>
            <a:ext cx="6628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As long as                          form a </a:t>
            </a:r>
            <a:r>
              <a:rPr lang="en-US" altLang="zh-CN" dirty="0"/>
              <a:t>Directed Acyclic Graph (DAG), </a:t>
            </a:r>
          </a:p>
          <a:p>
            <a:r>
              <a:rPr lang="en-US" altLang="zh-CN" sz="2000" dirty="0"/>
              <a:t>the problem can be solved similarly. </a:t>
            </a:r>
            <a:endParaRPr lang="zh-CN" alt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443F74-7C22-4F28-B361-46E69EBD0A46}"/>
              </a:ext>
            </a:extLst>
          </p:cNvPr>
          <p:cNvCxnSpPr>
            <a:cxnSpLocks/>
          </p:cNvCxnSpPr>
          <p:nvPr/>
        </p:nvCxnSpPr>
        <p:spPr>
          <a:xfrm>
            <a:off x="4843900" y="2119145"/>
            <a:ext cx="3047" cy="19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AEA592-91D5-40CA-B4E2-A9D168D39802}"/>
              </a:ext>
            </a:extLst>
          </p:cNvPr>
          <p:cNvCxnSpPr>
            <a:cxnSpLocks/>
          </p:cNvCxnSpPr>
          <p:nvPr/>
        </p:nvCxnSpPr>
        <p:spPr>
          <a:xfrm>
            <a:off x="4840853" y="2491496"/>
            <a:ext cx="3047" cy="19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2BB7835-31BF-4A6A-949F-24166AD42097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4945995" y="2071482"/>
            <a:ext cx="6095" cy="358601"/>
          </a:xfrm>
          <a:prstGeom prst="curvedConnector3">
            <a:avLst>
              <a:gd name="adj1" fmla="val 38506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7E101C1-5E53-4108-A6FF-AB98285D39A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4945995" y="2071482"/>
            <a:ext cx="65524" cy="1170051"/>
          </a:xfrm>
          <a:prstGeom prst="curvedConnector3">
            <a:avLst>
              <a:gd name="adj1" fmla="val 733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A141F4E-3D41-4690-874F-6CB90E05A3E5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>
            <a:off x="4952090" y="2430083"/>
            <a:ext cx="59429" cy="811450"/>
          </a:xfrm>
          <a:prstGeom prst="curvedConnector3">
            <a:avLst>
              <a:gd name="adj1" fmla="val 4846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BAA4A0CB-82CE-4FFA-8FA3-A628F588F8E9}"/>
              </a:ext>
            </a:extLst>
          </p:cNvPr>
          <p:cNvSpPr/>
          <p:nvPr/>
        </p:nvSpPr>
        <p:spPr>
          <a:xfrm>
            <a:off x="5030873" y="2178363"/>
            <a:ext cx="244719" cy="24471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A716021-DFEF-4DF0-A559-7951266A727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26" y="4718436"/>
            <a:ext cx="1526857" cy="251429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892079E-8178-444F-B149-68610AACCD4C}"/>
              </a:ext>
            </a:extLst>
          </p:cNvPr>
          <p:cNvSpPr/>
          <p:nvPr/>
        </p:nvSpPr>
        <p:spPr>
          <a:xfrm>
            <a:off x="5088379" y="3781887"/>
            <a:ext cx="690982" cy="31959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A89CFF-A842-4D9F-9255-5796D2300B2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433870" y="3556484"/>
            <a:ext cx="185695" cy="225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8B2A77-9E27-43FE-AAA8-CD5CE2D42BA7}"/>
              </a:ext>
            </a:extLst>
          </p:cNvPr>
          <p:cNvSpPr txBox="1"/>
          <p:nvPr/>
        </p:nvSpPr>
        <p:spPr>
          <a:xfrm>
            <a:off x="5265771" y="3229732"/>
            <a:ext cx="2310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the set of parent nodes of </a:t>
            </a:r>
            <a:endParaRPr lang="zh-CN" altLang="en-US" sz="1600" dirty="0" err="1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74B85B7-BD8F-4C4A-8808-47EA7FDA85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9" y="3340812"/>
            <a:ext cx="205714" cy="1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05363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6FCBE-D614-4136-B1FC-2DB0DB14A1BA}"/>
              </a:ext>
            </a:extLst>
          </p:cNvPr>
          <p:cNvSpPr txBox="1"/>
          <p:nvPr/>
        </p:nvSpPr>
        <p:spPr>
          <a:xfrm>
            <a:off x="2463891" y="2857014"/>
            <a:ext cx="4216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Convert to binary classification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/>
              <a:t>Convert to multi-class classification</a:t>
            </a:r>
            <a:endParaRPr lang="zh-CN" altLang="en-US" sz="20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57C35-60EE-4E10-8391-9F72E889BA8A}"/>
              </a:ext>
            </a:extLst>
          </p:cNvPr>
          <p:cNvSpPr txBox="1"/>
          <p:nvPr/>
        </p:nvSpPr>
        <p:spPr>
          <a:xfrm>
            <a:off x="3246958" y="10800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Multi-label learning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4047375512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42910-2371-4D3F-8112-43C279D6C7A0}"/>
              </a:ext>
            </a:extLst>
          </p:cNvPr>
          <p:cNvSpPr txBox="1"/>
          <p:nvPr/>
        </p:nvSpPr>
        <p:spPr>
          <a:xfrm>
            <a:off x="3246958" y="10800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Multi-label learning</a:t>
            </a:r>
            <a:endParaRPr lang="zh-CN" altLang="en-US" sz="240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D0032-A35D-4D10-A67F-F8FD8CAD20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74" y="2562190"/>
            <a:ext cx="690286" cy="252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ABE449-D712-4231-8CEB-EC718B9513C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06" y="2539332"/>
            <a:ext cx="3151238" cy="27885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D7DA67B-C16F-44F7-8199-F13A44376476}"/>
              </a:ext>
            </a:extLst>
          </p:cNvPr>
          <p:cNvSpPr/>
          <p:nvPr/>
        </p:nvSpPr>
        <p:spPr>
          <a:xfrm>
            <a:off x="3246958" y="2903000"/>
            <a:ext cx="250844" cy="6924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43D9A-0923-49F2-A738-AF282497095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74" y="3703273"/>
            <a:ext cx="665905" cy="252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2A6523-F976-4A53-8B73-F6478D5E25F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58" y="3692160"/>
            <a:ext cx="2246094" cy="2788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AB9624-7DCA-40E0-B487-8C1B469F5BBC}"/>
              </a:ext>
            </a:extLst>
          </p:cNvPr>
          <p:cNvSpPr txBox="1"/>
          <p:nvPr/>
        </p:nvSpPr>
        <p:spPr>
          <a:xfrm>
            <a:off x="492590" y="4844356"/>
            <a:ext cx="807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Convert to single-label learning, but the number of categories       is too large.</a:t>
            </a:r>
            <a:endParaRPr lang="zh-CN" altLang="en-US" sz="2000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759AD-60CA-46F2-A459-F7966B5A52E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64" y="4936220"/>
            <a:ext cx="263619" cy="2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67209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72D48B-83C7-4D75-A621-DB14B8DCC7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74" y="2562190"/>
            <a:ext cx="690286" cy="25295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8864BCE-9FE6-4D8A-A595-6003C1FCB4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42" y="2539329"/>
            <a:ext cx="3151238" cy="278857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26A437EA-4C84-4185-992D-280F953B2977}"/>
              </a:ext>
            </a:extLst>
          </p:cNvPr>
          <p:cNvSpPr/>
          <p:nvPr/>
        </p:nvSpPr>
        <p:spPr>
          <a:xfrm>
            <a:off x="3246958" y="3063899"/>
            <a:ext cx="250844" cy="12595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613625B-529A-488E-A34E-43127DDD42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99" y="4615948"/>
            <a:ext cx="2302474" cy="275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E6EF45-D58D-41AA-BE67-FD26BC25F8D0}"/>
              </a:ext>
            </a:extLst>
          </p:cNvPr>
          <p:cNvSpPr txBox="1"/>
          <p:nvPr/>
        </p:nvSpPr>
        <p:spPr>
          <a:xfrm>
            <a:off x="3246958" y="10800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Multi-label learning</a:t>
            </a:r>
            <a:endParaRPr lang="zh-CN" altLang="en-US" sz="24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F5FC68-95E8-4AF2-AACD-FBB56A3E97E7}"/>
              </a:ext>
            </a:extLst>
          </p:cNvPr>
          <p:cNvSpPr/>
          <p:nvPr/>
        </p:nvSpPr>
        <p:spPr>
          <a:xfrm>
            <a:off x="4734141" y="2539331"/>
            <a:ext cx="912060" cy="36366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99F0E9-BB22-453F-99A6-C06F29B824D8}"/>
              </a:ext>
            </a:extLst>
          </p:cNvPr>
          <p:cNvSpPr/>
          <p:nvPr/>
        </p:nvSpPr>
        <p:spPr>
          <a:xfrm>
            <a:off x="5046339" y="2461832"/>
            <a:ext cx="912060" cy="5388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E2A1DD-5C21-4C84-8038-AE3DFFA6D6F6}"/>
              </a:ext>
            </a:extLst>
          </p:cNvPr>
          <p:cNvSpPr/>
          <p:nvPr/>
        </p:nvSpPr>
        <p:spPr>
          <a:xfrm>
            <a:off x="5743851" y="2539329"/>
            <a:ext cx="458496" cy="30838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370ACE-CADA-4FF5-A069-1440747083EA}"/>
              </a:ext>
            </a:extLst>
          </p:cNvPr>
          <p:cNvGrpSpPr/>
          <p:nvPr/>
        </p:nvGrpSpPr>
        <p:grpSpPr>
          <a:xfrm>
            <a:off x="3504564" y="3134476"/>
            <a:ext cx="3508333" cy="923330"/>
            <a:chOff x="3497802" y="3211018"/>
            <a:chExt cx="3508333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D1BD4E-796D-4A9D-A716-CFF66A9BBA2F}"/>
                </a:ext>
              </a:extLst>
            </p:cNvPr>
            <p:cNvSpPr txBox="1"/>
            <p:nvPr/>
          </p:nvSpPr>
          <p:spPr>
            <a:xfrm>
              <a:off x="3497802" y="3211018"/>
              <a:ext cx="350833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Divide categories into      groups </a:t>
              </a:r>
            </a:p>
            <a:p>
              <a:pPr algn="l"/>
              <a:r>
                <a:rPr lang="en-US" altLang="zh-CN" dirty="0"/>
                <a:t>with     categories in each group.</a:t>
              </a:r>
            </a:p>
            <a:p>
              <a:pPr algn="l"/>
              <a:r>
                <a:rPr lang="en-US" altLang="zh-CN" dirty="0"/>
                <a:t>Different groups can have overlap.  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B07500-6D2B-4E01-8594-E532E857C2C1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72" y="3327417"/>
              <a:ext cx="216381" cy="17219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8B12FB-8AC1-441F-93D8-286598FCB085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027" y="3584785"/>
              <a:ext cx="153905" cy="1721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1DF2985-EA87-4000-BD07-FBC7791BDF5D}"/>
              </a:ext>
            </a:extLst>
          </p:cNvPr>
          <p:cNvGrpSpPr/>
          <p:nvPr/>
        </p:nvGrpSpPr>
        <p:grpSpPr>
          <a:xfrm>
            <a:off x="1921244" y="4341758"/>
            <a:ext cx="3125095" cy="461665"/>
            <a:chOff x="1921244" y="4466048"/>
            <a:chExt cx="3125095" cy="46166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238662-B6B9-4D06-B2F4-A729A697CE35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244" y="4674761"/>
              <a:ext cx="769524" cy="25295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45C1667-DC72-4562-82BB-FFB9052E2BD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724" y="4657282"/>
              <a:ext cx="769524" cy="25295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C2F5B87-E854-494D-A076-6956A9093E3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529" y="4643828"/>
              <a:ext cx="851810" cy="25295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E6D469-34FE-4132-8568-3E26766EC32A}"/>
                </a:ext>
              </a:extLst>
            </p:cNvPr>
            <p:cNvSpPr txBox="1"/>
            <p:nvPr/>
          </p:nvSpPr>
          <p:spPr>
            <a:xfrm>
              <a:off x="3663154" y="446604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8A4B33-34F6-4931-A966-CF819B116A10}"/>
              </a:ext>
            </a:extLst>
          </p:cNvPr>
          <p:cNvSpPr/>
          <p:nvPr/>
        </p:nvSpPr>
        <p:spPr>
          <a:xfrm>
            <a:off x="3583255" y="519067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ensemble voting </a:t>
            </a:r>
            <a:endParaRPr lang="zh-CN" altLang="en-US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A36DBED-E387-47BE-A394-AC3A22918FF2}"/>
              </a:ext>
            </a:extLst>
          </p:cNvPr>
          <p:cNvSpPr/>
          <p:nvPr/>
        </p:nvSpPr>
        <p:spPr>
          <a:xfrm>
            <a:off x="3332411" y="5011003"/>
            <a:ext cx="250844" cy="8294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80FF5A-0D8F-4D87-B19C-7668AF16FF0E}"/>
              </a:ext>
            </a:extLst>
          </p:cNvPr>
          <p:cNvGrpSpPr/>
          <p:nvPr/>
        </p:nvGrpSpPr>
        <p:grpSpPr>
          <a:xfrm>
            <a:off x="1917277" y="5819270"/>
            <a:ext cx="3107332" cy="461665"/>
            <a:chOff x="1917277" y="5748248"/>
            <a:chExt cx="3107332" cy="46166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B14D53F-9C3C-4642-88C9-240D727CF26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277" y="5937184"/>
              <a:ext cx="769524" cy="2529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ADBE5F5-C0D2-4094-8203-67536DFA9ED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196" y="5937184"/>
              <a:ext cx="769524" cy="25295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FC85BED-86D2-4DDB-B801-F2E46761BA7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180" y="5926028"/>
              <a:ext cx="827429" cy="25295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7B3FA-5095-4B4A-8DBC-F45627328F7E}"/>
                </a:ext>
              </a:extLst>
            </p:cNvPr>
            <p:cNvSpPr txBox="1"/>
            <p:nvPr/>
          </p:nvSpPr>
          <p:spPr>
            <a:xfrm>
              <a:off x="3665805" y="574824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579433967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E6EF45-D58D-41AA-BE67-FD26BC25F8D0}"/>
              </a:ext>
            </a:extLst>
          </p:cNvPr>
          <p:cNvSpPr txBox="1"/>
          <p:nvPr/>
        </p:nvSpPr>
        <p:spPr>
          <a:xfrm>
            <a:off x="3246958" y="10800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Multi-label learning</a:t>
            </a:r>
            <a:endParaRPr lang="zh-CN" altLang="en-US" sz="2400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D578DC-14C1-4708-8F28-C7FACD9D72F1}"/>
              </a:ext>
            </a:extLst>
          </p:cNvPr>
          <p:cNvSpPr/>
          <p:nvPr/>
        </p:nvSpPr>
        <p:spPr>
          <a:xfrm>
            <a:off x="3056593" y="1593556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 example of ensemble voting </a:t>
            </a:r>
            <a:endParaRPr lang="zh-CN" alt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8F0C47-9430-4282-87A8-07EFA5100B3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8" y="2063503"/>
            <a:ext cx="2683430" cy="25295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4DC4E18-45F7-4CC8-A7A3-9ED6C32578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72" y="2040321"/>
            <a:ext cx="2683430" cy="25295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B28C1B9-D640-47CC-A677-F4FA370F623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40" y="2037272"/>
            <a:ext cx="2683430" cy="252953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B7C2C67-1A5E-4A34-898A-11E9E625838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7" y="4567906"/>
            <a:ext cx="1993142" cy="252952"/>
          </a:xfrm>
          <a:prstGeom prst="rect">
            <a:avLst/>
          </a:prstGeom>
        </p:spPr>
      </p:pic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E1F59181-C62F-42F1-8FDA-7AAD5CF60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01708"/>
              </p:ext>
            </p:extLst>
          </p:nvPr>
        </p:nvGraphicFramePr>
        <p:xfrm>
          <a:off x="851954" y="2515082"/>
          <a:ext cx="14911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11">
                  <a:extLst>
                    <a:ext uri="{9D8B030D-6E8A-4147-A177-3AD203B41FA5}">
                      <a16:colId xmlns:a16="http://schemas.microsoft.com/office/drawing/2014/main" val="4288803580"/>
                    </a:ext>
                  </a:extLst>
                </a:gridCol>
                <a:gridCol w="488272">
                  <a:extLst>
                    <a:ext uri="{9D8B030D-6E8A-4147-A177-3AD203B41FA5}">
                      <a16:colId xmlns:a16="http://schemas.microsoft.com/office/drawing/2014/main" val="130385155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1639392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06816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9D718651-C0EE-4F2C-B163-EE23B23DA08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81" y="2653686"/>
            <a:ext cx="201143" cy="16304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810853-90FD-47E2-AE72-936D054F646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7" y="2591382"/>
            <a:ext cx="201143" cy="22704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AB69288-CA37-4B2D-AC30-CFA0990EEE8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48" y="2655165"/>
            <a:ext cx="207238" cy="163048"/>
          </a:xfrm>
          <a:prstGeom prst="rect">
            <a:avLst/>
          </a:prstGeom>
        </p:spPr>
      </p:pic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E591808B-D952-4929-95AD-1B86F246B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25231"/>
              </p:ext>
            </p:extLst>
          </p:nvPr>
        </p:nvGraphicFramePr>
        <p:xfrm>
          <a:off x="3790927" y="2515082"/>
          <a:ext cx="14911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11">
                  <a:extLst>
                    <a:ext uri="{9D8B030D-6E8A-4147-A177-3AD203B41FA5}">
                      <a16:colId xmlns:a16="http://schemas.microsoft.com/office/drawing/2014/main" val="4288803580"/>
                    </a:ext>
                  </a:extLst>
                </a:gridCol>
                <a:gridCol w="488272">
                  <a:extLst>
                    <a:ext uri="{9D8B030D-6E8A-4147-A177-3AD203B41FA5}">
                      <a16:colId xmlns:a16="http://schemas.microsoft.com/office/drawing/2014/main" val="130385155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1639392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06816"/>
                  </a:ext>
                </a:extLst>
              </a:tr>
            </a:tbl>
          </a:graphicData>
        </a:graphic>
      </p:graphicFrame>
      <p:pic>
        <p:nvPicPr>
          <p:cNvPr id="82" name="Picture 81">
            <a:extLst>
              <a:ext uri="{FF2B5EF4-FFF2-40B4-BE49-F238E27FC236}">
                <a16:creationId xmlns:a16="http://schemas.microsoft.com/office/drawing/2014/main" id="{AE113CEA-0212-4139-8640-DD0B9A15AC0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54" y="2653686"/>
            <a:ext cx="207238" cy="16304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45E6CBA-1997-42E8-A77D-0C192E4B867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40" y="2591382"/>
            <a:ext cx="207238" cy="22704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7DA9D1B-7130-413F-A830-623C3834D2A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21" y="2655165"/>
            <a:ext cx="208762" cy="163048"/>
          </a:xfrm>
          <a:prstGeom prst="rect">
            <a:avLst/>
          </a:prstGeom>
        </p:spPr>
      </p:pic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366A2A8-AEEA-43D2-9EEC-934F56197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416940"/>
              </p:ext>
            </p:extLst>
          </p:nvPr>
        </p:nvGraphicFramePr>
        <p:xfrm>
          <a:off x="6781300" y="2515082"/>
          <a:ext cx="14911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11">
                  <a:extLst>
                    <a:ext uri="{9D8B030D-6E8A-4147-A177-3AD203B41FA5}">
                      <a16:colId xmlns:a16="http://schemas.microsoft.com/office/drawing/2014/main" val="4288803580"/>
                    </a:ext>
                  </a:extLst>
                </a:gridCol>
                <a:gridCol w="488272">
                  <a:extLst>
                    <a:ext uri="{9D8B030D-6E8A-4147-A177-3AD203B41FA5}">
                      <a16:colId xmlns:a16="http://schemas.microsoft.com/office/drawing/2014/main" val="130385155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1639392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06816"/>
                  </a:ext>
                </a:extLst>
              </a:tr>
            </a:tbl>
          </a:graphicData>
        </a:graphic>
      </p:graphicFrame>
      <p:pic>
        <p:nvPicPr>
          <p:cNvPr id="72" name="Picture 71">
            <a:extLst>
              <a:ext uri="{FF2B5EF4-FFF2-40B4-BE49-F238E27FC236}">
                <a16:creationId xmlns:a16="http://schemas.microsoft.com/office/drawing/2014/main" id="{692D2420-7D96-4C4F-8AA4-9B0D5D624CD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27" y="2653686"/>
            <a:ext cx="201143" cy="16304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23E5BB1-6138-4C6A-A08E-3AD910AF026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3" y="2591382"/>
            <a:ext cx="208762" cy="22704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3217315-8648-4010-AEF1-123A074EA18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194" y="2655165"/>
            <a:ext cx="208762" cy="16304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72D6598C-F6B3-48DD-AF7E-35A4124C457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49" y="4541564"/>
            <a:ext cx="1993142" cy="25295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249BA14-CFFC-494D-A9B1-1EA0D94A09CB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94" y="4508176"/>
            <a:ext cx="2000761" cy="252952"/>
          </a:xfrm>
          <a:prstGeom prst="rect">
            <a:avLst/>
          </a:prstGeom>
        </p:spPr>
      </p:pic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80833C8-5760-4BA1-91EB-0F5ED714FF05}"/>
              </a:ext>
            </a:extLst>
          </p:cNvPr>
          <p:cNvSpPr/>
          <p:nvPr/>
        </p:nvSpPr>
        <p:spPr>
          <a:xfrm>
            <a:off x="919284" y="4033414"/>
            <a:ext cx="1395497" cy="31898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9399393-AF52-4771-BFF2-379CD73A8B5F}"/>
              </a:ext>
            </a:extLst>
          </p:cNvPr>
          <p:cNvSpPr/>
          <p:nvPr/>
        </p:nvSpPr>
        <p:spPr>
          <a:xfrm>
            <a:off x="3838739" y="3635166"/>
            <a:ext cx="1395497" cy="31898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5D5108E-9965-4BA9-9BE1-D6EA5B0AFFA4}"/>
              </a:ext>
            </a:extLst>
          </p:cNvPr>
          <p:cNvSpPr/>
          <p:nvPr/>
        </p:nvSpPr>
        <p:spPr>
          <a:xfrm>
            <a:off x="6845989" y="3266343"/>
            <a:ext cx="1395497" cy="31898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97B109EF-AA01-4A86-9F66-427B8F3C9B7F}"/>
              </a:ext>
            </a:extLst>
          </p:cNvPr>
          <p:cNvSpPr/>
          <p:nvPr/>
        </p:nvSpPr>
        <p:spPr>
          <a:xfrm rot="16200000">
            <a:off x="4396669" y="1885237"/>
            <a:ext cx="239697" cy="618328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DF7FA3A9-4922-4559-92D9-2DE4DC87C99C}"/>
              </a:ext>
            </a:extLst>
          </p:cNvPr>
          <p:cNvSpPr/>
          <p:nvPr/>
        </p:nvSpPr>
        <p:spPr>
          <a:xfrm>
            <a:off x="4401699" y="4959125"/>
            <a:ext cx="250844" cy="49382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4567A5C-FD86-44C0-AE30-0B3FB0CC3BAB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5" y="5584265"/>
            <a:ext cx="2547428" cy="40342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F3281B6-9F3E-440A-9904-372EF6922F2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93" y="5584836"/>
            <a:ext cx="2547428" cy="402286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01F7F531-B0B2-4E54-8B00-9B07C4E6271B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684" y="5584265"/>
            <a:ext cx="2547428" cy="403429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10B7BCE9-F552-4A3D-BA58-E5C1075C6570}"/>
              </a:ext>
            </a:extLst>
          </p:cNvPr>
          <p:cNvSpPr/>
          <p:nvPr/>
        </p:nvSpPr>
        <p:spPr>
          <a:xfrm>
            <a:off x="2852019" y="6217901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Use threshold 0.5 to determine yes or 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244002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A44BAA-6DF8-4FE0-B25A-9726C2CC8D9A}"/>
              </a:ext>
            </a:extLst>
          </p:cNvPr>
          <p:cNvSpPr txBox="1"/>
          <p:nvPr/>
        </p:nvSpPr>
        <p:spPr>
          <a:xfrm>
            <a:off x="3246958" y="1080000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Multi-label evaluation</a:t>
            </a:r>
            <a:endParaRPr lang="zh-CN" altLang="en-US" sz="240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CD9E1-E4CC-4761-A8A1-3AB340A1CFBB}"/>
              </a:ext>
            </a:extLst>
          </p:cNvPr>
          <p:cNvSpPr/>
          <p:nvPr/>
        </p:nvSpPr>
        <p:spPr>
          <a:xfrm>
            <a:off x="2102803" y="2199667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Ground-truth label vector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0F6CB-C62A-400E-B69B-56BFCD36E0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939" y="2258618"/>
            <a:ext cx="1444571" cy="2514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7DF46E-4964-4283-A00D-A7A57B474752}"/>
              </a:ext>
            </a:extLst>
          </p:cNvPr>
          <p:cNvSpPr/>
          <p:nvPr/>
        </p:nvSpPr>
        <p:spPr>
          <a:xfrm>
            <a:off x="2102803" y="2668707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Predicted label vector</a:t>
            </a:r>
            <a:endParaRPr lang="zh-CN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4A4AFB-A1AC-4C80-A04F-805A0F81C8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53" y="2772953"/>
            <a:ext cx="1444571" cy="2514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92574-EC12-402A-863D-BD03793D83BC}"/>
              </a:ext>
            </a:extLst>
          </p:cNvPr>
          <p:cNvSpPr/>
          <p:nvPr/>
        </p:nvSpPr>
        <p:spPr>
          <a:xfrm>
            <a:off x="2019745" y="3696041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Hamming loss: </a:t>
            </a:r>
            <a:endParaRPr lang="zh-CN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4ABC76-B63C-42AA-8589-35DA45E0754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79" y="3696041"/>
            <a:ext cx="2477714" cy="3428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AB50581-D669-409B-883D-2E2D1357973F}"/>
              </a:ext>
            </a:extLst>
          </p:cNvPr>
          <p:cNvSpPr/>
          <p:nvPr/>
        </p:nvSpPr>
        <p:spPr>
          <a:xfrm>
            <a:off x="2048452" y="429329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0/1 loss: </a:t>
            </a:r>
            <a:endParaRPr lang="zh-CN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55C2A77-6DB3-4968-BE3B-5A3EAE7E131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52" y="4381058"/>
            <a:ext cx="1406476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2618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A44BAA-6DF8-4FE0-B25A-9726C2CC8D9A}"/>
              </a:ext>
            </a:extLst>
          </p:cNvPr>
          <p:cNvSpPr txBox="1"/>
          <p:nvPr/>
        </p:nvSpPr>
        <p:spPr>
          <a:xfrm>
            <a:off x="3246958" y="1080000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Multi-label evaluation</a:t>
            </a:r>
            <a:endParaRPr lang="zh-CN" altLang="en-US" sz="240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7215A-3315-44AC-B460-8980E9285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4" y="2405849"/>
            <a:ext cx="3298018" cy="3990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2C354-EFCE-46C5-A652-C1AC7B218B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92" y="2177162"/>
            <a:ext cx="143238" cy="163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0D542A-D425-4A72-AA40-518361685E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99" y="2129569"/>
            <a:ext cx="143238" cy="2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03BF51-0DF8-4A97-BC62-80BD8389F6E3}"/>
              </a:ext>
            </a:extLst>
          </p:cNvPr>
          <p:cNvSpPr txBox="1"/>
          <p:nvPr/>
        </p:nvSpPr>
        <p:spPr>
          <a:xfrm>
            <a:off x="4415292" y="2725418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precision</a:t>
            </a:r>
            <a:endParaRPr lang="zh-CN" altLang="en-US" sz="20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AAD89-7881-4F52-818C-34E8D276BF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07" y="2665964"/>
            <a:ext cx="1638095" cy="4838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8C7022A-E016-4B71-91A8-64937BA45CAD}"/>
              </a:ext>
            </a:extLst>
          </p:cNvPr>
          <p:cNvSpPr txBox="1"/>
          <p:nvPr/>
        </p:nvSpPr>
        <p:spPr>
          <a:xfrm>
            <a:off x="4415292" y="3546617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recall</a:t>
            </a:r>
            <a:endParaRPr lang="zh-CN" altLang="en-US" sz="200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FAF0AC-3FC0-4E5F-B8A4-0E4F7C6D10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72" y="3482266"/>
            <a:ext cx="1478095" cy="4838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5285A9-F790-4C3A-B53D-08EF59E1D3B6}"/>
              </a:ext>
            </a:extLst>
          </p:cNvPr>
          <p:cNvSpPr txBox="1"/>
          <p:nvPr/>
        </p:nvSpPr>
        <p:spPr>
          <a:xfrm>
            <a:off x="4415292" y="4223524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F-measure</a:t>
            </a:r>
            <a:endParaRPr lang="zh-CN" altLang="en-US" sz="2000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3C3C6B-1E59-4B6D-8219-C86F20B6FB3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08" y="4223524"/>
            <a:ext cx="1822857" cy="48381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74DE238-5489-4328-9B59-B03E8E4BE28C}"/>
              </a:ext>
            </a:extLst>
          </p:cNvPr>
          <p:cNvSpPr txBox="1"/>
          <p:nvPr/>
        </p:nvSpPr>
        <p:spPr>
          <a:xfrm>
            <a:off x="4415292" y="5099279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Jaccard distance</a:t>
            </a:r>
            <a:endParaRPr lang="zh-CN" altLang="en-US" sz="2000" dirty="0" err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1252DA-5CB3-42D3-97E7-405C4715FD7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44" y="5101869"/>
            <a:ext cx="1485714" cy="4838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4B68E9-050F-462F-88E2-DF53BEBCB5AF}"/>
              </a:ext>
            </a:extLst>
          </p:cNvPr>
          <p:cNvSpPr/>
          <p:nvPr/>
        </p:nvSpPr>
        <p:spPr>
          <a:xfrm>
            <a:off x="675415" y="205158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ground-truth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3B544-6C21-45EE-B53E-E72EC0EA77DD}"/>
              </a:ext>
            </a:extLst>
          </p:cNvPr>
          <p:cNvSpPr/>
          <p:nvPr/>
        </p:nvSpPr>
        <p:spPr>
          <a:xfrm>
            <a:off x="2828072" y="20413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predicted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492949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492E91CC-EE0F-4031-B5BA-C4E73E71AE0B}"/>
              </a:ext>
            </a:extLst>
          </p:cNvPr>
          <p:cNvSpPr txBox="1"/>
          <p:nvPr/>
        </p:nvSpPr>
        <p:spPr>
          <a:xfrm>
            <a:off x="2718159" y="1080000"/>
            <a:ext cx="370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Single-label V.S. Multi-label</a:t>
            </a:r>
            <a:endParaRPr lang="zh-CN" altLang="en-US" sz="2400" dirty="0" err="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0D8CAE-0E3D-4C77-A0FC-F0FE50F00AB1}"/>
              </a:ext>
            </a:extLst>
          </p:cNvPr>
          <p:cNvGrpSpPr/>
          <p:nvPr/>
        </p:nvGrpSpPr>
        <p:grpSpPr>
          <a:xfrm>
            <a:off x="3639020" y="1958366"/>
            <a:ext cx="1744656" cy="1333099"/>
            <a:chOff x="3639020" y="1958366"/>
            <a:chExt cx="1744656" cy="133309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4A33659-3A4A-4BE5-A682-3AE2722AE67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020" y="2534721"/>
              <a:ext cx="211810" cy="15085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1F17EA-8CB5-48ED-B09F-80A880E4076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1958366"/>
              <a:ext cx="201143" cy="163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E9312E-97F9-40BC-84CB-89598477E70F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2316967"/>
              <a:ext cx="207238" cy="1630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5E46A5-D145-453B-B318-FBD096BB1209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3128417"/>
              <a:ext cx="266667" cy="1630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81168E-67CC-4CD5-AFC5-3F319DD7A3BD}"/>
                </a:ext>
              </a:extLst>
            </p:cNvPr>
            <p:cNvSpPr txBox="1"/>
            <p:nvPr/>
          </p:nvSpPr>
          <p:spPr>
            <a:xfrm rot="5400000">
              <a:off x="4906622" y="256356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218FDE-441D-47AC-BF6E-475FF601A66C}"/>
                </a:ext>
              </a:extLst>
            </p:cNvPr>
            <p:cNvCxnSpPr>
              <a:endCxn id="7" idx="1"/>
            </p:cNvCxnSpPr>
            <p:nvPr/>
          </p:nvCxnSpPr>
          <p:spPr>
            <a:xfrm flipV="1">
              <a:off x="3959441" y="2398491"/>
              <a:ext cx="992260" cy="229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2FDCFB9-5314-4E4E-BB2D-7F5545481B2E}"/>
              </a:ext>
            </a:extLst>
          </p:cNvPr>
          <p:cNvSpPr txBox="1"/>
          <p:nvPr/>
        </p:nvSpPr>
        <p:spPr>
          <a:xfrm>
            <a:off x="3442524" y="3566536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single-label learning</a:t>
            </a:r>
            <a:endParaRPr lang="zh-CN" altLang="en-US" sz="2000" dirty="0" err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E5FB4-B935-4957-B47E-EABD2EBEDDF6}"/>
              </a:ext>
            </a:extLst>
          </p:cNvPr>
          <p:cNvSpPr txBox="1"/>
          <p:nvPr/>
        </p:nvSpPr>
        <p:spPr>
          <a:xfrm>
            <a:off x="3522709" y="5904940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multi-label learning</a:t>
            </a:r>
            <a:endParaRPr lang="zh-CN" altLang="en-US" sz="2000" dirty="0" err="1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8D6C566-6901-453E-8255-3CD7EC38502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959441" y="2039890"/>
            <a:ext cx="992260" cy="579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3A52AC-3DAD-4325-83B0-2032B578DE1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66853" y="2619639"/>
            <a:ext cx="984848" cy="590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932EF46-E155-4E05-B199-0383AB538E2B}"/>
              </a:ext>
            </a:extLst>
          </p:cNvPr>
          <p:cNvGrpSpPr/>
          <p:nvPr/>
        </p:nvGrpSpPr>
        <p:grpSpPr>
          <a:xfrm>
            <a:off x="3764787" y="4398941"/>
            <a:ext cx="1744656" cy="1333099"/>
            <a:chOff x="3639020" y="1958366"/>
            <a:chExt cx="1744656" cy="1333099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1249768-7F65-4C90-AD9A-27AE3335E7C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020" y="2534721"/>
              <a:ext cx="211810" cy="150857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A29F525-8299-42F3-BC6D-C91EBB3BED7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1958366"/>
              <a:ext cx="201143" cy="163048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DC3C9D6-23A2-43FB-AB4F-7CD56915BA4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2316967"/>
              <a:ext cx="207238" cy="16304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0FFA9CC-F3E9-4044-823C-D7B8A43F373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3128417"/>
              <a:ext cx="266667" cy="163048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86E66DB-369B-4F8D-82A4-425AD2E452D1}"/>
                </a:ext>
              </a:extLst>
            </p:cNvPr>
            <p:cNvSpPr txBox="1"/>
            <p:nvPr/>
          </p:nvSpPr>
          <p:spPr>
            <a:xfrm rot="5400000">
              <a:off x="4906622" y="256356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E0C8C88-5B32-436E-9F22-275224653659}"/>
                </a:ext>
              </a:extLst>
            </p:cNvPr>
            <p:cNvCxnSpPr>
              <a:endCxn id="85" idx="1"/>
            </p:cNvCxnSpPr>
            <p:nvPr/>
          </p:nvCxnSpPr>
          <p:spPr>
            <a:xfrm flipV="1">
              <a:off x="3959441" y="2398491"/>
              <a:ext cx="992260" cy="229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29E5FD2-309B-4C92-9C26-1DA6427C4B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4085208" y="4480465"/>
            <a:ext cx="992260" cy="579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3890B2-1F84-43D1-91B1-672EBE929B3C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4092620" y="5060214"/>
            <a:ext cx="984848" cy="590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40989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6126517-5B0D-48AB-9D6B-329ACF30CC50}"/>
              </a:ext>
            </a:extLst>
          </p:cNvPr>
          <p:cNvSpPr txBox="1"/>
          <p:nvPr/>
        </p:nvSpPr>
        <p:spPr>
          <a:xfrm>
            <a:off x="1507473" y="5904940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single-label learning</a:t>
            </a:r>
            <a:endParaRPr lang="zh-CN" altLang="en-US" sz="2000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A76AE-62A3-4685-9F76-D14A30A1ECCA}"/>
              </a:ext>
            </a:extLst>
          </p:cNvPr>
          <p:cNvSpPr txBox="1"/>
          <p:nvPr/>
        </p:nvSpPr>
        <p:spPr>
          <a:xfrm>
            <a:off x="2718159" y="1080000"/>
            <a:ext cx="370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Single-label V.S. Multi-label</a:t>
            </a:r>
            <a:endParaRPr lang="zh-CN" altLang="en-US" sz="2400" dirty="0" err="1"/>
          </a:p>
        </p:txBody>
      </p:sp>
      <p:pic>
        <p:nvPicPr>
          <p:cNvPr id="1026" name="Picture 2" descr="âcat and carâçå¾çæç´¢ç»æ">
            <a:extLst>
              <a:ext uri="{FF2B5EF4-FFF2-40B4-BE49-F238E27FC236}">
                <a16:creationId xmlns:a16="http://schemas.microsoft.com/office/drawing/2014/main" id="{D610735E-DA02-4AC7-A495-4BCEF39F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668" y="1645028"/>
            <a:ext cx="2690663" cy="19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FF0AC8E-B35C-46E2-977B-01283637A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76124"/>
              </p:ext>
            </p:extLst>
          </p:nvPr>
        </p:nvGraphicFramePr>
        <p:xfrm>
          <a:off x="5282214" y="4138715"/>
          <a:ext cx="36942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29">
                  <a:extLst>
                    <a:ext uri="{9D8B030D-6E8A-4147-A177-3AD203B41FA5}">
                      <a16:colId xmlns:a16="http://schemas.microsoft.com/office/drawing/2014/main" val="4288803580"/>
                    </a:ext>
                  </a:extLst>
                </a:gridCol>
                <a:gridCol w="793461">
                  <a:extLst>
                    <a:ext uri="{9D8B030D-6E8A-4147-A177-3AD203B41FA5}">
                      <a16:colId xmlns:a16="http://schemas.microsoft.com/office/drawing/2014/main" val="1639392054"/>
                    </a:ext>
                  </a:extLst>
                </a:gridCol>
                <a:gridCol w="778827">
                  <a:extLst>
                    <a:ext uri="{9D8B030D-6E8A-4147-A177-3AD203B41FA5}">
                      <a16:colId xmlns:a16="http://schemas.microsoft.com/office/drawing/2014/main" val="282010551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3587329046"/>
                    </a:ext>
                  </a:extLst>
                </a:gridCol>
                <a:gridCol w="720802">
                  <a:extLst>
                    <a:ext uri="{9D8B030D-6E8A-4147-A177-3AD203B41FA5}">
                      <a16:colId xmlns:a16="http://schemas.microsoft.com/office/drawing/2014/main" val="159112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06816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1655F7F4-ED3A-486B-9718-6D305C7F5672}"/>
              </a:ext>
            </a:extLst>
          </p:cNvPr>
          <p:cNvGrpSpPr/>
          <p:nvPr/>
        </p:nvGrpSpPr>
        <p:grpSpPr>
          <a:xfrm>
            <a:off x="5343010" y="4030218"/>
            <a:ext cx="3352367" cy="1898639"/>
            <a:chOff x="5343010" y="4030218"/>
            <a:chExt cx="3352367" cy="189863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3C44B53-F8EA-43AB-B242-904FF8EA6BF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661" y="4626810"/>
              <a:ext cx="233143" cy="14933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21F3F3F-C7ED-4C47-A547-FB00EF7E04D4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613" y="5035820"/>
              <a:ext cx="239238" cy="149333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B4D4CAF-DEAB-45DA-81C3-E953ACC9AD0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327" y="5778000"/>
              <a:ext cx="266667" cy="15085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8B24A1-211C-4B5F-AD9C-2E344FB221EE}"/>
                </a:ext>
              </a:extLst>
            </p:cNvPr>
            <p:cNvSpPr txBox="1"/>
            <p:nvPr/>
          </p:nvSpPr>
          <p:spPr>
            <a:xfrm>
              <a:off x="5343010" y="514958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C5BECD3-1B28-4089-8362-D2D2AA96D486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699" y="4254624"/>
              <a:ext cx="201143" cy="16304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183B614-6931-4219-9DC4-9D8A145A826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9870" y="4254624"/>
              <a:ext cx="207238" cy="16304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2BCC563-610F-494E-84E7-1ECE6F60194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710" y="4254624"/>
              <a:ext cx="266667" cy="16304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46C0AA-56FE-44CA-90B8-F2E323824105}"/>
                </a:ext>
              </a:extLst>
            </p:cNvPr>
            <p:cNvSpPr txBox="1"/>
            <p:nvPr/>
          </p:nvSpPr>
          <p:spPr>
            <a:xfrm>
              <a:off x="7641417" y="403021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AB80B52-238F-466C-A856-BCC8819F9BAE}"/>
              </a:ext>
            </a:extLst>
          </p:cNvPr>
          <p:cNvSpPr txBox="1"/>
          <p:nvPr/>
        </p:nvSpPr>
        <p:spPr>
          <a:xfrm>
            <a:off x="6078048" y="51389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44FDD3-68D8-4E8C-9414-475FE4CE7CBD}"/>
              </a:ext>
            </a:extLst>
          </p:cNvPr>
          <p:cNvSpPr txBox="1"/>
          <p:nvPr/>
        </p:nvSpPr>
        <p:spPr>
          <a:xfrm>
            <a:off x="6883098" y="51389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37CDB4-0BA3-4B9F-881A-9994F89628DA}"/>
              </a:ext>
            </a:extLst>
          </p:cNvPr>
          <p:cNvSpPr txBox="1"/>
          <p:nvPr/>
        </p:nvSpPr>
        <p:spPr>
          <a:xfrm>
            <a:off x="7622760" y="51389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C7E894-6D3A-4E78-9812-5715454D2140}"/>
              </a:ext>
            </a:extLst>
          </p:cNvPr>
          <p:cNvSpPr txBox="1"/>
          <p:nvPr/>
        </p:nvSpPr>
        <p:spPr>
          <a:xfrm>
            <a:off x="8315821" y="51389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053AE9-112D-4A4A-A9F2-430A95128BCD}"/>
              </a:ext>
            </a:extLst>
          </p:cNvPr>
          <p:cNvSpPr txBox="1"/>
          <p:nvPr/>
        </p:nvSpPr>
        <p:spPr>
          <a:xfrm>
            <a:off x="7622760" y="43695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25555E-6A69-4DE2-82FA-DFE5C9FE9CDD}"/>
              </a:ext>
            </a:extLst>
          </p:cNvPr>
          <p:cNvSpPr txBox="1"/>
          <p:nvPr/>
        </p:nvSpPr>
        <p:spPr>
          <a:xfrm>
            <a:off x="7622760" y="47237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E517CE-9193-455D-8FB7-788259E8186A}"/>
              </a:ext>
            </a:extLst>
          </p:cNvPr>
          <p:cNvSpPr txBox="1"/>
          <p:nvPr/>
        </p:nvSpPr>
        <p:spPr>
          <a:xfrm>
            <a:off x="7622760" y="5470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358E76C-730D-485A-80A7-38FC057561E2}"/>
              </a:ext>
            </a:extLst>
          </p:cNvPr>
          <p:cNvGrpSpPr/>
          <p:nvPr/>
        </p:nvGrpSpPr>
        <p:grpSpPr>
          <a:xfrm>
            <a:off x="1555753" y="4291882"/>
            <a:ext cx="1744656" cy="1333099"/>
            <a:chOff x="3639020" y="1958366"/>
            <a:chExt cx="1744656" cy="1333099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2CA3816-C53D-4577-A50B-234F26EC2BB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020" y="2534721"/>
              <a:ext cx="211810" cy="15085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74D86D7-A821-4FB0-BA72-CF2EC10BE20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1958366"/>
              <a:ext cx="201143" cy="163048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69645DB-A061-4C31-99CC-FDB290C0AED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2316967"/>
              <a:ext cx="207238" cy="163048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7112369-9DCF-43BB-B1BF-38C22A1F5CA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3128417"/>
              <a:ext cx="266667" cy="163048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75F29D-4285-4ACA-B915-EE6DC1EE4F79}"/>
                </a:ext>
              </a:extLst>
            </p:cNvPr>
            <p:cNvSpPr txBox="1"/>
            <p:nvPr/>
          </p:nvSpPr>
          <p:spPr>
            <a:xfrm rot="5400000">
              <a:off x="4906622" y="256356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306C482-F3E6-4454-A2DA-643CE74D2F23}"/>
                </a:ext>
              </a:extLst>
            </p:cNvPr>
            <p:cNvCxnSpPr>
              <a:endCxn id="80" idx="1"/>
            </p:cNvCxnSpPr>
            <p:nvPr/>
          </p:nvCxnSpPr>
          <p:spPr>
            <a:xfrm flipV="1">
              <a:off x="3959441" y="2398491"/>
              <a:ext cx="992260" cy="229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9CF249-0111-4652-9E32-5CCF4B3C6EA3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1876174" y="4373406"/>
            <a:ext cx="992260" cy="579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42B7463-551D-439D-8926-7575276561E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883586" y="4953155"/>
            <a:ext cx="984848" cy="590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88C92B-E3BB-4828-9EAE-1CE423BA2CF7}"/>
              </a:ext>
            </a:extLst>
          </p:cNvPr>
          <p:cNvSpPr txBox="1"/>
          <p:nvPr/>
        </p:nvSpPr>
        <p:spPr>
          <a:xfrm>
            <a:off x="3192250" y="414154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dog</a:t>
            </a:r>
            <a:endParaRPr lang="zh-CN" altLang="en-US" sz="2000" dirty="0" err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2D2D57-72BF-4F3C-B739-8A4B9FF32510}"/>
              </a:ext>
            </a:extLst>
          </p:cNvPr>
          <p:cNvSpPr txBox="1"/>
          <p:nvPr/>
        </p:nvSpPr>
        <p:spPr>
          <a:xfrm>
            <a:off x="3186630" y="4496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cat</a:t>
            </a:r>
            <a:endParaRPr lang="zh-CN" altLang="en-US" sz="2000" dirty="0" err="1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4F5BC3-E3C8-4AA3-BC79-0D8DDA2B6D53}"/>
              </a:ext>
            </a:extLst>
          </p:cNvPr>
          <p:cNvSpPr txBox="1"/>
          <p:nvPr/>
        </p:nvSpPr>
        <p:spPr>
          <a:xfrm>
            <a:off x="3186630" y="5344008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bird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077707475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A76AE-62A3-4685-9F76-D14A30A1ECCA}"/>
              </a:ext>
            </a:extLst>
          </p:cNvPr>
          <p:cNvSpPr txBox="1"/>
          <p:nvPr/>
        </p:nvSpPr>
        <p:spPr>
          <a:xfrm>
            <a:off x="2718159" y="1080000"/>
            <a:ext cx="370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Single-label V.S. Multi-label</a:t>
            </a:r>
            <a:endParaRPr lang="zh-CN" altLang="en-US" sz="2400" dirty="0" err="1"/>
          </a:p>
        </p:txBody>
      </p:sp>
      <p:pic>
        <p:nvPicPr>
          <p:cNvPr id="1026" name="Picture 2" descr="âcat and carâçå¾çæç´¢ç»æ">
            <a:extLst>
              <a:ext uri="{FF2B5EF4-FFF2-40B4-BE49-F238E27FC236}">
                <a16:creationId xmlns:a16="http://schemas.microsoft.com/office/drawing/2014/main" id="{D610735E-DA02-4AC7-A495-4BCEF39F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668" y="1645028"/>
            <a:ext cx="2690663" cy="19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1AC3DBB-2C0C-44DA-9F02-74CE0D7435BC}"/>
              </a:ext>
            </a:extLst>
          </p:cNvPr>
          <p:cNvSpPr txBox="1"/>
          <p:nvPr/>
        </p:nvSpPr>
        <p:spPr>
          <a:xfrm>
            <a:off x="1507842" y="5904940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multi-label learning</a:t>
            </a:r>
            <a:endParaRPr lang="zh-CN" altLang="en-US" sz="2000" dirty="0" err="1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C4FF9BE-E02E-4B10-BAF2-A31625118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58965"/>
              </p:ext>
            </p:extLst>
          </p:nvPr>
        </p:nvGraphicFramePr>
        <p:xfrm>
          <a:off x="5282214" y="4138715"/>
          <a:ext cx="36942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29">
                  <a:extLst>
                    <a:ext uri="{9D8B030D-6E8A-4147-A177-3AD203B41FA5}">
                      <a16:colId xmlns:a16="http://schemas.microsoft.com/office/drawing/2014/main" val="4288803580"/>
                    </a:ext>
                  </a:extLst>
                </a:gridCol>
                <a:gridCol w="793461">
                  <a:extLst>
                    <a:ext uri="{9D8B030D-6E8A-4147-A177-3AD203B41FA5}">
                      <a16:colId xmlns:a16="http://schemas.microsoft.com/office/drawing/2014/main" val="1639392054"/>
                    </a:ext>
                  </a:extLst>
                </a:gridCol>
                <a:gridCol w="778827">
                  <a:extLst>
                    <a:ext uri="{9D8B030D-6E8A-4147-A177-3AD203B41FA5}">
                      <a16:colId xmlns:a16="http://schemas.microsoft.com/office/drawing/2014/main" val="282010551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3587329046"/>
                    </a:ext>
                  </a:extLst>
                </a:gridCol>
                <a:gridCol w="720802">
                  <a:extLst>
                    <a:ext uri="{9D8B030D-6E8A-4147-A177-3AD203B41FA5}">
                      <a16:colId xmlns:a16="http://schemas.microsoft.com/office/drawing/2014/main" val="159112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06816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AD7F3395-3EB3-4BA1-B4AC-1FFE12709549}"/>
              </a:ext>
            </a:extLst>
          </p:cNvPr>
          <p:cNvGrpSpPr/>
          <p:nvPr/>
        </p:nvGrpSpPr>
        <p:grpSpPr>
          <a:xfrm>
            <a:off x="5343010" y="4030218"/>
            <a:ext cx="3352367" cy="1898639"/>
            <a:chOff x="5343010" y="4030218"/>
            <a:chExt cx="3352367" cy="18986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C5CA2E8-BA30-4EC7-93B3-99C74165ABF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661" y="4626810"/>
              <a:ext cx="233143" cy="14933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BF8535-3049-41F1-9233-A15A1BC3DC79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613" y="5035820"/>
              <a:ext cx="239238" cy="14933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1FDCBE5-F66D-45D4-A29C-BD546DDD615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327" y="5778000"/>
              <a:ext cx="266667" cy="15085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CA5C20-E654-4AF2-A68A-AA44F04E4B32}"/>
                </a:ext>
              </a:extLst>
            </p:cNvPr>
            <p:cNvSpPr txBox="1"/>
            <p:nvPr/>
          </p:nvSpPr>
          <p:spPr>
            <a:xfrm>
              <a:off x="5343010" y="514958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D38460B-BFA0-43B4-A4EE-411929CCE71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699" y="4254624"/>
              <a:ext cx="201143" cy="16304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AD49D30-15D5-45BC-A4B2-1820C1A146B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9870" y="4254624"/>
              <a:ext cx="207238" cy="16304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CAAE1E7-C330-4764-8F31-C7210EE375E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710" y="4254624"/>
              <a:ext cx="266667" cy="16304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C632887-C70C-4C24-9FBC-525D540E6859}"/>
                </a:ext>
              </a:extLst>
            </p:cNvPr>
            <p:cNvSpPr txBox="1"/>
            <p:nvPr/>
          </p:nvSpPr>
          <p:spPr>
            <a:xfrm>
              <a:off x="7641417" y="403021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D0B8A5C-1EA7-4BBE-A990-C0F3EDD22080}"/>
              </a:ext>
            </a:extLst>
          </p:cNvPr>
          <p:cNvSpPr txBox="1"/>
          <p:nvPr/>
        </p:nvSpPr>
        <p:spPr>
          <a:xfrm>
            <a:off x="6078048" y="51389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DEC710-CCCA-4393-AD78-0AF9FB0EA9C7}"/>
              </a:ext>
            </a:extLst>
          </p:cNvPr>
          <p:cNvSpPr txBox="1"/>
          <p:nvPr/>
        </p:nvSpPr>
        <p:spPr>
          <a:xfrm>
            <a:off x="6883098" y="51389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8D4473-0A96-47A1-B8E9-09E353F3640C}"/>
              </a:ext>
            </a:extLst>
          </p:cNvPr>
          <p:cNvSpPr txBox="1"/>
          <p:nvPr/>
        </p:nvSpPr>
        <p:spPr>
          <a:xfrm>
            <a:off x="7622760" y="51389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4B3D79-3B47-4D3A-B568-BA8302178F46}"/>
              </a:ext>
            </a:extLst>
          </p:cNvPr>
          <p:cNvSpPr txBox="1"/>
          <p:nvPr/>
        </p:nvSpPr>
        <p:spPr>
          <a:xfrm>
            <a:off x="8315821" y="51389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D50DF8-3BA5-43C4-AE7A-345DF6959BAF}"/>
              </a:ext>
            </a:extLst>
          </p:cNvPr>
          <p:cNvSpPr txBox="1"/>
          <p:nvPr/>
        </p:nvSpPr>
        <p:spPr>
          <a:xfrm>
            <a:off x="7622760" y="43695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2F8385-25FD-415A-A653-11D20F8C64A1}"/>
              </a:ext>
            </a:extLst>
          </p:cNvPr>
          <p:cNvSpPr txBox="1"/>
          <p:nvPr/>
        </p:nvSpPr>
        <p:spPr>
          <a:xfrm>
            <a:off x="7622760" y="47237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E70FEF-821F-45F7-8E6C-4BE91F504534}"/>
              </a:ext>
            </a:extLst>
          </p:cNvPr>
          <p:cNvSpPr txBox="1"/>
          <p:nvPr/>
        </p:nvSpPr>
        <p:spPr>
          <a:xfrm>
            <a:off x="7622760" y="5470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4BF038-21A2-4AF7-8755-9A95ED027177}"/>
              </a:ext>
            </a:extLst>
          </p:cNvPr>
          <p:cNvSpPr txBox="1"/>
          <p:nvPr/>
        </p:nvSpPr>
        <p:spPr>
          <a:xfrm>
            <a:off x="3192250" y="4141549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car</a:t>
            </a:r>
            <a:endParaRPr lang="zh-CN" altLang="en-US" sz="2000" dirty="0" err="1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9E67C6-161C-40E2-BD9E-E13C84683F5A}"/>
              </a:ext>
            </a:extLst>
          </p:cNvPr>
          <p:cNvSpPr txBox="1"/>
          <p:nvPr/>
        </p:nvSpPr>
        <p:spPr>
          <a:xfrm>
            <a:off x="3186630" y="4496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cat</a:t>
            </a:r>
            <a:endParaRPr lang="zh-CN" altLang="en-US" sz="2000" dirty="0" err="1">
              <a:solidFill>
                <a:srgbClr val="FF000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9A2120-AAC1-4D7C-8366-422F05A338CA}"/>
              </a:ext>
            </a:extLst>
          </p:cNvPr>
          <p:cNvGrpSpPr/>
          <p:nvPr/>
        </p:nvGrpSpPr>
        <p:grpSpPr>
          <a:xfrm>
            <a:off x="1555753" y="4291882"/>
            <a:ext cx="1744656" cy="1333099"/>
            <a:chOff x="3639020" y="1958366"/>
            <a:chExt cx="1744656" cy="1333099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AC2D708-515A-4A19-B81B-CB863139A08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020" y="2534721"/>
              <a:ext cx="211810" cy="15085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30C40B6-5D1B-4176-BC4F-E6EFB6C7113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1958366"/>
              <a:ext cx="201143" cy="16304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1A98DCD-11FF-4AFB-95BD-89E6025C9A3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2316967"/>
              <a:ext cx="207238" cy="16304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7B1AA5F-DEE5-467D-B96A-B970109AA7F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3128417"/>
              <a:ext cx="266667" cy="16304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9DE7AF-08F2-4A7E-AB12-D5B81B9F9A5A}"/>
                </a:ext>
              </a:extLst>
            </p:cNvPr>
            <p:cNvSpPr txBox="1"/>
            <p:nvPr/>
          </p:nvSpPr>
          <p:spPr>
            <a:xfrm rot="5400000">
              <a:off x="4906622" y="256356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63155CF-B15E-450F-8D48-4F5D596BECB3}"/>
                </a:ext>
              </a:extLst>
            </p:cNvPr>
            <p:cNvCxnSpPr>
              <a:endCxn id="39" idx="1"/>
            </p:cNvCxnSpPr>
            <p:nvPr/>
          </p:nvCxnSpPr>
          <p:spPr>
            <a:xfrm flipV="1">
              <a:off x="3959441" y="2398491"/>
              <a:ext cx="992260" cy="229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7F3B12-CEBB-4C48-91BA-AAF89AE42E81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876174" y="4373406"/>
            <a:ext cx="992260" cy="579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0CB1B1-38AE-43AD-9B10-D6E323A5CD6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883586" y="4953155"/>
            <a:ext cx="984848" cy="590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0A4753-0E2A-4D21-8994-C4AE1C5B6E42}"/>
              </a:ext>
            </a:extLst>
          </p:cNvPr>
          <p:cNvSpPr txBox="1"/>
          <p:nvPr/>
        </p:nvSpPr>
        <p:spPr>
          <a:xfrm>
            <a:off x="3186630" y="5344008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bird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150787423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7FD15-A0FF-487A-8399-A9A0D2F4AB86}"/>
              </a:ext>
            </a:extLst>
          </p:cNvPr>
          <p:cNvSpPr txBox="1"/>
          <p:nvPr/>
        </p:nvSpPr>
        <p:spPr>
          <a:xfrm>
            <a:off x="3246958" y="10800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Multi-label learning</a:t>
            </a:r>
            <a:endParaRPr lang="zh-CN" altLang="en-US" sz="2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F856D-D719-4A05-B3AE-01F77C78B257}"/>
              </a:ext>
            </a:extLst>
          </p:cNvPr>
          <p:cNvSpPr txBox="1"/>
          <p:nvPr/>
        </p:nvSpPr>
        <p:spPr>
          <a:xfrm>
            <a:off x="2463891" y="2857014"/>
            <a:ext cx="4216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/>
              <a:t>Convert to binary classification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Convert to multi-class classification</a:t>
            </a:r>
            <a:endParaRPr lang="zh-CN" altLang="en-US" sz="2000" dirty="0" err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18001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C01BE-F31B-4BBA-B2E5-F79FE63AAC42}"/>
              </a:ext>
            </a:extLst>
          </p:cNvPr>
          <p:cNvSpPr txBox="1"/>
          <p:nvPr/>
        </p:nvSpPr>
        <p:spPr>
          <a:xfrm>
            <a:off x="3246958" y="10800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Multi-label learning</a:t>
            </a:r>
            <a:endParaRPr lang="zh-CN" altLang="en-US" sz="24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09AC68-1F7C-48E0-B8AE-2B043CF6279F}"/>
              </a:ext>
            </a:extLst>
          </p:cNvPr>
          <p:cNvGrpSpPr/>
          <p:nvPr/>
        </p:nvGrpSpPr>
        <p:grpSpPr>
          <a:xfrm>
            <a:off x="3752592" y="1989958"/>
            <a:ext cx="1424235" cy="1333099"/>
            <a:chOff x="1985382" y="4199788"/>
            <a:chExt cx="1424235" cy="1333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4C158E-12EC-4212-9F9B-BE54D6B7EA0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42" y="4199788"/>
              <a:ext cx="201143" cy="1630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FF5BE0-BAEC-4066-BDB2-D535E91C29D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42" y="4558389"/>
              <a:ext cx="207238" cy="163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9CB77B-1B70-4629-BF4F-396DCE87702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42" y="5369839"/>
              <a:ext cx="266667" cy="16304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981C5C-88F9-43A7-87CA-B57892695756}"/>
                </a:ext>
              </a:extLst>
            </p:cNvPr>
            <p:cNvSpPr txBox="1"/>
            <p:nvPr/>
          </p:nvSpPr>
          <p:spPr>
            <a:xfrm rot="5400000">
              <a:off x="2932563" y="480498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C6776D3-EEDA-4FEE-82B7-A539DE94E026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1985382" y="4639913"/>
              <a:ext cx="992260" cy="229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00023BC-10FB-4075-B915-1FC285591D19}"/>
                </a:ext>
              </a:extLst>
            </p:cNvPr>
            <p:cNvCxnSpPr>
              <a:cxnSpLocks/>
            </p:cNvCxnSpPr>
            <p:nvPr/>
          </p:nvCxnSpPr>
          <p:spPr>
            <a:xfrm>
              <a:off x="1985382" y="4871124"/>
              <a:ext cx="894761" cy="560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4BD63D-2C01-4C1E-A9B7-67EF3575B36B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1985382" y="4281312"/>
              <a:ext cx="992260" cy="598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0930688-85B7-4920-87EC-49EF7384BC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40" y="3556487"/>
            <a:ext cx="2189715" cy="7390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CEE21E1-00B3-47AB-900A-F050E2083228}"/>
              </a:ext>
            </a:extLst>
          </p:cNvPr>
          <p:cNvSpPr/>
          <p:nvPr/>
        </p:nvSpPr>
        <p:spPr>
          <a:xfrm>
            <a:off x="3017729" y="4772313"/>
            <a:ext cx="3172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Assume label independence. </a:t>
            </a:r>
            <a:endParaRPr lang="zh-CN" alt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6C6090-ED7B-46A0-A682-20CA8E3BF4C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21" y="2614507"/>
            <a:ext cx="144762" cy="11123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5A3AE2-B29F-42BD-A1FF-0B0D4D990D11}"/>
              </a:ext>
            </a:extLst>
          </p:cNvPr>
          <p:cNvSpPr/>
          <p:nvPr/>
        </p:nvSpPr>
        <p:spPr>
          <a:xfrm>
            <a:off x="4647353" y="1869090"/>
            <a:ext cx="364166" cy="15599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F33CA6-2EB6-4A14-A944-EED157D6773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4" y="1617608"/>
            <a:ext cx="143238" cy="1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79048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00A8C-48D7-4700-883C-3F2A3A41A1B0}"/>
              </a:ext>
            </a:extLst>
          </p:cNvPr>
          <p:cNvSpPr txBox="1"/>
          <p:nvPr/>
        </p:nvSpPr>
        <p:spPr>
          <a:xfrm>
            <a:off x="3246958" y="10800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Multi-label learning</a:t>
            </a:r>
            <a:endParaRPr lang="zh-CN" altLang="en-US" sz="2400" dirty="0" err="1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5967E0-9BF5-478E-BD94-CCF22B5CF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32729"/>
              </p:ext>
            </p:extLst>
          </p:nvPr>
        </p:nvGraphicFramePr>
        <p:xfrm>
          <a:off x="2680502" y="1999201"/>
          <a:ext cx="36942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29">
                  <a:extLst>
                    <a:ext uri="{9D8B030D-6E8A-4147-A177-3AD203B41FA5}">
                      <a16:colId xmlns:a16="http://schemas.microsoft.com/office/drawing/2014/main" val="4288803580"/>
                    </a:ext>
                  </a:extLst>
                </a:gridCol>
                <a:gridCol w="793461">
                  <a:extLst>
                    <a:ext uri="{9D8B030D-6E8A-4147-A177-3AD203B41FA5}">
                      <a16:colId xmlns:a16="http://schemas.microsoft.com/office/drawing/2014/main" val="1639392054"/>
                    </a:ext>
                  </a:extLst>
                </a:gridCol>
                <a:gridCol w="778827">
                  <a:extLst>
                    <a:ext uri="{9D8B030D-6E8A-4147-A177-3AD203B41FA5}">
                      <a16:colId xmlns:a16="http://schemas.microsoft.com/office/drawing/2014/main" val="282010551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3587329046"/>
                    </a:ext>
                  </a:extLst>
                </a:gridCol>
                <a:gridCol w="720802">
                  <a:extLst>
                    <a:ext uri="{9D8B030D-6E8A-4147-A177-3AD203B41FA5}">
                      <a16:colId xmlns:a16="http://schemas.microsoft.com/office/drawing/2014/main" val="159112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0681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E8E74D0-A4C5-47CE-A612-222A84EB6801}"/>
              </a:ext>
            </a:extLst>
          </p:cNvPr>
          <p:cNvGrpSpPr/>
          <p:nvPr/>
        </p:nvGrpSpPr>
        <p:grpSpPr>
          <a:xfrm>
            <a:off x="2741298" y="1890704"/>
            <a:ext cx="3352367" cy="1898639"/>
            <a:chOff x="5343010" y="4030218"/>
            <a:chExt cx="3352367" cy="18986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F06483-50D9-4518-80CC-310FF29D0AEA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661" y="4626810"/>
              <a:ext cx="233143" cy="1493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21E29D-5132-43B4-A768-EB77DF3421E6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613" y="5035820"/>
              <a:ext cx="239238" cy="1493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4C473DC-5EB0-4161-937A-EB47A409BD37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327" y="5778000"/>
              <a:ext cx="266667" cy="15085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C8900D-B130-47F3-BC4E-230129079BD6}"/>
                </a:ext>
              </a:extLst>
            </p:cNvPr>
            <p:cNvSpPr txBox="1"/>
            <p:nvPr/>
          </p:nvSpPr>
          <p:spPr>
            <a:xfrm>
              <a:off x="5343010" y="514958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76221F-87C2-47AB-B095-7E25AB07ACE0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699" y="4254624"/>
              <a:ext cx="201143" cy="1630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487D28-6098-4CF6-B767-CD0B50348976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9870" y="4254624"/>
              <a:ext cx="207238" cy="1630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1E9EADF-16B9-48E4-873B-2FC667C0ED80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710" y="4254624"/>
              <a:ext cx="266667" cy="16304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10956A-6F6E-4ECF-B19F-EBCFBA165E00}"/>
                </a:ext>
              </a:extLst>
            </p:cNvPr>
            <p:cNvSpPr txBox="1"/>
            <p:nvPr/>
          </p:nvSpPr>
          <p:spPr>
            <a:xfrm>
              <a:off x="7641417" y="403021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3544CBC-524C-48C8-9D70-DAD81F79B6D5}"/>
              </a:ext>
            </a:extLst>
          </p:cNvPr>
          <p:cNvSpPr txBox="1"/>
          <p:nvPr/>
        </p:nvSpPr>
        <p:spPr>
          <a:xfrm>
            <a:off x="3476336" y="29993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D2391-EB68-41C7-B9BD-EB5DAE4C5891}"/>
              </a:ext>
            </a:extLst>
          </p:cNvPr>
          <p:cNvSpPr txBox="1"/>
          <p:nvPr/>
        </p:nvSpPr>
        <p:spPr>
          <a:xfrm>
            <a:off x="4281386" y="29993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50FD8D-8860-43D7-98E7-8E4ECEE0DE25}"/>
              </a:ext>
            </a:extLst>
          </p:cNvPr>
          <p:cNvSpPr txBox="1"/>
          <p:nvPr/>
        </p:nvSpPr>
        <p:spPr>
          <a:xfrm>
            <a:off x="5021048" y="29993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A3F32-FDB4-4122-A7B4-F7AA69CC124F}"/>
              </a:ext>
            </a:extLst>
          </p:cNvPr>
          <p:cNvSpPr txBox="1"/>
          <p:nvPr/>
        </p:nvSpPr>
        <p:spPr>
          <a:xfrm>
            <a:off x="5714109" y="29993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BC44E3-8D23-473B-A5FA-BA598E72E005}"/>
              </a:ext>
            </a:extLst>
          </p:cNvPr>
          <p:cNvSpPr txBox="1"/>
          <p:nvPr/>
        </p:nvSpPr>
        <p:spPr>
          <a:xfrm>
            <a:off x="5021048" y="22300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EE351-F7A0-4B69-A417-51C10217939B}"/>
              </a:ext>
            </a:extLst>
          </p:cNvPr>
          <p:cNvSpPr txBox="1"/>
          <p:nvPr/>
        </p:nvSpPr>
        <p:spPr>
          <a:xfrm>
            <a:off x="5021048" y="25842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2ACB60-F75C-402D-80E5-6A6ACC6EB243}"/>
              </a:ext>
            </a:extLst>
          </p:cNvPr>
          <p:cNvSpPr txBox="1"/>
          <p:nvPr/>
        </p:nvSpPr>
        <p:spPr>
          <a:xfrm>
            <a:off x="5021048" y="33312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702A177-2E3C-4FEE-9BC9-55D6BBCA4244}"/>
              </a:ext>
            </a:extLst>
          </p:cNvPr>
          <p:cNvSpPr/>
          <p:nvPr/>
        </p:nvSpPr>
        <p:spPr>
          <a:xfrm>
            <a:off x="4569643" y="3887079"/>
            <a:ext cx="355671" cy="56958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8465CC3-92AB-46B1-9374-CACC1AEB8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28"/>
              </p:ext>
            </p:extLst>
          </p:nvPr>
        </p:nvGraphicFramePr>
        <p:xfrm>
          <a:off x="1771836" y="4732748"/>
          <a:ext cx="14405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29">
                  <a:extLst>
                    <a:ext uri="{9D8B030D-6E8A-4147-A177-3AD203B41FA5}">
                      <a16:colId xmlns:a16="http://schemas.microsoft.com/office/drawing/2014/main" val="4288803580"/>
                    </a:ext>
                  </a:extLst>
                </a:gridCol>
                <a:gridCol w="793461">
                  <a:extLst>
                    <a:ext uri="{9D8B030D-6E8A-4147-A177-3AD203B41FA5}">
                      <a16:colId xmlns:a16="http://schemas.microsoft.com/office/drawing/2014/main" val="1639392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06816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C47CA85E-1DEC-4013-AE45-4878E4FECD2F}"/>
              </a:ext>
            </a:extLst>
          </p:cNvPr>
          <p:cNvGrpSpPr/>
          <p:nvPr/>
        </p:nvGrpSpPr>
        <p:grpSpPr>
          <a:xfrm>
            <a:off x="1832632" y="4848657"/>
            <a:ext cx="1081832" cy="1674233"/>
            <a:chOff x="5343010" y="4254624"/>
            <a:chExt cx="1081832" cy="167423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0F819C4-0651-4DF3-A192-95CD7DC8AA2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661" y="4626810"/>
              <a:ext cx="233143" cy="14933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97A73F7-6871-4F28-91FA-F51A1E605023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613" y="5035820"/>
              <a:ext cx="239238" cy="14933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9FC166F-CFEF-4B75-BB5A-72A885F52A98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327" y="5778000"/>
              <a:ext cx="266667" cy="15085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A6E724-C5EE-43CA-84DB-315D847A2F46}"/>
                </a:ext>
              </a:extLst>
            </p:cNvPr>
            <p:cNvSpPr txBox="1"/>
            <p:nvPr/>
          </p:nvSpPr>
          <p:spPr>
            <a:xfrm>
              <a:off x="5343010" y="514958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3D2C201-E1C0-4E5E-B890-CE362D115D67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699" y="4254624"/>
              <a:ext cx="201143" cy="16304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5093257-5CB5-477B-AEC3-023889DB72C3}"/>
              </a:ext>
            </a:extLst>
          </p:cNvPr>
          <p:cNvSpPr txBox="1"/>
          <p:nvPr/>
        </p:nvSpPr>
        <p:spPr>
          <a:xfrm>
            <a:off x="2567670" y="57329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54B89A7-5B4C-4645-89AC-E7686123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98616"/>
              </p:ext>
            </p:extLst>
          </p:nvPr>
        </p:nvGraphicFramePr>
        <p:xfrm>
          <a:off x="3533634" y="4732748"/>
          <a:ext cx="14405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29">
                  <a:extLst>
                    <a:ext uri="{9D8B030D-6E8A-4147-A177-3AD203B41FA5}">
                      <a16:colId xmlns:a16="http://schemas.microsoft.com/office/drawing/2014/main" val="4288803580"/>
                    </a:ext>
                  </a:extLst>
                </a:gridCol>
                <a:gridCol w="793461">
                  <a:extLst>
                    <a:ext uri="{9D8B030D-6E8A-4147-A177-3AD203B41FA5}">
                      <a16:colId xmlns:a16="http://schemas.microsoft.com/office/drawing/2014/main" val="1639392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06816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4F7E3E92-653B-48CB-984E-B44ECC5E09E8}"/>
              </a:ext>
            </a:extLst>
          </p:cNvPr>
          <p:cNvGrpSpPr/>
          <p:nvPr/>
        </p:nvGrpSpPr>
        <p:grpSpPr>
          <a:xfrm>
            <a:off x="3594430" y="4848657"/>
            <a:ext cx="1087927" cy="1674233"/>
            <a:chOff x="4562101" y="4653347"/>
            <a:chExt cx="1087927" cy="167423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8DEF0B8-59A1-41B6-9A79-DD34EB4E3D8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752" y="5025533"/>
              <a:ext cx="233143" cy="14933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62C2390-8E4E-4A5A-B0C7-C2F1501CE3AF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704" y="5434543"/>
              <a:ext cx="239238" cy="14933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C2B5256-6EEA-4038-BD2F-F27716B5B078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418" y="6176723"/>
              <a:ext cx="266667" cy="15085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78EE6C-113A-4182-9360-1AA18D27B360}"/>
                </a:ext>
              </a:extLst>
            </p:cNvPr>
            <p:cNvSpPr txBox="1"/>
            <p:nvPr/>
          </p:nvSpPr>
          <p:spPr>
            <a:xfrm>
              <a:off x="4562101" y="554830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EA6E215-7FB4-4F59-80D9-97CA9BAC1F6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790" y="4653347"/>
              <a:ext cx="207238" cy="163048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16675B-B647-487C-9E02-C645B7BEFB9F}"/>
              </a:ext>
            </a:extLst>
          </p:cNvPr>
          <p:cNvSpPr txBox="1"/>
          <p:nvPr/>
        </p:nvSpPr>
        <p:spPr>
          <a:xfrm>
            <a:off x="4329468" y="57329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BB6022F7-B9B2-42DB-8CFD-9B5C7B55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76956"/>
              </p:ext>
            </p:extLst>
          </p:nvPr>
        </p:nvGraphicFramePr>
        <p:xfrm>
          <a:off x="5915709" y="4739653"/>
          <a:ext cx="14405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29">
                  <a:extLst>
                    <a:ext uri="{9D8B030D-6E8A-4147-A177-3AD203B41FA5}">
                      <a16:colId xmlns:a16="http://schemas.microsoft.com/office/drawing/2014/main" val="4288803580"/>
                    </a:ext>
                  </a:extLst>
                </a:gridCol>
                <a:gridCol w="793461">
                  <a:extLst>
                    <a:ext uri="{9D8B030D-6E8A-4147-A177-3AD203B41FA5}">
                      <a16:colId xmlns:a16="http://schemas.microsoft.com/office/drawing/2014/main" val="1639392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06816"/>
                  </a:ext>
                </a:extLst>
              </a:tr>
            </a:tbl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B3AE818F-3442-4204-A3CC-B4A84E740CCD}"/>
              </a:ext>
            </a:extLst>
          </p:cNvPr>
          <p:cNvGrpSpPr/>
          <p:nvPr/>
        </p:nvGrpSpPr>
        <p:grpSpPr>
          <a:xfrm>
            <a:off x="5976505" y="4855562"/>
            <a:ext cx="1147356" cy="1674233"/>
            <a:chOff x="6944176" y="4660252"/>
            <a:chExt cx="1147356" cy="16742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86C521B-2AD1-414E-A5E4-2B1C8BE9471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827" y="5032438"/>
              <a:ext cx="233143" cy="14933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578A80B-35AD-4905-A1E7-731F8523C4E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0779" y="5441448"/>
              <a:ext cx="239238" cy="14933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944BDC6-4E14-4B99-A397-2ECBAA72716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493" y="6183628"/>
              <a:ext cx="266667" cy="15085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FD6DCB-FB40-4821-889E-9E2783C5FF3E}"/>
                </a:ext>
              </a:extLst>
            </p:cNvPr>
            <p:cNvSpPr txBox="1"/>
            <p:nvPr/>
          </p:nvSpPr>
          <p:spPr>
            <a:xfrm>
              <a:off x="6944176" y="555521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7481AD3-925C-4295-8C44-1D4EC84BBF64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865" y="4660252"/>
              <a:ext cx="266667" cy="163048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F34A24A-CAE5-4B28-A720-BB6F89E3F649}"/>
              </a:ext>
            </a:extLst>
          </p:cNvPr>
          <p:cNvSpPr txBox="1"/>
          <p:nvPr/>
        </p:nvSpPr>
        <p:spPr>
          <a:xfrm>
            <a:off x="6711543" y="573985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660B6C-EA4B-4593-80CA-9999C0C10F84}"/>
              </a:ext>
            </a:extLst>
          </p:cNvPr>
          <p:cNvSpPr txBox="1"/>
          <p:nvPr/>
        </p:nvSpPr>
        <p:spPr>
          <a:xfrm>
            <a:off x="5084779" y="522067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/>
              <a:t>…</a:t>
            </a:r>
            <a:endParaRPr lang="zh-CN" altLang="en-US" sz="3600" dirty="0" err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143984-1A7F-4EFD-8BC3-C29ACC7915AB}"/>
              </a:ext>
            </a:extLst>
          </p:cNvPr>
          <p:cNvSpPr/>
          <p:nvPr/>
        </p:nvSpPr>
        <p:spPr>
          <a:xfrm>
            <a:off x="4925314" y="392529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separate into </a:t>
            </a:r>
            <a:r>
              <a:rPr lang="en-US" altLang="zh-CN" i="1" dirty="0"/>
              <a:t>C</a:t>
            </a:r>
            <a:r>
              <a:rPr lang="en-US" altLang="zh-CN" dirty="0"/>
              <a:t> binary classification</a:t>
            </a:r>
            <a:endParaRPr lang="zh-CN" altLang="en-US" dirty="0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8D71EE88-C0D9-4F07-8581-57F1B50ADF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00" y="1628014"/>
            <a:ext cx="690286" cy="25295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10D8C57-B572-4519-B6F3-F2DCF3D7C3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72" y="4468849"/>
            <a:ext cx="769524" cy="25295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FA296F9-2F58-44E2-A557-DA23ABA5022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51" y="4468849"/>
            <a:ext cx="769524" cy="25295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49B50724-42FC-448A-B2C8-559AC7208D8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03" y="4468849"/>
            <a:ext cx="827429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37004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F83FB-C4B1-46FC-8CF4-142D043DABEC}"/>
              </a:ext>
            </a:extLst>
          </p:cNvPr>
          <p:cNvSpPr txBox="1"/>
          <p:nvPr/>
        </p:nvSpPr>
        <p:spPr>
          <a:xfrm>
            <a:off x="3246958" y="10800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Multi-label learning</a:t>
            </a:r>
            <a:endParaRPr lang="zh-CN" altLang="en-US" sz="24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F578D7-61E4-4D49-B9CF-2644BB5B1AB0}"/>
              </a:ext>
            </a:extLst>
          </p:cNvPr>
          <p:cNvGrpSpPr/>
          <p:nvPr/>
        </p:nvGrpSpPr>
        <p:grpSpPr>
          <a:xfrm>
            <a:off x="3752592" y="1989958"/>
            <a:ext cx="1424235" cy="1333099"/>
            <a:chOff x="1985382" y="4199788"/>
            <a:chExt cx="1424235" cy="1333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C2712D-928A-417A-BB4F-A8F36215748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42" y="4199788"/>
              <a:ext cx="201143" cy="16304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56C558-EA12-4046-91DD-F3675AD2B92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42" y="4558389"/>
              <a:ext cx="207238" cy="1630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9E2BCD-5357-403E-8E2D-F2C887E689E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42" y="5369839"/>
              <a:ext cx="266667" cy="16304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B63295-AFD8-4720-A14B-498B13EF8C2B}"/>
                </a:ext>
              </a:extLst>
            </p:cNvPr>
            <p:cNvSpPr txBox="1"/>
            <p:nvPr/>
          </p:nvSpPr>
          <p:spPr>
            <a:xfrm rot="5400000">
              <a:off x="2932563" y="484071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A21C30-5044-4BDD-A940-6EECFDFAB21F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1985382" y="4639913"/>
              <a:ext cx="992260" cy="229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79A497B-FDAA-4014-B21C-6F18067777D6}"/>
                </a:ext>
              </a:extLst>
            </p:cNvPr>
            <p:cNvCxnSpPr>
              <a:cxnSpLocks/>
            </p:cNvCxnSpPr>
            <p:nvPr/>
          </p:nvCxnSpPr>
          <p:spPr>
            <a:xfrm>
              <a:off x="1985382" y="4871124"/>
              <a:ext cx="894761" cy="560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69B812-E636-494A-B334-585396F4851D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1985382" y="4281312"/>
              <a:ext cx="992260" cy="598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AA81E39-476D-4284-9166-60BE57909D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40" y="3556485"/>
            <a:ext cx="3588573" cy="739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44B099-D2B0-4363-BE0E-A02B686CA9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21" y="2614507"/>
            <a:ext cx="144762" cy="1112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8011EF-F4CA-4E1C-BCB4-C31297D2BF5A}"/>
              </a:ext>
            </a:extLst>
          </p:cNvPr>
          <p:cNvSpPr/>
          <p:nvPr/>
        </p:nvSpPr>
        <p:spPr>
          <a:xfrm>
            <a:off x="3067422" y="4772313"/>
            <a:ext cx="3009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Consider label dependence.</a:t>
            </a:r>
            <a:endParaRPr lang="zh-CN" alt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443F74-7C22-4F28-B361-46E69EBD0A46}"/>
              </a:ext>
            </a:extLst>
          </p:cNvPr>
          <p:cNvCxnSpPr>
            <a:cxnSpLocks/>
          </p:cNvCxnSpPr>
          <p:nvPr/>
        </p:nvCxnSpPr>
        <p:spPr>
          <a:xfrm>
            <a:off x="4843900" y="2119145"/>
            <a:ext cx="3047" cy="19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AEA592-91D5-40CA-B4E2-A9D168D39802}"/>
              </a:ext>
            </a:extLst>
          </p:cNvPr>
          <p:cNvCxnSpPr>
            <a:cxnSpLocks/>
          </p:cNvCxnSpPr>
          <p:nvPr/>
        </p:nvCxnSpPr>
        <p:spPr>
          <a:xfrm>
            <a:off x="4840853" y="2491496"/>
            <a:ext cx="3047" cy="19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2BB7835-31BF-4A6A-949F-24166AD42097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4945995" y="2071482"/>
            <a:ext cx="6095" cy="358601"/>
          </a:xfrm>
          <a:prstGeom prst="curvedConnector3">
            <a:avLst>
              <a:gd name="adj1" fmla="val 38506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7E101C1-5E53-4108-A6FF-AB98285D39A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4945995" y="2071482"/>
            <a:ext cx="65524" cy="1170051"/>
          </a:xfrm>
          <a:prstGeom prst="curvedConnector3">
            <a:avLst>
              <a:gd name="adj1" fmla="val 733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A141F4E-3D41-4690-874F-6CB90E05A3E5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>
            <a:off x="4952090" y="2430083"/>
            <a:ext cx="59429" cy="811450"/>
          </a:xfrm>
          <a:prstGeom prst="curvedConnector3">
            <a:avLst>
              <a:gd name="adj1" fmla="val 4846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70285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Down 18">
            <a:extLst>
              <a:ext uri="{FF2B5EF4-FFF2-40B4-BE49-F238E27FC236}">
                <a16:creationId xmlns:a16="http://schemas.microsoft.com/office/drawing/2014/main" id="{EEB60C3F-F06C-44C0-AA74-31BD7215202C}"/>
              </a:ext>
            </a:extLst>
          </p:cNvPr>
          <p:cNvSpPr/>
          <p:nvPr/>
        </p:nvSpPr>
        <p:spPr>
          <a:xfrm>
            <a:off x="4402894" y="3904598"/>
            <a:ext cx="355671" cy="6828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8D9E716-7D43-4E27-87FD-B7E6F1584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41424"/>
              </p:ext>
            </p:extLst>
          </p:nvPr>
        </p:nvGraphicFramePr>
        <p:xfrm>
          <a:off x="1256931" y="4812648"/>
          <a:ext cx="14405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29">
                  <a:extLst>
                    <a:ext uri="{9D8B030D-6E8A-4147-A177-3AD203B41FA5}">
                      <a16:colId xmlns:a16="http://schemas.microsoft.com/office/drawing/2014/main" val="4288803580"/>
                    </a:ext>
                  </a:extLst>
                </a:gridCol>
                <a:gridCol w="793461">
                  <a:extLst>
                    <a:ext uri="{9D8B030D-6E8A-4147-A177-3AD203B41FA5}">
                      <a16:colId xmlns:a16="http://schemas.microsoft.com/office/drawing/2014/main" val="1639392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06816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82C72197-D621-4429-BDAE-AA0FEE712F98}"/>
              </a:ext>
            </a:extLst>
          </p:cNvPr>
          <p:cNvGrpSpPr/>
          <p:nvPr/>
        </p:nvGrpSpPr>
        <p:grpSpPr>
          <a:xfrm>
            <a:off x="1317727" y="4928557"/>
            <a:ext cx="1081832" cy="1674233"/>
            <a:chOff x="5343010" y="4254624"/>
            <a:chExt cx="1081832" cy="167423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989620-A977-494B-ACDD-1B74A8B88ED9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661" y="4626810"/>
              <a:ext cx="233143" cy="14933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19EB33F-5A73-45B7-9394-67EA97BE5F1B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613" y="5035820"/>
              <a:ext cx="239238" cy="14933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1E84CDE-34B7-4167-ADAB-9A86EDFAF619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327" y="5778000"/>
              <a:ext cx="266667" cy="15085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172469-1472-440F-A153-D50BE7BF08AB}"/>
                </a:ext>
              </a:extLst>
            </p:cNvPr>
            <p:cNvSpPr txBox="1"/>
            <p:nvPr/>
          </p:nvSpPr>
          <p:spPr>
            <a:xfrm>
              <a:off x="5343010" y="514958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DBD6B1-AE09-4EA5-8918-8237D4CCCF82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699" y="4254624"/>
              <a:ext cx="201143" cy="163048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12E3A6D-906D-4F37-9479-3A0024C1AA51}"/>
              </a:ext>
            </a:extLst>
          </p:cNvPr>
          <p:cNvSpPr txBox="1"/>
          <p:nvPr/>
        </p:nvSpPr>
        <p:spPr>
          <a:xfrm>
            <a:off x="2052765" y="58128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0FB0B0B-CE42-4AFA-A24A-4DF7C6E61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11612"/>
              </p:ext>
            </p:extLst>
          </p:nvPr>
        </p:nvGraphicFramePr>
        <p:xfrm>
          <a:off x="3018729" y="4812648"/>
          <a:ext cx="14911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11">
                  <a:extLst>
                    <a:ext uri="{9D8B030D-6E8A-4147-A177-3AD203B41FA5}">
                      <a16:colId xmlns:a16="http://schemas.microsoft.com/office/drawing/2014/main" val="4288803580"/>
                    </a:ext>
                  </a:extLst>
                </a:gridCol>
                <a:gridCol w="488272">
                  <a:extLst>
                    <a:ext uri="{9D8B030D-6E8A-4147-A177-3AD203B41FA5}">
                      <a16:colId xmlns:a16="http://schemas.microsoft.com/office/drawing/2014/main" val="130385155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1639392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06816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88081842-7955-40D9-B1F9-9F7654C5003A}"/>
              </a:ext>
            </a:extLst>
          </p:cNvPr>
          <p:cNvGrpSpPr/>
          <p:nvPr/>
        </p:nvGrpSpPr>
        <p:grpSpPr>
          <a:xfrm>
            <a:off x="3079525" y="4915740"/>
            <a:ext cx="1280749" cy="1687050"/>
            <a:chOff x="4562101" y="4640530"/>
            <a:chExt cx="1280749" cy="168705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8562974-F971-4A70-B4D5-0AE9771EB590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752" y="5025533"/>
              <a:ext cx="233143" cy="14933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6604FA3-CA0A-4C96-B6C3-A33AF0AF821B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704" y="5434543"/>
              <a:ext cx="239238" cy="14933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405A2C4-9544-46E3-AE8E-80DFA33A575B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418" y="6176723"/>
              <a:ext cx="266667" cy="15085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BC7188-8F41-40C7-9B16-E5EE412E5B70}"/>
                </a:ext>
              </a:extLst>
            </p:cNvPr>
            <p:cNvSpPr txBox="1"/>
            <p:nvPr/>
          </p:nvSpPr>
          <p:spPr>
            <a:xfrm>
              <a:off x="4562101" y="554830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0C7F963-D43F-4227-975B-5FD53844CBD6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612" y="4640530"/>
              <a:ext cx="207238" cy="163048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D5774F1-E544-4B63-99E7-9B7BCA1B098A}"/>
              </a:ext>
            </a:extLst>
          </p:cNvPr>
          <p:cNvSpPr txBox="1"/>
          <p:nvPr/>
        </p:nvSpPr>
        <p:spPr>
          <a:xfrm>
            <a:off x="3548466" y="58128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EF9B2F-2922-42D5-9B77-834B1D3F5477}"/>
              </a:ext>
            </a:extLst>
          </p:cNvPr>
          <p:cNvSpPr txBox="1"/>
          <p:nvPr/>
        </p:nvSpPr>
        <p:spPr>
          <a:xfrm>
            <a:off x="4534361" y="530057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/>
              <a:t>…</a:t>
            </a:r>
            <a:endParaRPr lang="zh-CN" altLang="en-US" sz="3600" dirty="0" err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74A44E-E71E-4D79-83B9-D1A5640436FB}"/>
              </a:ext>
            </a:extLst>
          </p:cNvPr>
          <p:cNvSpPr txBox="1"/>
          <p:nvPr/>
        </p:nvSpPr>
        <p:spPr>
          <a:xfrm>
            <a:off x="3246958" y="10800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Multi-label learning</a:t>
            </a:r>
            <a:endParaRPr lang="zh-CN" altLang="en-US" sz="2400" dirty="0" err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D91AEB-93F8-4741-87EF-01C7B566CDD6}"/>
              </a:ext>
            </a:extLst>
          </p:cNvPr>
          <p:cNvSpPr txBox="1"/>
          <p:nvPr/>
        </p:nvSpPr>
        <p:spPr>
          <a:xfrm>
            <a:off x="4004957" y="58128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B3CE959E-6DFE-40BD-93A9-4385015E14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56" y="4915740"/>
            <a:ext cx="201143" cy="163048"/>
          </a:xfrm>
          <a:prstGeom prst="rect">
            <a:avLst/>
          </a:prstGeom>
        </p:spPr>
      </p:pic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7C3A7834-837C-4980-888D-ECA53AA78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38116"/>
              </p:ext>
            </p:extLst>
          </p:nvPr>
        </p:nvGraphicFramePr>
        <p:xfrm>
          <a:off x="5144661" y="4812648"/>
          <a:ext cx="36942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29">
                  <a:extLst>
                    <a:ext uri="{9D8B030D-6E8A-4147-A177-3AD203B41FA5}">
                      <a16:colId xmlns:a16="http://schemas.microsoft.com/office/drawing/2014/main" val="4288803580"/>
                    </a:ext>
                  </a:extLst>
                </a:gridCol>
                <a:gridCol w="793461">
                  <a:extLst>
                    <a:ext uri="{9D8B030D-6E8A-4147-A177-3AD203B41FA5}">
                      <a16:colId xmlns:a16="http://schemas.microsoft.com/office/drawing/2014/main" val="1639392054"/>
                    </a:ext>
                  </a:extLst>
                </a:gridCol>
                <a:gridCol w="778827">
                  <a:extLst>
                    <a:ext uri="{9D8B030D-6E8A-4147-A177-3AD203B41FA5}">
                      <a16:colId xmlns:a16="http://schemas.microsoft.com/office/drawing/2014/main" val="282010551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3587329046"/>
                    </a:ext>
                  </a:extLst>
                </a:gridCol>
                <a:gridCol w="720802">
                  <a:extLst>
                    <a:ext uri="{9D8B030D-6E8A-4147-A177-3AD203B41FA5}">
                      <a16:colId xmlns:a16="http://schemas.microsoft.com/office/drawing/2014/main" val="159112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06816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B76669C9-72C7-41B1-81EF-2D1C81B81376}"/>
              </a:ext>
            </a:extLst>
          </p:cNvPr>
          <p:cNvGrpSpPr/>
          <p:nvPr/>
        </p:nvGrpSpPr>
        <p:grpSpPr>
          <a:xfrm>
            <a:off x="5205457" y="4704151"/>
            <a:ext cx="3352367" cy="1898639"/>
            <a:chOff x="5343010" y="4030218"/>
            <a:chExt cx="3352367" cy="1898639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374B1DD-F4E4-4542-BBD5-7E29447CE5DD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661" y="4626810"/>
              <a:ext cx="233143" cy="149333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13BED93-654F-4341-A68C-7609F60622F1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613" y="5035820"/>
              <a:ext cx="239238" cy="14933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67ABF81-432E-47A1-9B8F-87613DE25EBD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327" y="5778000"/>
              <a:ext cx="266667" cy="150857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BAF70C-2C7E-4A07-89B7-1F43FE294485}"/>
                </a:ext>
              </a:extLst>
            </p:cNvPr>
            <p:cNvSpPr txBox="1"/>
            <p:nvPr/>
          </p:nvSpPr>
          <p:spPr>
            <a:xfrm>
              <a:off x="5343010" y="514958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3763657E-298D-4115-98B1-18F259F9ADC0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699" y="4254624"/>
              <a:ext cx="201143" cy="163048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6D1B401-A74E-4E16-BBCE-361E1D828C54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9870" y="4254624"/>
              <a:ext cx="207238" cy="163048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FCFC5AB8-664A-402A-A6AF-49712BFEC8DF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710" y="4254624"/>
              <a:ext cx="266667" cy="163048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567361-DDE1-44CF-A511-B058881D4EB0}"/>
                </a:ext>
              </a:extLst>
            </p:cNvPr>
            <p:cNvSpPr txBox="1"/>
            <p:nvPr/>
          </p:nvSpPr>
          <p:spPr>
            <a:xfrm>
              <a:off x="7641417" y="403021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DFB837D-4486-4401-BF2D-93809FFBED87}"/>
              </a:ext>
            </a:extLst>
          </p:cNvPr>
          <p:cNvSpPr txBox="1"/>
          <p:nvPr/>
        </p:nvSpPr>
        <p:spPr>
          <a:xfrm>
            <a:off x="5940495" y="58128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F2A328-040A-4D74-A9C2-C4A1611F481E}"/>
              </a:ext>
            </a:extLst>
          </p:cNvPr>
          <p:cNvSpPr txBox="1"/>
          <p:nvPr/>
        </p:nvSpPr>
        <p:spPr>
          <a:xfrm>
            <a:off x="6745545" y="58128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63A865-18B3-425D-8210-1728A78D236A}"/>
              </a:ext>
            </a:extLst>
          </p:cNvPr>
          <p:cNvSpPr txBox="1"/>
          <p:nvPr/>
        </p:nvSpPr>
        <p:spPr>
          <a:xfrm>
            <a:off x="7485207" y="58128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6EE69E-12DD-4274-8798-7A422BB6E0F6}"/>
              </a:ext>
            </a:extLst>
          </p:cNvPr>
          <p:cNvSpPr txBox="1"/>
          <p:nvPr/>
        </p:nvSpPr>
        <p:spPr>
          <a:xfrm>
            <a:off x="8178268" y="58128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EA2E2AE-CD31-42FA-80B0-0C3C6523B5B3}"/>
              </a:ext>
            </a:extLst>
          </p:cNvPr>
          <p:cNvSpPr txBox="1"/>
          <p:nvPr/>
        </p:nvSpPr>
        <p:spPr>
          <a:xfrm>
            <a:off x="7485207" y="50434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7BA820-C70C-4B05-B4EF-9CDA6624F772}"/>
              </a:ext>
            </a:extLst>
          </p:cNvPr>
          <p:cNvSpPr txBox="1"/>
          <p:nvPr/>
        </p:nvSpPr>
        <p:spPr>
          <a:xfrm>
            <a:off x="7485207" y="53977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31C59B-5C22-427B-A304-B5D0673DC1B4}"/>
              </a:ext>
            </a:extLst>
          </p:cNvPr>
          <p:cNvSpPr txBox="1"/>
          <p:nvPr/>
        </p:nvSpPr>
        <p:spPr>
          <a:xfrm>
            <a:off x="7485207" y="614471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1996CA88-5679-4982-8688-9672FE4FF4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00" y="1628014"/>
            <a:ext cx="690286" cy="252952"/>
          </a:xfrm>
          <a:prstGeom prst="rect">
            <a:avLst/>
          </a:prstGeom>
        </p:spPr>
      </p:pic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E81AF80-CA1E-4508-81A1-8B401E6DC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01005"/>
              </p:ext>
            </p:extLst>
          </p:nvPr>
        </p:nvGraphicFramePr>
        <p:xfrm>
          <a:off x="2680502" y="1999201"/>
          <a:ext cx="36942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29">
                  <a:extLst>
                    <a:ext uri="{9D8B030D-6E8A-4147-A177-3AD203B41FA5}">
                      <a16:colId xmlns:a16="http://schemas.microsoft.com/office/drawing/2014/main" val="4288803580"/>
                    </a:ext>
                  </a:extLst>
                </a:gridCol>
                <a:gridCol w="793461">
                  <a:extLst>
                    <a:ext uri="{9D8B030D-6E8A-4147-A177-3AD203B41FA5}">
                      <a16:colId xmlns:a16="http://schemas.microsoft.com/office/drawing/2014/main" val="1639392054"/>
                    </a:ext>
                  </a:extLst>
                </a:gridCol>
                <a:gridCol w="778827">
                  <a:extLst>
                    <a:ext uri="{9D8B030D-6E8A-4147-A177-3AD203B41FA5}">
                      <a16:colId xmlns:a16="http://schemas.microsoft.com/office/drawing/2014/main" val="282010551"/>
                    </a:ext>
                  </a:extLst>
                </a:gridCol>
                <a:gridCol w="753993">
                  <a:extLst>
                    <a:ext uri="{9D8B030D-6E8A-4147-A177-3AD203B41FA5}">
                      <a16:colId xmlns:a16="http://schemas.microsoft.com/office/drawing/2014/main" val="3587329046"/>
                    </a:ext>
                  </a:extLst>
                </a:gridCol>
                <a:gridCol w="720802">
                  <a:extLst>
                    <a:ext uri="{9D8B030D-6E8A-4147-A177-3AD203B41FA5}">
                      <a16:colId xmlns:a16="http://schemas.microsoft.com/office/drawing/2014/main" val="159112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0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06816"/>
                  </a:ext>
                </a:extLst>
              </a:tr>
            </a:tbl>
          </a:graphicData>
        </a:graphic>
      </p:graphicFrame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2A0DE1-6615-44F2-99CD-21D50F658114}"/>
              </a:ext>
            </a:extLst>
          </p:cNvPr>
          <p:cNvGrpSpPr/>
          <p:nvPr/>
        </p:nvGrpSpPr>
        <p:grpSpPr>
          <a:xfrm>
            <a:off x="2741298" y="1890704"/>
            <a:ext cx="3352367" cy="1898639"/>
            <a:chOff x="5343010" y="4030218"/>
            <a:chExt cx="3352367" cy="1898639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17D9F54B-7D45-48B6-8D4F-F84B4F1DDCE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661" y="4626810"/>
              <a:ext cx="233143" cy="149333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22D353E-A613-4406-A8D4-9E53C271281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613" y="5035820"/>
              <a:ext cx="239238" cy="149333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369D4C32-8D2C-4923-AA8A-CDC169D8E5B6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327" y="5778000"/>
              <a:ext cx="266667" cy="150857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E115A5F-993B-4EB8-A8CB-2E2AE03815D8}"/>
                </a:ext>
              </a:extLst>
            </p:cNvPr>
            <p:cNvSpPr txBox="1"/>
            <p:nvPr/>
          </p:nvSpPr>
          <p:spPr>
            <a:xfrm>
              <a:off x="5343010" y="514958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38AA906-3C7E-45E5-8F7B-D0AAD32E81C8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699" y="4254624"/>
              <a:ext cx="201143" cy="163048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2049888D-ADC6-4F30-9AF9-2162C7D1C97F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9870" y="4254624"/>
              <a:ext cx="207238" cy="163048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ACD8251C-603C-4A01-A78B-820E4F871F2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710" y="4254624"/>
              <a:ext cx="266667" cy="163048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7B0509E-F12D-49AC-8122-6F1756616374}"/>
                </a:ext>
              </a:extLst>
            </p:cNvPr>
            <p:cNvSpPr txBox="1"/>
            <p:nvPr/>
          </p:nvSpPr>
          <p:spPr>
            <a:xfrm>
              <a:off x="7641417" y="403021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E530AEB-55AF-4B43-A5CB-D3FAE9B1FEF2}"/>
              </a:ext>
            </a:extLst>
          </p:cNvPr>
          <p:cNvSpPr txBox="1"/>
          <p:nvPr/>
        </p:nvSpPr>
        <p:spPr>
          <a:xfrm>
            <a:off x="3476336" y="29993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3DFC4A-7DAE-483A-AA7E-7FB093B79E85}"/>
              </a:ext>
            </a:extLst>
          </p:cNvPr>
          <p:cNvSpPr txBox="1"/>
          <p:nvPr/>
        </p:nvSpPr>
        <p:spPr>
          <a:xfrm>
            <a:off x="4281386" y="29993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4222B3-E42D-422B-AA8D-AA64CCD9CB53}"/>
              </a:ext>
            </a:extLst>
          </p:cNvPr>
          <p:cNvSpPr txBox="1"/>
          <p:nvPr/>
        </p:nvSpPr>
        <p:spPr>
          <a:xfrm>
            <a:off x="5021048" y="29993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E126052-BF2C-43BD-95C8-625A986634EE}"/>
              </a:ext>
            </a:extLst>
          </p:cNvPr>
          <p:cNvSpPr txBox="1"/>
          <p:nvPr/>
        </p:nvSpPr>
        <p:spPr>
          <a:xfrm>
            <a:off x="5714109" y="29993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128B6A9-32B8-44FA-BEDB-D8846196E7E4}"/>
              </a:ext>
            </a:extLst>
          </p:cNvPr>
          <p:cNvSpPr txBox="1"/>
          <p:nvPr/>
        </p:nvSpPr>
        <p:spPr>
          <a:xfrm>
            <a:off x="5021048" y="22300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9616462-C27C-4CE1-9AED-8E1D714370CB}"/>
              </a:ext>
            </a:extLst>
          </p:cNvPr>
          <p:cNvSpPr txBox="1"/>
          <p:nvPr/>
        </p:nvSpPr>
        <p:spPr>
          <a:xfrm>
            <a:off x="5021048" y="25842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7C3137F-5C35-48B8-B6B8-A557F496F82F}"/>
              </a:ext>
            </a:extLst>
          </p:cNvPr>
          <p:cNvSpPr txBox="1"/>
          <p:nvPr/>
        </p:nvSpPr>
        <p:spPr>
          <a:xfrm>
            <a:off x="5021048" y="33312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F4620F2E-E5ED-404A-B080-CA5CB95B16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61" y="4560582"/>
            <a:ext cx="769524" cy="252952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EB6E9FCA-3865-42D5-8643-B3FFA859D88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43" y="4523465"/>
            <a:ext cx="1120000" cy="252952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426E60ED-863C-4919-87FA-6A289626786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26" y="4523648"/>
            <a:ext cx="2290285" cy="252952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7CF39C55-275D-4144-B8D9-A3E249757550}"/>
              </a:ext>
            </a:extLst>
          </p:cNvPr>
          <p:cNvSpPr/>
          <p:nvPr/>
        </p:nvSpPr>
        <p:spPr>
          <a:xfrm>
            <a:off x="4686306" y="3951626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Concatenate feature and labels as new 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808290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550.80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=[y_1,y_2,\ldots,y_C]\in\{0,1\}^C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133.10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y}_i\in \{0,1,\ldots,2^L\!-\!1\}$&#10;&#10;&#10;\end{document}"/>
  <p:tag name="IGUANATEXSIZE" val="20"/>
  <p:tag name="IGUANATEXCURSOR" val="56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78.702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y_1|\x)\nonumber&#10;\end{eqnarray}&#10;&#10;\end{document}"/>
  <p:tag name="IGUANATEXSIZE" val="20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78.702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y_2|\x)\nonumber&#10;\end{eqnarray}&#10;&#10;\end{document}"/>
  <p:tag name="IGUANATEXSIZE" val="20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07.199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y_C|\x)\nonumber&#10;\end{eqnarray}&#10;&#10;\end{document}"/>
  <p:tag name="IGUANATEXSIZE" val="20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78.702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hat{y}_1|\x)\nonumber&#10;\end{eqnarray}&#10;&#10;\end{document}"/>
  <p:tag name="IGUANATEXSIZE" val="20"/>
  <p:tag name="IGUANATEXCURSOR" val="55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78.702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hat{y}_2|\x)\nonumber&#10;\end{eqnarray}&#10;&#10;\end{document}"/>
  <p:tag name="IGUANATEXSIZE" val="20"/>
  <p:tag name="IGUANATEXCURSOR" val="55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19.19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hat{y}_K|\x)\nonumber&#10;\end{eqnarray}&#10;&#10;\end{document}"/>
  <p:tag name="IGUANATEXSIZE" val="20"/>
  <p:tag name="IGUANATEXCURSOR" val="55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6.486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K$&#10;&#10;&#10;\end{document}"/>
  <p:tag name="IGUANATEXSIZE" val="20"/>
  <p:tag name="IGUANATEXCURSOR" val="42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75.7405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L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20.58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y}_1=[y_1,y_2]\in \{0,1,2,3\}$&#10;&#10;&#10;\end{document}"/>
  <p:tag name="IGUANATEXSIZE" val="20"/>
  <p:tag name="IGUANATEXCURSOR" val="56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20.58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y}_2=[y_2,y_3]\in \{0,1,2,3\}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20.58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y}_3=[y_1,y_3]\in \{0,1,2,3\}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80.87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hat{y}_1=3|\x_i)=0.6\nonumber&#10;\end{eqnarray}&#10;&#10;\end{document}"/>
  <p:tag name="IGUANATEXSIZE" val="20"/>
  <p:tag name="IGUANATEXCURSOR" val="56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y}_1$&#10;&#10;&#10;\end{document}"/>
  <p:tag name="IGUANATEXSIZE" val="20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y}_2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2.73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3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2.73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y}_3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2.73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3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80.87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hat{y}_2=2|\x_i)=0.8\nonumber&#10;\end{eqnarray}&#10;&#10;\end{document}"/>
  <p:tag name="IGUANATEXSIZE" val="20"/>
  <p:tag name="IGUANATEXCURSOR" val="57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84.62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hat{y}_3=1|\x_i)=0.7\nonumber&#10;\end{eqnarray}&#10;&#10;\end{document}"/>
  <p:tag name="IGUANATEXSIZE" val="20"/>
  <p:tag name="IGUANATEXCURSOR" val="56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1671.54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y_1=1|\x_i)=\frac{0.6*1+0.7*0}{0.6+0.7}\nonumber&#10;\end{eqnarray}&#10;&#10;\end{document}"/>
  <p:tag name="IGUANATEXSIZE" val="15"/>
  <p:tag name="IGUANATEXCURSOR" val="58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1671.54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y_2=1|\x_i)=\frac{0.6*1+0.8*1}{0.6+0.8}\nonumber&#10;\end{eqnarray}&#10;&#10;\end{document}"/>
  <p:tag name="IGUANATEXSIZE" val="15"/>
  <p:tag name="IGUANATEXCURSOR" val="58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1671.54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y_3=1|\x_i)=\frac{0.8*0+0.7*1}{0.8+0.7}\nonumber&#10;\end{eqnarray}&#10;&#10;\end{document}"/>
  <p:tag name="IGUANATEXSIZE" val="15"/>
  <p:tag name="IGUANATEXCURSOR" val="58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10.91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=[1,0,0,0]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10.91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\y}=[1,0,0,1]$&#10;&#10;&#10;\end{document}"/>
  <p:tag name="IGUANATEXSIZE" val="20"/>
  <p:tag name="IGUANATEXCURSOR" val="54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1219.34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1}{C}\sum_{c=1}^C \delta(y_c\neq \tilde{y}_c)=\frac{1}{4}$&#10;&#10;&#10;\end{document}"/>
  <p:tag name="IGUANATEXSIZE" val="20"/>
  <p:tag name="IGUANATEXCURSOR" val="59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92.163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delta(\y \neq \tilde{\y})=1$&#10;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\y}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644.919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|\y\cap\tilde{\y}|}{|\tilde{\y}|}=0.66$&#10;&#10;&#10;\end{document}"/>
  <p:tag name="IGUANATEXSIZE" val="25"/>
  <p:tag name="IGUANATEXCURSOR" val="57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581.92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|\y\cap\tilde{\y}|}{|\y|}=0.5$&#10;&#10;&#10;\end{document}"/>
  <p:tag name="IGUANATEXSIZE" val="25"/>
  <p:tag name="IGUANATEXCURSOR" val="56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717.660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2|\y\cap\tilde{\y}|}{|\y|+|\tilde{\y}|}=0.57$&#10;&#10;&#10;\end{document}"/>
  <p:tag name="IGUANATEXSIZE" val="25"/>
  <p:tag name="IGUANATEXCURSOR" val="57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584.926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|\y\cap\tilde{\y}|}{|\y\cup\tilde{\y}|}=0.4$&#10;&#10;&#10;\end{document}"/>
  <p:tag name="IGUANATEXSIZE" val="25"/>
  <p:tag name="IGUANATEXCURSOR" val="58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n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n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077.6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y|\x)=\prod_{c=1}^C p(y_c|\x)\nonumber&#10;\end{eqnarray}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39.70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y|\x)\nonumber&#10;\end{eqnarray}&#10;&#10;\end{document}"/>
  <p:tag name="IGUANATEXSIZE" val="20"/>
  <p:tag name="IGUANATEXCURSOR" val="55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78.702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y_1|\x)\nonumber&#10;\end{eqnarray}&#10;&#10;\end{document}"/>
  <p:tag name="IGUANATEXSIZE" val="20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78.702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y_2|\x)\nonumber&#10;\end{eqnarray}&#10;&#10;\end{document}"/>
  <p:tag name="IGUANATEXSIZE" val="20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07.199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y_C|\x)\nonumber&#10;\end{eqnarray}&#10;&#10;\end{document}"/>
  <p:tag name="IGUANATEXSIZE" val="20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n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n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n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n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766.02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y|\x)=\prod_{c=1}^C p(y_c|\x,y_1,\ldots,y_{c-1})\nonumber&#10;\end{eqnarray}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39.70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y|\x)\nonumber&#10;\end{eqnarray}&#10;&#10;\end{document}"/>
  <p:tag name="IGUANATEXSIZE" val="20"/>
  <p:tag name="IGUANATEXCURSOR" val="55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78.702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y_1|\x)\nonumber&#10;\end{eqnarray}&#10;&#10;\end{document}"/>
  <p:tag name="IGUANATEXSIZE" val="20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51.18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y_2|\x,y_1)\nonumber&#10;\end{eqnarray}&#10;&#10;\end{document}"/>
  <p:tag name="IGUANATEXSIZE" val="20"/>
  <p:tag name="IGUANATEXCURSOR" val="55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27.10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y_C|\x,y_1,\ldots,y_{C-1})\nonumber&#10;\end{eqnarray}&#10;&#10;\end{document}"/>
  <p:tag name="IGUANATEXSIZE" val="20"/>
  <p:tag name="IGUANATEXCURSOR" val="57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n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n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n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n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343.08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y|\x)=\prod_{c=1}^C p(y_c|\textnormal{pa}(y_c))\nonumber&#10;\end{eqnarray}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1.406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[y_1,y_2,\ldots,y_C]$&#10;&#10;&#10;\end{document}"/>
  <p:tag name="IGUANATEXSIZE" val="20"/>
  <p:tag name="IGUANATEXCURSOR" val="55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237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39.70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y|\x)\nonumber&#10;\end{eqnarray}&#10;&#10;\end{document}"/>
  <p:tag name="IGUANATEXSIZE" val="20"/>
  <p:tag name="IGUANATEXCURSOR" val="55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550.80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=[y_1,y_2,\ldots,y_C]\in\{0,1\}^C$&#10;&#10;&#10;\end{document}"/>
  <p:tag name="IGUANATEXSIZE" val="20"/>
  <p:tag name="IGUANATEXCURSOR" val="55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27.70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hat{y}|\x)\nonumber&#10;\end{eqnarray}&#10;&#10;\end{document}"/>
  <p:tag name="IGUANATEXSIZE" val="20"/>
  <p:tag name="IGUANATEXCURSOR" val="55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105.36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y}\in \{0,1,\ldots,2^C\!-\!1\}$&#10;&#10;&#10;\end{document}"/>
  <p:tag name="IGUANATEXSIZE" val="20"/>
  <p:tag name="IGUANATEXCURSOR" val="56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9.733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2^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39.70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\y|\x)\nonumber&#10;\end{eqnarray}&#10;&#10;\end{document}"/>
  <p:tag name="IGUANATEXSIZE" val="20"/>
  <p:tag name="IGUANATEXCURSOR" val="55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8692</TotalTime>
  <Words>356</Words>
  <Application>Microsoft Office PowerPoint</Application>
  <PresentationFormat>On-screen Show (4:3)</PresentationFormat>
  <Paragraphs>228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宋体</vt:lpstr>
      <vt:lpstr>Arial</vt:lpstr>
      <vt:lpstr>Calibri</vt:lpstr>
      <vt:lpstr>Times New Roman</vt:lpstr>
      <vt:lpstr>Wingdings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1905</cp:revision>
  <dcterms:created xsi:type="dcterms:W3CDTF">2016-04-20T02:59:17Z</dcterms:created>
  <dcterms:modified xsi:type="dcterms:W3CDTF">2019-06-03T07:58:07Z</dcterms:modified>
</cp:coreProperties>
</file>