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52" r:id="rId3"/>
    <p:sldId id="353" r:id="rId4"/>
    <p:sldId id="355" r:id="rId5"/>
    <p:sldId id="357" r:id="rId6"/>
    <p:sldId id="358" r:id="rId7"/>
    <p:sldId id="359" r:id="rId8"/>
    <p:sldId id="360" r:id="rId9"/>
    <p:sldId id="361" r:id="rId10"/>
    <p:sldId id="362" r:id="rId11"/>
    <p:sldId id="364" r:id="rId12"/>
    <p:sldId id="365" r:id="rId13"/>
    <p:sldId id="354" r:id="rId14"/>
    <p:sldId id="28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4098"/>
    <a:srgbClr val="FF0000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580" autoAdjust="0"/>
  </p:normalViewPr>
  <p:slideViewPr>
    <p:cSldViewPr snapToGrid="0">
      <p:cViewPr varScale="1">
        <p:scale>
          <a:sx n="108" d="100"/>
          <a:sy n="108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4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lt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i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11" r:id="rId3"/>
    <p:sldLayoutId id="2147483818" r:id="rId4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None/>
        <a:defRPr sz="2400" i="0" u="sng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tags" Target="../tags/tag56.xml"/><Relationship Id="rId16" Type="http://schemas.openxmlformats.org/officeDocument/2006/relationships/image" Target="../media/image48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43.png"/><Relationship Id="rId5" Type="http://schemas.openxmlformats.org/officeDocument/2006/relationships/tags" Target="../tags/tag59.xml"/><Relationship Id="rId15" Type="http://schemas.openxmlformats.org/officeDocument/2006/relationships/image" Target="../media/image47.png"/><Relationship Id="rId10" Type="http://schemas.openxmlformats.org/officeDocument/2006/relationships/image" Target="../media/image42.jpg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image" Target="../media/image16.png"/><Relationship Id="rId3" Type="http://schemas.openxmlformats.org/officeDocument/2006/relationships/tags" Target="../tags/tag65.xml"/><Relationship Id="rId21" Type="http://schemas.openxmlformats.org/officeDocument/2006/relationships/image" Target="../media/image11.png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image" Target="../media/image15.png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image" Target="../media/image7.png"/><Relationship Id="rId29" Type="http://schemas.openxmlformats.org/officeDocument/2006/relationships/image" Target="../media/image10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image" Target="../media/image14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image" Target="../media/image13.png"/><Relationship Id="rId28" Type="http://schemas.openxmlformats.org/officeDocument/2006/relationships/image" Target="../media/image9.png"/><Relationship Id="rId10" Type="http://schemas.openxmlformats.org/officeDocument/2006/relationships/tags" Target="../tags/tag72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image" Target="../media/image12.png"/><Relationship Id="rId27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3.xml"/><Relationship Id="rId21" Type="http://schemas.openxmlformats.org/officeDocument/2006/relationships/image" Target="../media/image15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14.xml"/><Relationship Id="rId21" Type="http://schemas.openxmlformats.org/officeDocument/2006/relationships/image" Target="../media/image15.png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11.png"/><Relationship Id="rId2" Type="http://schemas.openxmlformats.org/officeDocument/2006/relationships/tags" Target="../tags/tag13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image" Target="../media/image9.png"/><Relationship Id="rId10" Type="http://schemas.openxmlformats.org/officeDocument/2006/relationships/tags" Target="../tags/tag21.xml"/><Relationship Id="rId19" Type="http://schemas.openxmlformats.org/officeDocument/2006/relationships/image" Target="../media/image13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tags" Target="../tags/tag25.xml"/><Relationship Id="rId21" Type="http://schemas.openxmlformats.org/officeDocument/2006/relationships/image" Target="../media/image22.png"/><Relationship Id="rId7" Type="http://schemas.openxmlformats.org/officeDocument/2006/relationships/tags" Target="../tags/tag29.xml"/><Relationship Id="rId12" Type="http://schemas.openxmlformats.org/officeDocument/2006/relationships/image" Target="../media/image17.png"/><Relationship Id="rId17" Type="http://schemas.openxmlformats.org/officeDocument/2006/relationships/image" Target="../media/image18.png"/><Relationship Id="rId2" Type="http://schemas.openxmlformats.org/officeDocument/2006/relationships/tags" Target="../tags/tag24.xml"/><Relationship Id="rId16" Type="http://schemas.openxmlformats.org/officeDocument/2006/relationships/image" Target="../media/image15.png"/><Relationship Id="rId20" Type="http://schemas.openxmlformats.org/officeDocument/2006/relationships/image" Target="../media/image21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7.xml"/><Relationship Id="rId15" Type="http://schemas.openxmlformats.org/officeDocument/2006/relationships/image" Target="../media/image14.png"/><Relationship Id="rId23" Type="http://schemas.openxmlformats.org/officeDocument/2006/relationships/image" Target="../media/image24.jpg"/><Relationship Id="rId10" Type="http://schemas.openxmlformats.org/officeDocument/2006/relationships/tags" Target="../tags/tag32.xml"/><Relationship Id="rId19" Type="http://schemas.openxmlformats.org/officeDocument/2006/relationships/image" Target="../media/image20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12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slideLayout" Target="../slideLayouts/slideLayout3.xml"/><Relationship Id="rId18" Type="http://schemas.openxmlformats.org/officeDocument/2006/relationships/image" Target="../media/image15.png"/><Relationship Id="rId26" Type="http://schemas.openxmlformats.org/officeDocument/2006/relationships/image" Target="../media/image30.png"/><Relationship Id="rId3" Type="http://schemas.openxmlformats.org/officeDocument/2006/relationships/tags" Target="../tags/tag35.xml"/><Relationship Id="rId21" Type="http://schemas.openxmlformats.org/officeDocument/2006/relationships/image" Target="../media/image25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image" Target="../media/image14.png"/><Relationship Id="rId25" Type="http://schemas.openxmlformats.org/officeDocument/2006/relationships/image" Target="../media/image29.png"/><Relationship Id="rId2" Type="http://schemas.openxmlformats.org/officeDocument/2006/relationships/tags" Target="../tags/tag34.xml"/><Relationship Id="rId16" Type="http://schemas.openxmlformats.org/officeDocument/2006/relationships/image" Target="../media/image12.png"/><Relationship Id="rId20" Type="http://schemas.openxmlformats.org/officeDocument/2006/relationships/image" Target="../media/image20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image" Target="../media/image28.png"/><Relationship Id="rId5" Type="http://schemas.openxmlformats.org/officeDocument/2006/relationships/tags" Target="../tags/tag37.xml"/><Relationship Id="rId15" Type="http://schemas.openxmlformats.org/officeDocument/2006/relationships/image" Target="../media/image11.png"/><Relationship Id="rId23" Type="http://schemas.openxmlformats.org/officeDocument/2006/relationships/image" Target="../media/image27.png"/><Relationship Id="rId10" Type="http://schemas.openxmlformats.org/officeDocument/2006/relationships/tags" Target="../tags/tag42.xml"/><Relationship Id="rId19" Type="http://schemas.openxmlformats.org/officeDocument/2006/relationships/image" Target="../media/image19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17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47.xml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35.jpg"/><Relationship Id="rId5" Type="http://schemas.openxmlformats.org/officeDocument/2006/relationships/tags" Target="../tags/tag49.xml"/><Relationship Id="rId10" Type="http://schemas.openxmlformats.org/officeDocument/2006/relationships/image" Target="../media/image34.png"/><Relationship Id="rId4" Type="http://schemas.openxmlformats.org/officeDocument/2006/relationships/tags" Target="../tags/tag48.xml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39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070282F-5A90-41C9-8353-7E7BA50DA242}"/>
              </a:ext>
            </a:extLst>
          </p:cNvPr>
          <p:cNvSpPr txBox="1"/>
          <p:nvPr/>
        </p:nvSpPr>
        <p:spPr>
          <a:xfrm>
            <a:off x="2952005" y="1080000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Deep multi-task learning</a:t>
            </a:r>
            <a:endParaRPr lang="zh-CN" altLang="en-US" sz="2400" dirty="0" err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71D0F0-3D32-4A92-8985-18D5A9797F54}"/>
              </a:ext>
            </a:extLst>
          </p:cNvPr>
          <p:cNvGrpSpPr/>
          <p:nvPr/>
        </p:nvGrpSpPr>
        <p:grpSpPr>
          <a:xfrm>
            <a:off x="815607" y="2600710"/>
            <a:ext cx="7512786" cy="3274582"/>
            <a:chOff x="467179" y="2390645"/>
            <a:chExt cx="7512786" cy="32745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DA37CC-0497-4CE2-82B5-5AFB77EA8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79" y="2630009"/>
              <a:ext cx="6870819" cy="303521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A92EA5-43D8-4A3E-B6F9-1CA8E0C8477F}"/>
                </a:ext>
              </a:extLst>
            </p:cNvPr>
            <p:cNvGrpSpPr/>
            <p:nvPr/>
          </p:nvGrpSpPr>
          <p:grpSpPr>
            <a:xfrm>
              <a:off x="6181818" y="2390645"/>
              <a:ext cx="1798147" cy="3140927"/>
              <a:chOff x="5933243" y="2035538"/>
              <a:chExt cx="1798147" cy="314092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1490E-9FE0-4A43-B408-822E15588AF3}"/>
                  </a:ext>
                </a:extLst>
              </p:cNvPr>
              <p:cNvSpPr txBox="1"/>
              <p:nvPr/>
            </p:nvSpPr>
            <p:spPr>
              <a:xfrm>
                <a:off x="6945951" y="2373580"/>
                <a:ext cx="5854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600" dirty="0"/>
                  <a:t>male</a:t>
                </a:r>
                <a:endParaRPr lang="zh-CN" altLang="en-US" sz="1600" dirty="0" err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218B00-8004-4A6D-8716-C8BC1411B4F8}"/>
                  </a:ext>
                </a:extLst>
              </p:cNvPr>
              <p:cNvSpPr txBox="1"/>
              <p:nvPr/>
            </p:nvSpPr>
            <p:spPr>
              <a:xfrm>
                <a:off x="6957398" y="3266376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600" dirty="0"/>
                  <a:t>female</a:t>
                </a:r>
                <a:endParaRPr lang="zh-CN" altLang="en-US" sz="1600" dirty="0" err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4352A4-9308-48A1-8430-982AE0969D54}"/>
                  </a:ext>
                </a:extLst>
              </p:cNvPr>
              <p:cNvSpPr txBox="1"/>
              <p:nvPr/>
            </p:nvSpPr>
            <p:spPr>
              <a:xfrm>
                <a:off x="6996894" y="4082951"/>
                <a:ext cx="4603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600" dirty="0"/>
                  <a:t>left</a:t>
                </a:r>
                <a:endParaRPr lang="zh-CN" altLang="en-US" sz="1600" dirty="0" err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FDDBFF-7B8C-4137-B059-0E6333839332}"/>
                  </a:ext>
                </a:extLst>
              </p:cNvPr>
              <p:cNvSpPr txBox="1"/>
              <p:nvPr/>
            </p:nvSpPr>
            <p:spPr>
              <a:xfrm>
                <a:off x="6996894" y="4470327"/>
                <a:ext cx="7344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600" dirty="0"/>
                  <a:t>frontal</a:t>
                </a:r>
                <a:endParaRPr lang="zh-CN" altLang="en-US" sz="1600" dirty="0" err="1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DCEA97-7673-4184-9FEF-B34D5F0B1204}"/>
                  </a:ext>
                </a:extLst>
              </p:cNvPr>
              <p:cNvSpPr txBox="1"/>
              <p:nvPr/>
            </p:nvSpPr>
            <p:spPr>
              <a:xfrm>
                <a:off x="6996894" y="4837911"/>
                <a:ext cx="574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600" dirty="0"/>
                  <a:t>right</a:t>
                </a:r>
                <a:endParaRPr lang="zh-CN" altLang="en-US" sz="1600" dirty="0" err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51212B-A33B-43C8-9C35-A8F8FA6D44AA}"/>
                  </a:ext>
                </a:extLst>
              </p:cNvPr>
              <p:cNvSpPr txBox="1"/>
              <p:nvPr/>
            </p:nvSpPr>
            <p:spPr>
              <a:xfrm>
                <a:off x="5933243" y="2035538"/>
                <a:ext cx="901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000" dirty="0"/>
                  <a:t>Task A</a:t>
                </a:r>
                <a:endParaRPr lang="zh-CN" altLang="en-US" sz="2000" dirty="0" err="1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EA491D7-0F56-4F58-BAAF-DD09D00F2647}"/>
              </a:ext>
            </a:extLst>
          </p:cNvPr>
          <p:cNvSpPr txBox="1"/>
          <p:nvPr/>
        </p:nvSpPr>
        <p:spPr>
          <a:xfrm>
            <a:off x="3441722" y="2120227"/>
            <a:ext cx="22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shared feature space</a:t>
            </a:r>
            <a:endParaRPr lang="zh-CN" altLang="en-US" sz="2000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39AA65-0752-4505-B250-DC39E5D26C70}"/>
              </a:ext>
            </a:extLst>
          </p:cNvPr>
          <p:cNvSpPr txBox="1"/>
          <p:nvPr/>
        </p:nvSpPr>
        <p:spPr>
          <a:xfrm>
            <a:off x="6530246" y="5757005"/>
            <a:ext cx="900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Task B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386765397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070282F-5A90-41C9-8353-7E7BA50DA242}"/>
              </a:ext>
            </a:extLst>
          </p:cNvPr>
          <p:cNvSpPr txBox="1"/>
          <p:nvPr/>
        </p:nvSpPr>
        <p:spPr>
          <a:xfrm>
            <a:off x="2952005" y="1080000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Deep multi-task learning</a:t>
            </a:r>
            <a:endParaRPr lang="zh-CN" altLang="en-US" sz="2400" dirty="0" err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71D0F0-3D32-4A92-8985-18D5A9797F54}"/>
              </a:ext>
            </a:extLst>
          </p:cNvPr>
          <p:cNvGrpSpPr/>
          <p:nvPr/>
        </p:nvGrpSpPr>
        <p:grpSpPr>
          <a:xfrm>
            <a:off x="815607" y="2600710"/>
            <a:ext cx="7512786" cy="3556405"/>
            <a:chOff x="467179" y="2390645"/>
            <a:chExt cx="7512786" cy="35564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DA37CC-0497-4CE2-82B5-5AFB77EA8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79" y="2630009"/>
              <a:ext cx="6870819" cy="303521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A92EA5-43D8-4A3E-B6F9-1CA8E0C8477F}"/>
                </a:ext>
              </a:extLst>
            </p:cNvPr>
            <p:cNvGrpSpPr/>
            <p:nvPr/>
          </p:nvGrpSpPr>
          <p:grpSpPr>
            <a:xfrm>
              <a:off x="6181818" y="2390645"/>
              <a:ext cx="1798147" cy="3556405"/>
              <a:chOff x="5933243" y="2035538"/>
              <a:chExt cx="1798147" cy="355640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1490E-9FE0-4A43-B408-822E15588AF3}"/>
                  </a:ext>
                </a:extLst>
              </p:cNvPr>
              <p:cNvSpPr txBox="1"/>
              <p:nvPr/>
            </p:nvSpPr>
            <p:spPr>
              <a:xfrm>
                <a:off x="6945951" y="2373580"/>
                <a:ext cx="5854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600" dirty="0"/>
                  <a:t>male</a:t>
                </a:r>
                <a:endParaRPr lang="zh-CN" altLang="en-US" sz="1600" dirty="0" err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218B00-8004-4A6D-8716-C8BC1411B4F8}"/>
                  </a:ext>
                </a:extLst>
              </p:cNvPr>
              <p:cNvSpPr txBox="1"/>
              <p:nvPr/>
            </p:nvSpPr>
            <p:spPr>
              <a:xfrm>
                <a:off x="6957398" y="3266376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600" dirty="0"/>
                  <a:t>female</a:t>
                </a:r>
                <a:endParaRPr lang="zh-CN" altLang="en-US" sz="1600" dirty="0" err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4352A4-9308-48A1-8430-982AE0969D54}"/>
                  </a:ext>
                </a:extLst>
              </p:cNvPr>
              <p:cNvSpPr txBox="1"/>
              <p:nvPr/>
            </p:nvSpPr>
            <p:spPr>
              <a:xfrm>
                <a:off x="6996894" y="4082951"/>
                <a:ext cx="4603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600" dirty="0"/>
                  <a:t>left</a:t>
                </a:r>
                <a:endParaRPr lang="zh-CN" altLang="en-US" sz="1600" dirty="0" err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FDDBFF-7B8C-4137-B059-0E6333839332}"/>
                  </a:ext>
                </a:extLst>
              </p:cNvPr>
              <p:cNvSpPr txBox="1"/>
              <p:nvPr/>
            </p:nvSpPr>
            <p:spPr>
              <a:xfrm>
                <a:off x="6996894" y="4470327"/>
                <a:ext cx="7344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600" dirty="0"/>
                  <a:t>frontal</a:t>
                </a:r>
                <a:endParaRPr lang="zh-CN" altLang="en-US" sz="1600" dirty="0" err="1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DCEA97-7673-4184-9FEF-B34D5F0B1204}"/>
                  </a:ext>
                </a:extLst>
              </p:cNvPr>
              <p:cNvSpPr txBox="1"/>
              <p:nvPr/>
            </p:nvSpPr>
            <p:spPr>
              <a:xfrm>
                <a:off x="6996894" y="4837911"/>
                <a:ext cx="574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600" dirty="0"/>
                  <a:t>right</a:t>
                </a:r>
                <a:endParaRPr lang="zh-CN" altLang="en-US" sz="1600" dirty="0" err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51212B-A33B-43C8-9C35-A8F8FA6D44AA}"/>
                  </a:ext>
                </a:extLst>
              </p:cNvPr>
              <p:cNvSpPr txBox="1"/>
              <p:nvPr/>
            </p:nvSpPr>
            <p:spPr>
              <a:xfrm>
                <a:off x="5933243" y="2035538"/>
                <a:ext cx="901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000" dirty="0"/>
                  <a:t>Task A</a:t>
                </a:r>
                <a:endParaRPr lang="zh-CN" altLang="en-US" sz="2000" dirty="0" err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90870C-CBE4-4399-B5BF-7112D64F4B15}"/>
                  </a:ext>
                </a:extLst>
              </p:cNvPr>
              <p:cNvSpPr txBox="1"/>
              <p:nvPr/>
            </p:nvSpPr>
            <p:spPr>
              <a:xfrm>
                <a:off x="5933243" y="5191833"/>
                <a:ext cx="900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000" dirty="0"/>
                  <a:t>Task B</a:t>
                </a:r>
                <a:endParaRPr lang="zh-CN" altLang="en-US" sz="2000" dirty="0" err="1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EA491D7-0F56-4F58-BAAF-DD09D00F2647}"/>
              </a:ext>
            </a:extLst>
          </p:cNvPr>
          <p:cNvSpPr txBox="1"/>
          <p:nvPr/>
        </p:nvSpPr>
        <p:spPr>
          <a:xfrm>
            <a:off x="3897777" y="2120227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cross-stitch</a:t>
            </a:r>
            <a:endParaRPr lang="zh-CN" altLang="en-US" sz="2000" dirty="0" err="1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56D5E3-5243-4E7F-9F4B-3A3359FB5CEF}"/>
              </a:ext>
            </a:extLst>
          </p:cNvPr>
          <p:cNvCxnSpPr>
            <a:cxnSpLocks/>
          </p:cNvCxnSpPr>
          <p:nvPr/>
        </p:nvCxnSpPr>
        <p:spPr>
          <a:xfrm flipV="1">
            <a:off x="6826928" y="4041721"/>
            <a:ext cx="245806" cy="674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43CC3E-5AF8-4FE3-B20E-D0E48CF8E9FA}"/>
              </a:ext>
            </a:extLst>
          </p:cNvPr>
          <p:cNvCxnSpPr>
            <a:cxnSpLocks/>
          </p:cNvCxnSpPr>
          <p:nvPr/>
        </p:nvCxnSpPr>
        <p:spPr>
          <a:xfrm>
            <a:off x="6826928" y="4041720"/>
            <a:ext cx="245806" cy="674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6010522-153D-43A2-8799-311D3E891701}"/>
              </a:ext>
            </a:extLst>
          </p:cNvPr>
          <p:cNvSpPr/>
          <p:nvPr/>
        </p:nvSpPr>
        <p:spPr>
          <a:xfrm>
            <a:off x="6555772" y="3023439"/>
            <a:ext cx="698534" cy="275132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634334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070282F-5A90-41C9-8353-7E7BA50DA242}"/>
              </a:ext>
            </a:extLst>
          </p:cNvPr>
          <p:cNvSpPr txBox="1"/>
          <p:nvPr/>
        </p:nvSpPr>
        <p:spPr>
          <a:xfrm>
            <a:off x="2952005" y="1080000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Deep multi-task learning</a:t>
            </a:r>
            <a:endParaRPr lang="zh-CN" altLang="en-US" sz="2400" dirty="0" err="1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9E6409-A4B0-44C9-9126-40D113C910AB}"/>
              </a:ext>
            </a:extLst>
          </p:cNvPr>
          <p:cNvGrpSpPr/>
          <p:nvPr/>
        </p:nvGrpSpPr>
        <p:grpSpPr>
          <a:xfrm>
            <a:off x="1973002" y="1831702"/>
            <a:ext cx="5424256" cy="3194596"/>
            <a:chOff x="239877" y="2953699"/>
            <a:chExt cx="5424256" cy="31945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904687-4557-4CAE-A819-426304DC8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77" y="2953699"/>
              <a:ext cx="5424256" cy="31945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A81252-8CE5-41B2-B94B-7FB34A7FC34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61" y="4221073"/>
              <a:ext cx="283429" cy="14933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8332AE6-82C7-44EF-9861-85179209262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17" y="5715289"/>
              <a:ext cx="288000" cy="14933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FD6A4D-3905-486E-B4E7-72A3E44593C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5779" y="4269105"/>
              <a:ext cx="283429" cy="2072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5086F8-2DCA-4D05-BDC2-FDE1AD7F1CA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257" y="5725491"/>
              <a:ext cx="288000" cy="2072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E8F92C-A520-4E83-AA9E-A0D6A2B53D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5" y="5103682"/>
            <a:ext cx="2930286" cy="6080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13C00702-D71B-44AF-8716-8FC787B152A7}"/>
              </a:ext>
            </a:extLst>
          </p:cNvPr>
          <p:cNvGrpSpPr/>
          <p:nvPr/>
        </p:nvGrpSpPr>
        <p:grpSpPr>
          <a:xfrm>
            <a:off x="2208968" y="5880024"/>
            <a:ext cx="5123894" cy="738664"/>
            <a:chOff x="2040292" y="6002712"/>
            <a:chExt cx="5123894" cy="73866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593E541-986F-40B2-AECC-D846AB45718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695" y="6084521"/>
              <a:ext cx="1953524" cy="20571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751C166-674B-4162-89AA-EBB2752C3B0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9804" y="6046090"/>
              <a:ext cx="1944382" cy="20723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F28B45-7028-40B0-864D-8F6C02F3DA5D}"/>
                </a:ext>
              </a:extLst>
            </p:cNvPr>
            <p:cNvSpPr txBox="1"/>
            <p:nvPr/>
          </p:nvSpPr>
          <p:spPr>
            <a:xfrm>
              <a:off x="2040292" y="600271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Initialize</a:t>
              </a:r>
              <a:endParaRPr lang="zh-CN" altLang="en-US" dirty="0" err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2F11A7A-3ADF-45F9-81E4-5EDB9A9EF4B2}"/>
                </a:ext>
              </a:extLst>
            </p:cNvPr>
            <p:cNvSpPr txBox="1"/>
            <p:nvPr/>
          </p:nvSpPr>
          <p:spPr>
            <a:xfrm>
              <a:off x="4417148" y="6372044"/>
              <a:ext cx="2499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are learnable parameters.</a:t>
              </a:r>
              <a:endParaRPr lang="zh-CN" altLang="en-US" dirty="0" err="1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6EE140C-A604-4F91-AFBA-7368DC424AE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338" y="6508364"/>
              <a:ext cx="2259810" cy="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8099516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492E91CC-EE0F-4031-B5BA-C4E73E71AE0B}"/>
              </a:ext>
            </a:extLst>
          </p:cNvPr>
          <p:cNvSpPr txBox="1"/>
          <p:nvPr/>
        </p:nvSpPr>
        <p:spPr>
          <a:xfrm>
            <a:off x="2718159" y="1080000"/>
            <a:ext cx="397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Multi-task multi-label learning</a:t>
            </a:r>
            <a:endParaRPr lang="zh-CN" altLang="en-US" sz="2400" dirty="0" err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FCFF76-DEC3-4430-9468-C5245FE941F9}"/>
              </a:ext>
            </a:extLst>
          </p:cNvPr>
          <p:cNvGrpSpPr/>
          <p:nvPr/>
        </p:nvGrpSpPr>
        <p:grpSpPr>
          <a:xfrm>
            <a:off x="355732" y="2222069"/>
            <a:ext cx="2518734" cy="3817342"/>
            <a:chOff x="4723548" y="1982372"/>
            <a:chExt cx="2518734" cy="381734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83E5FB4-B935-4957-B47E-EABD2EBEDDF6}"/>
                </a:ext>
              </a:extLst>
            </p:cNvPr>
            <p:cNvSpPr txBox="1"/>
            <p:nvPr/>
          </p:nvSpPr>
          <p:spPr>
            <a:xfrm>
              <a:off x="4793942" y="5399604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multi-task learning</a:t>
              </a:r>
              <a:endParaRPr lang="zh-CN" altLang="en-US" sz="2000" dirty="0" err="1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1249768-7F65-4C90-AD9A-27AE3335E7CA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3548" y="3467102"/>
              <a:ext cx="211810" cy="15085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8F728F1-990E-422E-992C-1810EE13494E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059" y="2042985"/>
              <a:ext cx="211810" cy="27123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D3A9AA-643B-470A-9748-04C7FD37546C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935" y="2429130"/>
              <a:ext cx="211810" cy="27123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E0422D2-19B3-4F3F-930C-43591E5D9E59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631" y="3261273"/>
              <a:ext cx="332191" cy="304763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86E66DB-369B-4F8D-82A4-425AD2E452D1}"/>
                </a:ext>
              </a:extLst>
            </p:cNvPr>
            <p:cNvSpPr txBox="1"/>
            <p:nvPr/>
          </p:nvSpPr>
          <p:spPr>
            <a:xfrm rot="5400000">
              <a:off x="6040350" y="27466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E0C8C88-5B32-436E-9F22-275224653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760" y="2600126"/>
              <a:ext cx="1050979" cy="942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29E5FD2-309B-4C92-9C26-1DA6427C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760" y="2241526"/>
              <a:ext cx="1050979" cy="13010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93890B2-1F84-43D1-91B1-672EBE929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760" y="3411576"/>
              <a:ext cx="1050979" cy="130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2F8E28D-4754-489F-A57C-CBD2B55706D8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883" y="3743384"/>
              <a:ext cx="217905" cy="27276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F0EDF02-B2BA-4B36-9478-0E5EA62F53A0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59" y="4129529"/>
              <a:ext cx="217905" cy="27276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4F673C7-F8F5-4CC0-9F6F-8271D482CE77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456" y="4961672"/>
              <a:ext cx="336763" cy="304763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54DBDE-A195-461F-8DF6-67B28246AD47}"/>
                </a:ext>
              </a:extLst>
            </p:cNvPr>
            <p:cNvSpPr txBox="1"/>
            <p:nvPr/>
          </p:nvSpPr>
          <p:spPr>
            <a:xfrm rot="5400000">
              <a:off x="6050174" y="444701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FDA3E42-8BEB-43A1-9482-18E9B9CF0213}"/>
                </a:ext>
              </a:extLst>
            </p:cNvPr>
            <p:cNvCxnSpPr>
              <a:cxnSpLocks/>
            </p:cNvCxnSpPr>
            <p:nvPr/>
          </p:nvCxnSpPr>
          <p:spPr>
            <a:xfrm>
              <a:off x="5004760" y="3532579"/>
              <a:ext cx="1050979" cy="3909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E5E3678-D6F6-44F6-8865-F328E5F29431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5023012" y="3542530"/>
              <a:ext cx="1088747" cy="723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B68208E-C038-4148-A972-FCFB226F9370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5007758" y="3542529"/>
              <a:ext cx="1107698" cy="1571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4577CDF-4E2E-4904-BE5F-92ECDD9E2839}"/>
                </a:ext>
              </a:extLst>
            </p:cNvPr>
            <p:cNvSpPr/>
            <p:nvPr/>
          </p:nvSpPr>
          <p:spPr>
            <a:xfrm>
              <a:off x="5912528" y="1982372"/>
              <a:ext cx="559293" cy="16476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4A7EEAB-C845-4DDC-9AC3-A435FB5F6B03}"/>
                </a:ext>
              </a:extLst>
            </p:cNvPr>
            <p:cNvSpPr/>
            <p:nvPr/>
          </p:nvSpPr>
          <p:spPr>
            <a:xfrm>
              <a:off x="5912528" y="3713371"/>
              <a:ext cx="576591" cy="164053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70808C-5EED-4188-AB62-E6D310DF74E9}"/>
                </a:ext>
              </a:extLst>
            </p:cNvPr>
            <p:cNvSpPr txBox="1"/>
            <p:nvPr/>
          </p:nvSpPr>
          <p:spPr>
            <a:xfrm>
              <a:off x="6517404" y="2577338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task1</a:t>
              </a:r>
              <a:endParaRPr lang="zh-CN" altLang="en-US" sz="2000" dirty="0" err="1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F4FA06-D14D-4CD9-8696-144AB1FF25D4}"/>
                </a:ext>
              </a:extLst>
            </p:cNvPr>
            <p:cNvSpPr txBox="1"/>
            <p:nvPr/>
          </p:nvSpPr>
          <p:spPr>
            <a:xfrm>
              <a:off x="6517404" y="4308727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task2</a:t>
              </a:r>
              <a:endParaRPr lang="zh-CN" altLang="en-US" sz="2000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AC3B8F-7241-4727-81D9-8842CD605ECD}"/>
              </a:ext>
            </a:extLst>
          </p:cNvPr>
          <p:cNvGrpSpPr/>
          <p:nvPr/>
        </p:nvGrpSpPr>
        <p:grpSpPr>
          <a:xfrm>
            <a:off x="3114333" y="4133302"/>
            <a:ext cx="2207656" cy="1906109"/>
            <a:chOff x="3318523" y="4163228"/>
            <a:chExt cx="2207656" cy="190610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6D6115-3958-4303-BAF5-47EEDF2D541E}"/>
                </a:ext>
              </a:extLst>
            </p:cNvPr>
            <p:cNvSpPr txBox="1"/>
            <p:nvPr/>
          </p:nvSpPr>
          <p:spPr>
            <a:xfrm>
              <a:off x="3318523" y="5669227"/>
              <a:ext cx="2207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multi-label learning</a:t>
              </a:r>
              <a:endParaRPr lang="zh-CN" altLang="en-US" sz="2000" dirty="0" err="1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44582A0-7953-4E1B-9DEA-700171934087}"/>
                </a:ext>
              </a:extLst>
            </p:cNvPr>
            <p:cNvGrpSpPr/>
            <p:nvPr/>
          </p:nvGrpSpPr>
          <p:grpSpPr>
            <a:xfrm>
              <a:off x="3560601" y="4163228"/>
              <a:ext cx="1744656" cy="1333099"/>
              <a:chOff x="3639020" y="1958366"/>
              <a:chExt cx="1744656" cy="1333099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4FB3E212-18F3-421F-9B8A-986533DFC06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9020" y="2534721"/>
                <a:ext cx="211810" cy="150857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8635981-E155-4444-BF83-747A73C9EA4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1701" y="1958366"/>
                <a:ext cx="201143" cy="163048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2FBEE370-D071-42F9-9DB8-2C1643CB096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1701" y="2316967"/>
                <a:ext cx="207238" cy="163048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A557EDA5-D35E-4F94-929A-33B79C66FE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1701" y="3128417"/>
                <a:ext cx="266667" cy="163048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3DDA21-5FDB-4323-A2E9-70E7B2887F2B}"/>
                  </a:ext>
                </a:extLst>
              </p:cNvPr>
              <p:cNvSpPr txBox="1"/>
              <p:nvPr/>
            </p:nvSpPr>
            <p:spPr>
              <a:xfrm rot="5400000">
                <a:off x="4906622" y="2563566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400" dirty="0"/>
                  <a:t>…</a:t>
                </a:r>
                <a:endParaRPr lang="zh-CN" altLang="en-US" sz="2400" dirty="0" err="1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FF84A2-E4A8-400E-948D-E79FD6B10098}"/>
                  </a:ext>
                </a:extLst>
              </p:cNvPr>
              <p:cNvCxnSpPr>
                <a:endCxn id="42" idx="1"/>
              </p:cNvCxnSpPr>
              <p:nvPr/>
            </p:nvCxnSpPr>
            <p:spPr>
              <a:xfrm flipV="1">
                <a:off x="3959441" y="2398491"/>
                <a:ext cx="992260" cy="2292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090230F-1EC2-445D-A55F-F4E34FD0737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3881022" y="4244752"/>
              <a:ext cx="992260" cy="5797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9FF6A4A-E95D-4B2C-B2EA-EE74B1006961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3888434" y="4824501"/>
              <a:ext cx="984848" cy="5903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77989B-1684-40EC-8FD3-BC3C86CEDD63}"/>
              </a:ext>
            </a:extLst>
          </p:cNvPr>
          <p:cNvGrpSpPr/>
          <p:nvPr/>
        </p:nvGrpSpPr>
        <p:grpSpPr>
          <a:xfrm>
            <a:off x="5566900" y="2210791"/>
            <a:ext cx="3466013" cy="3817342"/>
            <a:chOff x="4456589" y="1982372"/>
            <a:chExt cx="3466013" cy="381734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1ED206-78BC-44EF-B7DD-72E5CF232521}"/>
                </a:ext>
              </a:extLst>
            </p:cNvPr>
            <p:cNvSpPr txBox="1"/>
            <p:nvPr/>
          </p:nvSpPr>
          <p:spPr>
            <a:xfrm>
              <a:off x="4456589" y="5399604"/>
              <a:ext cx="3466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b="1" dirty="0"/>
                <a:t>multi-task multi-label </a:t>
              </a:r>
              <a:r>
                <a:rPr lang="en-US" altLang="zh-CN" sz="2000" dirty="0"/>
                <a:t>learning</a:t>
              </a:r>
              <a:endParaRPr lang="zh-CN" altLang="en-US" sz="2000" dirty="0" err="1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16B3644-CFD8-4C5C-9CE1-27C68C1303F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3548" y="3467102"/>
              <a:ext cx="211810" cy="15085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6768137-1772-4D5B-B7D0-9626405E8F4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059" y="2042985"/>
              <a:ext cx="211810" cy="27123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0D58640-074B-4AB1-B235-8757514C086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935" y="2429130"/>
              <a:ext cx="211810" cy="27123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FDB46F3-EEAD-4477-90ED-F13E78BC1FB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631" y="3261273"/>
              <a:ext cx="332191" cy="304763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CA2587-975D-48A9-9A4D-FE75E1C8B580}"/>
                </a:ext>
              </a:extLst>
            </p:cNvPr>
            <p:cNvSpPr txBox="1"/>
            <p:nvPr/>
          </p:nvSpPr>
          <p:spPr>
            <a:xfrm rot="5400000">
              <a:off x="6040350" y="27466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A649F8A-59A6-47E5-A179-BD213A9FC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760" y="2600126"/>
              <a:ext cx="1050979" cy="9424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E283389-8FBF-483B-B303-718660179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760" y="2241526"/>
              <a:ext cx="1050979" cy="1301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78B8F53-03BA-4BD9-A4A7-2884ED8E2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760" y="3411576"/>
              <a:ext cx="1050979" cy="130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35E6C4C-E507-4562-B207-817C1458825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883" y="3743384"/>
              <a:ext cx="217905" cy="272763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96BFD8D-7750-40E1-95E2-C449942763E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59" y="4129529"/>
              <a:ext cx="217905" cy="272763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72F9E0B-04F3-4706-B1DF-79350855264F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456" y="4961672"/>
              <a:ext cx="336763" cy="304763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B8DD34-3E00-4E14-B83B-66951B1E0A43}"/>
                </a:ext>
              </a:extLst>
            </p:cNvPr>
            <p:cNvSpPr txBox="1"/>
            <p:nvPr/>
          </p:nvSpPr>
          <p:spPr>
            <a:xfrm rot="5400000">
              <a:off x="6050174" y="444701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698A45F-54D1-49C1-A733-79711F3DF627}"/>
                </a:ext>
              </a:extLst>
            </p:cNvPr>
            <p:cNvCxnSpPr>
              <a:cxnSpLocks/>
            </p:cNvCxnSpPr>
            <p:nvPr/>
          </p:nvCxnSpPr>
          <p:spPr>
            <a:xfrm>
              <a:off x="5004760" y="3532579"/>
              <a:ext cx="1050979" cy="3909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ACF5E64-0989-4956-8F16-A8CAB85E5469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5023012" y="3542530"/>
              <a:ext cx="1088747" cy="723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3DD6E4F-9420-4BEA-9E85-6569A9292469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5007758" y="3542529"/>
              <a:ext cx="1107698" cy="1571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2D6B19C-40CB-47F5-9BF4-8F015B8D8E6C}"/>
                </a:ext>
              </a:extLst>
            </p:cNvPr>
            <p:cNvSpPr/>
            <p:nvPr/>
          </p:nvSpPr>
          <p:spPr>
            <a:xfrm>
              <a:off x="5912528" y="1982372"/>
              <a:ext cx="559293" cy="16476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D3241A0-44A1-4C77-94F9-A35FCB2A0E6A}"/>
                </a:ext>
              </a:extLst>
            </p:cNvPr>
            <p:cNvSpPr/>
            <p:nvPr/>
          </p:nvSpPr>
          <p:spPr>
            <a:xfrm>
              <a:off x="5912528" y="3713371"/>
              <a:ext cx="576591" cy="164053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F8C3CCE-619D-4FE2-BC28-986B6B3D9EC2}"/>
                </a:ext>
              </a:extLst>
            </p:cNvPr>
            <p:cNvSpPr txBox="1"/>
            <p:nvPr/>
          </p:nvSpPr>
          <p:spPr>
            <a:xfrm>
              <a:off x="6517404" y="2577338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task1</a:t>
              </a:r>
              <a:endParaRPr lang="zh-CN" altLang="en-US" sz="2000" dirty="0" err="1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E451D65-1174-4C4F-8058-607B9C60F054}"/>
                </a:ext>
              </a:extLst>
            </p:cNvPr>
            <p:cNvSpPr txBox="1"/>
            <p:nvPr/>
          </p:nvSpPr>
          <p:spPr>
            <a:xfrm>
              <a:off x="6517404" y="4308727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task2</a:t>
              </a:r>
              <a:endParaRPr lang="zh-CN" altLang="en-US" sz="20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845998355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492E91CC-EE0F-4031-B5BA-C4E73E71AE0B}"/>
              </a:ext>
            </a:extLst>
          </p:cNvPr>
          <p:cNvSpPr txBox="1"/>
          <p:nvPr/>
        </p:nvSpPr>
        <p:spPr>
          <a:xfrm>
            <a:off x="2718159" y="1080000"/>
            <a:ext cx="3505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Single-task V.S. Multi-task</a:t>
            </a:r>
            <a:endParaRPr lang="zh-CN" altLang="en-US" sz="2400" dirty="0" err="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0D8CAE-0E3D-4C77-A0FC-F0FE50F00AB1}"/>
              </a:ext>
            </a:extLst>
          </p:cNvPr>
          <p:cNvGrpSpPr/>
          <p:nvPr/>
        </p:nvGrpSpPr>
        <p:grpSpPr>
          <a:xfrm>
            <a:off x="1556418" y="3678911"/>
            <a:ext cx="1744656" cy="1333099"/>
            <a:chOff x="3639020" y="1958366"/>
            <a:chExt cx="1744656" cy="133309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4A33659-3A4A-4BE5-A682-3AE2722AE674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020" y="2534721"/>
              <a:ext cx="211810" cy="15085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1F17EA-8CB5-48ED-B09F-80A880E4076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1958366"/>
              <a:ext cx="201143" cy="163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E9312E-97F9-40BC-84CB-89598477E70F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2316967"/>
              <a:ext cx="207238" cy="1630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5E46A5-D145-453B-B318-FBD096BB1209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3128417"/>
              <a:ext cx="266667" cy="1630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81168E-67CC-4CD5-AFC5-3F319DD7A3BD}"/>
                </a:ext>
              </a:extLst>
            </p:cNvPr>
            <p:cNvSpPr txBox="1"/>
            <p:nvPr/>
          </p:nvSpPr>
          <p:spPr>
            <a:xfrm rot="5400000">
              <a:off x="4906622" y="256356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218FDE-441D-47AC-BF6E-475FF601A66C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3959441" y="2398491"/>
              <a:ext cx="992260" cy="229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2FDCFB9-5314-4E4E-BB2D-7F5545481B2E}"/>
              </a:ext>
            </a:extLst>
          </p:cNvPr>
          <p:cNvSpPr txBox="1"/>
          <p:nvPr/>
        </p:nvSpPr>
        <p:spPr>
          <a:xfrm>
            <a:off x="1359922" y="5420251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single-task learning</a:t>
            </a:r>
            <a:endParaRPr lang="zh-CN" altLang="en-US" sz="2000" dirty="0" err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E5FB4-B935-4957-B47E-EABD2EBEDDF6}"/>
              </a:ext>
            </a:extLst>
          </p:cNvPr>
          <p:cNvSpPr txBox="1"/>
          <p:nvPr/>
        </p:nvSpPr>
        <p:spPr>
          <a:xfrm>
            <a:off x="4793942" y="5399604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multi-task learning</a:t>
            </a:r>
            <a:endParaRPr lang="zh-CN" altLang="en-US" sz="2000" dirty="0" err="1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8D6C566-6901-453E-8255-3CD7EC38502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876839" y="3760435"/>
            <a:ext cx="992260" cy="579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3A52AC-3DAD-4325-83B0-2032B578DE1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884251" y="4340184"/>
            <a:ext cx="984848" cy="590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A1249768-7F65-4C90-AD9A-27AE3335E7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48" y="3467102"/>
            <a:ext cx="211810" cy="150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F728F1-990E-422E-992C-1810EE134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59" y="2042985"/>
            <a:ext cx="211810" cy="2712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D3A9AA-643B-470A-9748-04C7FD3754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935" y="2429130"/>
            <a:ext cx="211810" cy="2712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0422D2-19B3-4F3F-930C-43591E5D9E5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631" y="3261273"/>
            <a:ext cx="332191" cy="30476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6E66DB-369B-4F8D-82A4-425AD2E452D1}"/>
              </a:ext>
            </a:extLst>
          </p:cNvPr>
          <p:cNvSpPr txBox="1"/>
          <p:nvPr/>
        </p:nvSpPr>
        <p:spPr>
          <a:xfrm rot="5400000">
            <a:off x="6040350" y="27466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E0C8C88-5B32-436E-9F22-275224653659}"/>
              </a:ext>
            </a:extLst>
          </p:cNvPr>
          <p:cNvCxnSpPr>
            <a:cxnSpLocks/>
          </p:cNvCxnSpPr>
          <p:nvPr/>
        </p:nvCxnSpPr>
        <p:spPr>
          <a:xfrm flipV="1">
            <a:off x="5004760" y="2600126"/>
            <a:ext cx="1050979" cy="942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29E5FD2-309B-4C92-9C26-1DA6427C4B2B}"/>
              </a:ext>
            </a:extLst>
          </p:cNvPr>
          <p:cNvCxnSpPr>
            <a:cxnSpLocks/>
          </p:cNvCxnSpPr>
          <p:nvPr/>
        </p:nvCxnSpPr>
        <p:spPr>
          <a:xfrm flipV="1">
            <a:off x="5004760" y="2241526"/>
            <a:ext cx="1050979" cy="1301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3890B2-1F84-43D1-91B1-672EBE929B3C}"/>
              </a:ext>
            </a:extLst>
          </p:cNvPr>
          <p:cNvCxnSpPr>
            <a:cxnSpLocks/>
          </p:cNvCxnSpPr>
          <p:nvPr/>
        </p:nvCxnSpPr>
        <p:spPr>
          <a:xfrm flipV="1">
            <a:off x="5004760" y="3411576"/>
            <a:ext cx="1050979" cy="13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2F8E28D-4754-489F-A57C-CBD2B55706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83" y="3743384"/>
            <a:ext cx="217905" cy="2727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F0EDF02-B2BA-4B36-9478-0E5EA62F53A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59" y="4129529"/>
            <a:ext cx="217905" cy="2727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4F673C7-F8F5-4CC0-9F6F-8271D482CE7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56" y="4961672"/>
            <a:ext cx="336763" cy="30476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354DBDE-A195-461F-8DF6-67B28246AD47}"/>
              </a:ext>
            </a:extLst>
          </p:cNvPr>
          <p:cNvSpPr txBox="1"/>
          <p:nvPr/>
        </p:nvSpPr>
        <p:spPr>
          <a:xfrm rot="5400000">
            <a:off x="6050174" y="44470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DA3E42-8BEB-43A1-9482-18E9B9CF0213}"/>
              </a:ext>
            </a:extLst>
          </p:cNvPr>
          <p:cNvCxnSpPr>
            <a:cxnSpLocks/>
          </p:cNvCxnSpPr>
          <p:nvPr/>
        </p:nvCxnSpPr>
        <p:spPr>
          <a:xfrm>
            <a:off x="5004760" y="3532579"/>
            <a:ext cx="1050979" cy="390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5E3678-D6F6-44F6-8865-F328E5F2943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023012" y="3542530"/>
            <a:ext cx="1088747" cy="723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68208E-C038-4148-A972-FCFB226F937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007758" y="3542529"/>
            <a:ext cx="1107698" cy="1571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4577CDF-4E2E-4904-BE5F-92ECDD9E2839}"/>
              </a:ext>
            </a:extLst>
          </p:cNvPr>
          <p:cNvSpPr/>
          <p:nvPr/>
        </p:nvSpPr>
        <p:spPr>
          <a:xfrm>
            <a:off x="5912528" y="1982372"/>
            <a:ext cx="559293" cy="164763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4A7EEAB-C845-4DDC-9AC3-A435FB5F6B03}"/>
              </a:ext>
            </a:extLst>
          </p:cNvPr>
          <p:cNvSpPr/>
          <p:nvPr/>
        </p:nvSpPr>
        <p:spPr>
          <a:xfrm>
            <a:off x="5912528" y="3713371"/>
            <a:ext cx="576591" cy="164053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0808C-5EED-4188-AB62-E6D310DF74E9}"/>
              </a:ext>
            </a:extLst>
          </p:cNvPr>
          <p:cNvSpPr txBox="1"/>
          <p:nvPr/>
        </p:nvSpPr>
        <p:spPr>
          <a:xfrm>
            <a:off x="6517404" y="2577338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task1</a:t>
            </a:r>
            <a:endParaRPr lang="zh-CN" altLang="en-US" sz="2000" dirty="0" err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F4FA06-D14D-4CD9-8696-144AB1FF25D4}"/>
              </a:ext>
            </a:extLst>
          </p:cNvPr>
          <p:cNvSpPr txBox="1"/>
          <p:nvPr/>
        </p:nvSpPr>
        <p:spPr>
          <a:xfrm>
            <a:off x="6517404" y="4308727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task2</a:t>
            </a:r>
            <a:endParaRPr lang="zh-CN" altLang="en-US" sz="2000" dirty="0" err="1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904EE2F-AF71-4B31-BD36-FF44B810B1BA}"/>
              </a:ext>
            </a:extLst>
          </p:cNvPr>
          <p:cNvSpPr/>
          <p:nvPr/>
        </p:nvSpPr>
        <p:spPr>
          <a:xfrm>
            <a:off x="2745216" y="3484912"/>
            <a:ext cx="424960" cy="164763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744724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492E91CC-EE0F-4031-B5BA-C4E73E71AE0B}"/>
              </a:ext>
            </a:extLst>
          </p:cNvPr>
          <p:cNvSpPr txBox="1"/>
          <p:nvPr/>
        </p:nvSpPr>
        <p:spPr>
          <a:xfrm>
            <a:off x="2718159" y="1080000"/>
            <a:ext cx="3505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Single-task V.S. Multi-task</a:t>
            </a:r>
            <a:endParaRPr lang="zh-CN" altLang="en-US" sz="2400" dirty="0" err="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0D8CAE-0E3D-4C77-A0FC-F0FE50F00AB1}"/>
              </a:ext>
            </a:extLst>
          </p:cNvPr>
          <p:cNvGrpSpPr/>
          <p:nvPr/>
        </p:nvGrpSpPr>
        <p:grpSpPr>
          <a:xfrm>
            <a:off x="1556418" y="3678911"/>
            <a:ext cx="1744656" cy="1333099"/>
            <a:chOff x="3639020" y="1958366"/>
            <a:chExt cx="1744656" cy="133309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4A33659-3A4A-4BE5-A682-3AE2722AE674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020" y="2534721"/>
              <a:ext cx="211810" cy="15085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1F17EA-8CB5-48ED-B09F-80A880E4076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1958366"/>
              <a:ext cx="201143" cy="163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E9312E-97F9-40BC-84CB-89598477E70F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2316967"/>
              <a:ext cx="207238" cy="1630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5E46A5-D145-453B-B318-FBD096BB1209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701" y="3128417"/>
              <a:ext cx="266667" cy="1630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81168E-67CC-4CD5-AFC5-3F319DD7A3BD}"/>
                </a:ext>
              </a:extLst>
            </p:cNvPr>
            <p:cNvSpPr txBox="1"/>
            <p:nvPr/>
          </p:nvSpPr>
          <p:spPr>
            <a:xfrm rot="5400000">
              <a:off x="4906622" y="256356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</a:t>
              </a:r>
              <a:endParaRPr lang="zh-CN" altLang="en-US" sz="2400" dirty="0" err="1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218FDE-441D-47AC-BF6E-475FF601A66C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3959441" y="2398491"/>
              <a:ext cx="992260" cy="229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2FDCFB9-5314-4E4E-BB2D-7F5545481B2E}"/>
              </a:ext>
            </a:extLst>
          </p:cNvPr>
          <p:cNvSpPr txBox="1"/>
          <p:nvPr/>
        </p:nvSpPr>
        <p:spPr>
          <a:xfrm>
            <a:off x="1359922" y="5420251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single-task learning</a:t>
            </a:r>
            <a:endParaRPr lang="zh-CN" altLang="en-US" sz="2000" dirty="0" err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E5FB4-B935-4957-B47E-EABD2EBEDDF6}"/>
              </a:ext>
            </a:extLst>
          </p:cNvPr>
          <p:cNvSpPr txBox="1"/>
          <p:nvPr/>
        </p:nvSpPr>
        <p:spPr>
          <a:xfrm>
            <a:off x="4793942" y="5399604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multi-task learning</a:t>
            </a:r>
            <a:endParaRPr lang="zh-CN" altLang="en-US" sz="2000" dirty="0" err="1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8D6C566-6901-453E-8255-3CD7EC38502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876839" y="3760435"/>
            <a:ext cx="992260" cy="579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3A52AC-3DAD-4325-83B0-2032B578DE1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884251" y="4340184"/>
            <a:ext cx="984848" cy="590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A1249768-7F65-4C90-AD9A-27AE3335E7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48" y="3467102"/>
            <a:ext cx="211810" cy="150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F728F1-990E-422E-992C-1810EE134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59" y="2042985"/>
            <a:ext cx="211810" cy="2712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D3A9AA-643B-470A-9748-04C7FD3754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935" y="2429130"/>
            <a:ext cx="211810" cy="2712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0422D2-19B3-4F3F-930C-43591E5D9E5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631" y="3261273"/>
            <a:ext cx="332191" cy="30476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6E66DB-369B-4F8D-82A4-425AD2E452D1}"/>
              </a:ext>
            </a:extLst>
          </p:cNvPr>
          <p:cNvSpPr txBox="1"/>
          <p:nvPr/>
        </p:nvSpPr>
        <p:spPr>
          <a:xfrm rot="5400000">
            <a:off x="6040350" y="27466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E0C8C88-5B32-436E-9F22-275224653659}"/>
              </a:ext>
            </a:extLst>
          </p:cNvPr>
          <p:cNvCxnSpPr>
            <a:cxnSpLocks/>
          </p:cNvCxnSpPr>
          <p:nvPr/>
        </p:nvCxnSpPr>
        <p:spPr>
          <a:xfrm flipV="1">
            <a:off x="5004760" y="2600126"/>
            <a:ext cx="1050979" cy="942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29E5FD2-309B-4C92-9C26-1DA6427C4B2B}"/>
              </a:ext>
            </a:extLst>
          </p:cNvPr>
          <p:cNvCxnSpPr>
            <a:cxnSpLocks/>
          </p:cNvCxnSpPr>
          <p:nvPr/>
        </p:nvCxnSpPr>
        <p:spPr>
          <a:xfrm flipV="1">
            <a:off x="5004760" y="2241526"/>
            <a:ext cx="1050979" cy="1301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3890B2-1F84-43D1-91B1-672EBE929B3C}"/>
              </a:ext>
            </a:extLst>
          </p:cNvPr>
          <p:cNvCxnSpPr>
            <a:cxnSpLocks/>
          </p:cNvCxnSpPr>
          <p:nvPr/>
        </p:nvCxnSpPr>
        <p:spPr>
          <a:xfrm flipV="1">
            <a:off x="5004760" y="3411576"/>
            <a:ext cx="1050979" cy="13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2F8E28D-4754-489F-A57C-CBD2B55706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83" y="3743384"/>
            <a:ext cx="217905" cy="2727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F0EDF02-B2BA-4B36-9478-0E5EA62F53A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59" y="4129529"/>
            <a:ext cx="217905" cy="2727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4F673C7-F8F5-4CC0-9F6F-8271D482CE7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56" y="4961672"/>
            <a:ext cx="336763" cy="30476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354DBDE-A195-461F-8DF6-67B28246AD47}"/>
              </a:ext>
            </a:extLst>
          </p:cNvPr>
          <p:cNvSpPr txBox="1"/>
          <p:nvPr/>
        </p:nvSpPr>
        <p:spPr>
          <a:xfrm rot="5400000">
            <a:off x="6050174" y="44470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DA3E42-8BEB-43A1-9482-18E9B9CF0213}"/>
              </a:ext>
            </a:extLst>
          </p:cNvPr>
          <p:cNvCxnSpPr>
            <a:cxnSpLocks/>
          </p:cNvCxnSpPr>
          <p:nvPr/>
        </p:nvCxnSpPr>
        <p:spPr>
          <a:xfrm>
            <a:off x="5004760" y="3532579"/>
            <a:ext cx="1050979" cy="390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5E3678-D6F6-44F6-8865-F328E5F2943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023012" y="3542530"/>
            <a:ext cx="1088747" cy="723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68208E-C038-4148-A972-FCFB226F937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007758" y="3542529"/>
            <a:ext cx="1107698" cy="1571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4577CDF-4E2E-4904-BE5F-92ECDD9E2839}"/>
              </a:ext>
            </a:extLst>
          </p:cNvPr>
          <p:cNvSpPr/>
          <p:nvPr/>
        </p:nvSpPr>
        <p:spPr>
          <a:xfrm>
            <a:off x="5912528" y="1982372"/>
            <a:ext cx="559293" cy="164763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4A7EEAB-C845-4DDC-9AC3-A435FB5F6B03}"/>
              </a:ext>
            </a:extLst>
          </p:cNvPr>
          <p:cNvSpPr/>
          <p:nvPr/>
        </p:nvSpPr>
        <p:spPr>
          <a:xfrm>
            <a:off x="5912528" y="3713371"/>
            <a:ext cx="576591" cy="164053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0808C-5EED-4188-AB62-E6D310DF74E9}"/>
              </a:ext>
            </a:extLst>
          </p:cNvPr>
          <p:cNvSpPr txBox="1"/>
          <p:nvPr/>
        </p:nvSpPr>
        <p:spPr>
          <a:xfrm>
            <a:off x="6517404" y="2577338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task1</a:t>
            </a:r>
            <a:endParaRPr lang="zh-CN" altLang="en-US" sz="2000" dirty="0" err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F4FA06-D14D-4CD9-8696-144AB1FF25D4}"/>
              </a:ext>
            </a:extLst>
          </p:cNvPr>
          <p:cNvSpPr txBox="1"/>
          <p:nvPr/>
        </p:nvSpPr>
        <p:spPr>
          <a:xfrm>
            <a:off x="6517404" y="4308727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task2</a:t>
            </a:r>
            <a:endParaRPr lang="zh-CN" altLang="en-US" sz="2000" dirty="0" err="1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904EE2F-AF71-4B31-BD36-FF44B810B1BA}"/>
              </a:ext>
            </a:extLst>
          </p:cNvPr>
          <p:cNvSpPr/>
          <p:nvPr/>
        </p:nvSpPr>
        <p:spPr>
          <a:xfrm>
            <a:off x="2745216" y="3484912"/>
            <a:ext cx="424960" cy="164763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859600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1CF00B-B45A-46C6-BDED-784869D812AF}"/>
              </a:ext>
            </a:extLst>
          </p:cNvPr>
          <p:cNvSpPr txBox="1"/>
          <p:nvPr/>
        </p:nvSpPr>
        <p:spPr>
          <a:xfrm>
            <a:off x="3297452" y="1080000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Multi-task learning</a:t>
            </a:r>
            <a:endParaRPr lang="zh-CN" altLang="en-US" sz="2400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E1583-E742-469B-8590-BB4B193A49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23" y="3112313"/>
            <a:ext cx="1503021" cy="151146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61BC5A1-22B3-4A20-9205-A2A5543D6531}"/>
              </a:ext>
            </a:extLst>
          </p:cNvPr>
          <p:cNvSpPr/>
          <p:nvPr/>
        </p:nvSpPr>
        <p:spPr>
          <a:xfrm>
            <a:off x="3295853" y="3600499"/>
            <a:ext cx="795154" cy="461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1C0E2-2EEF-4530-BB2D-40C2DEECBB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19" y="1837955"/>
            <a:ext cx="211810" cy="271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1EFC0-95CF-4705-8BBC-3D458F0DA7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95" y="2224100"/>
            <a:ext cx="211810" cy="271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86F7C5-D0DC-45AC-9ECF-BA6D3FA7B3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83" y="2773759"/>
            <a:ext cx="217905" cy="272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FED6B-14CE-40CD-9F6B-6B00EFE72E2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59" y="3159904"/>
            <a:ext cx="217905" cy="2727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6ECC732-9238-401E-92DB-82874E1BA39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7" y="3992049"/>
            <a:ext cx="301715" cy="272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6EF3CE-7D89-4BCF-BBF1-770AC60C92B7}"/>
              </a:ext>
            </a:extLst>
          </p:cNvPr>
          <p:cNvSpPr txBox="1"/>
          <p:nvPr/>
        </p:nvSpPr>
        <p:spPr>
          <a:xfrm rot="5400000">
            <a:off x="4775074" y="34773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60A011-1FAA-446A-915D-40CDC9588BDF}"/>
              </a:ext>
            </a:extLst>
          </p:cNvPr>
          <p:cNvSpPr/>
          <p:nvPr/>
        </p:nvSpPr>
        <p:spPr>
          <a:xfrm>
            <a:off x="4618288" y="1777342"/>
            <a:ext cx="1503020" cy="85149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1F2E20-698D-4867-B984-13CB7E78786C}"/>
              </a:ext>
            </a:extLst>
          </p:cNvPr>
          <p:cNvSpPr/>
          <p:nvPr/>
        </p:nvSpPr>
        <p:spPr>
          <a:xfrm>
            <a:off x="4637427" y="2743746"/>
            <a:ext cx="1503020" cy="164053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54F36-8E15-429D-AB69-F7B56F3BB370}"/>
              </a:ext>
            </a:extLst>
          </p:cNvPr>
          <p:cNvSpPr txBox="1"/>
          <p:nvPr/>
        </p:nvSpPr>
        <p:spPr>
          <a:xfrm>
            <a:off x="6187741" y="2018425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task 1: gender recognition</a:t>
            </a:r>
            <a:endParaRPr lang="zh-CN" alt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7EAD88-B105-45DA-804C-57A1832C56DE}"/>
              </a:ext>
            </a:extLst>
          </p:cNvPr>
          <p:cNvSpPr txBox="1"/>
          <p:nvPr/>
        </p:nvSpPr>
        <p:spPr>
          <a:xfrm>
            <a:off x="6187741" y="3462000"/>
            <a:ext cx="219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task2: age estimation</a:t>
            </a:r>
            <a:endParaRPr lang="zh-CN" altLang="en-US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4CD15F-79C1-4BD2-8F1A-6FDE8DF961C8}"/>
              </a:ext>
            </a:extLst>
          </p:cNvPr>
          <p:cNvSpPr txBox="1"/>
          <p:nvPr/>
        </p:nvSpPr>
        <p:spPr>
          <a:xfrm>
            <a:off x="5102650" y="1832711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male</a:t>
            </a:r>
            <a:endParaRPr lang="zh-CN" altLang="en-US" sz="16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F7B00-A016-4633-9BD0-F06883116977}"/>
              </a:ext>
            </a:extLst>
          </p:cNvPr>
          <p:cNvSpPr txBox="1"/>
          <p:nvPr/>
        </p:nvSpPr>
        <p:spPr>
          <a:xfrm>
            <a:off x="5091252" y="2216907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female</a:t>
            </a:r>
            <a:endParaRPr lang="zh-CN" altLang="en-US" sz="1600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036AAF-D813-4151-942C-14F0125FE353}"/>
              </a:ext>
            </a:extLst>
          </p:cNvPr>
          <p:cNvSpPr txBox="1"/>
          <p:nvPr/>
        </p:nvSpPr>
        <p:spPr>
          <a:xfrm>
            <a:off x="5169532" y="277375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0-10</a:t>
            </a:r>
            <a:endParaRPr lang="zh-CN" altLang="en-US" sz="1600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0B677-BDA3-45F4-83C8-BF5236ED4C13}"/>
              </a:ext>
            </a:extLst>
          </p:cNvPr>
          <p:cNvSpPr txBox="1"/>
          <p:nvPr/>
        </p:nvSpPr>
        <p:spPr>
          <a:xfrm>
            <a:off x="5118236" y="3193932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10-20</a:t>
            </a:r>
            <a:endParaRPr lang="zh-CN" altLang="en-US" sz="1600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40404-C4EA-42F0-A9EC-3601F617AD8E}"/>
              </a:ext>
            </a:extLst>
          </p:cNvPr>
          <p:cNvSpPr txBox="1"/>
          <p:nvPr/>
        </p:nvSpPr>
        <p:spPr>
          <a:xfrm>
            <a:off x="5167013" y="399204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&gt;100</a:t>
            </a:r>
            <a:endParaRPr lang="zh-CN" altLang="en-US" sz="1600" dirty="0" err="1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5D1E32-7A44-4EFC-B813-CC0A213810CE}"/>
              </a:ext>
            </a:extLst>
          </p:cNvPr>
          <p:cNvSpPr/>
          <p:nvPr/>
        </p:nvSpPr>
        <p:spPr>
          <a:xfrm>
            <a:off x="4618287" y="4490755"/>
            <a:ext cx="1522159" cy="198106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55EC0-8F0D-4559-B810-DD6E71B27D93}"/>
              </a:ext>
            </a:extLst>
          </p:cNvPr>
          <p:cNvSpPr txBox="1"/>
          <p:nvPr/>
        </p:nvSpPr>
        <p:spPr>
          <a:xfrm>
            <a:off x="6187741" y="531891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task3: pose estimation</a:t>
            </a:r>
            <a:endParaRPr lang="zh-CN" altLang="en-US" dirty="0" err="1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09FF33B-D361-4D1F-801A-A7C9B051D71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98" y="4572448"/>
            <a:ext cx="219429" cy="2727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81BA91A-A984-48BF-9F48-AFE4423F101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98" y="4958593"/>
            <a:ext cx="219429" cy="27276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EF7D5D-19CF-4061-93F9-C390E51BF72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98" y="5698099"/>
            <a:ext cx="219429" cy="2727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276EA0D-5966-4A80-8575-22B994EE43D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98" y="5305677"/>
            <a:ext cx="219429" cy="2758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8D0397A-944D-459E-8093-3F321431B3C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98" y="6099266"/>
            <a:ext cx="219429" cy="2758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BF745A6-CB70-4592-8ADD-B87DC6F067F8}"/>
              </a:ext>
            </a:extLst>
          </p:cNvPr>
          <p:cNvSpPr txBox="1"/>
          <p:nvPr/>
        </p:nvSpPr>
        <p:spPr>
          <a:xfrm>
            <a:off x="4970457" y="4539552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left profile</a:t>
            </a:r>
            <a:endParaRPr lang="zh-CN" altLang="en-US" sz="16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5FC399-8070-4DE7-8C19-FE0C54E66E9E}"/>
              </a:ext>
            </a:extLst>
          </p:cNvPr>
          <p:cNvSpPr txBox="1"/>
          <p:nvPr/>
        </p:nvSpPr>
        <p:spPr>
          <a:xfrm>
            <a:off x="4970457" y="6105958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right profile</a:t>
            </a:r>
            <a:endParaRPr lang="zh-CN" altLang="en-US" sz="1600" dirty="0" err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FDA155-E5DA-4A76-AEF6-924E23AC4DFB}"/>
              </a:ext>
            </a:extLst>
          </p:cNvPr>
          <p:cNvSpPr txBox="1"/>
          <p:nvPr/>
        </p:nvSpPr>
        <p:spPr>
          <a:xfrm>
            <a:off x="4970457" y="494954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left</a:t>
            </a:r>
            <a:endParaRPr lang="zh-CN" altLang="en-US" sz="1600" dirty="0" err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94C305-6ECD-4140-A56C-E8539F620014}"/>
              </a:ext>
            </a:extLst>
          </p:cNvPr>
          <p:cNvSpPr txBox="1"/>
          <p:nvPr/>
        </p:nvSpPr>
        <p:spPr>
          <a:xfrm>
            <a:off x="4970457" y="5336924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frontal</a:t>
            </a:r>
            <a:endParaRPr lang="zh-CN" altLang="en-US" sz="1600" dirty="0" err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1B1964-832F-4AD6-83BC-E9B864E9DAE5}"/>
              </a:ext>
            </a:extLst>
          </p:cNvPr>
          <p:cNvSpPr txBox="1"/>
          <p:nvPr/>
        </p:nvSpPr>
        <p:spPr>
          <a:xfrm>
            <a:off x="4970457" y="570450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right</a:t>
            </a:r>
            <a:endParaRPr lang="zh-CN" altLang="en-US" sz="1600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E6C18-7F38-4414-9FC5-61B61217198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4754107"/>
            <a:ext cx="4135518" cy="17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90650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992BB-E463-4620-8B19-76F73BCF9E10}"/>
              </a:ext>
            </a:extLst>
          </p:cNvPr>
          <p:cNvSpPr txBox="1"/>
          <p:nvPr/>
        </p:nvSpPr>
        <p:spPr>
          <a:xfrm>
            <a:off x="2599954" y="1080000"/>
            <a:ext cx="394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Traditional multi-task learning</a:t>
            </a:r>
            <a:endParaRPr lang="zh-CN" altLang="en-US" sz="2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2C7FB-A99F-49E1-910D-3CD88ED0C9FC}"/>
              </a:ext>
            </a:extLst>
          </p:cNvPr>
          <p:cNvSpPr txBox="1"/>
          <p:nvPr/>
        </p:nvSpPr>
        <p:spPr>
          <a:xfrm>
            <a:off x="808144" y="1711794"/>
            <a:ext cx="787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Traditional methods for multi-task learning mainly focus on </a:t>
            </a:r>
            <a:r>
              <a:rPr lang="en-US" altLang="zh-CN" b="1" dirty="0"/>
              <a:t>binary classification</a:t>
            </a:r>
            <a:r>
              <a:rPr lang="en-US" altLang="zh-CN" dirty="0"/>
              <a:t>, </a:t>
            </a:r>
          </a:p>
          <a:p>
            <a:pPr algn="l"/>
            <a:r>
              <a:rPr lang="en-US" altLang="zh-CN" dirty="0"/>
              <a:t>in which case the  </a:t>
            </a:r>
            <a:r>
              <a:rPr lang="en-US" altLang="zh-CN" i="1" dirty="0"/>
              <a:t>t</a:t>
            </a:r>
            <a:r>
              <a:rPr lang="en-US" altLang="zh-CN" dirty="0"/>
              <a:t>-th task corresponds to one classifier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98162-22C9-4705-962A-DB0776269A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38" y="3707115"/>
            <a:ext cx="1503021" cy="151146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2ED12C9-4E90-4DD6-AD0D-B08F2162E64D}"/>
              </a:ext>
            </a:extLst>
          </p:cNvPr>
          <p:cNvSpPr/>
          <p:nvPr/>
        </p:nvSpPr>
        <p:spPr>
          <a:xfrm>
            <a:off x="2851968" y="4195301"/>
            <a:ext cx="795154" cy="461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2BB4E-918B-4627-BF54-3388FD5FB7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34" y="3071950"/>
            <a:ext cx="211810" cy="271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24819-A20C-4C50-BBA3-323F4187EB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10" y="3458095"/>
            <a:ext cx="211810" cy="271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EF8428-D2BF-43F1-B388-CF3BC89291D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98" y="4078777"/>
            <a:ext cx="217905" cy="272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06F7E4-49B7-474A-9C7B-0FD8E4D4C06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74" y="4464922"/>
            <a:ext cx="217905" cy="27276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5AA926-E50C-462E-B72D-5FA7409BE933}"/>
              </a:ext>
            </a:extLst>
          </p:cNvPr>
          <p:cNvSpPr/>
          <p:nvPr/>
        </p:nvSpPr>
        <p:spPr>
          <a:xfrm>
            <a:off x="4174403" y="3011337"/>
            <a:ext cx="1503020" cy="85149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2B2BD6-7A84-4DD9-8A35-3A2BBD219448}"/>
              </a:ext>
            </a:extLst>
          </p:cNvPr>
          <p:cNvSpPr/>
          <p:nvPr/>
        </p:nvSpPr>
        <p:spPr>
          <a:xfrm>
            <a:off x="4193542" y="4004375"/>
            <a:ext cx="1503020" cy="85149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A7909A-4C88-4D93-961E-387D8711B9DA}"/>
              </a:ext>
            </a:extLst>
          </p:cNvPr>
          <p:cNvSpPr txBox="1"/>
          <p:nvPr/>
        </p:nvSpPr>
        <p:spPr>
          <a:xfrm>
            <a:off x="5758707" y="3224382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task 1: gender recognition</a:t>
            </a:r>
            <a:endParaRPr lang="zh-CN" altLang="en-US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6DFF7D-C39C-4F7C-AAC8-5F135847B576}"/>
              </a:ext>
            </a:extLst>
          </p:cNvPr>
          <p:cNvSpPr txBox="1"/>
          <p:nvPr/>
        </p:nvSpPr>
        <p:spPr>
          <a:xfrm>
            <a:off x="5758707" y="4206120"/>
            <a:ext cx="219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task2: age estimation</a:t>
            </a:r>
            <a:endParaRPr lang="zh-CN" alt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FD2D7E-6420-4C55-B8A0-0D319357D8AE}"/>
              </a:ext>
            </a:extLst>
          </p:cNvPr>
          <p:cNvSpPr txBox="1"/>
          <p:nvPr/>
        </p:nvSpPr>
        <p:spPr>
          <a:xfrm>
            <a:off x="4658765" y="3066706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male</a:t>
            </a:r>
            <a:endParaRPr lang="zh-CN" altLang="en-US" sz="16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2B00B9-ABBB-4C2D-A884-1D0DD35DA78D}"/>
              </a:ext>
            </a:extLst>
          </p:cNvPr>
          <p:cNvSpPr txBox="1"/>
          <p:nvPr/>
        </p:nvSpPr>
        <p:spPr>
          <a:xfrm>
            <a:off x="4647367" y="345090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female</a:t>
            </a:r>
            <a:endParaRPr lang="zh-CN" altLang="en-US" sz="1600" dirty="0" err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B771CE-C941-4B7E-9746-7C2586D1AE73}"/>
              </a:ext>
            </a:extLst>
          </p:cNvPr>
          <p:cNvSpPr/>
          <p:nvPr/>
        </p:nvSpPr>
        <p:spPr>
          <a:xfrm>
            <a:off x="4174402" y="4952389"/>
            <a:ext cx="1522159" cy="94237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D7BC1-A084-4913-9739-960A85A4F227}"/>
              </a:ext>
            </a:extLst>
          </p:cNvPr>
          <p:cNvSpPr txBox="1"/>
          <p:nvPr/>
        </p:nvSpPr>
        <p:spPr>
          <a:xfrm>
            <a:off x="5758707" y="526594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task3: pose estimation</a:t>
            </a:r>
            <a:endParaRPr lang="zh-CN" altLang="en-US" dirty="0" err="1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F5BBE2-1487-4CCF-946A-3BE8FFABC5E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58" y="5069594"/>
            <a:ext cx="219429" cy="2727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556BFD-BF84-4A13-B9A5-B8B8A9B6222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58" y="5455739"/>
            <a:ext cx="219429" cy="2727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EA1D751-6C0B-4DF8-AD1C-56E46A6B6446}"/>
              </a:ext>
            </a:extLst>
          </p:cNvPr>
          <p:cNvSpPr txBox="1"/>
          <p:nvPr/>
        </p:nvSpPr>
        <p:spPr>
          <a:xfrm>
            <a:off x="4730761" y="5036698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profile</a:t>
            </a:r>
            <a:endParaRPr lang="zh-CN" altLang="en-US" sz="1600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DC2A85-CDF4-4733-A467-95D75F5C0DB4}"/>
              </a:ext>
            </a:extLst>
          </p:cNvPr>
          <p:cNvSpPr txBox="1"/>
          <p:nvPr/>
        </p:nvSpPr>
        <p:spPr>
          <a:xfrm>
            <a:off x="4730761" y="5453174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frontal</a:t>
            </a:r>
            <a:endParaRPr lang="zh-CN" altLang="en-US" sz="1600" dirty="0" err="1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E1DD13D-B689-4EF7-8ED3-74F04C2D964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36" y="4563611"/>
            <a:ext cx="368000" cy="1554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DB5F551-1B2A-4421-BD6F-02726362A4A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45" y="4171118"/>
            <a:ext cx="368000" cy="13714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5F03682-1B19-4797-B085-6A142C75433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47" y="2149210"/>
            <a:ext cx="272762" cy="152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6CC559-83DF-4540-865B-8E9CC95433B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850" y="3352017"/>
            <a:ext cx="288000" cy="150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5C8E7F-0939-4451-BEFE-E2B6B6BEFBA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620" y="4350704"/>
            <a:ext cx="294095" cy="1508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70F2EFB-6B55-4ACA-B819-F17831DF78E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580" y="5396944"/>
            <a:ext cx="295619" cy="1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45725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0928F4-77FD-4D17-A308-F901284B5BD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97" y="1890690"/>
            <a:ext cx="210286" cy="1737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BBA92E-BE67-4AE4-93CA-9597EC1E88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38" y="1890690"/>
            <a:ext cx="204191" cy="1737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F9B138-35A3-4DFA-BE28-7CB1A6F9D03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49" y="1889928"/>
            <a:ext cx="291049" cy="17523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070282F-5A90-41C9-8353-7E7BA50DA242}"/>
              </a:ext>
            </a:extLst>
          </p:cNvPr>
          <p:cNvSpPr txBox="1"/>
          <p:nvPr/>
        </p:nvSpPr>
        <p:spPr>
          <a:xfrm>
            <a:off x="2599954" y="1080000"/>
            <a:ext cx="394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Traditional multi-task learning</a:t>
            </a:r>
            <a:endParaRPr lang="zh-CN" altLang="en-US" sz="2400" dirty="0" err="1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7BFA2B0-E366-48DF-9EC7-7B218B5DDE9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57" y="5868994"/>
            <a:ext cx="2351239" cy="7329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5C2B87-D6C2-4723-B8B7-3F23B60D94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7" y="2148396"/>
            <a:ext cx="8050705" cy="2347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9E2A08-9959-48FB-8B66-74720541BF31}"/>
              </a:ext>
            </a:extLst>
          </p:cNvPr>
          <p:cNvSpPr txBox="1"/>
          <p:nvPr/>
        </p:nvSpPr>
        <p:spPr>
          <a:xfrm rot="18900000">
            <a:off x="231754" y="4522997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/>
              <a:t>task 1</a:t>
            </a:r>
            <a:endParaRPr lang="zh-CN" altLang="en-US" sz="12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6111C-8531-43A8-8B54-BF9C6A551BDC}"/>
              </a:ext>
            </a:extLst>
          </p:cNvPr>
          <p:cNvSpPr txBox="1"/>
          <p:nvPr/>
        </p:nvSpPr>
        <p:spPr>
          <a:xfrm rot="18900000">
            <a:off x="604869" y="4522997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/>
              <a:t>task 2</a:t>
            </a:r>
            <a:endParaRPr lang="zh-CN" altLang="en-US" sz="12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36D4F-6A9C-456D-A56B-4C98F8806AF4}"/>
              </a:ext>
            </a:extLst>
          </p:cNvPr>
          <p:cNvSpPr txBox="1"/>
          <p:nvPr/>
        </p:nvSpPr>
        <p:spPr>
          <a:xfrm rot="18900000">
            <a:off x="1554805" y="4522997"/>
            <a:ext cx="563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/>
              <a:t>task T</a:t>
            </a:r>
            <a:endParaRPr lang="zh-CN" altLang="en-US" sz="12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77900-4F8F-4491-9449-E615F216CBCA}"/>
              </a:ext>
            </a:extLst>
          </p:cNvPr>
          <p:cNvSpPr txBox="1"/>
          <p:nvPr/>
        </p:nvSpPr>
        <p:spPr>
          <a:xfrm rot="18900000">
            <a:off x="973234" y="4522997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/>
              <a:t>task 3</a:t>
            </a:r>
            <a:endParaRPr lang="zh-CN" altLang="en-US" sz="12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21CFB-F5C3-4CF6-B768-7EAE38294B67}"/>
              </a:ext>
            </a:extLst>
          </p:cNvPr>
          <p:cNvSpPr txBox="1"/>
          <p:nvPr/>
        </p:nvSpPr>
        <p:spPr>
          <a:xfrm rot="18900000">
            <a:off x="4751968" y="4483500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/>
              <a:t>task 1</a:t>
            </a:r>
            <a:endParaRPr lang="zh-CN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BF4392-AEF9-45C2-9DBD-93B8411B37BA}"/>
              </a:ext>
            </a:extLst>
          </p:cNvPr>
          <p:cNvSpPr txBox="1"/>
          <p:nvPr/>
        </p:nvSpPr>
        <p:spPr>
          <a:xfrm rot="18900000">
            <a:off x="5125083" y="4483500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/>
              <a:t>task 2</a:t>
            </a:r>
            <a:endParaRPr lang="zh-CN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BC118-2511-4A86-8730-D71ABC014895}"/>
              </a:ext>
            </a:extLst>
          </p:cNvPr>
          <p:cNvSpPr txBox="1"/>
          <p:nvPr/>
        </p:nvSpPr>
        <p:spPr>
          <a:xfrm rot="18900000">
            <a:off x="6075019" y="4483500"/>
            <a:ext cx="563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/>
              <a:t>task T</a:t>
            </a:r>
            <a:endParaRPr lang="zh-CN" altLang="en-US" sz="12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E6A1EC-2B21-4F5A-BCE7-6C43967B08C0}"/>
              </a:ext>
            </a:extLst>
          </p:cNvPr>
          <p:cNvSpPr txBox="1"/>
          <p:nvPr/>
        </p:nvSpPr>
        <p:spPr>
          <a:xfrm rot="18900000">
            <a:off x="5493448" y="4483500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/>
              <a:t>task 3</a:t>
            </a:r>
            <a:endParaRPr lang="zh-CN" altLang="en-US" sz="12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06324-D8A7-4EE1-8A84-9781A402A1F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15" y="5247979"/>
            <a:ext cx="1859049" cy="3779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C333EC-A895-4539-9BD6-65DDAD393E6C}"/>
              </a:ext>
            </a:extLst>
          </p:cNvPr>
          <p:cNvSpPr/>
          <p:nvPr/>
        </p:nvSpPr>
        <p:spPr>
          <a:xfrm>
            <a:off x="2164192" y="52051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single-task learning </a:t>
            </a:r>
            <a:endParaRPr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84224A-3499-4B25-9264-85F7D15AFB34}"/>
              </a:ext>
            </a:extLst>
          </p:cNvPr>
          <p:cNvSpPr/>
          <p:nvPr/>
        </p:nvSpPr>
        <p:spPr>
          <a:xfrm>
            <a:off x="2164191" y="605080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multi-task learning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155172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070282F-5A90-41C9-8353-7E7BA50DA242}"/>
              </a:ext>
            </a:extLst>
          </p:cNvPr>
          <p:cNvSpPr txBox="1"/>
          <p:nvPr/>
        </p:nvSpPr>
        <p:spPr>
          <a:xfrm>
            <a:off x="2599954" y="1080000"/>
            <a:ext cx="394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Traditional multi-task learning</a:t>
            </a:r>
            <a:endParaRPr lang="zh-CN" altLang="en-US" sz="2400" dirty="0" err="1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7BFA2B0-E366-48DF-9EC7-7B218B5DDE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61" y="2150930"/>
            <a:ext cx="2351239" cy="7329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9E11B2-5501-46D1-B653-076675C065ED}"/>
              </a:ext>
            </a:extLst>
          </p:cNvPr>
          <p:cNvSpPr txBox="1"/>
          <p:nvPr/>
        </p:nvSpPr>
        <p:spPr>
          <a:xfrm>
            <a:off x="1243151" y="337723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consider task relationship</a:t>
            </a:r>
            <a:endParaRPr lang="zh-CN" altLang="en-US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02B71-7D87-4799-A119-5D59E1451E0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83" y="4657322"/>
            <a:ext cx="4652194" cy="77866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C16B63A-02E7-44DE-81F6-9997A84DA03E}"/>
              </a:ext>
            </a:extLst>
          </p:cNvPr>
          <p:cNvSpPr/>
          <p:nvPr/>
        </p:nvSpPr>
        <p:spPr>
          <a:xfrm>
            <a:off x="5131293" y="4911237"/>
            <a:ext cx="310720" cy="27083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85FA4-13D2-41C6-B7A8-D9032A58E826}"/>
              </a:ext>
            </a:extLst>
          </p:cNvPr>
          <p:cNvCxnSpPr>
            <a:cxnSpLocks/>
          </p:cNvCxnSpPr>
          <p:nvPr/>
        </p:nvCxnSpPr>
        <p:spPr>
          <a:xfrm flipV="1">
            <a:off x="5299969" y="4673501"/>
            <a:ext cx="0" cy="237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8DDADC-1EE3-42D5-86ED-2F3F607E0C7D}"/>
              </a:ext>
            </a:extLst>
          </p:cNvPr>
          <p:cNvSpPr txBox="1"/>
          <p:nvPr/>
        </p:nvSpPr>
        <p:spPr>
          <a:xfrm>
            <a:off x="4037878" y="4334947"/>
            <a:ext cx="28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similarity among different tasks</a:t>
            </a:r>
            <a:endParaRPr lang="zh-CN" altLang="en-US" sz="1600" dirty="0" err="1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DE9100-FD9C-49D6-B36F-5D70E8F87FB4}"/>
              </a:ext>
            </a:extLst>
          </p:cNvPr>
          <p:cNvSpPr/>
          <p:nvPr/>
        </p:nvSpPr>
        <p:spPr>
          <a:xfrm rot="5400000">
            <a:off x="3853093" y="3331754"/>
            <a:ext cx="1059773" cy="5171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20513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070282F-5A90-41C9-8353-7E7BA50DA242}"/>
              </a:ext>
            </a:extLst>
          </p:cNvPr>
          <p:cNvSpPr txBox="1"/>
          <p:nvPr/>
        </p:nvSpPr>
        <p:spPr>
          <a:xfrm>
            <a:off x="2599954" y="1080000"/>
            <a:ext cx="394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Traditional multi-task learning</a:t>
            </a:r>
            <a:endParaRPr lang="zh-CN" altLang="en-US" sz="2400" dirty="0" err="1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7BFA2B0-E366-48DF-9EC7-7B218B5DDE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61" y="2150930"/>
            <a:ext cx="2351239" cy="7329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9E11B2-5501-46D1-B653-076675C065ED}"/>
              </a:ext>
            </a:extLst>
          </p:cNvPr>
          <p:cNvSpPr txBox="1"/>
          <p:nvPr/>
        </p:nvSpPr>
        <p:spPr>
          <a:xfrm>
            <a:off x="1243151" y="33772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consider low-rank property</a:t>
            </a:r>
            <a:endParaRPr lang="zh-CN" altLang="en-US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4B817-FDF4-4992-8597-E3DE3813CD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95" y="4432130"/>
            <a:ext cx="3331050" cy="732952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C16B63A-02E7-44DE-81F6-9997A84DA03E}"/>
              </a:ext>
            </a:extLst>
          </p:cNvPr>
          <p:cNvSpPr/>
          <p:nvPr/>
        </p:nvSpPr>
        <p:spPr>
          <a:xfrm>
            <a:off x="5404762" y="4570974"/>
            <a:ext cx="719901" cy="45053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85FA4-13D2-41C6-B7A8-D9032A58E826}"/>
              </a:ext>
            </a:extLst>
          </p:cNvPr>
          <p:cNvCxnSpPr>
            <a:cxnSpLocks/>
          </p:cNvCxnSpPr>
          <p:nvPr/>
        </p:nvCxnSpPr>
        <p:spPr>
          <a:xfrm flipV="1">
            <a:off x="5751807" y="4333238"/>
            <a:ext cx="0" cy="237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DE9100-FD9C-49D6-B36F-5D70E8F87FB4}"/>
              </a:ext>
            </a:extLst>
          </p:cNvPr>
          <p:cNvSpPr/>
          <p:nvPr/>
        </p:nvSpPr>
        <p:spPr>
          <a:xfrm rot="5400000">
            <a:off x="3693776" y="3491072"/>
            <a:ext cx="1378408" cy="5171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910FD-D6A5-47E1-BBDA-7E65932B47D9}"/>
              </a:ext>
            </a:extLst>
          </p:cNvPr>
          <p:cNvSpPr txBox="1"/>
          <p:nvPr/>
        </p:nvSpPr>
        <p:spPr>
          <a:xfrm>
            <a:off x="5083391" y="399337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nuclear norm</a:t>
            </a:r>
            <a:endParaRPr lang="zh-CN" altLang="en-US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4DCF6-BE26-47D7-A4A8-917B406A020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29" y="5534882"/>
            <a:ext cx="2439619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4671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070282F-5A90-41C9-8353-7E7BA50DA242}"/>
              </a:ext>
            </a:extLst>
          </p:cNvPr>
          <p:cNvSpPr txBox="1"/>
          <p:nvPr/>
        </p:nvSpPr>
        <p:spPr>
          <a:xfrm>
            <a:off x="2952005" y="1080000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Deep multi-task learning</a:t>
            </a:r>
            <a:endParaRPr lang="zh-CN" altLang="en-US" sz="2400" dirty="0" err="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92EA5-43D8-4A3E-B6F9-1CA8E0C8477F}"/>
              </a:ext>
            </a:extLst>
          </p:cNvPr>
          <p:cNvGrpSpPr/>
          <p:nvPr/>
        </p:nvGrpSpPr>
        <p:grpSpPr>
          <a:xfrm>
            <a:off x="1457726" y="2408259"/>
            <a:ext cx="6522239" cy="3320149"/>
            <a:chOff x="1209151" y="2053152"/>
            <a:chExt cx="6522239" cy="33201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7EABE5-3B50-4B5E-8430-8D1305829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151" y="2453262"/>
              <a:ext cx="5964006" cy="263462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91490E-9FE0-4A43-B408-822E15588AF3}"/>
                </a:ext>
              </a:extLst>
            </p:cNvPr>
            <p:cNvSpPr txBox="1"/>
            <p:nvPr/>
          </p:nvSpPr>
          <p:spPr>
            <a:xfrm>
              <a:off x="6969710" y="2525168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male</a:t>
              </a:r>
              <a:endParaRPr lang="zh-CN" altLang="en-US" sz="1600" dirty="0" err="1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218B00-8004-4A6D-8716-C8BC1411B4F8}"/>
                </a:ext>
              </a:extLst>
            </p:cNvPr>
            <p:cNvSpPr txBox="1"/>
            <p:nvPr/>
          </p:nvSpPr>
          <p:spPr>
            <a:xfrm>
              <a:off x="6969710" y="3331435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female</a:t>
              </a:r>
              <a:endParaRPr lang="zh-CN" altLang="en-US" sz="1600" dirty="0" err="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4352A4-9308-48A1-8430-982AE0969D54}"/>
                </a:ext>
              </a:extLst>
            </p:cNvPr>
            <p:cNvSpPr txBox="1"/>
            <p:nvPr/>
          </p:nvSpPr>
          <p:spPr>
            <a:xfrm>
              <a:off x="6996894" y="3872884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left</a:t>
              </a:r>
              <a:endParaRPr lang="zh-CN" altLang="en-US" sz="1600" dirty="0" err="1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FDDBFF-7B8C-4137-B059-0E6333839332}"/>
                </a:ext>
              </a:extLst>
            </p:cNvPr>
            <p:cNvSpPr txBox="1"/>
            <p:nvPr/>
          </p:nvSpPr>
          <p:spPr>
            <a:xfrm>
              <a:off x="6996894" y="4260260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frontal</a:t>
              </a:r>
              <a:endParaRPr lang="zh-CN" altLang="en-US" sz="1600" dirty="0" err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DCEA97-7673-4184-9FEF-B34D5F0B1204}"/>
                </a:ext>
              </a:extLst>
            </p:cNvPr>
            <p:cNvSpPr txBox="1"/>
            <p:nvPr/>
          </p:nvSpPr>
          <p:spPr>
            <a:xfrm>
              <a:off x="6996894" y="4627844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dirty="0"/>
                <a:t>right</a:t>
              </a:r>
              <a:endParaRPr lang="zh-CN" altLang="en-US" sz="1600" dirty="0" err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51212B-A33B-43C8-9C35-A8F8FA6D44AA}"/>
                </a:ext>
              </a:extLst>
            </p:cNvPr>
            <p:cNvSpPr txBox="1"/>
            <p:nvPr/>
          </p:nvSpPr>
          <p:spPr>
            <a:xfrm>
              <a:off x="4314914" y="2053152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Task A</a:t>
              </a:r>
              <a:endParaRPr lang="zh-CN" altLang="en-US" sz="2000" dirty="0" err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90870C-CBE4-4399-B5BF-7112D64F4B15}"/>
                </a:ext>
              </a:extLst>
            </p:cNvPr>
            <p:cNvSpPr txBox="1"/>
            <p:nvPr/>
          </p:nvSpPr>
          <p:spPr>
            <a:xfrm>
              <a:off x="4278683" y="4973191"/>
              <a:ext cx="900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Task B</a:t>
              </a:r>
              <a:endParaRPr lang="zh-CN" altLang="en-US" sz="20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63114537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3.479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^1_{C_1}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5.729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^2_{C_2}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48.481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^2_{11}$&#10;&#10;&#10;\end{document}"/>
  <p:tag name="IGUANATEXSIZE" val="20"/>
  <p:tag name="IGUANATEXCURSOR" val="53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98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3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98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3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98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^3_4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07.98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3^3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07.98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^3_5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98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3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98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3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241.469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geq 40$&#10;&#10;&#10;\end{document}"/>
  <p:tag name="IGUANATEXSIZE" val="15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3.479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^1_{C_1}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41.469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&lt;40$&#10;&#10;&#10;\end{document}"/>
  <p:tag name="IGUANATEXSIZE" val="15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34.233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w_t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41.73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w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44.731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w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w_3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3.487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3.232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W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1157.10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\begin{eqnarray}&#10;\min_{\w_t} \sum_{t=1}^T \|\w_t^T\X-\y_t\|^2\nonumber&#10;\end{eqnarray}&#10;&#10;&#10;\end{document}"/>
  <p:tag name="IGUANATEXSIZE" val="20"/>
  <p:tag name="IGUANATEXCURSOR" val="59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9768"/>
  <p:tag name="ORIGINALWIDTH" val="914.885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\begin{eqnarray}&#10;\min_{\w} \|\w^T\X-\y\|^2\nonumber&#10;\end{eqnarray}&#10;&#10;&#10;\end{document}"/>
  <p:tag name="IGUANATEXSIZE" val="20"/>
  <p:tag name="IGUANATEXCURSOR" val="56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1157.10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\begin{eqnarray}&#10;\min_{\w_t} \sum_{t=1}^T \|\w_t^T\X-\y_t\|^2\nonumber&#10;\end{eqnarray}&#10;&#10;&#10;\end{document}"/>
  <p:tag name="IGUANATEXSIZE" val="20"/>
  <p:tag name="IGUANATEXCURSOR" val="59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.2021"/>
  <p:tag name="ORIGINALWIDTH" val="2289.4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\begin{eqnarray}&#10;\min_{\w_t} \sum_{t=1}^T \|\w_t^T\X-\y_t\|^2+\sum_{i\neq j}s_{ij}\|\w_i-\w_j\|^2\nonumber&#10;\end{eqnarray}&#10;&#10;&#10;\end{document}"/>
  <p:tag name="IGUANATEXSIZE" val="20"/>
  <p:tag name="IGUANATEXCURSOR" val="62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1157.10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\begin{eqnarray}&#10;\min_{\w_t} \sum_{t=1}^T \|\w_t^T\X-\y_t\|^2\nonumber&#10;\end{eqnarray}&#10;&#10;&#10;\end{document}"/>
  <p:tag name="IGUANATEXSIZE" val="20"/>
  <p:tag name="IGUANATEXCURSOR" val="59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1639.29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\begin{eqnarray}&#10;\min_{\w_t} \sum_{t=1}^T \|\w_t^T\X-\y_t\|^2+\|\W\|_*\nonumber&#10;\end{eqnarray}&#10;&#10;&#10;\end{document}"/>
  <p:tag name="IGUANATEXSIZE" val="20"/>
  <p:tag name="IGUANATEXCURSOR" val="59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00.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W=[\w_1,\w_2,\ldots,\w_T]$&#10;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42.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begin{bmatrix}&#10;\tilde{x}_A\\&#10;\tilde{x}_B&#10;\end{bmatrix}&#10;=&#10;\begin{bmatrix}&#10;\alpha_{AA} &amp; \alpha_{BA}\\&#10;\alpha_{AB} &amp; \alpha_{BB}&#10;\end{bmatrix}&#10;\begin{bmatrix}&#10;x_A\\&#10;x_B&#10;\end{bmatrix}\nonumber&#10;\end{eqnarray}&#10;&#10;&#10;\end{document}"/>
  <p:tag name="IGUANATEXSIZE" val="20"/>
  <p:tag name="IGUANATEXCURSOR" val="68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373"/>
  <p:tag name="ORIGINALWIDTH" val="961.379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alpha_{AA}=\alpha_{BB}=0.9$&#10;&#10;&#10;\end{document}"/>
  <p:tag name="IGUANATEXSIZE" val="20"/>
  <p:tag name="IGUANATEXCURSOR" val="55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956.880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alpha_{AB}=\alpha_{BA}=0.1$&#10;&#10;&#10;\end{document}"/>
  <p:tag name="IGUANATEXSIZE" val="20"/>
  <p:tag name="IGUANATEXCURSOR" val="55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112.1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alpha_{AA}, \alpha_{BB}, \alpha_{AB}, \alpha_{BA}$&#10;&#10;&#10;\end{document}"/>
  <p:tag name="IGUANATEXSIZE" val="20"/>
  <p:tag name="IGUANATEXCURSOR" val="58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39.482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_A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269.25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41.73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x_B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269.25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139.482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x}_A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269.25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141.73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x}_B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269.25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3.479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^1_{C_1}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5.729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^2_{C_2}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5.729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^2_{C_2}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1.98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1.23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C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1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3.479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^1_{C_1}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7.23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2^2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5.729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^2_{C_2}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1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8720</TotalTime>
  <Words>217</Words>
  <Application>Microsoft Office PowerPoint</Application>
  <PresentationFormat>On-screen Show (4:3)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宋体</vt:lpstr>
      <vt:lpstr>Arial</vt:lpstr>
      <vt:lpstr>Calibri</vt:lpstr>
      <vt:lpstr>Times New Roman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1893</cp:revision>
  <dcterms:created xsi:type="dcterms:W3CDTF">2016-04-20T02:59:17Z</dcterms:created>
  <dcterms:modified xsi:type="dcterms:W3CDTF">2019-06-10T04:24:04Z</dcterms:modified>
</cp:coreProperties>
</file>