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3.jpeg"/><Relationship Id="rId4" Type="http://schemas.openxmlformats.org/officeDocument/2006/relationships/tags" Target="../tags/tag4.xml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.xml"/><Relationship Id="rId7" Type="http://schemas.openxmlformats.org/officeDocument/2006/relationships/image" Target="../media/image19.jpeg"/><Relationship Id="rId12" Type="http://schemas.openxmlformats.org/officeDocument/2006/relationships/image" Target="../media/image2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jp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2.jpg"/><Relationship Id="rId4" Type="http://schemas.openxmlformats.org/officeDocument/2006/relationships/tags" Target="../tags/tag10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9.jp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6.png"/><Relationship Id="rId5" Type="http://schemas.openxmlformats.org/officeDocument/2006/relationships/tags" Target="../tags/tag15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8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6.png"/><Relationship Id="rId5" Type="http://schemas.openxmlformats.org/officeDocument/2006/relationships/tags" Target="../tags/tag20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9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89C682-F570-4D0A-A97E-BFFF80724C05}"/>
              </a:ext>
            </a:extLst>
          </p:cNvPr>
          <p:cNvSpPr/>
          <p:nvPr/>
        </p:nvSpPr>
        <p:spPr>
          <a:xfrm>
            <a:off x="3650305" y="4961714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5111CC-573F-4377-B2FF-FB25A75A570A}"/>
              </a:ext>
            </a:extLst>
          </p:cNvPr>
          <p:cNvSpPr/>
          <p:nvPr/>
        </p:nvSpPr>
        <p:spPr>
          <a:xfrm>
            <a:off x="6841779" y="4961714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B3FB1E-B0F9-4EDF-904F-2EF909F6B0EC}"/>
              </a:ext>
            </a:extLst>
          </p:cNvPr>
          <p:cNvSpPr/>
          <p:nvPr/>
        </p:nvSpPr>
        <p:spPr>
          <a:xfrm>
            <a:off x="458831" y="4961714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B2D205-4567-41DD-B541-2974365E339A}"/>
              </a:ext>
            </a:extLst>
          </p:cNvPr>
          <p:cNvSpPr/>
          <p:nvPr/>
        </p:nvSpPr>
        <p:spPr>
          <a:xfrm>
            <a:off x="2680557" y="5371905"/>
            <a:ext cx="737557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9D9AE9-4646-4DDC-851C-DD4331F1834A}"/>
              </a:ext>
            </a:extLst>
          </p:cNvPr>
          <p:cNvGrpSpPr/>
          <p:nvPr/>
        </p:nvGrpSpPr>
        <p:grpSpPr>
          <a:xfrm>
            <a:off x="3219764" y="2644759"/>
            <a:ext cx="2948165" cy="1651384"/>
            <a:chOff x="2674889" y="1086183"/>
            <a:chExt cx="2948165" cy="16513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459E2E-F467-48DC-B750-76D5EA71D058}"/>
                </a:ext>
              </a:extLst>
            </p:cNvPr>
            <p:cNvGrpSpPr/>
            <p:nvPr/>
          </p:nvGrpSpPr>
          <p:grpSpPr>
            <a:xfrm>
              <a:off x="3645726" y="1128208"/>
              <a:ext cx="1977328" cy="1609359"/>
              <a:chOff x="3632067" y="1211922"/>
              <a:chExt cx="1977328" cy="160935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9CBDBD-F3AD-40F8-BEE6-1D2C0F2DE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383779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8F6AEFB-F410-4F02-8151-EB67BB63C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834032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C76E6D2-306C-4C6D-AC88-762FF016A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1672096"/>
                <a:ext cx="321042" cy="197732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4E3C3C-F488-44D4-BA9F-E6A276BFAD32}"/>
                  </a:ext>
                </a:extLst>
              </p:cNvPr>
              <p:cNvSpPr txBox="1"/>
              <p:nvPr/>
            </p:nvSpPr>
            <p:spPr>
              <a:xfrm rot="5400000">
                <a:off x="4362520" y="198848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b="1" dirty="0"/>
                  <a:t>…</a:t>
                </a:r>
                <a:endParaRPr lang="zh-CN" altLang="en-US" sz="2800" b="1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B49A2E-39E6-4C1D-94FA-C3F3FEB9E36F}"/>
                </a:ext>
              </a:extLst>
            </p:cNvPr>
            <p:cNvSpPr txBox="1"/>
            <p:nvPr/>
          </p:nvSpPr>
          <p:spPr>
            <a:xfrm>
              <a:off x="2674889" y="108618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B51734-BFC6-4CBC-A77B-1B029EC53A30}"/>
                </a:ext>
              </a:extLst>
            </p:cNvPr>
            <p:cNvSpPr txBox="1"/>
            <p:nvPr/>
          </p:nvSpPr>
          <p:spPr>
            <a:xfrm>
              <a:off x="2674889" y="236823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C69C85-88F5-4AD3-9C05-53D09025CC57}"/>
                </a:ext>
              </a:extLst>
            </p:cNvPr>
            <p:cNvSpPr txBox="1"/>
            <p:nvPr/>
          </p:nvSpPr>
          <p:spPr>
            <a:xfrm>
              <a:off x="2674889" y="155431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82E4C-81B4-4E85-82D1-52D34A2CDCE3}"/>
              </a:ext>
            </a:extLst>
          </p:cNvPr>
          <p:cNvGrpSpPr/>
          <p:nvPr/>
        </p:nvGrpSpPr>
        <p:grpSpPr>
          <a:xfrm>
            <a:off x="4192698" y="2064160"/>
            <a:ext cx="1092457" cy="369332"/>
            <a:chOff x="4736787" y="900063"/>
            <a:chExt cx="1092457" cy="3693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43092F-42FE-452A-99D7-3FF52767786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6D4F8C-B835-4975-98BD-143C310B65AE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9698E-9D6E-46C2-9385-613BCF4EF5F7}"/>
              </a:ext>
            </a:extLst>
          </p:cNvPr>
          <p:cNvGrpSpPr/>
          <p:nvPr/>
        </p:nvGrpSpPr>
        <p:grpSpPr>
          <a:xfrm>
            <a:off x="6809880" y="2062726"/>
            <a:ext cx="2119100" cy="369332"/>
            <a:chOff x="7072687" y="894451"/>
            <a:chExt cx="2119100" cy="3693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31AAF0-E661-4DFD-A372-12EEEA22080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87" y="1044105"/>
              <a:ext cx="143238" cy="16304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33C09-57E5-4B90-BDE7-70C6D5EF89A3}"/>
                </a:ext>
              </a:extLst>
            </p:cNvPr>
            <p:cNvSpPr txBox="1"/>
            <p:nvPr/>
          </p:nvSpPr>
          <p:spPr>
            <a:xfrm>
              <a:off x="7215925" y="894451"/>
              <a:ext cx="197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 target information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445D397-7364-4534-9365-2D041C5D56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3" y="3534136"/>
            <a:ext cx="678196" cy="7599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A0B85-FD8B-46D1-B648-33FDDDE95172}"/>
              </a:ext>
            </a:extLst>
          </p:cNvPr>
          <p:cNvSpPr txBox="1"/>
          <p:nvPr/>
        </p:nvSpPr>
        <p:spPr>
          <a:xfrm>
            <a:off x="141359" y="29392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29" name="Picture 2" descr="âtextâçå¾çæç´¢ç»æ">
            <a:extLst>
              <a:ext uri="{FF2B5EF4-FFF2-40B4-BE49-F238E27FC236}">
                <a16:creationId xmlns:a16="http://schemas.microsoft.com/office/drawing/2014/main" id="{42C8519C-3452-4732-94F5-7D2D26A5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8" y="3530904"/>
            <a:ext cx="746908" cy="79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983075-BA2D-4159-BA64-05ED8E9A1D05}"/>
              </a:ext>
            </a:extLst>
          </p:cNvPr>
          <p:cNvSpPr txBox="1"/>
          <p:nvPr/>
        </p:nvSpPr>
        <p:spPr>
          <a:xfrm>
            <a:off x="1032097" y="29260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4D83B65-83FE-4EE1-A92D-E94DF9C981D4}"/>
              </a:ext>
            </a:extLst>
          </p:cNvPr>
          <p:cNvSpPr/>
          <p:nvPr/>
        </p:nvSpPr>
        <p:spPr>
          <a:xfrm>
            <a:off x="5887142" y="5371905"/>
            <a:ext cx="737557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06922-7888-449C-BB19-7B03AC1B0C89}"/>
              </a:ext>
            </a:extLst>
          </p:cNvPr>
          <p:cNvGrpSpPr/>
          <p:nvPr/>
        </p:nvGrpSpPr>
        <p:grpSpPr>
          <a:xfrm>
            <a:off x="1061463" y="3508360"/>
            <a:ext cx="725405" cy="785765"/>
            <a:chOff x="1011478" y="3422249"/>
            <a:chExt cx="982996" cy="106478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651E00-BD87-4D66-AA4C-A1E82DF2E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78" y="3422249"/>
              <a:ext cx="678196" cy="75998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21F79D5-3501-4F95-AED7-5E4F86D50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78" y="3574649"/>
              <a:ext cx="678196" cy="75998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D6D126D-F220-47F8-95DC-9417E3D7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278" y="3727049"/>
              <a:ext cx="678196" cy="75998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7F77EB4-3253-4295-8B26-823490346BC8}"/>
              </a:ext>
            </a:extLst>
          </p:cNvPr>
          <p:cNvSpPr txBox="1"/>
          <p:nvPr/>
        </p:nvSpPr>
        <p:spPr>
          <a:xfrm>
            <a:off x="2103966" y="29185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text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644842-7C8E-4BBF-AE17-B9C6B6FD93FA}"/>
              </a:ext>
            </a:extLst>
          </p:cNvPr>
          <p:cNvGrpSpPr/>
          <p:nvPr/>
        </p:nvGrpSpPr>
        <p:grpSpPr>
          <a:xfrm>
            <a:off x="6353603" y="2935217"/>
            <a:ext cx="2632656" cy="836433"/>
            <a:chOff x="6255920" y="2866980"/>
            <a:chExt cx="2632656" cy="83643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9E531C-F797-4B27-8003-51142754D94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290" y="2901948"/>
              <a:ext cx="690286" cy="25295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072C19-DE52-44DC-8E58-31D85A19986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525" y="3419557"/>
              <a:ext cx="731429" cy="25142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F38AA-FB1F-4B0D-9A40-AB69CB98F607}"/>
                </a:ext>
              </a:extLst>
            </p:cNvPr>
            <p:cNvSpPr txBox="1"/>
            <p:nvPr/>
          </p:nvSpPr>
          <p:spPr>
            <a:xfrm>
              <a:off x="6255920" y="2866980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Discriminative model: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D6DE96-B60C-41AD-9899-DA13E18CC56E}"/>
                </a:ext>
              </a:extLst>
            </p:cNvPr>
            <p:cNvSpPr txBox="1"/>
            <p:nvPr/>
          </p:nvSpPr>
          <p:spPr>
            <a:xfrm>
              <a:off x="6293307" y="3364859"/>
              <a:ext cx="1710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Generative model: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79640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89C682-F570-4D0A-A97E-BFFF80724C05}"/>
              </a:ext>
            </a:extLst>
          </p:cNvPr>
          <p:cNvSpPr/>
          <p:nvPr/>
        </p:nvSpPr>
        <p:spPr>
          <a:xfrm>
            <a:off x="6307780" y="4961714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B3FB1E-B0F9-4EDF-904F-2EF909F6B0EC}"/>
              </a:ext>
            </a:extLst>
          </p:cNvPr>
          <p:cNvSpPr/>
          <p:nvPr/>
        </p:nvSpPr>
        <p:spPr>
          <a:xfrm>
            <a:off x="458831" y="4961714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B2D205-4567-41DD-B541-2974365E339A}"/>
              </a:ext>
            </a:extLst>
          </p:cNvPr>
          <p:cNvSpPr/>
          <p:nvPr/>
        </p:nvSpPr>
        <p:spPr>
          <a:xfrm>
            <a:off x="2680557" y="5371905"/>
            <a:ext cx="3453543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9D9AE9-4646-4DDC-851C-DD4331F1834A}"/>
              </a:ext>
            </a:extLst>
          </p:cNvPr>
          <p:cNvGrpSpPr/>
          <p:nvPr/>
        </p:nvGrpSpPr>
        <p:grpSpPr>
          <a:xfrm>
            <a:off x="5877239" y="2644759"/>
            <a:ext cx="2948165" cy="1651384"/>
            <a:chOff x="2674889" y="1086183"/>
            <a:chExt cx="2948165" cy="16513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459E2E-F467-48DC-B750-76D5EA71D058}"/>
                </a:ext>
              </a:extLst>
            </p:cNvPr>
            <p:cNvGrpSpPr/>
            <p:nvPr/>
          </p:nvGrpSpPr>
          <p:grpSpPr>
            <a:xfrm>
              <a:off x="3645726" y="1128208"/>
              <a:ext cx="1977328" cy="1609359"/>
              <a:chOff x="3632067" y="1211922"/>
              <a:chExt cx="1977328" cy="160935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9CBDBD-F3AD-40F8-BEE6-1D2C0F2DE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383779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8F6AEFB-F410-4F02-8151-EB67BB63C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834032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C76E6D2-306C-4C6D-AC88-762FF016A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1672096"/>
                <a:ext cx="321042" cy="197732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4E3C3C-F488-44D4-BA9F-E6A276BFAD32}"/>
                  </a:ext>
                </a:extLst>
              </p:cNvPr>
              <p:cNvSpPr txBox="1"/>
              <p:nvPr/>
            </p:nvSpPr>
            <p:spPr>
              <a:xfrm rot="5400000">
                <a:off x="4362520" y="198848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b="1" dirty="0"/>
                  <a:t>…</a:t>
                </a:r>
                <a:endParaRPr lang="zh-CN" altLang="en-US" sz="2800" b="1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B49A2E-39E6-4C1D-94FA-C3F3FEB9E36F}"/>
                </a:ext>
              </a:extLst>
            </p:cNvPr>
            <p:cNvSpPr txBox="1"/>
            <p:nvPr/>
          </p:nvSpPr>
          <p:spPr>
            <a:xfrm>
              <a:off x="2674889" y="108618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B51734-BFC6-4CBC-A77B-1B029EC53A30}"/>
                </a:ext>
              </a:extLst>
            </p:cNvPr>
            <p:cNvSpPr txBox="1"/>
            <p:nvPr/>
          </p:nvSpPr>
          <p:spPr>
            <a:xfrm>
              <a:off x="2674889" y="236823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C69C85-88F5-4AD3-9C05-53D09025CC57}"/>
                </a:ext>
              </a:extLst>
            </p:cNvPr>
            <p:cNvSpPr txBox="1"/>
            <p:nvPr/>
          </p:nvSpPr>
          <p:spPr>
            <a:xfrm>
              <a:off x="2674889" y="155431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82E4C-81B4-4E85-82D1-52D34A2CDCE3}"/>
              </a:ext>
            </a:extLst>
          </p:cNvPr>
          <p:cNvGrpSpPr/>
          <p:nvPr/>
        </p:nvGrpSpPr>
        <p:grpSpPr>
          <a:xfrm>
            <a:off x="6850173" y="2064160"/>
            <a:ext cx="1092457" cy="369332"/>
            <a:chOff x="4736787" y="900063"/>
            <a:chExt cx="1092457" cy="3693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43092F-42FE-452A-99D7-3FF52767786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6D4F8C-B835-4975-98BD-143C310B65AE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445D397-7364-4534-9365-2D041C5D5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3" y="3534136"/>
            <a:ext cx="678196" cy="7599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A0B85-FD8B-46D1-B648-33FDDDE95172}"/>
              </a:ext>
            </a:extLst>
          </p:cNvPr>
          <p:cNvSpPr txBox="1"/>
          <p:nvPr/>
        </p:nvSpPr>
        <p:spPr>
          <a:xfrm>
            <a:off x="141359" y="29392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29" name="Picture 2" descr="âtextâçå¾çæç´¢ç»æ">
            <a:extLst>
              <a:ext uri="{FF2B5EF4-FFF2-40B4-BE49-F238E27FC236}">
                <a16:creationId xmlns:a16="http://schemas.microsoft.com/office/drawing/2014/main" id="{42C8519C-3452-4732-94F5-7D2D26A5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8" y="3530904"/>
            <a:ext cx="746908" cy="79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983075-BA2D-4159-BA64-05ED8E9A1D05}"/>
              </a:ext>
            </a:extLst>
          </p:cNvPr>
          <p:cNvSpPr txBox="1"/>
          <p:nvPr/>
        </p:nvSpPr>
        <p:spPr>
          <a:xfrm>
            <a:off x="1032097" y="29260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video</a:t>
            </a:r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06922-7888-449C-BB19-7B03AC1B0C89}"/>
              </a:ext>
            </a:extLst>
          </p:cNvPr>
          <p:cNvGrpSpPr/>
          <p:nvPr/>
        </p:nvGrpSpPr>
        <p:grpSpPr>
          <a:xfrm>
            <a:off x="1061463" y="3508360"/>
            <a:ext cx="725405" cy="785765"/>
            <a:chOff x="1011478" y="3422249"/>
            <a:chExt cx="982996" cy="106478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651E00-BD87-4D66-AA4C-A1E82DF2E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78" y="3422249"/>
              <a:ext cx="678196" cy="75998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21F79D5-3501-4F95-AED7-5E4F86D50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878" y="3574649"/>
              <a:ext cx="678196" cy="75998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D6D126D-F220-47F8-95DC-9417E3D7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278" y="3727049"/>
              <a:ext cx="678196" cy="75998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7F77EB4-3253-4295-8B26-823490346BC8}"/>
              </a:ext>
            </a:extLst>
          </p:cNvPr>
          <p:cNvSpPr txBox="1"/>
          <p:nvPr/>
        </p:nvSpPr>
        <p:spPr>
          <a:xfrm>
            <a:off x="2103966" y="29185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461997-910D-463B-B71E-8836DE4B1921}"/>
              </a:ext>
            </a:extLst>
          </p:cNvPr>
          <p:cNvSpPr txBox="1"/>
          <p:nvPr/>
        </p:nvSpPr>
        <p:spPr>
          <a:xfrm>
            <a:off x="3096662" y="3159492"/>
            <a:ext cx="2610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/>
              <a:t>How to extract features?</a:t>
            </a:r>
          </a:p>
          <a:p>
            <a:pPr algn="l"/>
            <a:endParaRPr lang="en-US" altLang="zh-CN" b="1" dirty="0"/>
          </a:p>
          <a:p>
            <a:pPr marL="342900" indent="-342900" algn="l">
              <a:buAutoNum type="arabicPeriod"/>
            </a:pPr>
            <a:r>
              <a:rPr lang="en-US" altLang="zh-CN" dirty="0"/>
              <a:t>data preprocessing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feature engineering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feature encoding</a:t>
            </a:r>
          </a:p>
        </p:txBody>
      </p:sp>
    </p:spTree>
    <p:extLst>
      <p:ext uri="{BB962C8B-B14F-4D97-AF65-F5344CB8AC3E}">
        <p14:creationId xmlns:p14="http://schemas.microsoft.com/office/powerpoint/2010/main" val="345243552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89C682-F570-4D0A-A97E-BFFF80724C05}"/>
              </a:ext>
            </a:extLst>
          </p:cNvPr>
          <p:cNvSpPr/>
          <p:nvPr/>
        </p:nvSpPr>
        <p:spPr>
          <a:xfrm>
            <a:off x="1259530" y="4704539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459E2E-F467-48DC-B750-76D5EA71D058}"/>
              </a:ext>
            </a:extLst>
          </p:cNvPr>
          <p:cNvGrpSpPr/>
          <p:nvPr/>
        </p:nvGrpSpPr>
        <p:grpSpPr>
          <a:xfrm>
            <a:off x="1486721" y="2753091"/>
            <a:ext cx="1977328" cy="1609359"/>
            <a:chOff x="3632067" y="1211922"/>
            <a:chExt cx="1977328" cy="16093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9CBDBD-F3AD-40F8-BEE6-1D2C0F2D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383779"/>
              <a:ext cx="321042" cy="19773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8F6AEFB-F410-4F02-8151-EB67BB63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834032"/>
              <a:ext cx="321042" cy="19773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76E6D2-306C-4C6D-AC88-762FF016A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1672096"/>
              <a:ext cx="321042" cy="19773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4E3C3C-F488-44D4-BA9F-E6A276BFAD32}"/>
                </a:ext>
              </a:extLst>
            </p:cNvPr>
            <p:cNvSpPr txBox="1"/>
            <p:nvPr/>
          </p:nvSpPr>
          <p:spPr>
            <a:xfrm rot="5400000">
              <a:off x="4362520" y="19884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82E4C-81B4-4E85-82D1-52D34A2CDCE3}"/>
              </a:ext>
            </a:extLst>
          </p:cNvPr>
          <p:cNvGrpSpPr/>
          <p:nvPr/>
        </p:nvGrpSpPr>
        <p:grpSpPr>
          <a:xfrm>
            <a:off x="1826912" y="1624682"/>
            <a:ext cx="1092457" cy="369332"/>
            <a:chOff x="4736787" y="900063"/>
            <a:chExt cx="1092457" cy="3693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43092F-42FE-452A-99D7-3FF52767786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6D4F8C-B835-4975-98BD-143C310B65AE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D26F0D-7D81-4206-965E-B9C017C00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2" y="2755409"/>
            <a:ext cx="934554" cy="3115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AC8978-1B46-4CDD-A6D6-7E5198A2D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2" y="3179198"/>
            <a:ext cx="3746500" cy="32745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E6031-70B1-4304-AAA0-0AEDFD7AF9F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flipV="1">
            <a:off x="3464049" y="2911168"/>
            <a:ext cx="1719483" cy="2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03B5B4-B4F4-46A7-B236-9D125421F47B}"/>
              </a:ext>
            </a:extLst>
          </p:cNvPr>
          <p:cNvSpPr txBox="1"/>
          <p:nvPr/>
        </p:nvSpPr>
        <p:spPr>
          <a:xfrm>
            <a:off x="3338539" y="254118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dimension reduction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55F8BB-D424-4156-8805-E7A0CEA294AF}"/>
              </a:ext>
            </a:extLst>
          </p:cNvPr>
          <p:cNvCxnSpPr>
            <a:cxnSpLocks/>
          </p:cNvCxnSpPr>
          <p:nvPr/>
        </p:nvCxnSpPr>
        <p:spPr>
          <a:xfrm flipV="1">
            <a:off x="3464049" y="3363864"/>
            <a:ext cx="1719483" cy="2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7E9E41-7A0F-46C7-B4C0-E18A781FF85A}"/>
              </a:ext>
            </a:extLst>
          </p:cNvPr>
          <p:cNvSpPr txBox="1"/>
          <p:nvPr/>
        </p:nvSpPr>
        <p:spPr>
          <a:xfrm>
            <a:off x="3724207" y="3007403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kernel trick</a:t>
            </a: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EA96E994-6101-4DA8-A1D1-06BCEF462BBC}"/>
              </a:ext>
            </a:extLst>
          </p:cNvPr>
          <p:cNvSpPr/>
          <p:nvPr/>
        </p:nvSpPr>
        <p:spPr>
          <a:xfrm rot="5400000">
            <a:off x="2089757" y="2169514"/>
            <a:ext cx="239338" cy="9994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10516F-F7DC-46DC-9EBA-E917699DE92F}"/>
              </a:ext>
            </a:extLst>
          </p:cNvPr>
          <p:cNvSpPr txBox="1"/>
          <p:nvPr/>
        </p:nvSpPr>
        <p:spPr>
          <a:xfrm>
            <a:off x="1688663" y="217800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correlation</a:t>
            </a:r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FAF38AF1-084F-4EFB-BA10-678B3E9B5B78}"/>
              </a:ext>
            </a:extLst>
          </p:cNvPr>
          <p:cNvSpPr/>
          <p:nvPr/>
        </p:nvSpPr>
        <p:spPr>
          <a:xfrm>
            <a:off x="1259530" y="2897514"/>
            <a:ext cx="239338" cy="46879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0243CE-98C0-42AC-B673-F4F23FBDF137}"/>
              </a:ext>
            </a:extLst>
          </p:cNvPr>
          <p:cNvSpPr txBox="1"/>
          <p:nvPr/>
        </p:nvSpPr>
        <p:spPr>
          <a:xfrm>
            <a:off x="441697" y="2947043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092368628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89C682-F570-4D0A-A97E-BFFF80724C05}"/>
              </a:ext>
            </a:extLst>
          </p:cNvPr>
          <p:cNvSpPr/>
          <p:nvPr/>
        </p:nvSpPr>
        <p:spPr>
          <a:xfrm>
            <a:off x="792805" y="4704539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459E2E-F467-48DC-B750-76D5EA71D058}"/>
              </a:ext>
            </a:extLst>
          </p:cNvPr>
          <p:cNvGrpSpPr/>
          <p:nvPr/>
        </p:nvGrpSpPr>
        <p:grpSpPr>
          <a:xfrm>
            <a:off x="791396" y="2657841"/>
            <a:ext cx="1977328" cy="1609359"/>
            <a:chOff x="3632067" y="1211922"/>
            <a:chExt cx="1977328" cy="16093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9CBDBD-F3AD-40F8-BEE6-1D2C0F2D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383779"/>
              <a:ext cx="321042" cy="19773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8F6AEFB-F410-4F02-8151-EB67BB63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834032"/>
              <a:ext cx="321042" cy="19773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76E6D2-306C-4C6D-AC88-762FF016A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60210" y="1672096"/>
              <a:ext cx="321042" cy="19773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4E3C3C-F488-44D4-BA9F-E6A276BFAD32}"/>
                </a:ext>
              </a:extLst>
            </p:cNvPr>
            <p:cNvSpPr txBox="1"/>
            <p:nvPr/>
          </p:nvSpPr>
          <p:spPr>
            <a:xfrm rot="5400000">
              <a:off x="4362520" y="19884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EC638E-D877-4DC5-9763-11FB5DFF1F20}"/>
              </a:ext>
            </a:extLst>
          </p:cNvPr>
          <p:cNvSpPr/>
          <p:nvPr/>
        </p:nvSpPr>
        <p:spPr>
          <a:xfrm>
            <a:off x="685800" y="2457450"/>
            <a:ext cx="2190750" cy="20669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BFE40D-6754-4B3F-A6EE-16D2DF56D562}"/>
              </a:ext>
            </a:extLst>
          </p:cNvPr>
          <p:cNvGrpSpPr/>
          <p:nvPr/>
        </p:nvGrpSpPr>
        <p:grpSpPr>
          <a:xfrm>
            <a:off x="6257492" y="2883972"/>
            <a:ext cx="2088013" cy="1213880"/>
            <a:chOff x="1560002" y="3206345"/>
            <a:chExt cx="3304961" cy="19213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1B105C8-54D0-4FDE-A0C8-1C7FD356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2" y="3206345"/>
              <a:ext cx="3304961" cy="174601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5A7CDE-4E13-485C-902F-4091E86F39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57" y="4961608"/>
              <a:ext cx="138667" cy="1660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E417E39-490F-411D-AC76-B94A473618A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112" y="3996305"/>
              <a:ext cx="135619" cy="11123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663A9A9-C448-49B5-83F0-9131EC138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48" y="2611650"/>
            <a:ext cx="1485026" cy="154281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98F76-B439-4BF0-905D-B81C510A25BB}"/>
              </a:ext>
            </a:extLst>
          </p:cNvPr>
          <p:cNvCxnSpPr>
            <a:cxnSpLocks/>
          </p:cNvCxnSpPr>
          <p:nvPr/>
        </p:nvCxnSpPr>
        <p:spPr>
          <a:xfrm>
            <a:off x="5291979" y="3108094"/>
            <a:ext cx="9655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145030-9CAA-4FA9-A835-6F8E4DE105ED}"/>
              </a:ext>
            </a:extLst>
          </p:cNvPr>
          <p:cNvGrpSpPr/>
          <p:nvPr/>
        </p:nvGrpSpPr>
        <p:grpSpPr>
          <a:xfrm>
            <a:off x="1247489" y="1803257"/>
            <a:ext cx="1092457" cy="369332"/>
            <a:chOff x="4736787" y="900063"/>
            <a:chExt cx="1092457" cy="3693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0DD252-9204-48EE-9672-F8428C2E1A4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BCEF2-C0F3-44FB-8BDD-51EEE8242A21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8B985F-3E4C-484A-A07A-0793E35FD60F}"/>
              </a:ext>
            </a:extLst>
          </p:cNvPr>
          <p:cNvSpPr txBox="1"/>
          <p:nvPr/>
        </p:nvSpPr>
        <p:spPr>
          <a:xfrm>
            <a:off x="3787759" y="217237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9EF97C-EAC1-4981-ACF1-6C761048B390}"/>
              </a:ext>
            </a:extLst>
          </p:cNvPr>
          <p:cNvSpPr txBox="1"/>
          <p:nvPr/>
        </p:nvSpPr>
        <p:spPr>
          <a:xfrm>
            <a:off x="6063887" y="217875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data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5C7E8-09BC-4586-AF40-FEA79896FC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72" y="2237701"/>
            <a:ext cx="463238" cy="25142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4ADF3E-2EB2-466F-A8E5-14D3335807DE}"/>
              </a:ext>
            </a:extLst>
          </p:cNvPr>
          <p:cNvCxnSpPr>
            <a:cxnSpLocks/>
          </p:cNvCxnSpPr>
          <p:nvPr/>
        </p:nvCxnSpPr>
        <p:spPr>
          <a:xfrm flipH="1">
            <a:off x="5291979" y="3555145"/>
            <a:ext cx="9833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00C41-4F65-4572-B890-E199E1D4CAA2}"/>
              </a:ext>
            </a:extLst>
          </p:cNvPr>
          <p:cNvCxnSpPr>
            <a:cxnSpLocks/>
          </p:cNvCxnSpPr>
          <p:nvPr/>
        </p:nvCxnSpPr>
        <p:spPr>
          <a:xfrm flipV="1">
            <a:off x="4279461" y="3268615"/>
            <a:ext cx="636488" cy="222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A291D4-C466-43C5-84D1-88DB3F7B161D}"/>
              </a:ext>
            </a:extLst>
          </p:cNvPr>
          <p:cNvSpPr txBox="1"/>
          <p:nvPr/>
        </p:nvSpPr>
        <p:spPr>
          <a:xfrm rot="20700000">
            <a:off x="3787759" y="2993668"/>
            <a:ext cx="1673474" cy="3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principle component</a:t>
            </a:r>
          </a:p>
        </p:txBody>
      </p:sp>
    </p:spTree>
    <p:extLst>
      <p:ext uri="{BB962C8B-B14F-4D97-AF65-F5344CB8AC3E}">
        <p14:creationId xmlns:p14="http://schemas.microsoft.com/office/powerpoint/2010/main" val="3929282456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1D5BAD-97A7-44A7-A0D3-62501E3BCF1E}"/>
              </a:ext>
            </a:extLst>
          </p:cNvPr>
          <p:cNvSpPr/>
          <p:nvPr/>
        </p:nvSpPr>
        <p:spPr>
          <a:xfrm>
            <a:off x="1016162" y="4626155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F706EB-900B-438D-B038-737701FFB48B}"/>
              </a:ext>
            </a:extLst>
          </p:cNvPr>
          <p:cNvSpPr/>
          <p:nvPr/>
        </p:nvSpPr>
        <p:spPr>
          <a:xfrm>
            <a:off x="6220996" y="4626155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C77FD-9839-4939-8DCA-13756FE7614C}"/>
              </a:ext>
            </a:extLst>
          </p:cNvPr>
          <p:cNvGrpSpPr/>
          <p:nvPr/>
        </p:nvGrpSpPr>
        <p:grpSpPr>
          <a:xfrm>
            <a:off x="585621" y="2309200"/>
            <a:ext cx="2948165" cy="1651384"/>
            <a:chOff x="2674889" y="1086183"/>
            <a:chExt cx="2948165" cy="16513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BA273-D28E-4525-BAF3-EEE720B19969}"/>
                </a:ext>
              </a:extLst>
            </p:cNvPr>
            <p:cNvGrpSpPr/>
            <p:nvPr/>
          </p:nvGrpSpPr>
          <p:grpSpPr>
            <a:xfrm>
              <a:off x="3645726" y="1128208"/>
              <a:ext cx="1977328" cy="1609359"/>
              <a:chOff x="3632067" y="1211922"/>
              <a:chExt cx="1977328" cy="160935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DD013B0-1475-4214-803B-AA808C7B3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383779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411E72-E4CC-4963-A7FC-F66BB7B2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834032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E0E9EE-3C01-429D-958B-075CB96DB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1672096"/>
                <a:ext cx="321042" cy="197732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5351DC-0691-438C-B2E0-33A79F183592}"/>
                  </a:ext>
                </a:extLst>
              </p:cNvPr>
              <p:cNvSpPr txBox="1"/>
              <p:nvPr/>
            </p:nvSpPr>
            <p:spPr>
              <a:xfrm rot="5400000">
                <a:off x="4362520" y="198848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b="1" dirty="0"/>
                  <a:t>…</a:t>
                </a:r>
                <a:endParaRPr lang="zh-CN" altLang="en-US" sz="2800" b="1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6D219E-1B2F-441C-96CF-0C365FAF08C4}"/>
                </a:ext>
              </a:extLst>
            </p:cNvPr>
            <p:cNvSpPr txBox="1"/>
            <p:nvPr/>
          </p:nvSpPr>
          <p:spPr>
            <a:xfrm>
              <a:off x="2674889" y="108618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12ED5A-D031-48B5-8AFE-9BA0360332A6}"/>
                </a:ext>
              </a:extLst>
            </p:cNvPr>
            <p:cNvSpPr txBox="1"/>
            <p:nvPr/>
          </p:nvSpPr>
          <p:spPr>
            <a:xfrm>
              <a:off x="2674889" y="236823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8DFCE-BF2F-4AE7-AC09-FAA40D21F474}"/>
                </a:ext>
              </a:extLst>
            </p:cNvPr>
            <p:cNvSpPr txBox="1"/>
            <p:nvPr/>
          </p:nvSpPr>
          <p:spPr>
            <a:xfrm>
              <a:off x="2674889" y="155431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D8214D-DB69-4A10-BF69-608BE16DF498}"/>
              </a:ext>
            </a:extLst>
          </p:cNvPr>
          <p:cNvGrpSpPr/>
          <p:nvPr/>
        </p:nvGrpSpPr>
        <p:grpSpPr>
          <a:xfrm>
            <a:off x="1558555" y="1728601"/>
            <a:ext cx="1092457" cy="369332"/>
            <a:chOff x="4736787" y="900063"/>
            <a:chExt cx="1092457" cy="3693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957585-5C86-4922-9C02-1C200B0BA2F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E985D1-71CE-419E-A66A-DCF34C27C112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13F098-9C64-4366-ADA7-673E77E9CC1F}"/>
              </a:ext>
            </a:extLst>
          </p:cNvPr>
          <p:cNvGrpSpPr/>
          <p:nvPr/>
        </p:nvGrpSpPr>
        <p:grpSpPr>
          <a:xfrm>
            <a:off x="6189097" y="1727167"/>
            <a:ext cx="2119100" cy="369332"/>
            <a:chOff x="7072687" y="894451"/>
            <a:chExt cx="2119100" cy="3693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E04FC-023B-4652-9E4A-767DB14F22F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87" y="1044105"/>
              <a:ext cx="143238" cy="1630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250F47-A445-4CD0-836F-8DCBE920FA29}"/>
                </a:ext>
              </a:extLst>
            </p:cNvPr>
            <p:cNvSpPr txBox="1"/>
            <p:nvPr/>
          </p:nvSpPr>
          <p:spPr>
            <a:xfrm>
              <a:off x="7215925" y="894451"/>
              <a:ext cx="197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 target information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D6524B5-A70F-4BC4-965D-34AAF5879BBA}"/>
              </a:ext>
            </a:extLst>
          </p:cNvPr>
          <p:cNvSpPr/>
          <p:nvPr/>
        </p:nvSpPr>
        <p:spPr>
          <a:xfrm>
            <a:off x="3252999" y="5036346"/>
            <a:ext cx="2870195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6C1D07-EB77-4F31-AAFF-E1B066F4BA49}"/>
              </a:ext>
            </a:extLst>
          </p:cNvPr>
          <p:cNvGrpSpPr/>
          <p:nvPr/>
        </p:nvGrpSpPr>
        <p:grpSpPr>
          <a:xfrm>
            <a:off x="5925723" y="2672267"/>
            <a:ext cx="2632656" cy="836433"/>
            <a:chOff x="6255920" y="2866980"/>
            <a:chExt cx="2632656" cy="83643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0D3BD5-8A8A-4B36-9FB8-FDDC7244ACB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290" y="2901948"/>
              <a:ext cx="690286" cy="2529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83FDCB-077F-40A1-8EC1-6E42D57A370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525" y="3419557"/>
              <a:ext cx="731429" cy="25142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F1F432-071F-4063-A59A-B0A48114F0C7}"/>
                </a:ext>
              </a:extLst>
            </p:cNvPr>
            <p:cNvSpPr txBox="1"/>
            <p:nvPr/>
          </p:nvSpPr>
          <p:spPr>
            <a:xfrm>
              <a:off x="6255920" y="2866980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Discriminative model: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3034C3-927B-425C-9856-06B709C9A873}"/>
                </a:ext>
              </a:extLst>
            </p:cNvPr>
            <p:cNvSpPr txBox="1"/>
            <p:nvPr/>
          </p:nvSpPr>
          <p:spPr>
            <a:xfrm>
              <a:off x="6293307" y="3364859"/>
              <a:ext cx="1710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Generative model: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149B7-22DF-41A6-807B-21BE7BB3F5BB}"/>
              </a:ext>
            </a:extLst>
          </p:cNvPr>
          <p:cNvSpPr/>
          <p:nvPr/>
        </p:nvSpPr>
        <p:spPr>
          <a:xfrm>
            <a:off x="5817958" y="2590682"/>
            <a:ext cx="2870194" cy="52494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4AB91-0693-47F9-8E1D-AFA6CBEBBBE8}"/>
              </a:ext>
            </a:extLst>
          </p:cNvPr>
          <p:cNvSpPr txBox="1"/>
          <p:nvPr/>
        </p:nvSpPr>
        <p:spPr>
          <a:xfrm>
            <a:off x="3518946" y="4544148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classification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90DDAF-6983-413D-A9B3-35BF990A6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79" y="4601658"/>
            <a:ext cx="69028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8712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F76CE-CB6F-4C2C-8D43-764BB8F69FCE}"/>
              </a:ext>
            </a:extLst>
          </p:cNvPr>
          <p:cNvGrpSpPr/>
          <p:nvPr/>
        </p:nvGrpSpPr>
        <p:grpSpPr>
          <a:xfrm>
            <a:off x="189377" y="2894916"/>
            <a:ext cx="2261159" cy="2632513"/>
            <a:chOff x="860497" y="2777470"/>
            <a:chExt cx="2261159" cy="263251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2AE25E-037F-41F5-81A0-02CAC04E124F}"/>
                </a:ext>
              </a:extLst>
            </p:cNvPr>
            <p:cNvCxnSpPr>
              <a:cxnSpLocks/>
            </p:cNvCxnSpPr>
            <p:nvPr/>
          </p:nvCxnSpPr>
          <p:spPr>
            <a:xfrm>
              <a:off x="860497" y="4037322"/>
              <a:ext cx="2261159" cy="466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3BC0D1-FAE9-464B-A3C6-43FB7980E145}"/>
                </a:ext>
              </a:extLst>
            </p:cNvPr>
            <p:cNvGrpSpPr/>
            <p:nvPr/>
          </p:nvGrpSpPr>
          <p:grpSpPr>
            <a:xfrm>
              <a:off x="1066411" y="3286197"/>
              <a:ext cx="1666482" cy="2123786"/>
              <a:chOff x="1655621" y="3566804"/>
              <a:chExt cx="1666482" cy="2123786"/>
            </a:xfrm>
          </p:grpSpPr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552B8D23-6267-4451-ABE6-CC4C37734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308" y="4602788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8CC551B4-E828-42CC-8CA7-9F09CA234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151" y="3804297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E68D57A5-346A-4065-B476-93C8E486D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496" y="4529724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4205B5CF-4132-45C6-9931-AFE0C90B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624" y="4091633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DCE08531-7B87-4143-80F5-4A25D16F3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465" y="4222296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613B137F-BEBA-4FC7-AAE3-B41F90D10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496" y="3729651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0" name="Oval 14">
                <a:extLst>
                  <a:ext uri="{FF2B5EF4-FFF2-40B4-BE49-F238E27FC236}">
                    <a16:creationId xmlns:a16="http://schemas.microsoft.com/office/drawing/2014/main" id="{61810DE5-BE9E-4B4D-A419-727F2BCB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450" y="4621475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1" name="Oval 15">
                <a:extLst>
                  <a:ext uri="{FF2B5EF4-FFF2-40B4-BE49-F238E27FC236}">
                    <a16:creationId xmlns:a16="http://schemas.microsoft.com/office/drawing/2014/main" id="{7563B5A0-3498-42BA-9A6C-A1C923EAC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464" y="4061559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Oval 28">
                <a:extLst>
                  <a:ext uri="{FF2B5EF4-FFF2-40B4-BE49-F238E27FC236}">
                    <a16:creationId xmlns:a16="http://schemas.microsoft.com/office/drawing/2014/main" id="{3D6A75AA-2454-45CF-AA75-B70C07CC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26969" y="3795456"/>
                <a:ext cx="2123786" cy="16664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3" name="TextBox 33">
                <a:extLst>
                  <a:ext uri="{FF2B5EF4-FFF2-40B4-BE49-F238E27FC236}">
                    <a16:creationId xmlns:a16="http://schemas.microsoft.com/office/drawing/2014/main" id="{82F2D018-9A40-4F73-BE5E-A2E77D6AB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332" y="4405020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4" name="Oval 8">
                <a:extLst>
                  <a:ext uri="{FF2B5EF4-FFF2-40B4-BE49-F238E27FC236}">
                    <a16:creationId xmlns:a16="http://schemas.microsoft.com/office/drawing/2014/main" id="{92F981FE-77BD-4B43-B037-7B5CAEA01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126" y="5080871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Oval 11">
                <a:extLst>
                  <a:ext uri="{FF2B5EF4-FFF2-40B4-BE49-F238E27FC236}">
                    <a16:creationId xmlns:a16="http://schemas.microsoft.com/office/drawing/2014/main" id="{C7A8E32A-7479-46BE-9C10-6B3CAF3E0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521" y="4906392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6" name="Oval 14">
                <a:extLst>
                  <a:ext uri="{FF2B5EF4-FFF2-40B4-BE49-F238E27FC236}">
                    <a16:creationId xmlns:a16="http://schemas.microsoft.com/office/drawing/2014/main" id="{CBDFE97A-8320-4394-834F-9022EA00C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861" y="5209507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7" name="TextBox 33">
                <a:extLst>
                  <a:ext uri="{FF2B5EF4-FFF2-40B4-BE49-F238E27FC236}">
                    <a16:creationId xmlns:a16="http://schemas.microsoft.com/office/drawing/2014/main" id="{050F054B-9F2A-451D-BAAA-86EB53012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701" y="5035028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13C9322F-410E-4A29-90FB-8F71EA39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094" y="4869645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49" name="Oval 14">
                <a:extLst>
                  <a:ext uri="{FF2B5EF4-FFF2-40B4-BE49-F238E27FC236}">
                    <a16:creationId xmlns:a16="http://schemas.microsoft.com/office/drawing/2014/main" id="{50BA5C98-918E-4753-8847-0BE703919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207" y="4993780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0" name="Oval 14">
                <a:extLst>
                  <a:ext uri="{FF2B5EF4-FFF2-40B4-BE49-F238E27FC236}">
                    <a16:creationId xmlns:a16="http://schemas.microsoft.com/office/drawing/2014/main" id="{10D6BBC8-3EE5-4F66-AEDB-D3D798D3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020" y="5213980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D62AF03C-4B81-461E-81E0-61C4D30BF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568" y="4294181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2" name="Oval 11">
                <a:extLst>
                  <a:ext uri="{FF2B5EF4-FFF2-40B4-BE49-F238E27FC236}">
                    <a16:creationId xmlns:a16="http://schemas.microsoft.com/office/drawing/2014/main" id="{7A807A74-5FA4-4CF8-8F16-1F3E11EB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650" y="4333788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3" name="Oval 12">
                <a:extLst>
                  <a:ext uri="{FF2B5EF4-FFF2-40B4-BE49-F238E27FC236}">
                    <a16:creationId xmlns:a16="http://schemas.microsoft.com/office/drawing/2014/main" id="{1D2601F3-F136-4512-8168-28BB01042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471" y="3946617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4" name="Oval 8">
                <a:extLst>
                  <a:ext uri="{FF2B5EF4-FFF2-40B4-BE49-F238E27FC236}">
                    <a16:creationId xmlns:a16="http://schemas.microsoft.com/office/drawing/2014/main" id="{049E9C71-B6C8-4CCE-B0ED-4D791B2DE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303" y="4657167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FFD31C-5390-4119-A9CF-630407823E45}"/>
                </a:ext>
              </a:extLst>
            </p:cNvPr>
            <p:cNvSpPr txBox="1"/>
            <p:nvPr/>
          </p:nvSpPr>
          <p:spPr>
            <a:xfrm>
              <a:off x="1188108" y="2777470"/>
              <a:ext cx="1285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set</a:t>
              </a:r>
              <a:endParaRPr lang="zh-CN" altLang="en-US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99A285-B6E2-4C05-8EEE-B0601DD73740}"/>
              </a:ext>
            </a:extLst>
          </p:cNvPr>
          <p:cNvGrpSpPr/>
          <p:nvPr/>
        </p:nvGrpSpPr>
        <p:grpSpPr>
          <a:xfrm>
            <a:off x="6580747" y="2947010"/>
            <a:ext cx="2261159" cy="2625291"/>
            <a:chOff x="4687403" y="3498076"/>
            <a:chExt cx="2261159" cy="26252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0D43D25-0755-4860-8D10-BDB9C18AC0AA}"/>
                </a:ext>
              </a:extLst>
            </p:cNvPr>
            <p:cNvGrpSpPr/>
            <p:nvPr/>
          </p:nvGrpSpPr>
          <p:grpSpPr>
            <a:xfrm>
              <a:off x="5123959" y="3999581"/>
              <a:ext cx="1666482" cy="2123786"/>
              <a:chOff x="1655621" y="3566804"/>
              <a:chExt cx="1666482" cy="2123786"/>
            </a:xfrm>
          </p:grpSpPr>
          <p:sp>
            <p:nvSpPr>
              <p:cNvPr id="59" name="Oval 8">
                <a:extLst>
                  <a:ext uri="{FF2B5EF4-FFF2-40B4-BE49-F238E27FC236}">
                    <a16:creationId xmlns:a16="http://schemas.microsoft.com/office/drawing/2014/main" id="{104CF98B-D370-40F9-9B6A-A371D074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308" y="4602788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0" name="Oval 9">
                <a:extLst>
                  <a:ext uri="{FF2B5EF4-FFF2-40B4-BE49-F238E27FC236}">
                    <a16:creationId xmlns:a16="http://schemas.microsoft.com/office/drawing/2014/main" id="{1D02F182-E724-4164-94E5-2DF736AF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190" y="3768101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1" name="Oval 10">
                <a:extLst>
                  <a:ext uri="{FF2B5EF4-FFF2-40B4-BE49-F238E27FC236}">
                    <a16:creationId xmlns:a16="http://schemas.microsoft.com/office/drawing/2014/main" id="{FC567DCD-18C8-4052-B402-61887D3D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246" y="4760068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A9029CC1-AE80-461F-A7DF-647D0D6FC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069" y="4333788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3" name="Oval 12">
                <a:extLst>
                  <a:ext uri="{FF2B5EF4-FFF2-40B4-BE49-F238E27FC236}">
                    <a16:creationId xmlns:a16="http://schemas.microsoft.com/office/drawing/2014/main" id="{B225795F-CC58-484D-BE53-56A38AB29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451" y="4488619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4" name="Oval 13">
                <a:extLst>
                  <a:ext uri="{FF2B5EF4-FFF2-40B4-BE49-F238E27FC236}">
                    <a16:creationId xmlns:a16="http://schemas.microsoft.com/office/drawing/2014/main" id="{C7A49E96-30F7-4649-A943-B2335802E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164" y="3896737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5" name="Oval 14">
                <a:extLst>
                  <a:ext uri="{FF2B5EF4-FFF2-40B4-BE49-F238E27FC236}">
                    <a16:creationId xmlns:a16="http://schemas.microsoft.com/office/drawing/2014/main" id="{EAF65E55-9F13-4D56-80D2-F5C61620A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5289" y="4172380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6" name="Oval 15">
                <a:extLst>
                  <a:ext uri="{FF2B5EF4-FFF2-40B4-BE49-F238E27FC236}">
                    <a16:creationId xmlns:a16="http://schemas.microsoft.com/office/drawing/2014/main" id="{935909F3-6407-46A6-9430-237600273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818" y="4145098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7" name="Oval 28">
                <a:extLst>
                  <a:ext uri="{FF2B5EF4-FFF2-40B4-BE49-F238E27FC236}">
                    <a16:creationId xmlns:a16="http://schemas.microsoft.com/office/drawing/2014/main" id="{2FE2A598-FC37-4172-8037-3235F4D99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26969" y="3795456"/>
                <a:ext cx="2123786" cy="16664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8" name="TextBox 33">
                <a:extLst>
                  <a:ext uri="{FF2B5EF4-FFF2-40B4-BE49-F238E27FC236}">
                    <a16:creationId xmlns:a16="http://schemas.microsoft.com/office/drawing/2014/main" id="{00D200B8-1757-414E-974F-299BEA36A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332" y="4405020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9" name="Oval 8">
                <a:extLst>
                  <a:ext uri="{FF2B5EF4-FFF2-40B4-BE49-F238E27FC236}">
                    <a16:creationId xmlns:a16="http://schemas.microsoft.com/office/drawing/2014/main" id="{D79A4228-C4CF-4D24-83A9-8CA6D198E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523" y="5392024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6783260D-6417-45BF-966E-F6AE2CF71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242" y="5047485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1" name="Oval 14">
                <a:extLst>
                  <a:ext uri="{FF2B5EF4-FFF2-40B4-BE49-F238E27FC236}">
                    <a16:creationId xmlns:a16="http://schemas.microsoft.com/office/drawing/2014/main" id="{2E4D7B12-0AAC-43D8-BB70-D7D5F3A61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017" y="5268992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2" name="TextBox 33">
                <a:extLst>
                  <a:ext uri="{FF2B5EF4-FFF2-40B4-BE49-F238E27FC236}">
                    <a16:creationId xmlns:a16="http://schemas.microsoft.com/office/drawing/2014/main" id="{EC6216D2-D30D-4AF4-8A79-8CC33D145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701" y="5035028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3" name="Oval 8">
                <a:extLst>
                  <a:ext uri="{FF2B5EF4-FFF2-40B4-BE49-F238E27FC236}">
                    <a16:creationId xmlns:a16="http://schemas.microsoft.com/office/drawing/2014/main" id="{B6B76AB2-1E60-455D-B456-FD22C3252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725" y="4800205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4" name="Oval 14">
                <a:extLst>
                  <a:ext uri="{FF2B5EF4-FFF2-40B4-BE49-F238E27FC236}">
                    <a16:creationId xmlns:a16="http://schemas.microsoft.com/office/drawing/2014/main" id="{EA4524E3-7327-4A1E-8870-FB193E6F4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826" y="4878589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5" name="Oval 14">
                <a:extLst>
                  <a:ext uri="{FF2B5EF4-FFF2-40B4-BE49-F238E27FC236}">
                    <a16:creationId xmlns:a16="http://schemas.microsoft.com/office/drawing/2014/main" id="{F2A42F96-B3BD-4D29-9C44-5CB010A2A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205" y="5072500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Oval 8">
                <a:extLst>
                  <a:ext uri="{FF2B5EF4-FFF2-40B4-BE49-F238E27FC236}">
                    <a16:creationId xmlns:a16="http://schemas.microsoft.com/office/drawing/2014/main" id="{BDC82CF4-B8EB-4947-BBFE-4ACC7D803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377" y="4393765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Oval 11">
                <a:extLst>
                  <a:ext uri="{FF2B5EF4-FFF2-40B4-BE49-F238E27FC236}">
                    <a16:creationId xmlns:a16="http://schemas.microsoft.com/office/drawing/2014/main" id="{2F20BD38-8E43-47DD-B40E-6CD758DAE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650" y="4333788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dirty="0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9D973770-59FF-4C21-90A7-859E195D1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471" y="3946617"/>
                <a:ext cx="123260" cy="1286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E74A43B7-17CD-46CC-B11F-1314A4E49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242" y="4648152"/>
                <a:ext cx="123260" cy="128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53F84C-28E7-4E45-81D8-8AE964353713}"/>
                </a:ext>
              </a:extLst>
            </p:cNvPr>
            <p:cNvSpPr txBox="1"/>
            <p:nvPr/>
          </p:nvSpPr>
          <p:spPr>
            <a:xfrm>
              <a:off x="5530850" y="3498076"/>
              <a:ext cx="88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 set</a:t>
              </a:r>
              <a:endParaRPr lang="zh-CN" altLang="en-US" dirty="0" err="1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3B5592-407B-49FD-A631-AB5F84BCE552}"/>
                </a:ext>
              </a:extLst>
            </p:cNvPr>
            <p:cNvCxnSpPr>
              <a:cxnSpLocks/>
            </p:cNvCxnSpPr>
            <p:nvPr/>
          </p:nvCxnSpPr>
          <p:spPr>
            <a:xfrm>
              <a:off x="4687403" y="4741810"/>
              <a:ext cx="2261159" cy="466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11C3D38F-3F86-4DBB-BD17-2266D0F3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027" y="4976925"/>
              <a:ext cx="123260" cy="1286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1A22B99-7849-4BAC-85E2-D974E2BE83C4}"/>
              </a:ext>
            </a:extLst>
          </p:cNvPr>
          <p:cNvSpPr txBox="1"/>
          <p:nvPr/>
        </p:nvSpPr>
        <p:spPr>
          <a:xfrm>
            <a:off x="2592544" y="2675973"/>
            <a:ext cx="422263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Data distribution mismatch </a:t>
            </a:r>
          </a:p>
          <a:p>
            <a:pPr algn="l"/>
            <a:r>
              <a:rPr lang="en-US" altLang="zh-CN" sz="1600" dirty="0"/>
              <a:t>      (domain adaptation/generalization)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Feature type mismatch </a:t>
            </a:r>
          </a:p>
          <a:p>
            <a:pPr algn="l"/>
            <a:r>
              <a:rPr lang="en-US" altLang="zh-CN" sz="1600" dirty="0"/>
              <a:t>      (multi-view learning, privileged information)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Category mismatch </a:t>
            </a:r>
          </a:p>
          <a:p>
            <a:pPr algn="l"/>
            <a:r>
              <a:rPr lang="en-US" altLang="zh-CN" sz="1600" dirty="0"/>
              <a:t>      (zero-shot learning)</a:t>
            </a:r>
          </a:p>
          <a:p>
            <a:pPr algn="l"/>
            <a:endParaRPr lang="zh-CN" altLang="en-US" dirty="0" err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32C1BD-86D7-49BB-A2FF-FE62A4897F22}"/>
              </a:ext>
            </a:extLst>
          </p:cNvPr>
          <p:cNvSpPr txBox="1"/>
          <p:nvPr/>
        </p:nvSpPr>
        <p:spPr>
          <a:xfrm>
            <a:off x="2305194" y="1651617"/>
            <a:ext cx="453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Mismatch between training set and test set</a:t>
            </a:r>
            <a:endParaRPr lang="zh-CN" altLang="en-US" sz="2000" dirty="0" err="1"/>
          </a:p>
        </p:txBody>
      </p:sp>
      <p:sp>
        <p:nvSpPr>
          <p:cNvPr id="96" name="Arrow: Left-Right 95">
            <a:extLst>
              <a:ext uri="{FF2B5EF4-FFF2-40B4-BE49-F238E27FC236}">
                <a16:creationId xmlns:a16="http://schemas.microsoft.com/office/drawing/2014/main" id="{928B7AB2-AA67-40CB-A923-F80160286788}"/>
              </a:ext>
            </a:extLst>
          </p:cNvPr>
          <p:cNvSpPr/>
          <p:nvPr/>
        </p:nvSpPr>
        <p:spPr>
          <a:xfrm>
            <a:off x="2541864" y="4299263"/>
            <a:ext cx="3989416" cy="4610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44792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3192E25-AF08-4773-9D35-0811D8163A10}"/>
              </a:ext>
            </a:extLst>
          </p:cNvPr>
          <p:cNvGrpSpPr/>
          <p:nvPr/>
        </p:nvGrpSpPr>
        <p:grpSpPr>
          <a:xfrm>
            <a:off x="2578931" y="2789631"/>
            <a:ext cx="3882279" cy="3371534"/>
            <a:chOff x="4723548" y="1982372"/>
            <a:chExt cx="3882279" cy="337153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7A33B30-934A-4806-A969-CA26EED55B9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548" y="3467102"/>
              <a:ext cx="211810" cy="1508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4A80387-A8DA-4A70-B8B9-6A7A3903FFD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059" y="2042985"/>
              <a:ext cx="211810" cy="271239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8ECF6E8-9FE4-4FE7-B41F-E3D8D7CB79A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935" y="2429130"/>
              <a:ext cx="211810" cy="271239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43CC66A-8F81-4C09-9C25-143B2260E66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631" y="3261273"/>
              <a:ext cx="332191" cy="304763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99913A6-20F5-4F60-839B-AEFF1EDD046E}"/>
                </a:ext>
              </a:extLst>
            </p:cNvPr>
            <p:cNvSpPr txBox="1"/>
            <p:nvPr/>
          </p:nvSpPr>
          <p:spPr>
            <a:xfrm rot="5400000">
              <a:off x="6040350" y="27466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64ACFC4-854E-442B-AF78-B1149DA4D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600126"/>
              <a:ext cx="1050979" cy="942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2FFB7C1-FA5A-4B9E-84BA-0364649AE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241526"/>
              <a:ext cx="1050979" cy="1301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CF67676-0767-4EA1-AEF8-C00A2C26C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3411576"/>
              <a:ext cx="1050979" cy="130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F1DB471-0321-4553-AB76-198A15E925B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883" y="3743384"/>
              <a:ext cx="217905" cy="27276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02B283D-BB2F-425E-A519-B6E8636C809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59" y="4129529"/>
              <a:ext cx="217905" cy="27276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C05AF47-2489-460D-BD6F-06434BF0A2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56" y="4961672"/>
              <a:ext cx="336763" cy="304763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7BCE78-99EC-4D37-AD65-3B3153B08D19}"/>
                </a:ext>
              </a:extLst>
            </p:cNvPr>
            <p:cNvSpPr txBox="1"/>
            <p:nvPr/>
          </p:nvSpPr>
          <p:spPr>
            <a:xfrm rot="5400000">
              <a:off x="6050174" y="44470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AE5FB0F-6F0A-4345-8EA0-68842B7FE0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4760" y="3532579"/>
              <a:ext cx="1050979" cy="390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BE1DBD-19A3-47A0-AEAE-1BE3A6D82C1E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5023012" y="3542530"/>
              <a:ext cx="1088747" cy="72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F36C1C7-501F-4730-8115-B3A98EEA865B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5007758" y="3542529"/>
              <a:ext cx="1107698" cy="15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77182F5-241D-4696-B046-9D886B08E87C}"/>
                </a:ext>
              </a:extLst>
            </p:cNvPr>
            <p:cNvSpPr/>
            <p:nvPr/>
          </p:nvSpPr>
          <p:spPr>
            <a:xfrm>
              <a:off x="5912528" y="1982372"/>
              <a:ext cx="559293" cy="1647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F75F97-2A2A-44F4-B440-89855CBFCF3D}"/>
                </a:ext>
              </a:extLst>
            </p:cNvPr>
            <p:cNvSpPr/>
            <p:nvPr/>
          </p:nvSpPr>
          <p:spPr>
            <a:xfrm>
              <a:off x="5912528" y="3713371"/>
              <a:ext cx="576591" cy="16405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73963C-854F-458C-97EE-953D98F155A2}"/>
                </a:ext>
              </a:extLst>
            </p:cNvPr>
            <p:cNvSpPr txBox="1"/>
            <p:nvPr/>
          </p:nvSpPr>
          <p:spPr>
            <a:xfrm>
              <a:off x="7880949" y="2564749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task1</a:t>
              </a:r>
              <a:endParaRPr lang="zh-CN" altLang="en-US" sz="2000" dirty="0" err="1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57EFB5E-56FE-4CC8-B601-0ED8E451ADE0}"/>
                </a:ext>
              </a:extLst>
            </p:cNvPr>
            <p:cNvSpPr txBox="1"/>
            <p:nvPr/>
          </p:nvSpPr>
          <p:spPr>
            <a:xfrm>
              <a:off x="7880949" y="4289848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task2</a:t>
              </a:r>
              <a:endParaRPr lang="zh-CN" altLang="en-US" sz="2000" dirty="0" err="1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3897BC3A-CD61-4DE8-AC9C-72B3740ABDCE}"/>
              </a:ext>
            </a:extLst>
          </p:cNvPr>
          <p:cNvSpPr/>
          <p:nvPr/>
        </p:nvSpPr>
        <p:spPr>
          <a:xfrm>
            <a:off x="5465095" y="2848180"/>
            <a:ext cx="296404" cy="150843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0D12C88F-5385-4DA2-9A97-0041071C43CB}"/>
              </a:ext>
            </a:extLst>
          </p:cNvPr>
          <p:cNvSpPr/>
          <p:nvPr/>
        </p:nvSpPr>
        <p:spPr>
          <a:xfrm>
            <a:off x="5465095" y="4537408"/>
            <a:ext cx="246410" cy="15530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3FD549-137B-464E-BF4C-9FD579513304}"/>
              </a:ext>
            </a:extLst>
          </p:cNvPr>
          <p:cNvSpPr txBox="1"/>
          <p:nvPr/>
        </p:nvSpPr>
        <p:spPr>
          <a:xfrm>
            <a:off x="4382611" y="281658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1</a:t>
            </a:r>
            <a:endParaRPr lang="zh-CN" altLang="en-US" sz="1600" dirty="0" err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361972-E2D1-40EF-A88C-2A40E7E2AC93}"/>
              </a:ext>
            </a:extLst>
          </p:cNvPr>
          <p:cNvSpPr txBox="1"/>
          <p:nvPr/>
        </p:nvSpPr>
        <p:spPr>
          <a:xfrm>
            <a:off x="4403483" y="323350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2</a:t>
            </a:r>
            <a:endParaRPr lang="zh-CN" altLang="en-US" sz="1600" dirty="0" err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F99100-14CD-4D53-8372-F19C771F5B07}"/>
              </a:ext>
            </a:extLst>
          </p:cNvPr>
          <p:cNvSpPr txBox="1"/>
          <p:nvPr/>
        </p:nvSpPr>
        <p:spPr>
          <a:xfrm rot="5400000">
            <a:off x="4526376" y="3541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137AA2-FE1F-4BC3-B6D2-B5678AD34678}"/>
              </a:ext>
            </a:extLst>
          </p:cNvPr>
          <p:cNvSpPr txBox="1"/>
          <p:nvPr/>
        </p:nvSpPr>
        <p:spPr>
          <a:xfrm>
            <a:off x="4403483" y="409212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C1</a:t>
            </a:r>
            <a:endParaRPr lang="zh-CN" altLang="en-US" sz="1600" dirty="0" err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16B8D9-2D1F-4736-84FF-52506C66012D}"/>
              </a:ext>
            </a:extLst>
          </p:cNvPr>
          <p:cNvSpPr txBox="1"/>
          <p:nvPr/>
        </p:nvSpPr>
        <p:spPr>
          <a:xfrm>
            <a:off x="4373491" y="450411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1</a:t>
            </a:r>
            <a:endParaRPr lang="zh-CN" altLang="en-US" sz="1600" dirty="0" err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4957E1-E662-4C59-BBE0-35A37D249AA0}"/>
              </a:ext>
            </a:extLst>
          </p:cNvPr>
          <p:cNvSpPr txBox="1"/>
          <p:nvPr/>
        </p:nvSpPr>
        <p:spPr>
          <a:xfrm>
            <a:off x="4394363" y="4921042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2</a:t>
            </a:r>
            <a:endParaRPr lang="zh-CN" altLang="en-US" sz="1600" dirty="0" err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552349-2DD3-44B1-A35A-0937F9C0508F}"/>
              </a:ext>
            </a:extLst>
          </p:cNvPr>
          <p:cNvSpPr txBox="1"/>
          <p:nvPr/>
        </p:nvSpPr>
        <p:spPr>
          <a:xfrm rot="5400000">
            <a:off x="4517256" y="5228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082DFA-00C1-4D2F-95C7-871A7DA9D6D4}"/>
              </a:ext>
            </a:extLst>
          </p:cNvPr>
          <p:cNvSpPr txBox="1"/>
          <p:nvPr/>
        </p:nvSpPr>
        <p:spPr>
          <a:xfrm>
            <a:off x="4394363" y="577965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label C2</a:t>
            </a:r>
            <a:endParaRPr lang="zh-CN" altLang="en-US" sz="1600" dirty="0" err="1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3393F4-4414-460C-9688-F7A2089822AD}"/>
              </a:ext>
            </a:extLst>
          </p:cNvPr>
          <p:cNvSpPr txBox="1"/>
          <p:nvPr/>
        </p:nvSpPr>
        <p:spPr>
          <a:xfrm>
            <a:off x="2866245" y="1398349"/>
            <a:ext cx="3411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Beyond single-label single-task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652519686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\x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\x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\x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9.9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,\y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.47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1_{C_1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9.9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,\y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5.7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C_2}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7.97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)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4250</TotalTime>
  <Words>157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517</cp:revision>
  <dcterms:created xsi:type="dcterms:W3CDTF">2016-04-20T02:59:17Z</dcterms:created>
  <dcterms:modified xsi:type="dcterms:W3CDTF">2019-06-10T08:25:00Z</dcterms:modified>
</cp:coreProperties>
</file>