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85" r:id="rId4"/>
    <p:sldId id="298" r:id="rId5"/>
    <p:sldId id="286" r:id="rId6"/>
    <p:sldId id="299" r:id="rId7"/>
    <p:sldId id="300" r:id="rId8"/>
    <p:sldId id="301" r:id="rId9"/>
    <p:sldId id="295" r:id="rId10"/>
    <p:sldId id="302" r:id="rId11"/>
    <p:sldId id="293" r:id="rId12"/>
    <p:sldId id="289" r:id="rId13"/>
    <p:sldId id="303" r:id="rId14"/>
    <p:sldId id="294" r:id="rId15"/>
    <p:sldId id="290" r:id="rId16"/>
    <p:sldId id="296" r:id="rId17"/>
    <p:sldId id="297" r:id="rId18"/>
    <p:sldId id="292" r:id="rId19"/>
    <p:sldId id="288" r:id="rId20"/>
    <p:sldId id="304" r:id="rId21"/>
    <p:sldId id="305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455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  <p:sldLayoutId id="2147483819" r:id="rId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cmi.sjtu.edu.cn/home/niuli/" TargetMode="External"/><Relationship Id="rId2" Type="http://schemas.openxmlformats.org/officeDocument/2006/relationships/hyperlink" Target="mailto:ustcnewly@sjtu.edu.c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3" Type="http://schemas.openxmlformats.org/officeDocument/2006/relationships/tags" Target="../tags/tag8.xml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24.png"/><Relationship Id="rId5" Type="http://schemas.openxmlformats.org/officeDocument/2006/relationships/tags" Target="../tags/tag10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9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7A0A5-B745-43D3-9080-2FEA5077A2FA}"/>
              </a:ext>
            </a:extLst>
          </p:cNvPr>
          <p:cNvSpPr txBox="1"/>
          <p:nvPr/>
        </p:nvSpPr>
        <p:spPr>
          <a:xfrm>
            <a:off x="4239809" y="2566430"/>
            <a:ext cx="2362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Nominal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Ordinal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Interval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Ratio level</a:t>
            </a:r>
            <a:endParaRPr lang="en-US" altLang="zh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B48A0-C9B2-41F1-AD56-7FA842381CE2}"/>
              </a:ext>
            </a:extLst>
          </p:cNvPr>
          <p:cNvSpPr txBox="1"/>
          <p:nvPr/>
        </p:nvSpPr>
        <p:spPr>
          <a:xfrm>
            <a:off x="3284147" y="1078992"/>
            <a:ext cx="25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Four levels of data</a:t>
            </a:r>
            <a:endParaRPr lang="zh-CN" altLang="en-US" sz="2400" dirty="0" err="1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B8E7C24-5012-4A53-A06B-2C9B5F024634}"/>
              </a:ext>
            </a:extLst>
          </p:cNvPr>
          <p:cNvSpPr/>
          <p:nvPr/>
        </p:nvSpPr>
        <p:spPr>
          <a:xfrm>
            <a:off x="3936827" y="2743200"/>
            <a:ext cx="320952" cy="6737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1E0AA6D-9780-4679-8116-9C979D36BD9C}"/>
              </a:ext>
            </a:extLst>
          </p:cNvPr>
          <p:cNvSpPr/>
          <p:nvPr/>
        </p:nvSpPr>
        <p:spPr>
          <a:xfrm>
            <a:off x="3936827" y="3981368"/>
            <a:ext cx="320952" cy="63813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CFF-25C8-42A1-B5EB-8A346BE55BF3}"/>
              </a:ext>
            </a:extLst>
          </p:cNvPr>
          <p:cNvSpPr txBox="1"/>
          <p:nvPr/>
        </p:nvSpPr>
        <p:spPr>
          <a:xfrm>
            <a:off x="2260753" y="2849246"/>
            <a:ext cx="152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qualitative</a:t>
            </a:r>
            <a:endParaRPr lang="zh-CN" altLang="en-US" sz="24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6EDB8-4F48-45FA-B892-7B930F74FE62}"/>
              </a:ext>
            </a:extLst>
          </p:cNvPr>
          <p:cNvSpPr txBox="1"/>
          <p:nvPr/>
        </p:nvSpPr>
        <p:spPr>
          <a:xfrm>
            <a:off x="2101932" y="3981368"/>
            <a:ext cx="168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quantitative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24184830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12F42A-5915-48C3-BB7D-8C86E59952FF}"/>
              </a:ext>
            </a:extLst>
          </p:cNvPr>
          <p:cNvGrpSpPr/>
          <p:nvPr/>
        </p:nvGrpSpPr>
        <p:grpSpPr>
          <a:xfrm>
            <a:off x="2164323" y="1885867"/>
            <a:ext cx="5421875" cy="4299869"/>
            <a:chOff x="2342453" y="1968995"/>
            <a:chExt cx="5421875" cy="4299869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46E130BF-6A84-4D84-BB8D-EDBC15A0E0C5}"/>
                </a:ext>
              </a:extLst>
            </p:cNvPr>
            <p:cNvSpPr/>
            <p:nvPr/>
          </p:nvSpPr>
          <p:spPr>
            <a:xfrm>
              <a:off x="2342453" y="1968995"/>
              <a:ext cx="3259015" cy="11971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4BC54D-DF45-47BA-A2FB-32F01747A9D7}"/>
                </a:ext>
              </a:extLst>
            </p:cNvPr>
            <p:cNvSpPr txBox="1"/>
            <p:nvPr/>
          </p:nvSpPr>
          <p:spPr>
            <a:xfrm>
              <a:off x="2806098" y="2376175"/>
              <a:ext cx="24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Describe it using numbers?</a:t>
              </a:r>
              <a:endParaRPr lang="zh-CN" altLang="en-US" sz="1600" dirty="0" err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75B5FB-2F8B-4BCA-82EF-C2DB7460602B}"/>
                </a:ext>
              </a:extLst>
            </p:cNvPr>
            <p:cNvSpPr txBox="1"/>
            <p:nvPr/>
          </p:nvSpPr>
          <p:spPr>
            <a:xfrm>
              <a:off x="3401332" y="3301069"/>
              <a:ext cx="7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yes</a:t>
              </a:r>
              <a:endParaRPr lang="zh-CN" altLang="en-US" sz="2000" dirty="0" err="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AD26BA-C276-429D-8766-E9FCBB883B9F}"/>
                </a:ext>
              </a:extLst>
            </p:cNvPr>
            <p:cNvGrpSpPr/>
            <p:nvPr/>
          </p:nvGrpSpPr>
          <p:grpSpPr>
            <a:xfrm>
              <a:off x="5601466" y="2162422"/>
              <a:ext cx="861646" cy="428744"/>
              <a:chOff x="5521566" y="1762925"/>
              <a:chExt cx="861646" cy="42874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0B562C-7A28-4222-8BFA-113EFEB1C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566" y="2181342"/>
                <a:ext cx="791305" cy="10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A030E-646B-4991-B0B0-11BBBECA2D6A}"/>
                  </a:ext>
                </a:extLst>
              </p:cNvPr>
              <p:cNvSpPr txBox="1"/>
              <p:nvPr/>
            </p:nvSpPr>
            <p:spPr>
              <a:xfrm>
                <a:off x="5668106" y="1762925"/>
                <a:ext cx="715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/>
                  <a:t>no</a:t>
                </a:r>
                <a:endParaRPr lang="zh-CN" altLang="en-US" sz="2000" dirty="0" err="1"/>
              </a:p>
            </p:txBody>
          </p:sp>
        </p:grp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0187376B-7CB7-4999-80D7-83BC32837D23}"/>
                </a:ext>
              </a:extLst>
            </p:cNvPr>
            <p:cNvSpPr/>
            <p:nvPr/>
          </p:nvSpPr>
          <p:spPr>
            <a:xfrm>
              <a:off x="2365292" y="3945271"/>
              <a:ext cx="3259015" cy="11971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15DE0-D781-46D8-9352-5E7AF5232E38}"/>
                </a:ext>
              </a:extLst>
            </p:cNvPr>
            <p:cNvSpPr txBox="1"/>
            <p:nvPr/>
          </p:nvSpPr>
          <p:spPr>
            <a:xfrm>
              <a:off x="3056956" y="4220679"/>
              <a:ext cx="2306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Does it make sense to </a:t>
              </a:r>
            </a:p>
            <a:p>
              <a:pPr algn="l"/>
              <a:r>
                <a:rPr lang="en-US" altLang="zh-CN" sz="1600" dirty="0"/>
                <a:t>subtract two numbers?</a:t>
              </a:r>
              <a:endParaRPr lang="zh-CN" altLang="en-US" sz="1600" dirty="0" err="1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E0CAC1-C65A-4F69-B131-9A832ACAC6EB}"/>
                </a:ext>
              </a:extLst>
            </p:cNvPr>
            <p:cNvCxnSpPr>
              <a:cxnSpLocks/>
            </p:cNvCxnSpPr>
            <p:nvPr/>
          </p:nvCxnSpPr>
          <p:spPr>
            <a:xfrm>
              <a:off x="3994799" y="5159243"/>
              <a:ext cx="0" cy="778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B545CB-75BC-4117-B6CE-A4F9B0F72CAE}"/>
                </a:ext>
              </a:extLst>
            </p:cNvPr>
            <p:cNvGrpSpPr/>
            <p:nvPr/>
          </p:nvGrpSpPr>
          <p:grpSpPr>
            <a:xfrm>
              <a:off x="5639195" y="4135853"/>
              <a:ext cx="861646" cy="416869"/>
              <a:chOff x="5521566" y="1762925"/>
              <a:chExt cx="861646" cy="4168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38CF0E4-87AF-4083-84B7-EE944675E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566" y="2169467"/>
                <a:ext cx="791305" cy="10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8C5D59-B42A-47DC-B756-A7DAD8B1295D}"/>
                  </a:ext>
                </a:extLst>
              </p:cNvPr>
              <p:cNvSpPr txBox="1"/>
              <p:nvPr/>
            </p:nvSpPr>
            <p:spPr>
              <a:xfrm>
                <a:off x="5668106" y="1762925"/>
                <a:ext cx="715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/>
                  <a:t>no</a:t>
                </a:r>
                <a:endParaRPr lang="zh-CN" altLang="en-US" sz="2000" dirty="0" err="1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997F9D-EF25-4ED2-8D20-0F40EC667DAA}"/>
                </a:ext>
              </a:extLst>
            </p:cNvPr>
            <p:cNvSpPr txBox="1"/>
            <p:nvPr/>
          </p:nvSpPr>
          <p:spPr>
            <a:xfrm>
              <a:off x="3401332" y="5351149"/>
              <a:ext cx="7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yes</a:t>
              </a:r>
              <a:endParaRPr lang="zh-CN" altLang="en-US" sz="2000" dirty="0" err="1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75C033-AFD7-4005-B1E2-66AC799E6FD3}"/>
                </a:ext>
              </a:extLst>
            </p:cNvPr>
            <p:cNvCxnSpPr>
              <a:cxnSpLocks/>
            </p:cNvCxnSpPr>
            <p:nvPr/>
          </p:nvCxnSpPr>
          <p:spPr>
            <a:xfrm>
              <a:off x="3971959" y="3166143"/>
              <a:ext cx="0" cy="778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10981D-F2F1-4E49-AA23-DF3C4B1C4FDC}"/>
                </a:ext>
              </a:extLst>
            </p:cNvPr>
            <p:cNvSpPr txBox="1"/>
            <p:nvPr/>
          </p:nvSpPr>
          <p:spPr>
            <a:xfrm>
              <a:off x="6430500" y="2360786"/>
              <a:ext cx="1263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qualitative</a:t>
              </a:r>
              <a:endParaRPr lang="zh-CN" altLang="en-US" sz="20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4E4412-5506-428B-BF22-22E80C5405AD}"/>
                </a:ext>
              </a:extLst>
            </p:cNvPr>
            <p:cNvSpPr txBox="1"/>
            <p:nvPr/>
          </p:nvSpPr>
          <p:spPr>
            <a:xfrm>
              <a:off x="6500841" y="4342340"/>
              <a:ext cx="1263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qualitative</a:t>
              </a:r>
              <a:endParaRPr lang="zh-CN" altLang="en-US" sz="2000" dirty="0" err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88578-70C0-4D90-875A-5CDBBFDAAC25}"/>
                </a:ext>
              </a:extLst>
            </p:cNvPr>
            <p:cNvSpPr txBox="1"/>
            <p:nvPr/>
          </p:nvSpPr>
          <p:spPr>
            <a:xfrm>
              <a:off x="3239138" y="5868754"/>
              <a:ext cx="139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quantitative</a:t>
              </a:r>
              <a:endParaRPr lang="zh-CN" altLang="en-US" sz="2000" dirty="0" err="1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334233-7079-4FD2-8698-01AC51F71F25}"/>
              </a:ext>
            </a:extLst>
          </p:cNvPr>
          <p:cNvSpPr txBox="1"/>
          <p:nvPr/>
        </p:nvSpPr>
        <p:spPr>
          <a:xfrm>
            <a:off x="3405653" y="1078992"/>
            <a:ext cx="233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Quantitative data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017036324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30BEB-D07E-4EC8-8A78-C97B2BBF0E3F}"/>
              </a:ext>
            </a:extLst>
          </p:cNvPr>
          <p:cNvSpPr txBox="1"/>
          <p:nvPr/>
        </p:nvSpPr>
        <p:spPr>
          <a:xfrm>
            <a:off x="3933845" y="108000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06676-9224-43F6-A63F-B60E96100585}"/>
              </a:ext>
            </a:extLst>
          </p:cNvPr>
          <p:cNvSpPr/>
          <p:nvPr/>
        </p:nvSpPr>
        <p:spPr>
          <a:xfrm>
            <a:off x="2048411" y="266297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Data: Coffee Shop</a:t>
            </a:r>
          </a:p>
          <a:p>
            <a:endParaRPr lang="en-US" altLang="zh-CN" sz="2000" b="1" dirty="0"/>
          </a:p>
          <a:p>
            <a:r>
              <a:rPr lang="en-US" altLang="zh-CN" sz="2000" dirty="0"/>
              <a:t>• Name of coffee shop (qualitative)</a:t>
            </a:r>
          </a:p>
          <a:p>
            <a:r>
              <a:rPr lang="en-US" altLang="zh-CN" sz="2000" dirty="0"/>
              <a:t>• Revenue (</a:t>
            </a:r>
            <a:r>
              <a:rPr lang="en-US" altLang="zh-CN" sz="2000" dirty="0">
                <a:solidFill>
                  <a:srgbClr val="FF0000"/>
                </a:solidFill>
              </a:rPr>
              <a:t>quantitative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• Zip code (qualitative)</a:t>
            </a:r>
          </a:p>
          <a:p>
            <a:r>
              <a:rPr lang="en-US" altLang="zh-CN" sz="2000" dirty="0"/>
              <a:t>• Average monthly customers (</a:t>
            </a:r>
            <a:r>
              <a:rPr lang="en-US" altLang="zh-CN" sz="2000" dirty="0">
                <a:solidFill>
                  <a:srgbClr val="FF0000"/>
                </a:solidFill>
              </a:rPr>
              <a:t>quantitative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• Country of coffee origin (qualitative)</a:t>
            </a:r>
          </a:p>
        </p:txBody>
      </p:sp>
    </p:spTree>
    <p:extLst>
      <p:ext uri="{BB962C8B-B14F-4D97-AF65-F5344CB8AC3E}">
        <p14:creationId xmlns:p14="http://schemas.microsoft.com/office/powerpoint/2010/main" val="2130378248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260F5-4259-49CD-A2C1-3632A1B64F69}"/>
              </a:ext>
            </a:extLst>
          </p:cNvPr>
          <p:cNvSpPr txBox="1"/>
          <p:nvPr/>
        </p:nvSpPr>
        <p:spPr>
          <a:xfrm>
            <a:off x="2014249" y="3167390"/>
            <a:ext cx="511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Now focus on quantitative data….</a:t>
            </a:r>
          </a:p>
        </p:txBody>
      </p:sp>
    </p:spTree>
    <p:extLst>
      <p:ext uri="{BB962C8B-B14F-4D97-AF65-F5344CB8AC3E}">
        <p14:creationId xmlns:p14="http://schemas.microsoft.com/office/powerpoint/2010/main" val="1724797470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C816-EF95-4E19-8A6A-96D131C6EA26}"/>
              </a:ext>
            </a:extLst>
          </p:cNvPr>
          <p:cNvSpPr txBox="1"/>
          <p:nvPr/>
        </p:nvSpPr>
        <p:spPr>
          <a:xfrm>
            <a:off x="2896297" y="1078992"/>
            <a:ext cx="33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Discrete or Continuous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DF012-1D56-41B4-929F-A2C8A113A349}"/>
              </a:ext>
            </a:extLst>
          </p:cNvPr>
          <p:cNvSpPr txBox="1"/>
          <p:nvPr/>
        </p:nvSpPr>
        <p:spPr>
          <a:xfrm>
            <a:off x="2112825" y="2828835"/>
            <a:ext cx="5558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Discrete data (e.g., counting)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Continuous data (e.g., weight, height)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77025733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536CF-9A22-4337-B27B-87B7C6920438}"/>
              </a:ext>
            </a:extLst>
          </p:cNvPr>
          <p:cNvSpPr txBox="1"/>
          <p:nvPr/>
        </p:nvSpPr>
        <p:spPr>
          <a:xfrm>
            <a:off x="3138755" y="1078992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Structure or non-structure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214D0-9E2C-4BA0-AEB2-4F1F70DD8D73}"/>
              </a:ext>
            </a:extLst>
          </p:cNvPr>
          <p:cNvSpPr txBox="1"/>
          <p:nvPr/>
        </p:nvSpPr>
        <p:spPr>
          <a:xfrm>
            <a:off x="1107887" y="1710186"/>
            <a:ext cx="7601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Structured (organized) data</a:t>
            </a:r>
            <a:r>
              <a:rPr lang="en-US" altLang="zh-CN" sz="2000" dirty="0"/>
              <a:t>: follow certain standard organization hierarchy (e.g., pair, triple, list, tree, graph)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Non-structured (unorganized) data</a:t>
            </a:r>
            <a:r>
              <a:rPr lang="en-US" altLang="zh-CN" sz="2000" dirty="0"/>
              <a:t>: exists as a free entity and does not follow any standard organization hierarchy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B8744D-FD46-4C15-9FDB-0CDA4A1DDD99}"/>
              </a:ext>
            </a:extLst>
          </p:cNvPr>
          <p:cNvGrpSpPr/>
          <p:nvPr/>
        </p:nvGrpSpPr>
        <p:grpSpPr>
          <a:xfrm>
            <a:off x="1321608" y="3428999"/>
            <a:ext cx="7173663" cy="3306760"/>
            <a:chOff x="530201" y="3428999"/>
            <a:chExt cx="7173663" cy="33067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BC9287-CFE7-45EF-A8B0-DB5B859F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709" y="3428999"/>
              <a:ext cx="4236582" cy="31220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050E16-C5D9-4DFE-9375-2DCEE2E65391}"/>
                </a:ext>
              </a:extLst>
            </p:cNvPr>
            <p:cNvSpPr txBox="1"/>
            <p:nvPr/>
          </p:nvSpPr>
          <p:spPr>
            <a:xfrm>
              <a:off x="530201" y="4151841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Unstructured data:</a:t>
              </a:r>
              <a:endParaRPr lang="zh-CN" altLang="en-US" dirty="0" err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018557-12A9-4235-A201-043A3486793C}"/>
                </a:ext>
              </a:extLst>
            </p:cNvPr>
            <p:cNvSpPr txBox="1"/>
            <p:nvPr/>
          </p:nvSpPr>
          <p:spPr>
            <a:xfrm>
              <a:off x="530201" y="5700944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Structured data:</a:t>
              </a:r>
              <a:endParaRPr lang="zh-CN" altLang="en-US" dirty="0" err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E6C31A-03B9-433A-951B-34BF02154289}"/>
                </a:ext>
              </a:extLst>
            </p:cNvPr>
            <p:cNvSpPr txBox="1"/>
            <p:nvPr/>
          </p:nvSpPr>
          <p:spPr>
            <a:xfrm>
              <a:off x="2453709" y="4805380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free-from online multi-media data (text, image, video)</a:t>
              </a:r>
              <a:endParaRPr lang="zh-CN" altLang="en-US" dirty="0" err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4E2A23-96D1-4DFE-BBF9-C2F19C5C9C71}"/>
                </a:ext>
              </a:extLst>
            </p:cNvPr>
            <p:cNvSpPr txBox="1"/>
            <p:nvPr/>
          </p:nvSpPr>
          <p:spPr>
            <a:xfrm>
              <a:off x="2453709" y="636642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database</a:t>
              </a:r>
              <a:endParaRPr lang="zh-CN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051822794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D4654-D9A0-4F43-AD1C-CE709F26905D}"/>
              </a:ext>
            </a:extLst>
          </p:cNvPr>
          <p:cNvSpPr txBox="1"/>
          <p:nvPr/>
        </p:nvSpPr>
        <p:spPr>
          <a:xfrm>
            <a:off x="3545117" y="107899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Structured data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3C791-38CB-413D-9691-20F4FA4CD97E}"/>
              </a:ext>
            </a:extLst>
          </p:cNvPr>
          <p:cNvSpPr txBox="1"/>
          <p:nvPr/>
        </p:nvSpPr>
        <p:spPr>
          <a:xfrm>
            <a:off x="3363175" y="2246050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u="sng" dirty="0"/>
              <a:t>Sequence</a:t>
            </a:r>
            <a:r>
              <a:rPr lang="en-US" altLang="zh-CN" sz="2000" dirty="0"/>
              <a:t>: stock price</a:t>
            </a:r>
            <a:endParaRPr lang="zh-CN" altLang="en-US" sz="20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A277E-B9A6-4539-9C4D-967DA29D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949434"/>
            <a:ext cx="5724997" cy="33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0301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C24B7C-675F-4385-8F11-B8C8231E828F}"/>
              </a:ext>
            </a:extLst>
          </p:cNvPr>
          <p:cNvSpPr/>
          <p:nvPr/>
        </p:nvSpPr>
        <p:spPr>
          <a:xfrm>
            <a:off x="2895662" y="1746697"/>
            <a:ext cx="3352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/>
              <a:t>Table</a:t>
            </a:r>
            <a:r>
              <a:rPr lang="en-US" altLang="zh-CN" sz="2000" dirty="0"/>
              <a:t>: survivors on the Titanic</a:t>
            </a:r>
            <a:endParaRPr lang="zh-CN" altLang="en-US" sz="2000" dirty="0"/>
          </a:p>
        </p:txBody>
      </p:sp>
      <p:pic>
        <p:nvPicPr>
          <p:cNvPr id="2050" name="Picture 2" descr="âtitanic surviving tableâçå¾çæç´¢ç»æ">
            <a:extLst>
              <a:ext uri="{FF2B5EF4-FFF2-40B4-BE49-F238E27FC236}">
                <a16:creationId xmlns:a16="http://schemas.microsoft.com/office/drawing/2014/main" id="{D3584115-23EF-4668-B80F-9311B53E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15" y="2264067"/>
            <a:ext cx="6830770" cy="40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14E79-27C4-4C04-9CE3-C9CBE18E2879}"/>
              </a:ext>
            </a:extLst>
          </p:cNvPr>
          <p:cNvSpPr txBox="1"/>
          <p:nvPr/>
        </p:nvSpPr>
        <p:spPr>
          <a:xfrm>
            <a:off x="3545117" y="107899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Structured data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322507759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F74192-E6CA-402E-A101-9EB079E23F2E}"/>
              </a:ext>
            </a:extLst>
          </p:cNvPr>
          <p:cNvSpPr/>
          <p:nvPr/>
        </p:nvSpPr>
        <p:spPr>
          <a:xfrm>
            <a:off x="1216720" y="2385706"/>
            <a:ext cx="7618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This Wednesday morn, are you early to rise? Then look East. The Crescent Moon joins Venus &amp; Saturn afloat in the dawn skies.</a:t>
            </a:r>
            <a:endParaRPr lang="zh-CN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DB24B-C41C-48DE-907B-DE4CF2138C55}"/>
              </a:ext>
            </a:extLst>
          </p:cNvPr>
          <p:cNvSpPr txBox="1"/>
          <p:nvPr/>
        </p:nvSpPr>
        <p:spPr>
          <a:xfrm>
            <a:off x="1811469" y="1078992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From non-structured data to structured data</a:t>
            </a:r>
            <a:endParaRPr lang="zh-CN" altLang="en-US" sz="2400" dirty="0" err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A746D6-A102-493C-8880-E090F2D33D17}"/>
              </a:ext>
            </a:extLst>
          </p:cNvPr>
          <p:cNvGrpSpPr/>
          <p:nvPr/>
        </p:nvGrpSpPr>
        <p:grpSpPr>
          <a:xfrm>
            <a:off x="867507" y="4216084"/>
            <a:ext cx="7408985" cy="1979025"/>
            <a:chOff x="631981" y="3361061"/>
            <a:chExt cx="7408985" cy="19790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A7F7C-4EDB-42D2-B3C9-9451D66FEC7E}"/>
                </a:ext>
              </a:extLst>
            </p:cNvPr>
            <p:cNvSpPr/>
            <p:nvPr/>
          </p:nvSpPr>
          <p:spPr>
            <a:xfrm>
              <a:off x="2632786" y="3361061"/>
              <a:ext cx="2178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Word/phrase counts</a:t>
              </a:r>
              <a:endParaRPr lang="zh-CN" alt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4EA41-1236-4457-8251-73B6F28D7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81" y="4122676"/>
              <a:ext cx="7408985" cy="121741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EC9271-6439-4BF5-8A92-531560412A9F}"/>
                </a:ext>
              </a:extLst>
            </p:cNvPr>
            <p:cNvSpPr/>
            <p:nvPr/>
          </p:nvSpPr>
          <p:spPr>
            <a:xfrm>
              <a:off x="5995442" y="336106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length</a:t>
              </a:r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D68ED0-DC68-4460-AD20-6EEDFD7BA819}"/>
                </a:ext>
              </a:extLst>
            </p:cNvPr>
            <p:cNvSpPr/>
            <p:nvPr/>
          </p:nvSpPr>
          <p:spPr>
            <a:xfrm>
              <a:off x="7053364" y="3361061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topic</a:t>
              </a:r>
              <a:endParaRPr lang="zh-CN" altLang="en-US" dirty="0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70FC077-526A-43E7-B1D1-C9716EA172E7}"/>
                </a:ext>
              </a:extLst>
            </p:cNvPr>
            <p:cNvSpPr/>
            <p:nvPr/>
          </p:nvSpPr>
          <p:spPr>
            <a:xfrm rot="5400000">
              <a:off x="3554732" y="1800780"/>
              <a:ext cx="320952" cy="430240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BF8EEC2-E8F1-4B76-A898-545BCEF58DDF}"/>
                </a:ext>
              </a:extLst>
            </p:cNvPr>
            <p:cNvSpPr/>
            <p:nvPr/>
          </p:nvSpPr>
          <p:spPr>
            <a:xfrm rot="5400000">
              <a:off x="6273548" y="3513400"/>
              <a:ext cx="320952" cy="87716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E994523-48A6-4CA9-9E6A-C5D334A9445A}"/>
                </a:ext>
              </a:extLst>
            </p:cNvPr>
            <p:cNvSpPr/>
            <p:nvPr/>
          </p:nvSpPr>
          <p:spPr>
            <a:xfrm rot="5400000">
              <a:off x="7260936" y="3513400"/>
              <a:ext cx="320952" cy="87716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5F378C6-6443-45C0-BE6B-8DF1624057DB}"/>
              </a:ext>
            </a:extLst>
          </p:cNvPr>
          <p:cNvSpPr txBox="1"/>
          <p:nvPr/>
        </p:nvSpPr>
        <p:spPr>
          <a:xfrm>
            <a:off x="818922" y="1880301"/>
            <a:ext cx="250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Non-structured data:</a:t>
            </a:r>
            <a:endParaRPr lang="zh-CN" altLang="en-US" sz="2000" b="1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A1654-3AB4-411B-AA88-A4920DC6B7FA}"/>
              </a:ext>
            </a:extLst>
          </p:cNvPr>
          <p:cNvSpPr txBox="1"/>
          <p:nvPr/>
        </p:nvSpPr>
        <p:spPr>
          <a:xfrm>
            <a:off x="818922" y="3538531"/>
            <a:ext cx="2009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Structured data:</a:t>
            </a:r>
            <a:endParaRPr lang="zh-CN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1692377436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C02AAF-7D2F-4E08-B4BB-4F77E6FBE8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1" y="3781057"/>
            <a:ext cx="985143" cy="45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FA063-38B8-4681-A1FE-0AD17D21E180}"/>
              </a:ext>
            </a:extLst>
          </p:cNvPr>
          <p:cNvSpPr txBox="1"/>
          <p:nvPr/>
        </p:nvSpPr>
        <p:spPr>
          <a:xfrm>
            <a:off x="3468172" y="107899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Math annotation</a:t>
            </a:r>
            <a:endParaRPr lang="zh-CN" altLang="en-US" sz="2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CE536-F4DB-427A-9FC7-1D40C87203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1" y="3347535"/>
            <a:ext cx="724571" cy="188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042DD-764B-4921-88E3-E8D031BEF9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39" y="2894058"/>
            <a:ext cx="449143" cy="130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973FFB-7299-4EFE-BDD2-8A66F5942E3B}"/>
              </a:ext>
            </a:extLst>
          </p:cNvPr>
          <p:cNvSpPr txBox="1"/>
          <p:nvPr/>
        </p:nvSpPr>
        <p:spPr>
          <a:xfrm>
            <a:off x="3546444" y="27745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scalar:</a:t>
            </a:r>
            <a:endParaRPr lang="zh-CN" alt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B9660-DEEB-440F-A139-8E58CE88441F}"/>
              </a:ext>
            </a:extLst>
          </p:cNvPr>
          <p:cNvSpPr txBox="1"/>
          <p:nvPr/>
        </p:nvSpPr>
        <p:spPr>
          <a:xfrm>
            <a:off x="3546444" y="32571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vector:</a:t>
            </a:r>
            <a:endParaRPr lang="zh-CN" alt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1719-2CFF-43EF-B787-385D6AD106E4}"/>
              </a:ext>
            </a:extLst>
          </p:cNvPr>
          <p:cNvSpPr txBox="1"/>
          <p:nvPr/>
        </p:nvSpPr>
        <p:spPr>
          <a:xfrm>
            <a:off x="3546444" y="378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matrix:</a:t>
            </a:r>
            <a:endParaRPr lang="zh-CN" altLang="en-US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12C50-6E7F-4D1D-BE72-913D3B9B75C2}"/>
              </a:ext>
            </a:extLst>
          </p:cNvPr>
          <p:cNvSpPr txBox="1"/>
          <p:nvPr/>
        </p:nvSpPr>
        <p:spPr>
          <a:xfrm>
            <a:off x="2988983" y="2172965"/>
            <a:ext cx="111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Variable</a:t>
            </a:r>
            <a:endParaRPr lang="zh-CN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4008847500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010A30-7CE1-4FCA-8DB0-566344630DA2}"/>
              </a:ext>
            </a:extLst>
          </p:cNvPr>
          <p:cNvSpPr/>
          <p:nvPr/>
        </p:nvSpPr>
        <p:spPr>
          <a:xfrm>
            <a:off x="1129684" y="1577001"/>
            <a:ext cx="6533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zh-CN" sz="2400" dirty="0"/>
              <a:t>Name: </a:t>
            </a:r>
            <a:r>
              <a:rPr lang="zh-CN" altLang="en-US" sz="2400" dirty="0"/>
              <a:t>牛力</a:t>
            </a:r>
            <a:endParaRPr lang="en-US" altLang="zh-CN" sz="2400" dirty="0"/>
          </a:p>
          <a:p>
            <a:pPr lvl="1">
              <a:buFontTx/>
              <a:buNone/>
              <a:defRPr/>
            </a:pPr>
            <a:r>
              <a:rPr lang="en-US" altLang="zh-CN" sz="2400" dirty="0"/>
              <a:t>Research: computer vision/machine learning</a:t>
            </a:r>
          </a:p>
          <a:p>
            <a:pPr lvl="1">
              <a:defRPr/>
            </a:pPr>
            <a:r>
              <a:rPr lang="en-US" altLang="zh-CN" sz="2400" dirty="0"/>
              <a:t>Email: </a:t>
            </a:r>
            <a:r>
              <a:rPr lang="en-US" altLang="zh-CN" sz="2400" dirty="0">
                <a:hlinkClick r:id="rId2"/>
              </a:rPr>
              <a:t>ustcnewly@sjtu.edu.cn</a:t>
            </a:r>
            <a:endParaRPr lang="en-US" altLang="zh-CN" sz="2400" dirty="0"/>
          </a:p>
          <a:p>
            <a:pPr lvl="1">
              <a:buFontTx/>
              <a:buNone/>
              <a:defRPr/>
            </a:pPr>
            <a:r>
              <a:rPr lang="en-US" altLang="zh-CN" sz="2400" dirty="0"/>
              <a:t>Homepage: </a:t>
            </a:r>
            <a:r>
              <a:rPr lang="en-US" altLang="zh-CN" sz="2400" dirty="0">
                <a:hlinkClick r:id="rId3"/>
              </a:rPr>
              <a:t>http://bcmi.sjtu.edu.cn/home/niuli/</a:t>
            </a:r>
            <a:endParaRPr lang="en-US" altLang="zh-CN" sz="2400" dirty="0"/>
          </a:p>
          <a:p>
            <a:pPr lvl="1">
              <a:buFontTx/>
              <a:buNone/>
              <a:defRPr/>
            </a:pPr>
            <a:endParaRPr lang="en-US" altLang="zh-CN" sz="2400" dirty="0"/>
          </a:p>
          <a:p>
            <a:pPr lvl="1">
              <a:buFontTx/>
              <a:buNone/>
              <a:defRPr/>
            </a:pPr>
            <a:endParaRPr lang="en-US" altLang="zh-CN" sz="240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859EB0A-B48C-41CE-8759-04103CD6C1D2}"/>
              </a:ext>
            </a:extLst>
          </p:cNvPr>
          <p:cNvSpPr txBox="1">
            <a:spLocks noChangeArrowheads="1"/>
          </p:cNvSpPr>
          <p:nvPr/>
        </p:nvSpPr>
        <p:spPr>
          <a:xfrm>
            <a:off x="1129684" y="3514640"/>
            <a:ext cx="5093562" cy="5335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i="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  <a:defRPr/>
            </a:pPr>
            <a:r>
              <a:rPr lang="en-US" altLang="zh-CN" b="1" dirty="0"/>
              <a:t>Course Material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ABE9C-FD1E-47CA-AF62-4E84EAF4AA39}"/>
              </a:ext>
            </a:extLst>
          </p:cNvPr>
          <p:cNvSpPr/>
          <p:nvPr/>
        </p:nvSpPr>
        <p:spPr>
          <a:xfrm>
            <a:off x="1129684" y="4096961"/>
            <a:ext cx="4572001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zh-CN" sz="2400" dirty="0"/>
              <a:t>ftp://public.sjtu.edu.cn/datasci</a:t>
            </a:r>
          </a:p>
          <a:p>
            <a:pPr lvl="1">
              <a:buFontTx/>
              <a:buNone/>
              <a:defRPr/>
            </a:pPr>
            <a:r>
              <a:rPr lang="en-US" altLang="zh-CN" sz="2400" dirty="0"/>
              <a:t>username</a:t>
            </a:r>
            <a:r>
              <a:rPr lang="zh-CN" altLang="en-US" sz="2400" dirty="0"/>
              <a:t>:</a:t>
            </a:r>
            <a:r>
              <a:rPr lang="en-US" altLang="zh-CN" sz="2400" dirty="0"/>
              <a:t>ustcnewly</a:t>
            </a:r>
          </a:p>
          <a:p>
            <a:pPr lvl="1">
              <a:buFontTx/>
              <a:buNone/>
              <a:defRPr/>
            </a:pPr>
            <a:r>
              <a:rPr lang="en-US" altLang="zh-CN" sz="2400" dirty="0"/>
              <a:t>password: public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D86D5E-5DE6-47C1-81BC-008D72AB4C91}"/>
              </a:ext>
            </a:extLst>
          </p:cNvPr>
          <p:cNvSpPr txBox="1">
            <a:spLocks noChangeArrowheads="1"/>
          </p:cNvSpPr>
          <p:nvPr/>
        </p:nvSpPr>
        <p:spPr>
          <a:xfrm>
            <a:off x="1129684" y="1027132"/>
            <a:ext cx="5093562" cy="1308437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i="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  <a:defRPr/>
            </a:pPr>
            <a:r>
              <a:rPr lang="en-US" altLang="zh-CN" b="1" dirty="0"/>
              <a:t>Personal information: </a:t>
            </a:r>
          </a:p>
          <a:p>
            <a:pPr lvl="1">
              <a:buFontTx/>
              <a:buNone/>
              <a:defRPr/>
            </a:pPr>
            <a:r>
              <a:rPr lang="en-US" altLang="zh-CN" dirty="0"/>
              <a:t>                    (Newly)</a:t>
            </a:r>
          </a:p>
        </p:txBody>
      </p:sp>
    </p:spTree>
    <p:extLst>
      <p:ext uri="{BB962C8B-B14F-4D97-AF65-F5344CB8AC3E}">
        <p14:creationId xmlns:p14="http://schemas.microsoft.com/office/powerpoint/2010/main" val="2438041673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C2714-E4A2-4C87-A7EB-67B843E84D77}"/>
              </a:ext>
            </a:extLst>
          </p:cNvPr>
          <p:cNvSpPr txBox="1"/>
          <p:nvPr/>
        </p:nvSpPr>
        <p:spPr>
          <a:xfrm>
            <a:off x="2236754" y="2112056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Operation</a:t>
            </a:r>
            <a:endParaRPr lang="zh-CN" altLang="en-US" sz="2000" b="1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3C185-5A84-4373-929B-46C60C5601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28" y="2638768"/>
            <a:ext cx="1105143" cy="4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0DACD-ACF4-48AB-96CE-7E3C43C59DB5}"/>
              </a:ext>
            </a:extLst>
          </p:cNvPr>
          <p:cNvSpPr txBox="1"/>
          <p:nvPr/>
        </p:nvSpPr>
        <p:spPr>
          <a:xfrm>
            <a:off x="2758624" y="2638768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Transpose:</a:t>
            </a:r>
            <a:endParaRPr lang="zh-CN" altLang="en-US" dirty="0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3531D-8001-4CFC-8D87-BF74B7C396A5}"/>
              </a:ext>
            </a:extLst>
          </p:cNvPr>
          <p:cNvGrpSpPr/>
          <p:nvPr/>
        </p:nvGrpSpPr>
        <p:grpSpPr>
          <a:xfrm>
            <a:off x="2794215" y="3156913"/>
            <a:ext cx="3867825" cy="456000"/>
            <a:chOff x="2684049" y="4972543"/>
            <a:chExt cx="3867825" cy="456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7089C2-FC85-49CD-BEB5-4DB719D0D63A}"/>
                </a:ext>
              </a:extLst>
            </p:cNvPr>
            <p:cNvSpPr txBox="1"/>
            <p:nvPr/>
          </p:nvSpPr>
          <p:spPr>
            <a:xfrm>
              <a:off x="2684049" y="4977958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Element-wise product:</a:t>
              </a:r>
              <a:endParaRPr lang="zh-CN" altLang="en-US" dirty="0" err="1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32F619-90FB-44F9-AF2A-1E7E8248FD2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588" y="4972543"/>
              <a:ext cx="1466286" cy="456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3EC071-4D4C-4A1A-BC26-6BE59E6120DB}"/>
              </a:ext>
            </a:extLst>
          </p:cNvPr>
          <p:cNvSpPr txBox="1"/>
          <p:nvPr/>
        </p:nvSpPr>
        <p:spPr>
          <a:xfrm>
            <a:off x="3468172" y="107899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Math annotation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494109974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906E2C-1132-4CAA-B18A-73CF6B13E8D8}"/>
              </a:ext>
            </a:extLst>
          </p:cNvPr>
          <p:cNvSpPr/>
          <p:nvPr/>
        </p:nvSpPr>
        <p:spPr>
          <a:xfrm>
            <a:off x="3650305" y="4424818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B02F5-5C5D-4C3B-9BD8-83B53F6780BE}"/>
              </a:ext>
            </a:extLst>
          </p:cNvPr>
          <p:cNvSpPr/>
          <p:nvPr/>
        </p:nvSpPr>
        <p:spPr>
          <a:xfrm>
            <a:off x="6841779" y="4424818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B66A82-A37D-4F81-B595-165FFB3A9DB0}"/>
              </a:ext>
            </a:extLst>
          </p:cNvPr>
          <p:cNvSpPr/>
          <p:nvPr/>
        </p:nvSpPr>
        <p:spPr>
          <a:xfrm>
            <a:off x="458831" y="4424818"/>
            <a:ext cx="2004646" cy="1172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3A741A-1CC4-4407-905E-F65DED627262}"/>
              </a:ext>
            </a:extLst>
          </p:cNvPr>
          <p:cNvSpPr/>
          <p:nvPr/>
        </p:nvSpPr>
        <p:spPr>
          <a:xfrm>
            <a:off x="2680557" y="4835009"/>
            <a:ext cx="737557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CE993D-F016-423E-9FC1-300D86EC1794}"/>
              </a:ext>
            </a:extLst>
          </p:cNvPr>
          <p:cNvGrpSpPr/>
          <p:nvPr/>
        </p:nvGrpSpPr>
        <p:grpSpPr>
          <a:xfrm>
            <a:off x="3219764" y="2644759"/>
            <a:ext cx="2948165" cy="1651384"/>
            <a:chOff x="2674889" y="1086183"/>
            <a:chExt cx="2948165" cy="16513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FF77A0-6C30-46A7-8974-3CD44E508563}"/>
                </a:ext>
              </a:extLst>
            </p:cNvPr>
            <p:cNvGrpSpPr/>
            <p:nvPr/>
          </p:nvGrpSpPr>
          <p:grpSpPr>
            <a:xfrm>
              <a:off x="3645726" y="1128208"/>
              <a:ext cx="1977328" cy="1609359"/>
              <a:chOff x="3632067" y="1211922"/>
              <a:chExt cx="1977328" cy="160935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6D610DB-09C5-40A9-A6CD-E930629EE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383779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BA8B011-D91D-4748-9562-BD929DF81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834032"/>
                <a:ext cx="321042" cy="197732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FF58756-C451-4108-9ACA-4828ED6BB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60210" y="1672096"/>
                <a:ext cx="321042" cy="197732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60047B-829E-42D4-AF69-C9C40A922B10}"/>
                  </a:ext>
                </a:extLst>
              </p:cNvPr>
              <p:cNvSpPr txBox="1"/>
              <p:nvPr/>
            </p:nvSpPr>
            <p:spPr>
              <a:xfrm rot="5400000">
                <a:off x="4362520" y="1988487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b="1" dirty="0"/>
                  <a:t>…</a:t>
                </a:r>
                <a:endParaRPr lang="zh-CN" altLang="en-US" sz="2800" b="1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6CED99-6566-4464-8A9A-E2F3DA6C5254}"/>
                </a:ext>
              </a:extLst>
            </p:cNvPr>
            <p:cNvSpPr txBox="1"/>
            <p:nvPr/>
          </p:nvSpPr>
          <p:spPr>
            <a:xfrm>
              <a:off x="2674889" y="108618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698C3-CA43-4167-AA36-9A296131F46B}"/>
                </a:ext>
              </a:extLst>
            </p:cNvPr>
            <p:cNvSpPr txBox="1"/>
            <p:nvPr/>
          </p:nvSpPr>
          <p:spPr>
            <a:xfrm>
              <a:off x="2674889" y="236823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FC818-6801-4034-A1D4-F648279FD568}"/>
                </a:ext>
              </a:extLst>
            </p:cNvPr>
            <p:cNvSpPr txBox="1"/>
            <p:nvPr/>
          </p:nvSpPr>
          <p:spPr>
            <a:xfrm>
              <a:off x="2674889" y="1554315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Sample 2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5ABF6CD-3BFB-4BAF-895D-487ED5823B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32" y="2884084"/>
            <a:ext cx="690286" cy="252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B4360-17E8-49B6-AEF8-09169FE9CD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32" y="3354663"/>
            <a:ext cx="731429" cy="25142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F08258A-F46F-40B8-B6CA-8B3D28655716}"/>
              </a:ext>
            </a:extLst>
          </p:cNvPr>
          <p:cNvGrpSpPr/>
          <p:nvPr/>
        </p:nvGrpSpPr>
        <p:grpSpPr>
          <a:xfrm>
            <a:off x="4192698" y="2064160"/>
            <a:ext cx="1092457" cy="369332"/>
            <a:chOff x="4736787" y="900063"/>
            <a:chExt cx="1092457" cy="3693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1661BC-8255-4E8B-8654-D12CF1AE0BB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787" y="1052419"/>
              <a:ext cx="144762" cy="1112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C41E3C-9518-4661-B210-0F5D5CB808FD}"/>
                </a:ext>
              </a:extLst>
            </p:cNvPr>
            <p:cNvSpPr txBox="1"/>
            <p:nvPr/>
          </p:nvSpPr>
          <p:spPr>
            <a:xfrm>
              <a:off x="4881549" y="90006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feature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85D54-E80E-47A7-AC6A-8F79AC737C35}"/>
              </a:ext>
            </a:extLst>
          </p:cNvPr>
          <p:cNvGrpSpPr/>
          <p:nvPr/>
        </p:nvGrpSpPr>
        <p:grpSpPr>
          <a:xfrm>
            <a:off x="6809880" y="2062726"/>
            <a:ext cx="2119100" cy="369332"/>
            <a:chOff x="7072687" y="894451"/>
            <a:chExt cx="2119100" cy="3693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24EDFDF-0A10-4224-A7C9-5550C82ED5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87" y="1044105"/>
              <a:ext cx="143238" cy="16304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049F25-0F59-4B3E-9D5B-CCA78473F19F}"/>
                </a:ext>
              </a:extLst>
            </p:cNvPr>
            <p:cNvSpPr txBox="1"/>
            <p:nvPr/>
          </p:nvSpPr>
          <p:spPr>
            <a:xfrm>
              <a:off x="7215925" y="894451"/>
              <a:ext cx="197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 target information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33C0CC3-6795-41EF-984B-453C4D0ED4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3" y="3534136"/>
            <a:ext cx="678196" cy="75998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008215-0110-42E6-BCE8-A31D75B38EB1}"/>
              </a:ext>
            </a:extLst>
          </p:cNvPr>
          <p:cNvSpPr txBox="1"/>
          <p:nvPr/>
        </p:nvSpPr>
        <p:spPr>
          <a:xfrm>
            <a:off x="147858" y="31032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42" name="Picture 2" descr="âtextâçå¾çæç´¢ç»æ">
            <a:extLst>
              <a:ext uri="{FF2B5EF4-FFF2-40B4-BE49-F238E27FC236}">
                <a16:creationId xmlns:a16="http://schemas.microsoft.com/office/drawing/2014/main" id="{BA286E74-8C6F-4283-8B18-44A8D73A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4" y="3534136"/>
            <a:ext cx="746908" cy="79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AE19DC1-F055-41C3-9FC5-E2057D4D1270}"/>
              </a:ext>
            </a:extLst>
          </p:cNvPr>
          <p:cNvSpPr txBox="1"/>
          <p:nvPr/>
        </p:nvSpPr>
        <p:spPr>
          <a:xfrm>
            <a:off x="1128719" y="31032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8B085-F35E-4C2D-A54E-F5EA6873E57B}"/>
              </a:ext>
            </a:extLst>
          </p:cNvPr>
          <p:cNvSpPr txBox="1"/>
          <p:nvPr/>
        </p:nvSpPr>
        <p:spPr>
          <a:xfrm>
            <a:off x="1893868" y="31032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sound</a:t>
            </a:r>
            <a:endParaRPr lang="zh-CN" altLang="en-US" dirty="0"/>
          </a:p>
        </p:txBody>
      </p:sp>
      <p:pic>
        <p:nvPicPr>
          <p:cNvPr id="45" name="Picture 4" descr="âsoundâçå¾çæç´¢ç»æ">
            <a:extLst>
              <a:ext uri="{FF2B5EF4-FFF2-40B4-BE49-F238E27FC236}">
                <a16:creationId xmlns:a16="http://schemas.microsoft.com/office/drawing/2014/main" id="{FA490D21-ED6E-4B1F-B3D8-331B518E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64" y="3631139"/>
            <a:ext cx="966649" cy="5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731B2E91-16F3-4452-8499-C99DE010E582}"/>
              </a:ext>
            </a:extLst>
          </p:cNvPr>
          <p:cNvSpPr/>
          <p:nvPr/>
        </p:nvSpPr>
        <p:spPr>
          <a:xfrm>
            <a:off x="5887142" y="4835009"/>
            <a:ext cx="737557" cy="328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725718E7-6E2A-435E-93FA-2E27395E8BEB}"/>
              </a:ext>
            </a:extLst>
          </p:cNvPr>
          <p:cNvSpPr/>
          <p:nvPr/>
        </p:nvSpPr>
        <p:spPr>
          <a:xfrm rot="5400000">
            <a:off x="4270052" y="2545304"/>
            <a:ext cx="144762" cy="122999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9A7AA1C8-F62D-4B18-82D7-0BF4448B10DB}"/>
              </a:ext>
            </a:extLst>
          </p:cNvPr>
          <p:cNvSpPr/>
          <p:nvPr/>
        </p:nvSpPr>
        <p:spPr>
          <a:xfrm rot="5400000">
            <a:off x="4284409" y="2440906"/>
            <a:ext cx="216754" cy="266239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F9F4182F-E6EB-42A8-AE9F-AF96BD160051}"/>
              </a:ext>
            </a:extLst>
          </p:cNvPr>
          <p:cNvSpPr/>
          <p:nvPr/>
        </p:nvSpPr>
        <p:spPr>
          <a:xfrm>
            <a:off x="3161988" y="2843421"/>
            <a:ext cx="115057" cy="519591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EA836745-C0B8-4831-8867-31D9A35A159C}"/>
              </a:ext>
            </a:extLst>
          </p:cNvPr>
          <p:cNvSpPr/>
          <p:nvPr/>
        </p:nvSpPr>
        <p:spPr>
          <a:xfrm>
            <a:off x="3057447" y="2825735"/>
            <a:ext cx="219598" cy="1349144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5E706-7871-464B-B0E8-EC16183A8514}"/>
              </a:ext>
            </a:extLst>
          </p:cNvPr>
          <p:cNvSpPr txBox="1"/>
          <p:nvPr/>
        </p:nvSpPr>
        <p:spPr>
          <a:xfrm>
            <a:off x="2717165" y="1078992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to learn in this course?</a:t>
            </a:r>
            <a:endParaRPr lang="zh-CN" altLang="en-US" sz="2400" dirty="0" err="1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D1661CF-750C-4123-8EB7-53C4A6FA5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61" y="2121678"/>
            <a:ext cx="463238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4740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07074-A858-499E-BAAC-EC545DD0E7DF}"/>
              </a:ext>
            </a:extLst>
          </p:cNvPr>
          <p:cNvSpPr txBox="1"/>
          <p:nvPr/>
        </p:nvSpPr>
        <p:spPr>
          <a:xfrm>
            <a:off x="3461343" y="1080000"/>
            <a:ext cx="222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/>
              <a:t>Reference book</a:t>
            </a:r>
            <a:endParaRPr lang="zh-CN" altLang="en-US" sz="2400" b="1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AD512-7883-4B5D-A644-F69F8F5C1E65}"/>
              </a:ext>
            </a:extLst>
          </p:cNvPr>
          <p:cNvSpPr/>
          <p:nvPr/>
        </p:nvSpPr>
        <p:spPr>
          <a:xfrm>
            <a:off x="867392" y="2180857"/>
            <a:ext cx="58618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Principles of Data Science,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Sinan Ozdemir</a:t>
            </a:r>
          </a:p>
          <a:p>
            <a:r>
              <a:rPr lang="zh-CN" altLang="en-US" sz="2000" dirty="0">
                <a:cs typeface="Times New Roman" panose="02020603050405020304" pitchFamily="18" charset="0"/>
              </a:rPr>
              <a:t>    东南大学出版社</a:t>
            </a:r>
            <a:r>
              <a:rPr lang="en-US" altLang="zh-CN" sz="2000" dirty="0">
                <a:cs typeface="Times New Roman" panose="02020603050405020304" pitchFamily="18" charset="0"/>
              </a:rPr>
              <a:t>, 2017.</a:t>
            </a:r>
          </a:p>
          <a:p>
            <a:endParaRPr lang="en-US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endParaRPr lang="en-US" altLang="zh-CN" sz="20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Foundation of Data Science,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Avrim Blum, John Hopcroft, Eavindran Kannan</a:t>
            </a:r>
          </a:p>
          <a:p>
            <a:r>
              <a:rPr lang="zh-CN" altLang="en-US" sz="2000" dirty="0">
                <a:cs typeface="Times New Roman" panose="02020603050405020304" pitchFamily="18" charset="0"/>
              </a:rPr>
              <a:t>    上海交通大学出版社</a:t>
            </a:r>
            <a:r>
              <a:rPr lang="en-US" altLang="zh-CN" sz="2000" dirty="0"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99814-63ED-4FC2-9A02-C890BB826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68" y="1917529"/>
            <a:ext cx="1358518" cy="160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14B32-6C70-4BE5-BC1E-86A4361B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68" y="3788487"/>
            <a:ext cx="1358518" cy="19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0892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06235-1803-4C15-91FA-2E98E24B09B8}"/>
              </a:ext>
            </a:extLst>
          </p:cNvPr>
          <p:cNvSpPr txBox="1"/>
          <p:nvPr/>
        </p:nvSpPr>
        <p:spPr>
          <a:xfrm>
            <a:off x="3110375" y="2621707"/>
            <a:ext cx="4245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Linear algebra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Theory of probability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Mathematical logic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Machine learning/Data mining</a:t>
            </a:r>
          </a:p>
          <a:p>
            <a:pPr algn="l"/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2D5CE6D-C9E0-4A84-B9EA-EF2AE32C47E7}"/>
              </a:ext>
            </a:extLst>
          </p:cNvPr>
          <p:cNvSpPr txBox="1">
            <a:spLocks/>
          </p:cNvSpPr>
          <p:nvPr/>
        </p:nvSpPr>
        <p:spPr>
          <a:xfrm>
            <a:off x="3110375" y="1531596"/>
            <a:ext cx="2923251" cy="4037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i="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u="none" dirty="0">
                <a:cs typeface="Times New Roman" panose="02020603050405020304" pitchFamily="18" charset="0"/>
              </a:rPr>
              <a:t>Preliminary Courses</a:t>
            </a:r>
            <a:endParaRPr lang="en-US" altLang="zh-CN" b="1" u="none" dirty="0"/>
          </a:p>
        </p:txBody>
      </p:sp>
    </p:spTree>
    <p:extLst>
      <p:ext uri="{BB962C8B-B14F-4D97-AF65-F5344CB8AC3E}">
        <p14:creationId xmlns:p14="http://schemas.microsoft.com/office/powerpoint/2010/main" val="1136453289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680CA27-9773-4155-AF28-F6AD4C600D4D}"/>
              </a:ext>
            </a:extLst>
          </p:cNvPr>
          <p:cNvSpPr txBox="1">
            <a:spLocks/>
          </p:cNvSpPr>
          <p:nvPr/>
        </p:nvSpPr>
        <p:spPr>
          <a:xfrm>
            <a:off x="3347001" y="1531596"/>
            <a:ext cx="2449999" cy="4037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i="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none" dirty="0">
                <a:cs typeface="Times New Roman" panose="02020603050405020304" pitchFamily="18" charset="0"/>
              </a:rPr>
              <a:t>Course Grading</a:t>
            </a:r>
            <a:endParaRPr lang="en-US" altLang="zh-CN" b="1" u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57C64-CE72-419F-BFC9-FCD36D45588C}"/>
              </a:ext>
            </a:extLst>
          </p:cNvPr>
          <p:cNvSpPr/>
          <p:nvPr/>
        </p:nvSpPr>
        <p:spPr>
          <a:xfrm>
            <a:off x="2783003" y="2860713"/>
            <a:ext cx="3577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Times New Roman" panose="02020603050405020304" pitchFamily="18" charset="0"/>
              </a:rPr>
              <a:t>Attendance/quiz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Times New Roman" panose="02020603050405020304" pitchFamily="18" charset="0"/>
              </a:rPr>
              <a:t>Course project (40%)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4 projects, 10%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Times New Roman" panose="02020603050405020304" pitchFamily="18" charset="0"/>
              </a:rPr>
              <a:t>Final exam (50%)</a:t>
            </a:r>
          </a:p>
        </p:txBody>
      </p:sp>
    </p:spTree>
    <p:extLst>
      <p:ext uri="{BB962C8B-B14F-4D97-AF65-F5344CB8AC3E}">
        <p14:creationId xmlns:p14="http://schemas.microsoft.com/office/powerpoint/2010/main" val="784030447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BABBC-2D8E-4181-A156-092E86714149}"/>
              </a:ext>
            </a:extLst>
          </p:cNvPr>
          <p:cNvSpPr txBox="1"/>
          <p:nvPr/>
        </p:nvSpPr>
        <p:spPr>
          <a:xfrm>
            <a:off x="3100283" y="1080000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is everywhere….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75E17-14CA-49B3-A0B8-C684F51C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81" y="1868972"/>
            <a:ext cx="4339172" cy="45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73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how many image and videos are uploadedâçå¾çæç´¢ç»æ">
            <a:extLst>
              <a:ext uri="{FF2B5EF4-FFF2-40B4-BE49-F238E27FC236}">
                <a16:creationId xmlns:a16="http://schemas.microsoft.com/office/drawing/2014/main" id="{AB608ADE-3B58-4FE9-8FC2-D7CBCA51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87" y="2446379"/>
            <a:ext cx="4746035" cy="37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9A84A-C688-4B7A-9E44-CA5C4775513E}"/>
              </a:ext>
            </a:extLst>
          </p:cNvPr>
          <p:cNvSpPr txBox="1"/>
          <p:nvPr/>
        </p:nvSpPr>
        <p:spPr>
          <a:xfrm>
            <a:off x="3100283" y="1080000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is everywhere….</a:t>
            </a:r>
          </a:p>
        </p:txBody>
      </p:sp>
    </p:spTree>
    <p:extLst>
      <p:ext uri="{BB962C8B-B14F-4D97-AF65-F5344CB8AC3E}">
        <p14:creationId xmlns:p14="http://schemas.microsoft.com/office/powerpoint/2010/main" val="7997607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260F5-4259-49CD-A2C1-3632A1B64F69}"/>
              </a:ext>
            </a:extLst>
          </p:cNvPr>
          <p:cNvSpPr txBox="1"/>
          <p:nvPr/>
        </p:nvSpPr>
        <p:spPr>
          <a:xfrm>
            <a:off x="2742813" y="3167390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How to categorize data?</a:t>
            </a:r>
          </a:p>
        </p:txBody>
      </p:sp>
    </p:spTree>
    <p:extLst>
      <p:ext uri="{BB962C8B-B14F-4D97-AF65-F5344CB8AC3E}">
        <p14:creationId xmlns:p14="http://schemas.microsoft.com/office/powerpoint/2010/main" val="647222900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7A0A5-B745-43D3-9080-2FEA5077A2FA}"/>
              </a:ext>
            </a:extLst>
          </p:cNvPr>
          <p:cNvSpPr txBox="1"/>
          <p:nvPr/>
        </p:nvSpPr>
        <p:spPr>
          <a:xfrm>
            <a:off x="1045346" y="2032041"/>
            <a:ext cx="80276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Nominal level</a:t>
            </a:r>
            <a:r>
              <a:rPr lang="en-US" altLang="zh-CN" sz="2000" dirty="0"/>
              <a:t>: described purely by name (e.g., animal name)</a:t>
            </a:r>
          </a:p>
          <a:p>
            <a:pPr algn="l"/>
            <a:r>
              <a:rPr lang="en-US" altLang="zh-CN" sz="2000" dirty="0"/>
              <a:t>      </a:t>
            </a:r>
            <a:r>
              <a:rPr lang="en-US" altLang="zh-CN" sz="2000" b="1" dirty="0"/>
              <a:t>math operation</a:t>
            </a:r>
            <a:r>
              <a:rPr lang="en-US" altLang="zh-CN" sz="2000" dirty="0"/>
              <a:t>: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Ordinal level</a:t>
            </a:r>
            <a:r>
              <a:rPr lang="en-US" altLang="zh-CN" sz="2000" dirty="0"/>
              <a:t>: with ranking order (e.g., grade)</a:t>
            </a:r>
          </a:p>
          <a:p>
            <a:pPr algn="l"/>
            <a:r>
              <a:rPr lang="en-US" altLang="zh-CN" sz="2000" b="1" dirty="0"/>
              <a:t>      math operation</a:t>
            </a:r>
            <a:r>
              <a:rPr lang="en-US" altLang="zh-CN" sz="2000" dirty="0"/>
              <a:t>: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Interval level</a:t>
            </a:r>
            <a:r>
              <a:rPr lang="en-US" altLang="zh-CN" sz="2000" dirty="0"/>
              <a:t>: allows meaningful subtraction (e.g., Celsius temperature)</a:t>
            </a:r>
          </a:p>
          <a:p>
            <a:pPr algn="l"/>
            <a:r>
              <a:rPr lang="en-US" altLang="zh-CN" sz="2000" b="1" dirty="0"/>
              <a:t>      math operation</a:t>
            </a:r>
            <a:r>
              <a:rPr lang="en-US" altLang="zh-CN" sz="2000" dirty="0"/>
              <a:t>: subtraction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/>
              <a:t>Ratio level</a:t>
            </a:r>
            <a:r>
              <a:rPr lang="en-US" altLang="zh-CN" sz="2000" dirty="0"/>
              <a:t>: allows meaningful division (e.g., Kelvin temperature)</a:t>
            </a:r>
          </a:p>
          <a:p>
            <a:pPr algn="l"/>
            <a:r>
              <a:rPr lang="en-US" altLang="zh-CN" sz="2000" b="1" dirty="0"/>
              <a:t>      math operation</a:t>
            </a:r>
            <a:r>
              <a:rPr lang="en-US" altLang="zh-CN" sz="2000" dirty="0"/>
              <a:t>: division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B48A0-C9B2-41F1-AD56-7FA842381CE2}"/>
              </a:ext>
            </a:extLst>
          </p:cNvPr>
          <p:cNvSpPr txBox="1"/>
          <p:nvPr/>
        </p:nvSpPr>
        <p:spPr>
          <a:xfrm>
            <a:off x="3284147" y="1078992"/>
            <a:ext cx="25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Four levels of data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968102049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46.4192"/>
  <p:tag name="LATEXADDIN" val="\documentclass{article}&#10;\usepackage{amsmath}&#10;\usepackage{amssymb}&#10;\pagestyle{empty}&#10;\begin{document}&#10;&#10;\begin{eqnarray}&#10;\mathbf{M} =&#10;\begin{bmatrix}&#10;1 &amp; 2 \\&#10;3 &amp; 4 &#10;\end{bmatrix}\nonumber&#10;\end{eqnarray}&#10;&#10;&#10;\end{document}"/>
  <p:tag name="IGUANATEXSIZE" val="15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5.4406"/>
  <p:tag name="LATEXADDIN" val="\documentclass{article}&#10;\usepackage{amsmath}&#10;\usepackage{amssymb}&#10;\pagestyle{empty}&#10;\begin{document}&#10;&#10;$\mathbf{v} = [1, 2]$&#10;&#10;&#10;&#10;\end{document}"/>
  <p:tag name="IGUANATEXSIZE" val="15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4.7131"/>
  <p:tag name="LATEXADDIN" val="\documentclass{article}&#10;\usepackage{amsmath}&#10;\usepackage{amssymb}&#10;\pagestyle{empty}&#10;\begin{document}&#10;&#10;$n = 3$&#10;&#10;&#10;&#10;\end{document}"/>
  <p:tag name="IGUANATEXSIZE" val="15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25.1594"/>
  <p:tag name="LATEXADDIN" val="\documentclass{article}&#10;\usepackage{amsmath}&#10;\usepackage{amssymb}&#10;\pagestyle{empty}&#10;\begin{document}&#10;&#10;\begin{eqnarray}&#10;\mathbf{M}^T =&#10;\begin{bmatrix}&#10;1 &amp; 3 \\&#10;2 &amp; 4 &#10;\end{bmatrix}\nonumber&#10;\end{eqnarray}&#10;&#10;&#10;\end{document}"/>
  <p:tag name="IGUANATEXSIZE" val="15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962.1297"/>
  <p:tag name="LATEXADDIN" val="\documentclass{article}&#10;\usepackage{amsmath}&#10;\usepackage{amssymb}&#10;\pagestyle{empty}&#10;\begin{document}&#10;&#10;\begin{eqnarray}&#10;\mathbf{M}\circ\mathbf{M} =&#10;\begin{bmatrix}&#10;1 &amp; 4 \\&#10;9 &amp; 16 &#10;\end{bmatrix}\nonumber&#10;\end{eqnarray}&#10;&#10;&#10;\end{document}"/>
  <p:tag name="IGUANATEXSIZE" val="15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y|\x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9.9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,\y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7.97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6019</TotalTime>
  <Words>521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宋体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341</cp:revision>
  <dcterms:created xsi:type="dcterms:W3CDTF">2016-04-20T02:59:17Z</dcterms:created>
  <dcterms:modified xsi:type="dcterms:W3CDTF">2019-02-25T03:06:46Z</dcterms:modified>
</cp:coreProperties>
</file>