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9" r:id="rId2"/>
  </p:sldMasterIdLst>
  <p:notesMasterIdLst>
    <p:notesMasterId r:id="rId45"/>
  </p:notesMasterIdLst>
  <p:handoutMasterIdLst>
    <p:handoutMasterId r:id="rId46"/>
  </p:handoutMasterIdLst>
  <p:sldIdLst>
    <p:sldId id="256" r:id="rId3"/>
    <p:sldId id="287" r:id="rId4"/>
    <p:sldId id="329" r:id="rId5"/>
    <p:sldId id="334" r:id="rId6"/>
    <p:sldId id="335" r:id="rId7"/>
    <p:sldId id="336" r:id="rId8"/>
    <p:sldId id="333" r:id="rId9"/>
    <p:sldId id="338" r:id="rId10"/>
    <p:sldId id="339" r:id="rId11"/>
    <p:sldId id="340" r:id="rId12"/>
    <p:sldId id="341" r:id="rId13"/>
    <p:sldId id="343" r:id="rId14"/>
    <p:sldId id="292" r:id="rId15"/>
    <p:sldId id="288" r:id="rId16"/>
    <p:sldId id="289" r:id="rId17"/>
    <p:sldId id="293" r:id="rId18"/>
    <p:sldId id="294" r:id="rId19"/>
    <p:sldId id="290" r:id="rId20"/>
    <p:sldId id="296" r:id="rId21"/>
    <p:sldId id="297" r:id="rId22"/>
    <p:sldId id="311" r:id="rId23"/>
    <p:sldId id="313" r:id="rId24"/>
    <p:sldId id="314" r:id="rId25"/>
    <p:sldId id="295" r:id="rId26"/>
    <p:sldId id="298" r:id="rId27"/>
    <p:sldId id="302" r:id="rId28"/>
    <p:sldId id="330" r:id="rId29"/>
    <p:sldId id="332" r:id="rId30"/>
    <p:sldId id="331" r:id="rId31"/>
    <p:sldId id="345" r:id="rId32"/>
    <p:sldId id="321" r:id="rId33"/>
    <p:sldId id="323" r:id="rId34"/>
    <p:sldId id="349" r:id="rId35"/>
    <p:sldId id="348" r:id="rId36"/>
    <p:sldId id="350" r:id="rId37"/>
    <p:sldId id="346" r:id="rId38"/>
    <p:sldId id="325" r:id="rId39"/>
    <p:sldId id="304" r:id="rId40"/>
    <p:sldId id="300" r:id="rId41"/>
    <p:sldId id="306" r:id="rId42"/>
    <p:sldId id="307" r:id="rId43"/>
    <p:sldId id="282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4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998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9920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8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1029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5200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9398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02942"/>
      </p:ext>
    </p:extLst>
  </p:cSld>
  <p:clrMapOvr>
    <a:masterClrMapping/>
  </p:clrMapOvr>
  <p:transition spd="med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445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8873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57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32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909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12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9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1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4" Type="http://schemas.openxmlformats.org/officeDocument/2006/relationships/tags" Target="../tags/tag15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9.png"/><Relationship Id="rId3" Type="http://schemas.openxmlformats.org/officeDocument/2006/relationships/tags" Target="../tags/tag18.xml"/><Relationship Id="rId21" Type="http://schemas.openxmlformats.org/officeDocument/2006/relationships/image" Target="../media/image26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24.png"/><Relationship Id="rId2" Type="http://schemas.openxmlformats.org/officeDocument/2006/relationships/tags" Target="../tags/tag17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image" Target="../media/image22.png"/><Relationship Id="rId23" Type="http://schemas.openxmlformats.org/officeDocument/2006/relationships/image" Target="../media/image28.png"/><Relationship Id="rId10" Type="http://schemas.openxmlformats.org/officeDocument/2006/relationships/tags" Target="../tags/tag25.xml"/><Relationship Id="rId19" Type="http://schemas.openxmlformats.org/officeDocument/2006/relationships/image" Target="../media/image20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0.xml"/><Relationship Id="rId7" Type="http://schemas.openxmlformats.org/officeDocument/2006/relationships/image" Target="../media/image10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4" Type="http://schemas.openxmlformats.org/officeDocument/2006/relationships/tags" Target="../tags/tag31.xml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2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1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3.png"/><Relationship Id="rId5" Type="http://schemas.openxmlformats.org/officeDocument/2006/relationships/tags" Target="../tags/tag36.xm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tags" Target="../tags/tag35.xml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38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4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1.png"/><Relationship Id="rId5" Type="http://schemas.openxmlformats.org/officeDocument/2006/relationships/tags" Target="../tags/tag46.xml"/><Relationship Id="rId10" Type="http://schemas.openxmlformats.org/officeDocument/2006/relationships/image" Target="../media/image40.png"/><Relationship Id="rId4" Type="http://schemas.openxmlformats.org/officeDocument/2006/relationships/tags" Target="../tags/tag45.xml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49.xml"/><Relationship Id="rId16" Type="http://schemas.openxmlformats.org/officeDocument/2006/relationships/image" Target="../media/image49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44.png"/><Relationship Id="rId5" Type="http://schemas.openxmlformats.org/officeDocument/2006/relationships/tags" Target="../tags/tag52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52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4.png"/><Relationship Id="rId18" Type="http://schemas.openxmlformats.org/officeDocument/2006/relationships/image" Target="../media/image57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53.png"/><Relationship Id="rId17" Type="http://schemas.openxmlformats.org/officeDocument/2006/relationships/image" Target="../media/image56.png"/><Relationship Id="rId2" Type="http://schemas.openxmlformats.org/officeDocument/2006/relationships/tags" Target="../tags/tag58.xml"/><Relationship Id="rId16" Type="http://schemas.openxmlformats.org/officeDocument/2006/relationships/image" Target="../media/image55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Layout" Target="../slideLayouts/slideLayout25.xml"/><Relationship Id="rId5" Type="http://schemas.openxmlformats.org/officeDocument/2006/relationships/tags" Target="../tags/tag61.xml"/><Relationship Id="rId15" Type="http://schemas.openxmlformats.org/officeDocument/2006/relationships/image" Target="../media/image17.png"/><Relationship Id="rId10" Type="http://schemas.openxmlformats.org/officeDocument/2006/relationships/tags" Target="../tags/tag66.xml"/><Relationship Id="rId19" Type="http://schemas.openxmlformats.org/officeDocument/2006/relationships/image" Target="../media/image58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9.xml"/><Relationship Id="rId7" Type="http://schemas.openxmlformats.org/officeDocument/2006/relationships/image" Target="../media/image59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58.png"/><Relationship Id="rId5" Type="http://schemas.openxmlformats.org/officeDocument/2006/relationships/tags" Target="../tags/tag71.xml"/><Relationship Id="rId10" Type="http://schemas.openxmlformats.org/officeDocument/2006/relationships/image" Target="../media/image17.png"/><Relationship Id="rId4" Type="http://schemas.openxmlformats.org/officeDocument/2006/relationships/tags" Target="../tags/tag70.xml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76.xml"/><Relationship Id="rId7" Type="http://schemas.openxmlformats.org/officeDocument/2006/relationships/image" Target="../media/image67.jpg"/><Relationship Id="rId12" Type="http://schemas.openxmlformats.org/officeDocument/2006/relationships/image" Target="../media/image7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70.png"/><Relationship Id="rId5" Type="http://schemas.openxmlformats.org/officeDocument/2006/relationships/tags" Target="../tags/tag78.xml"/><Relationship Id="rId10" Type="http://schemas.openxmlformats.org/officeDocument/2006/relationships/image" Target="../media/image69.png"/><Relationship Id="rId4" Type="http://schemas.openxmlformats.org/officeDocument/2006/relationships/tags" Target="../tags/tag77.xml"/><Relationship Id="rId9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7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72.png"/><Relationship Id="rId5" Type="http://schemas.openxmlformats.org/officeDocument/2006/relationships/image" Target="../media/image64.jpg"/><Relationship Id="rId4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84.xml"/><Relationship Id="rId7" Type="http://schemas.openxmlformats.org/officeDocument/2006/relationships/image" Target="../media/image67.jpg"/><Relationship Id="rId12" Type="http://schemas.openxmlformats.org/officeDocument/2006/relationships/image" Target="../media/image77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76.png"/><Relationship Id="rId5" Type="http://schemas.openxmlformats.org/officeDocument/2006/relationships/tags" Target="../tags/tag86.xml"/><Relationship Id="rId10" Type="http://schemas.openxmlformats.org/officeDocument/2006/relationships/image" Target="../media/image73.png"/><Relationship Id="rId4" Type="http://schemas.openxmlformats.org/officeDocument/2006/relationships/tags" Target="../tags/tag85.xml"/><Relationship Id="rId9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89.xml"/><Relationship Id="rId7" Type="http://schemas.openxmlformats.org/officeDocument/2006/relationships/image" Target="../media/image75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74.png"/><Relationship Id="rId5" Type="http://schemas.openxmlformats.org/officeDocument/2006/relationships/image" Target="../media/image67.jpg"/><Relationship Id="rId4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55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17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16.png"/><Relationship Id="rId5" Type="http://schemas.openxmlformats.org/officeDocument/2006/relationships/tags" Target="../tags/tag94.xml"/><Relationship Id="rId10" Type="http://schemas.openxmlformats.org/officeDocument/2006/relationships/image" Target="../media/image81.png"/><Relationship Id="rId4" Type="http://schemas.openxmlformats.org/officeDocument/2006/relationships/tags" Target="../tags/tag93.xml"/><Relationship Id="rId9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84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4.png"/><Relationship Id="rId3" Type="http://schemas.openxmlformats.org/officeDocument/2006/relationships/tags" Target="../tags/tag102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87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86.png"/><Relationship Id="rId5" Type="http://schemas.openxmlformats.org/officeDocument/2006/relationships/tags" Target="../tags/tag104.xml"/><Relationship Id="rId10" Type="http://schemas.openxmlformats.org/officeDocument/2006/relationships/image" Target="../media/image85.png"/><Relationship Id="rId4" Type="http://schemas.openxmlformats.org/officeDocument/2006/relationships/tags" Target="../tags/tag103.xml"/><Relationship Id="rId9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86.png"/><Relationship Id="rId18" Type="http://schemas.openxmlformats.org/officeDocument/2006/relationships/image" Target="../media/image90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83.png"/><Relationship Id="rId2" Type="http://schemas.openxmlformats.org/officeDocument/2006/relationships/tags" Target="../tags/tag107.xml"/><Relationship Id="rId16" Type="http://schemas.openxmlformats.org/officeDocument/2006/relationships/image" Target="../media/image82.png"/><Relationship Id="rId20" Type="http://schemas.openxmlformats.org/officeDocument/2006/relationships/image" Target="../media/image84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image" Target="../media/image89.png"/><Relationship Id="rId10" Type="http://schemas.openxmlformats.org/officeDocument/2006/relationships/tags" Target="../tags/tag115.xml"/><Relationship Id="rId19" Type="http://schemas.openxmlformats.org/officeDocument/2006/relationships/image" Target="../media/image91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image" Target="../media/image93.png"/><Relationship Id="rId26" Type="http://schemas.openxmlformats.org/officeDocument/2006/relationships/image" Target="../media/image98.png"/><Relationship Id="rId3" Type="http://schemas.openxmlformats.org/officeDocument/2006/relationships/tags" Target="../tags/tag119.xml"/><Relationship Id="rId21" Type="http://schemas.openxmlformats.org/officeDocument/2006/relationships/image" Target="../media/image89.png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image" Target="../media/image92.png"/><Relationship Id="rId25" Type="http://schemas.openxmlformats.org/officeDocument/2006/relationships/image" Target="../media/image97.png"/><Relationship Id="rId2" Type="http://schemas.openxmlformats.org/officeDocument/2006/relationships/tags" Target="../tags/tag118.xml"/><Relationship Id="rId16" Type="http://schemas.openxmlformats.org/officeDocument/2006/relationships/slideLayout" Target="../slideLayouts/slideLayout25.xml"/><Relationship Id="rId20" Type="http://schemas.openxmlformats.org/officeDocument/2006/relationships/image" Target="../media/image90.png"/><Relationship Id="rId29" Type="http://schemas.openxmlformats.org/officeDocument/2006/relationships/image" Target="../media/image100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image" Target="../media/image96.png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image" Target="../media/image95.png"/><Relationship Id="rId28" Type="http://schemas.openxmlformats.org/officeDocument/2006/relationships/image" Target="../media/image99.png"/><Relationship Id="rId10" Type="http://schemas.openxmlformats.org/officeDocument/2006/relationships/tags" Target="../tags/tag126.xml"/><Relationship Id="rId19" Type="http://schemas.openxmlformats.org/officeDocument/2006/relationships/image" Target="../media/image94.png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image" Target="../media/image86.png"/><Relationship Id="rId27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3A7BAC15-F095-41D6-84AF-95FDAAB65AC1}"/>
              </a:ext>
            </a:extLst>
          </p:cNvPr>
          <p:cNvSpPr txBox="1"/>
          <p:nvPr/>
        </p:nvSpPr>
        <p:spPr>
          <a:xfrm>
            <a:off x="3391228" y="1080000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Apriori algorithm</a:t>
            </a:r>
            <a:endParaRPr lang="zh-CN" altLang="en-US" sz="2400" dirty="0"/>
          </a:p>
        </p:txBody>
      </p:sp>
      <p:sp>
        <p:nvSpPr>
          <p:cNvPr id="13" name="Text Box 167">
            <a:extLst>
              <a:ext uri="{FF2B5EF4-FFF2-40B4-BE49-F238E27FC236}">
                <a16:creationId xmlns:a16="http://schemas.microsoft.com/office/drawing/2014/main" id="{B7A706A1-E598-4F18-B18E-E3EF80C7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85" y="1638685"/>
            <a:ext cx="16478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threshold =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9735E-B0A2-44F2-B977-84E8D95E19F1}"/>
              </a:ext>
            </a:extLst>
          </p:cNvPr>
          <p:cNvSpPr/>
          <p:nvPr/>
        </p:nvSpPr>
        <p:spPr>
          <a:xfrm>
            <a:off x="1919311" y="2735931"/>
            <a:ext cx="210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Frequent 2</a:t>
            </a:r>
            <a:r>
              <a:rPr lang="zh-CN" altLang="en-US" sz="2000" dirty="0"/>
              <a:t>-itemset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CAD3D1D-3FD8-42CA-8B1E-D572F81E8E0B}"/>
              </a:ext>
            </a:extLst>
          </p:cNvPr>
          <p:cNvSpPr/>
          <p:nvPr/>
        </p:nvSpPr>
        <p:spPr>
          <a:xfrm>
            <a:off x="4236710" y="3944680"/>
            <a:ext cx="1302672" cy="304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45554-E450-4229-A049-9440050E4D92}"/>
              </a:ext>
            </a:extLst>
          </p:cNvPr>
          <p:cNvSpPr/>
          <p:nvPr/>
        </p:nvSpPr>
        <p:spPr>
          <a:xfrm>
            <a:off x="5502397" y="2980730"/>
            <a:ext cx="2238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Candidate 3</a:t>
            </a:r>
            <a:r>
              <a:rPr lang="zh-CN" altLang="en-US" sz="2000" dirty="0"/>
              <a:t>-itemset</a:t>
            </a:r>
          </a:p>
        </p:txBody>
      </p:sp>
      <p:graphicFrame>
        <p:nvGraphicFramePr>
          <p:cNvPr id="22" name="Group 128">
            <a:extLst>
              <a:ext uri="{FF2B5EF4-FFF2-40B4-BE49-F238E27FC236}">
                <a16:creationId xmlns:a16="http://schemas.microsoft.com/office/drawing/2014/main" id="{B2F3CA73-7709-4C53-9EC6-ED30C2CD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18050"/>
              </p:ext>
            </p:extLst>
          </p:nvPr>
        </p:nvGraphicFramePr>
        <p:xfrm>
          <a:off x="1951046" y="3380840"/>
          <a:ext cx="1752600" cy="1432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148">
            <a:extLst>
              <a:ext uri="{FF2B5EF4-FFF2-40B4-BE49-F238E27FC236}">
                <a16:creationId xmlns:a16="http://schemas.microsoft.com/office/drawing/2014/main" id="{530F4246-4A9B-4C33-8A93-5E3C870B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60472"/>
              </p:ext>
            </p:extLst>
          </p:nvPr>
        </p:nvGraphicFramePr>
        <p:xfrm>
          <a:off x="6049954" y="3742868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333206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3A7BAC15-F095-41D6-84AF-95FDAAB65AC1}"/>
              </a:ext>
            </a:extLst>
          </p:cNvPr>
          <p:cNvSpPr txBox="1"/>
          <p:nvPr/>
        </p:nvSpPr>
        <p:spPr>
          <a:xfrm>
            <a:off x="3391228" y="1080000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Apriori algorithm</a:t>
            </a:r>
            <a:endParaRPr lang="zh-CN" altLang="en-US" sz="2400" dirty="0"/>
          </a:p>
        </p:txBody>
      </p:sp>
      <p:sp>
        <p:nvSpPr>
          <p:cNvPr id="13" name="Text Box 167">
            <a:extLst>
              <a:ext uri="{FF2B5EF4-FFF2-40B4-BE49-F238E27FC236}">
                <a16:creationId xmlns:a16="http://schemas.microsoft.com/office/drawing/2014/main" id="{B7A706A1-E598-4F18-B18E-E3EF80C7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85" y="1638685"/>
            <a:ext cx="16478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threshold = 2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4132BCF-0E14-4EB2-BA59-9043945D8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772" y="2627074"/>
            <a:ext cx="11240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Database</a:t>
            </a:r>
          </a:p>
        </p:txBody>
      </p:sp>
      <p:graphicFrame>
        <p:nvGraphicFramePr>
          <p:cNvPr id="10" name="Group 21">
            <a:extLst>
              <a:ext uri="{FF2B5EF4-FFF2-40B4-BE49-F238E27FC236}">
                <a16:creationId xmlns:a16="http://schemas.microsoft.com/office/drawing/2014/main" id="{99670B71-9CB3-4266-9D65-3CE762C62D6D}"/>
              </a:ext>
            </a:extLst>
          </p:cNvPr>
          <p:cNvGraphicFramePr>
            <a:graphicFrameLocks noGrp="1"/>
          </p:cNvGraphicFramePr>
          <p:nvPr/>
        </p:nvGraphicFramePr>
        <p:xfrm>
          <a:off x="925285" y="3276600"/>
          <a:ext cx="1905000" cy="15542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5DF8C9-1D4A-4A22-8187-2E1090A6D6A3}"/>
              </a:ext>
            </a:extLst>
          </p:cNvPr>
          <p:cNvSpPr/>
          <p:nvPr/>
        </p:nvSpPr>
        <p:spPr>
          <a:xfrm>
            <a:off x="2949348" y="4066435"/>
            <a:ext cx="1090612" cy="2215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3AD958D-0B1E-4239-9776-E224ECAF8CE8}"/>
              </a:ext>
            </a:extLst>
          </p:cNvPr>
          <p:cNvSpPr/>
          <p:nvPr/>
        </p:nvSpPr>
        <p:spPr>
          <a:xfrm>
            <a:off x="6170350" y="3996805"/>
            <a:ext cx="686593" cy="2342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85466-4D64-4A65-A6EC-6BEAC53CDC3A}"/>
              </a:ext>
            </a:extLst>
          </p:cNvPr>
          <p:cNvSpPr/>
          <p:nvPr/>
        </p:nvSpPr>
        <p:spPr>
          <a:xfrm>
            <a:off x="3901848" y="2627074"/>
            <a:ext cx="2238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Candidate 3</a:t>
            </a:r>
            <a:r>
              <a:rPr lang="zh-CN" altLang="en-US" sz="2000" dirty="0"/>
              <a:t>-itemset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D78AA7-034A-43D3-8D1E-AA4B1F0DFF2F}"/>
              </a:ext>
            </a:extLst>
          </p:cNvPr>
          <p:cNvSpPr/>
          <p:nvPr/>
        </p:nvSpPr>
        <p:spPr>
          <a:xfrm>
            <a:off x="6773291" y="2638539"/>
            <a:ext cx="210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Frequent 3</a:t>
            </a:r>
            <a:r>
              <a:rPr lang="zh-CN" altLang="en-US" sz="2000" dirty="0"/>
              <a:t>-itemset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E6B75137-F4A8-4CC0-9E5D-60E79BEE8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010" y="342900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rd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scan</a:t>
            </a:r>
          </a:p>
        </p:txBody>
      </p:sp>
      <p:graphicFrame>
        <p:nvGraphicFramePr>
          <p:cNvPr id="15" name="Group 156">
            <a:extLst>
              <a:ext uri="{FF2B5EF4-FFF2-40B4-BE49-F238E27FC236}">
                <a16:creationId xmlns:a16="http://schemas.microsoft.com/office/drawing/2014/main" id="{97B0BBFB-B965-43E5-BD0F-2C6F18A69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48873"/>
              </p:ext>
            </p:extLst>
          </p:nvPr>
        </p:nvGraphicFramePr>
        <p:xfrm>
          <a:off x="4212186" y="3830817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56">
            <a:extLst>
              <a:ext uri="{FF2B5EF4-FFF2-40B4-BE49-F238E27FC236}">
                <a16:creationId xmlns:a16="http://schemas.microsoft.com/office/drawing/2014/main" id="{54C9051F-845E-4C66-BA09-99A8075B6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04190"/>
              </p:ext>
            </p:extLst>
          </p:nvPr>
        </p:nvGraphicFramePr>
        <p:xfrm>
          <a:off x="6951927" y="3804382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69628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BDF317-ABB1-4E9D-849C-912C775D0AE1}"/>
              </a:ext>
            </a:extLst>
          </p:cNvPr>
          <p:cNvSpPr/>
          <p:nvPr/>
        </p:nvSpPr>
        <p:spPr>
          <a:xfrm>
            <a:off x="2050438" y="5111094"/>
            <a:ext cx="5043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Find all frequent sets with threshold=2</a:t>
            </a:r>
          </a:p>
        </p:txBody>
      </p:sp>
      <p:graphicFrame>
        <p:nvGraphicFramePr>
          <p:cNvPr id="3" name="Group 44">
            <a:extLst>
              <a:ext uri="{FF2B5EF4-FFF2-40B4-BE49-F238E27FC236}">
                <a16:creationId xmlns:a16="http://schemas.microsoft.com/office/drawing/2014/main" id="{9F15FAEB-2FAD-4317-B5E0-846917248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34526"/>
              </p:ext>
            </p:extLst>
          </p:nvPr>
        </p:nvGraphicFramePr>
        <p:xfrm>
          <a:off x="1852723" y="1657381"/>
          <a:ext cx="5043124" cy="2411178"/>
        </p:xfrm>
        <a:graphic>
          <a:graphicData uri="http://schemas.openxmlformats.org/drawingml/2006/table">
            <a:tbl>
              <a:tblPr/>
              <a:tblGrid>
                <a:gridCol w="692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Coffee, Diaper,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Coffee,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217829-0B27-4EB3-A1B4-13BBDC9EE41E}"/>
              </a:ext>
            </a:extLst>
          </p:cNvPr>
          <p:cNvSpPr txBox="1"/>
          <p:nvPr/>
        </p:nvSpPr>
        <p:spPr>
          <a:xfrm>
            <a:off x="3924227" y="905281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Question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212089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B1329D-B210-4552-9ADD-73D9807ED373}"/>
              </a:ext>
            </a:extLst>
          </p:cNvPr>
          <p:cNvSpPr txBox="1"/>
          <p:nvPr/>
        </p:nvSpPr>
        <p:spPr>
          <a:xfrm>
            <a:off x="857288" y="2072913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positive correlation</a:t>
            </a:r>
            <a:endParaRPr lang="zh-CN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02814-18A4-4401-8B5F-2599180C5129}"/>
              </a:ext>
            </a:extLst>
          </p:cNvPr>
          <p:cNvSpPr txBox="1"/>
          <p:nvPr/>
        </p:nvSpPr>
        <p:spPr>
          <a:xfrm>
            <a:off x="3947422" y="2072913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no correlation</a:t>
            </a:r>
            <a:endParaRPr lang="zh-CN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A9407-D068-4D24-843D-F0333204657F}"/>
              </a:ext>
            </a:extLst>
          </p:cNvPr>
          <p:cNvSpPr txBox="1"/>
          <p:nvPr/>
        </p:nvSpPr>
        <p:spPr>
          <a:xfrm>
            <a:off x="6247153" y="2072913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negative correlation</a:t>
            </a:r>
            <a:endParaRPr lang="zh-CN" alt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EB565A-A927-4685-8250-3F36959FF103}"/>
              </a:ext>
            </a:extLst>
          </p:cNvPr>
          <p:cNvGrpSpPr/>
          <p:nvPr/>
        </p:nvGrpSpPr>
        <p:grpSpPr>
          <a:xfrm>
            <a:off x="604007" y="2725583"/>
            <a:ext cx="8196044" cy="2672252"/>
            <a:chOff x="587229" y="2348078"/>
            <a:chExt cx="8196044" cy="2672252"/>
          </a:xfrm>
        </p:grpSpPr>
        <p:pic>
          <p:nvPicPr>
            <p:cNvPr id="1026" name="Picture 2 1" descr="âcorrelationâçå¾çæç´¢ç»æ">
              <a:extLst>
                <a:ext uri="{FF2B5EF4-FFF2-40B4-BE49-F238E27FC236}">
                  <a16:creationId xmlns:a16="http://schemas.microsoft.com/office/drawing/2014/main" id="{18D23074-B2DF-4440-AD19-EC8E36F2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229" y="2348078"/>
              <a:ext cx="8196044" cy="267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86363E-C71A-4125-B339-E1C58E395AF7}"/>
                </a:ext>
              </a:extLst>
            </p:cNvPr>
            <p:cNvSpPr txBox="1"/>
            <p:nvPr/>
          </p:nvSpPr>
          <p:spPr>
            <a:xfrm>
              <a:off x="587229" y="2400134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grade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75AFDF-A290-478A-A4D1-839E842587A8}"/>
                </a:ext>
              </a:extLst>
            </p:cNvPr>
            <p:cNvSpPr txBox="1"/>
            <p:nvPr/>
          </p:nvSpPr>
          <p:spPr>
            <a:xfrm>
              <a:off x="2478348" y="4616498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study time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0446DC-13DB-43B8-BDA6-73A273002DA5}"/>
                </a:ext>
              </a:extLst>
            </p:cNvPr>
            <p:cNvSpPr txBox="1"/>
            <p:nvPr/>
          </p:nvSpPr>
          <p:spPr>
            <a:xfrm>
              <a:off x="3312038" y="2400134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grade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6A262F-D3CC-4999-B6A8-C65F1AE86E86}"/>
                </a:ext>
              </a:extLst>
            </p:cNvPr>
            <p:cNvSpPr txBox="1"/>
            <p:nvPr/>
          </p:nvSpPr>
          <p:spPr>
            <a:xfrm>
              <a:off x="5884447" y="2400134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grade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7B5C2A-471A-4D86-93E8-E9BA2D20EAFA}"/>
                </a:ext>
              </a:extLst>
            </p:cNvPr>
            <p:cNvSpPr txBox="1"/>
            <p:nvPr/>
          </p:nvSpPr>
          <p:spPr>
            <a:xfrm>
              <a:off x="7508086" y="4616498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game time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05DCAA-294A-4790-9D8D-A91D8718198E}"/>
                </a:ext>
              </a:extLst>
            </p:cNvPr>
            <p:cNvSpPr txBox="1"/>
            <p:nvPr/>
          </p:nvSpPr>
          <p:spPr>
            <a:xfrm>
              <a:off x="4997248" y="4616498"/>
              <a:ext cx="1239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body weight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614A60-D11F-486E-B8B2-C5FF03C21E85}"/>
              </a:ext>
            </a:extLst>
          </p:cNvPr>
          <p:cNvSpPr txBox="1"/>
          <p:nvPr/>
        </p:nvSpPr>
        <p:spPr>
          <a:xfrm>
            <a:off x="3691050" y="108000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</a:t>
            </a:r>
            <a:endParaRPr lang="zh-CN" altLang="en-US" sz="2400" dirty="0"/>
          </a:p>
        </p:txBody>
      </p:sp>
      <p:pic>
        <p:nvPicPr>
          <p:cNvPr id="3" name="Picture 2 2">
            <a:extLst>
              <a:ext uri="{FF2B5EF4-FFF2-40B4-BE49-F238E27FC236}">
                <a16:creationId xmlns:a16="http://schemas.microsoft.com/office/drawing/2014/main" id="{CC51CB29-A36A-42E4-9904-7176A38AEF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64" y="5125855"/>
            <a:ext cx="144762" cy="111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E1A22-FE18-43B6-BF79-E6676FCCAA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8" y="2911747"/>
            <a:ext cx="143238" cy="1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6130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D5D6A13-931E-410F-9B09-5C62755053AC}"/>
              </a:ext>
            </a:extLst>
          </p:cNvPr>
          <p:cNvSpPr txBox="1"/>
          <p:nvPr/>
        </p:nvSpPr>
        <p:spPr>
          <a:xfrm>
            <a:off x="3691050" y="108000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</a:t>
            </a:r>
            <a:endParaRPr lang="zh-CN" altLang="en-US" sz="2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E29EAE8-0B36-4A23-9107-869EE4609F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05" y="2172064"/>
            <a:ext cx="2070857" cy="25142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23C178A-32D8-457F-A549-608C484869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8" y="2140665"/>
            <a:ext cx="2012951" cy="25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C3FD8C-7C50-4973-8BC6-5A47547DC59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28" y="2991094"/>
            <a:ext cx="5518628" cy="2815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9B816-C8B9-4EA7-8395-6B81AD82D615}"/>
              </a:ext>
            </a:extLst>
          </p:cNvPr>
          <p:cNvSpPr txBox="1"/>
          <p:nvPr/>
        </p:nvSpPr>
        <p:spPr>
          <a:xfrm>
            <a:off x="4630840" y="2917163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covariance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36775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41AAF50-E2C6-4F72-9638-87609640B20C}"/>
              </a:ext>
            </a:extLst>
          </p:cNvPr>
          <p:cNvGrpSpPr/>
          <p:nvPr/>
        </p:nvGrpSpPr>
        <p:grpSpPr>
          <a:xfrm>
            <a:off x="2373979" y="3297276"/>
            <a:ext cx="4456014" cy="251429"/>
            <a:chOff x="2186537" y="3000053"/>
            <a:chExt cx="4456014" cy="25142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71D8030-2364-4AE1-BDE1-DC4A1C24451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537" y="3000053"/>
              <a:ext cx="2070857" cy="2514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62774B-835F-43BE-BB44-8B7205967C7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600" y="3000053"/>
              <a:ext cx="2012951" cy="25142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5618DA-EAA1-4139-90E7-340EED504582}"/>
              </a:ext>
            </a:extLst>
          </p:cNvPr>
          <p:cNvGrpSpPr/>
          <p:nvPr/>
        </p:nvGrpSpPr>
        <p:grpSpPr>
          <a:xfrm>
            <a:off x="2441225" y="5011640"/>
            <a:ext cx="4614490" cy="251429"/>
            <a:chOff x="2186538" y="4244633"/>
            <a:chExt cx="4614490" cy="25142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2A29442-4E02-449E-970D-B4215C32E3D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538" y="4244633"/>
              <a:ext cx="2160761" cy="25142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B7E465-4A5E-4ACD-B0F9-47CF9DBEFB3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601" y="4244633"/>
              <a:ext cx="2171427" cy="251429"/>
            </a:xfrm>
            <a:prstGeom prst="rect">
              <a:avLst/>
            </a:prstGeom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FF038E13-281D-4829-98DA-E9D847C47380}"/>
              </a:ext>
            </a:extLst>
          </p:cNvPr>
          <p:cNvSpPr/>
          <p:nvPr/>
        </p:nvSpPr>
        <p:spPr>
          <a:xfrm>
            <a:off x="4122524" y="3753488"/>
            <a:ext cx="746621" cy="11912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E33768-05F6-4F67-A157-6A82AFAF1B9A}"/>
              </a:ext>
            </a:extLst>
          </p:cNvPr>
          <p:cNvSpPr txBox="1"/>
          <p:nvPr/>
        </p:nvSpPr>
        <p:spPr>
          <a:xfrm>
            <a:off x="2151808" y="2180339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What if each sample is a vector instead of a scalar?</a:t>
            </a: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0D1F0-E35D-4563-BDA4-472CA26D71BF}"/>
              </a:ext>
            </a:extLst>
          </p:cNvPr>
          <p:cNvSpPr txBox="1"/>
          <p:nvPr/>
        </p:nvSpPr>
        <p:spPr>
          <a:xfrm>
            <a:off x="3691050" y="108000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5392358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638384B-8E8E-4186-91A5-9164F95AEE7B}"/>
              </a:ext>
            </a:extLst>
          </p:cNvPr>
          <p:cNvGrpSpPr/>
          <p:nvPr/>
        </p:nvGrpSpPr>
        <p:grpSpPr>
          <a:xfrm>
            <a:off x="1221364" y="3148792"/>
            <a:ext cx="7718780" cy="369332"/>
            <a:chOff x="1555611" y="1399786"/>
            <a:chExt cx="7718780" cy="3693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1E4DF2-2985-4AA0-83D2-78FAD4D51ACA}"/>
                </a:ext>
              </a:extLst>
            </p:cNvPr>
            <p:cNvGrpSpPr/>
            <p:nvPr/>
          </p:nvGrpSpPr>
          <p:grpSpPr>
            <a:xfrm>
              <a:off x="1555611" y="1399786"/>
              <a:ext cx="7718780" cy="369332"/>
              <a:chOff x="2159036" y="1784838"/>
              <a:chExt cx="7718780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BD0CE-CB72-4943-8124-388F80E421BB}"/>
                  </a:ext>
                </a:extLst>
              </p:cNvPr>
              <p:cNvSpPr txBox="1"/>
              <p:nvPr/>
            </p:nvSpPr>
            <p:spPr>
              <a:xfrm>
                <a:off x="2159036" y="1784838"/>
                <a:ext cx="7718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2.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/>
                    <a:ea typeface="宋体" panose="02010600030101010101" pitchFamily="2" charset="-122"/>
                  </a:rPr>
                  <a:t>L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earn projection         and         to maximize the correlation between      and     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930D1DD-E225-4B00-8CAD-9115C834241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8970" y="1907822"/>
                <a:ext cx="384762" cy="19047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279212A-FB4E-4A0E-8005-594437611B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559" y="1911625"/>
                <a:ext cx="380952" cy="234286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94AC3C-1D7B-464B-B81E-855E23FF533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138" y="1497595"/>
              <a:ext cx="204190" cy="1737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015DBA-AE72-40E6-8AE0-91633E19C47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728" y="1497595"/>
              <a:ext cx="210285" cy="1737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5D6A13-931E-410F-9B09-5C62755053AC}"/>
              </a:ext>
            </a:extLst>
          </p:cNvPr>
          <p:cNvSpPr txBox="1"/>
          <p:nvPr/>
        </p:nvSpPr>
        <p:spPr>
          <a:xfrm>
            <a:off x="2092475" y="1080000"/>
            <a:ext cx="4959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Canonical Correlation Analysis (CCA)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AA9B2-6890-4157-9184-8304DC210A81}"/>
              </a:ext>
            </a:extLst>
          </p:cNvPr>
          <p:cNvSpPr txBox="1"/>
          <p:nvPr/>
        </p:nvSpPr>
        <p:spPr>
          <a:xfrm>
            <a:off x="1221364" y="2687190"/>
            <a:ext cx="255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1. Decentralize     and  </a:t>
            </a:r>
            <a:endParaRPr lang="zh-CN" alt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0442A7-59B3-44D0-A66D-E29A73E7BF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08" y="2813509"/>
            <a:ext cx="204190" cy="1737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875542-5F7C-4F85-9833-218CC99EBBF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59" y="2821290"/>
            <a:ext cx="210285" cy="1737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A29442-4E02-449E-970D-B4215C32E3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90" y="1993956"/>
            <a:ext cx="2160761" cy="2514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B7E465-4A5E-4ACD-B0F9-47CF9DBEFB3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53" y="1993956"/>
            <a:ext cx="2171427" cy="25142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EB25F8D-0AC9-4989-B488-E831B0604E5A}"/>
              </a:ext>
            </a:extLst>
          </p:cNvPr>
          <p:cNvGrpSpPr/>
          <p:nvPr/>
        </p:nvGrpSpPr>
        <p:grpSpPr>
          <a:xfrm>
            <a:off x="2917108" y="4054119"/>
            <a:ext cx="2771212" cy="313905"/>
            <a:chOff x="2370822" y="3820633"/>
            <a:chExt cx="2771212" cy="3139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3F46DB-7A7F-447E-B0A1-47540038430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822" y="3825443"/>
              <a:ext cx="1135238" cy="2788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253CC-443E-4471-8B97-A34A40CF938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3082" y="3820633"/>
              <a:ext cx="1148952" cy="31390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F2F00E-62C5-4EEF-998A-C9385C8672FF}"/>
              </a:ext>
            </a:extLst>
          </p:cNvPr>
          <p:cNvGrpSpPr/>
          <p:nvPr/>
        </p:nvGrpSpPr>
        <p:grpSpPr>
          <a:xfrm>
            <a:off x="1187391" y="4895743"/>
            <a:ext cx="7344373" cy="856056"/>
            <a:chOff x="1109108" y="4616886"/>
            <a:chExt cx="7344373" cy="85605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6632506-06D6-4C51-A828-FF1EDD46FFA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8" y="4616886"/>
              <a:ext cx="2396952" cy="6704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94EBED7-71C4-4424-996B-93E8D17421A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291" y="4654657"/>
              <a:ext cx="3948190" cy="818285"/>
            </a:xfrm>
            <a:prstGeom prst="rect">
              <a:avLst/>
            </a:prstGeom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7483D94F-31CD-4850-B608-E20D951D1BF7}"/>
                </a:ext>
              </a:extLst>
            </p:cNvPr>
            <p:cNvSpPr/>
            <p:nvPr/>
          </p:nvSpPr>
          <p:spPr>
            <a:xfrm>
              <a:off x="3775268" y="4832059"/>
              <a:ext cx="573571" cy="29319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697467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41AAF50-E2C6-4F72-9638-87609640B20C}"/>
              </a:ext>
            </a:extLst>
          </p:cNvPr>
          <p:cNvGrpSpPr/>
          <p:nvPr/>
        </p:nvGrpSpPr>
        <p:grpSpPr>
          <a:xfrm>
            <a:off x="2373979" y="3297276"/>
            <a:ext cx="4456014" cy="251429"/>
            <a:chOff x="2186537" y="3000053"/>
            <a:chExt cx="4456014" cy="25142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71D8030-2364-4AE1-BDE1-DC4A1C24451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537" y="3000053"/>
              <a:ext cx="2070857" cy="2514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62774B-835F-43BE-BB44-8B7205967C7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600" y="3000053"/>
              <a:ext cx="2012951" cy="25142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4DFDC-8F60-4629-8192-26AD73840479}"/>
              </a:ext>
            </a:extLst>
          </p:cNvPr>
          <p:cNvGrpSpPr/>
          <p:nvPr/>
        </p:nvGrpSpPr>
        <p:grpSpPr>
          <a:xfrm>
            <a:off x="1015096" y="5011640"/>
            <a:ext cx="7422714" cy="251429"/>
            <a:chOff x="1015096" y="5011640"/>
            <a:chExt cx="7422714" cy="2514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7B394AB-096B-4162-996E-66370FF314F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096" y="5011640"/>
              <a:ext cx="3547427" cy="2514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7F2068-DF61-48D0-B712-C2105717D48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288" y="5011640"/>
              <a:ext cx="3553522" cy="251429"/>
            </a:xfrm>
            <a:prstGeom prst="rect">
              <a:avLst/>
            </a:prstGeom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FF038E13-281D-4829-98DA-E9D847C47380}"/>
              </a:ext>
            </a:extLst>
          </p:cNvPr>
          <p:cNvSpPr/>
          <p:nvPr/>
        </p:nvSpPr>
        <p:spPr>
          <a:xfrm>
            <a:off x="4122524" y="3753488"/>
            <a:ext cx="746621" cy="11912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E33768-05F6-4F67-A157-6A82AFAF1B9A}"/>
              </a:ext>
            </a:extLst>
          </p:cNvPr>
          <p:cNvSpPr txBox="1"/>
          <p:nvPr/>
        </p:nvSpPr>
        <p:spPr>
          <a:xfrm>
            <a:off x="2151808" y="2180339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What if each sample is a vector with infinite dimension?</a:t>
            </a: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0D1F0-E35D-4563-BDA4-472CA26D71BF}"/>
              </a:ext>
            </a:extLst>
          </p:cNvPr>
          <p:cNvSpPr txBox="1"/>
          <p:nvPr/>
        </p:nvSpPr>
        <p:spPr>
          <a:xfrm>
            <a:off x="3691050" y="1038181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7991008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EAA9ED7-3E90-4E2C-A0A5-2D5DE9500507}"/>
              </a:ext>
            </a:extLst>
          </p:cNvPr>
          <p:cNvSpPr txBox="1"/>
          <p:nvPr/>
        </p:nvSpPr>
        <p:spPr>
          <a:xfrm>
            <a:off x="1619626" y="1133387"/>
            <a:ext cx="618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Kernel Canonical Correlation Analysis (KCCA)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53720CC-9247-42B2-9C2F-6AD950F5DF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7" y="4628627"/>
            <a:ext cx="8009141" cy="17417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F1FDD0-8848-48C4-90D1-629E0F9C8A4A}"/>
              </a:ext>
            </a:extLst>
          </p:cNvPr>
          <p:cNvGrpSpPr/>
          <p:nvPr/>
        </p:nvGrpSpPr>
        <p:grpSpPr>
          <a:xfrm>
            <a:off x="1497786" y="2414261"/>
            <a:ext cx="5843164" cy="369332"/>
            <a:chOff x="1479475" y="2635726"/>
            <a:chExt cx="5843164" cy="3693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6B07B53-ED68-4E02-9C2F-3BFDA8E1488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639" y="2708299"/>
              <a:ext cx="3360000" cy="263619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7B7C3C-F010-4815-84EF-B075806033EA}"/>
                </a:ext>
              </a:extLst>
            </p:cNvPr>
            <p:cNvSpPr/>
            <p:nvPr/>
          </p:nvSpPr>
          <p:spPr>
            <a:xfrm>
              <a:off x="1479475" y="2635726"/>
              <a:ext cx="2448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Representation theorem:</a:t>
              </a:r>
              <a:endParaRPr lang="zh-CN" alt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4D112A-D227-4482-AE11-82F4CEDF2981}"/>
              </a:ext>
            </a:extLst>
          </p:cNvPr>
          <p:cNvGrpSpPr/>
          <p:nvPr/>
        </p:nvGrpSpPr>
        <p:grpSpPr>
          <a:xfrm>
            <a:off x="1497786" y="1879048"/>
            <a:ext cx="5426486" cy="400110"/>
            <a:chOff x="1444417" y="2077537"/>
            <a:chExt cx="5426486" cy="4001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C81831-ABE8-4C8F-8495-9BDF70B630E3}"/>
                </a:ext>
              </a:extLst>
            </p:cNvPr>
            <p:cNvSpPr txBox="1"/>
            <p:nvPr/>
          </p:nvSpPr>
          <p:spPr>
            <a:xfrm>
              <a:off x="1444417" y="2077537"/>
              <a:ext cx="5426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For             and          , we cannot use         and        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CA76B90-6D59-48A6-B955-C66E2EB7C25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483" y="2180051"/>
              <a:ext cx="530286" cy="25142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F95F5CC-2DFB-4FC2-A321-85606BAC65F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980" y="2237615"/>
              <a:ext cx="384762" cy="174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E4226DD-198C-4EEC-AE7E-01FB9CA6E94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81" y="2241418"/>
              <a:ext cx="380952" cy="2150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920E655-A367-4506-99C1-D96AF86E083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875" y="2180051"/>
              <a:ext cx="537905" cy="25142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161F01C-850D-4B1B-97B3-7FA462DD74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25" y="2970668"/>
            <a:ext cx="5347047" cy="81828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04C54B7-97FC-48E0-9B01-25433BC53234}"/>
              </a:ext>
            </a:extLst>
          </p:cNvPr>
          <p:cNvSpPr/>
          <p:nvPr/>
        </p:nvSpPr>
        <p:spPr>
          <a:xfrm>
            <a:off x="3871125" y="3897273"/>
            <a:ext cx="897622" cy="52011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53313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F289C-7C25-4B35-A335-F6F8588BE8AF}"/>
              </a:ext>
            </a:extLst>
          </p:cNvPr>
          <p:cNvSpPr txBox="1"/>
          <p:nvPr/>
        </p:nvSpPr>
        <p:spPr>
          <a:xfrm>
            <a:off x="2636214" y="10800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 and independence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6DEF0-5B92-49B3-84EC-541328EAF8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41" y="2556359"/>
            <a:ext cx="6188191" cy="47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E5043-F050-4B70-AB0C-FA06AF994B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07" y="3487829"/>
            <a:ext cx="3972568" cy="2514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1A6833-1778-452D-8681-B9FB74989D0A}"/>
              </a:ext>
            </a:extLst>
          </p:cNvPr>
          <p:cNvSpPr txBox="1"/>
          <p:nvPr/>
        </p:nvSpPr>
        <p:spPr>
          <a:xfrm>
            <a:off x="1132513" y="1939826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Uncorrelation:</a:t>
            </a:r>
            <a:endParaRPr lang="zh-CN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E3436D-7917-4E62-8D83-5C9097736030}"/>
              </a:ext>
            </a:extLst>
          </p:cNvPr>
          <p:cNvSpPr txBox="1"/>
          <p:nvPr/>
        </p:nvSpPr>
        <p:spPr>
          <a:xfrm>
            <a:off x="1132513" y="44513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Independence:</a:t>
            </a:r>
            <a:endParaRPr lang="zh-CN" altLang="en-US" sz="2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BE3F39-6EA3-4FF9-AEF8-4513E0DBB7F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07" y="5085583"/>
            <a:ext cx="1915428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5167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B0D0F-F378-4BD8-9AB8-2B2E382B8AF7}"/>
              </a:ext>
            </a:extLst>
          </p:cNvPr>
          <p:cNvSpPr txBox="1"/>
          <p:nvPr/>
        </p:nvSpPr>
        <p:spPr>
          <a:xfrm>
            <a:off x="3311078" y="2476500"/>
            <a:ext cx="2571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3200" dirty="0"/>
              <a:t> Correlation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32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 Causation</a:t>
            </a:r>
          </a:p>
        </p:txBody>
      </p:sp>
    </p:spTree>
    <p:extLst>
      <p:ext uri="{BB962C8B-B14F-4D97-AF65-F5344CB8AC3E}">
        <p14:creationId xmlns:p14="http://schemas.microsoft.com/office/powerpoint/2010/main" val="3588454168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76F58C-70CA-4724-81E6-F88FAF878220}"/>
              </a:ext>
            </a:extLst>
          </p:cNvPr>
          <p:cNvSpPr txBox="1"/>
          <p:nvPr/>
        </p:nvSpPr>
        <p:spPr>
          <a:xfrm>
            <a:off x="2636215" y="2139871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Uncorrelation: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2E6FE-D038-492A-90C3-ACA6F5592D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94" y="2245014"/>
            <a:ext cx="2028190" cy="25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673F68-20AD-4D4B-ACD6-00651E52EE28}"/>
              </a:ext>
            </a:extLst>
          </p:cNvPr>
          <p:cNvSpPr txBox="1"/>
          <p:nvPr/>
        </p:nvSpPr>
        <p:spPr>
          <a:xfrm>
            <a:off x="2636214" y="27479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Independence:</a:t>
            </a:r>
            <a:endParaRPr lang="zh-CN" alt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60429-F506-4164-A6F0-54D7770843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94" y="2822241"/>
            <a:ext cx="1915428" cy="2514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8853A6-9284-4FBF-B40A-F02776C8124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29" y="3923039"/>
            <a:ext cx="4364186" cy="2514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50B624-EF10-48D3-8A70-9F48BFAA771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18" y="5110905"/>
            <a:ext cx="4351997" cy="251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E44575-413E-4C98-B9F9-441017FAC006}"/>
              </a:ext>
            </a:extLst>
          </p:cNvPr>
          <p:cNvSpPr txBox="1"/>
          <p:nvPr/>
        </p:nvSpPr>
        <p:spPr>
          <a:xfrm>
            <a:off x="2636214" y="10800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 and independence</a:t>
            </a:r>
            <a:endParaRPr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6CD26-F362-4989-9E13-BDFB46FEA1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60" y="4410195"/>
            <a:ext cx="225524" cy="141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D44D6A-FABC-4439-95F6-2A2E68C4D5EA}"/>
              </a:ext>
            </a:extLst>
          </p:cNvPr>
          <p:cNvSpPr txBox="1"/>
          <p:nvPr/>
        </p:nvSpPr>
        <p:spPr>
          <a:xfrm>
            <a:off x="3159152" y="4250127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independence</a:t>
            </a:r>
            <a:endParaRPr lang="zh-CN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1020E-006F-447A-B92E-86F5B0D80339}"/>
              </a:ext>
            </a:extLst>
          </p:cNvPr>
          <p:cNvSpPr txBox="1"/>
          <p:nvPr/>
        </p:nvSpPr>
        <p:spPr>
          <a:xfrm>
            <a:off x="4903448" y="4250127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uncorrelation</a:t>
            </a:r>
            <a:endParaRPr lang="zh-CN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E3A83-B39A-4E95-9142-43B9E1CA03DA}"/>
              </a:ext>
            </a:extLst>
          </p:cNvPr>
          <p:cNvSpPr txBox="1"/>
          <p:nvPr/>
        </p:nvSpPr>
        <p:spPr>
          <a:xfrm>
            <a:off x="5052951" y="5557526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independence</a:t>
            </a:r>
            <a:endParaRPr lang="zh-CN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5A167-8393-4121-8AD5-AD16EAC16B0F}"/>
              </a:ext>
            </a:extLst>
          </p:cNvPr>
          <p:cNvSpPr txBox="1"/>
          <p:nvPr/>
        </p:nvSpPr>
        <p:spPr>
          <a:xfrm>
            <a:off x="3267239" y="5557526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uncorrelation</a:t>
            </a:r>
            <a:endParaRPr lang="zh-CN" alt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96740-1649-425D-B8F8-5B13E18DBCE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35" y="5705619"/>
            <a:ext cx="225524" cy="1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20860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C7E7AEF-CC8E-4DE0-A84A-A819C6E837C2}"/>
              </a:ext>
            </a:extLst>
          </p:cNvPr>
          <p:cNvGrpSpPr/>
          <p:nvPr/>
        </p:nvGrpSpPr>
        <p:grpSpPr>
          <a:xfrm>
            <a:off x="2246386" y="4645995"/>
            <a:ext cx="2154669" cy="1782045"/>
            <a:chOff x="887369" y="3559657"/>
            <a:chExt cx="2154669" cy="178204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2FAA57-D805-418F-AEA5-6D4080F36AA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70" y="3559657"/>
              <a:ext cx="2154668" cy="30781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634C6E-AE4C-4142-88E8-F4E4377C0A6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70" y="4051069"/>
              <a:ext cx="2154667" cy="30781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953429-D21B-48D8-B706-1F8010551824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69" y="4542481"/>
              <a:ext cx="2154668" cy="30781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3CF929-5CA9-4A3E-9311-CDF4EA43FFA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69" y="5033892"/>
              <a:ext cx="2154668" cy="30781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F3FA35E-87E0-4D10-BEB2-2672DD96F638}"/>
              </a:ext>
            </a:extLst>
          </p:cNvPr>
          <p:cNvGrpSpPr/>
          <p:nvPr/>
        </p:nvGrpSpPr>
        <p:grpSpPr>
          <a:xfrm>
            <a:off x="5666318" y="4645995"/>
            <a:ext cx="1424763" cy="1778997"/>
            <a:chOff x="3939032" y="3829092"/>
            <a:chExt cx="1424763" cy="1778997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D076600-750D-4D04-8222-B6CE5767DA3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9033" y="3829092"/>
              <a:ext cx="1420193" cy="30476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B7B2A7B-82B0-46F0-BB67-6D445C36B4D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9033" y="4320504"/>
              <a:ext cx="1420191" cy="30476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1A0CE7D-6ECF-4258-81C4-F3D74C8971B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9032" y="4811916"/>
              <a:ext cx="1424763" cy="30476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1313CAE-85BC-476B-A033-3D3BD61B59B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9032" y="5303327"/>
              <a:ext cx="1424763" cy="304762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82C294D-8476-4C3C-94D2-A21EB3FEE25A}"/>
              </a:ext>
            </a:extLst>
          </p:cNvPr>
          <p:cNvSpPr txBox="1"/>
          <p:nvPr/>
        </p:nvSpPr>
        <p:spPr>
          <a:xfrm>
            <a:off x="3138755" y="1080000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Conditional independence</a:t>
            </a:r>
            <a:endParaRPr lang="zh-CN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F5238-F0D8-4297-BD41-5A7DC772C8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01" y="2154252"/>
            <a:ext cx="5900190" cy="25752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816BE9E-EC35-4E4C-A9F3-AE5F83A90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84845"/>
              </p:ext>
            </p:extLst>
          </p:nvPr>
        </p:nvGraphicFramePr>
        <p:xfrm>
          <a:off x="2233432" y="3136994"/>
          <a:ext cx="2062352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45632">
                  <a:extLst>
                    <a:ext uri="{9D8B030D-6E8A-4147-A177-3AD203B41FA5}">
                      <a16:colId xmlns:a16="http://schemas.microsoft.com/office/drawing/2014/main" val="4103587670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3899306075"/>
                    </a:ext>
                  </a:extLst>
                </a:gridCol>
                <a:gridCol w="703656">
                  <a:extLst>
                    <a:ext uri="{9D8B030D-6E8A-4147-A177-3AD203B41FA5}">
                      <a16:colId xmlns:a16="http://schemas.microsoft.com/office/drawing/2014/main" val="307932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x\y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2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388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44F34E8-D8BA-43A1-B901-FDD8C2A70151}"/>
              </a:ext>
            </a:extLst>
          </p:cNvPr>
          <p:cNvSpPr txBox="1"/>
          <p:nvPr/>
        </p:nvSpPr>
        <p:spPr>
          <a:xfrm>
            <a:off x="2399627" y="280448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joint distribution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282207-37CF-4917-858D-C79D5E0F5F24}"/>
              </a:ext>
            </a:extLst>
          </p:cNvPr>
          <p:cNvSpPr txBox="1"/>
          <p:nvPr/>
        </p:nvSpPr>
        <p:spPr>
          <a:xfrm>
            <a:off x="5200107" y="2761136"/>
            <a:ext cx="21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marginal distribution</a:t>
            </a:r>
            <a:endParaRPr lang="zh-CN" altLang="en-US" dirty="0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A7CFD3C-5039-4C14-B82E-05DA5D965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16703"/>
              </p:ext>
            </p:extLst>
          </p:nvPr>
        </p:nvGraphicFramePr>
        <p:xfrm>
          <a:off x="5200107" y="3118667"/>
          <a:ext cx="2071286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48429">
                  <a:extLst>
                    <a:ext uri="{9D8B030D-6E8A-4147-A177-3AD203B41FA5}">
                      <a16:colId xmlns:a16="http://schemas.microsoft.com/office/drawing/2014/main" val="4103587670"/>
                    </a:ext>
                  </a:extLst>
                </a:gridCol>
                <a:gridCol w="716153">
                  <a:extLst>
                    <a:ext uri="{9D8B030D-6E8A-4147-A177-3AD203B41FA5}">
                      <a16:colId xmlns:a16="http://schemas.microsoft.com/office/drawing/2014/main" val="3899306075"/>
                    </a:ext>
                  </a:extLst>
                </a:gridCol>
                <a:gridCol w="706704">
                  <a:extLst>
                    <a:ext uri="{9D8B030D-6E8A-4147-A177-3AD203B41FA5}">
                      <a16:colId xmlns:a16="http://schemas.microsoft.com/office/drawing/2014/main" val="307932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x\y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2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3886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51C3B2A-4D5F-4235-8011-24CFD73FCA33}"/>
              </a:ext>
            </a:extLst>
          </p:cNvPr>
          <p:cNvSpPr/>
          <p:nvPr/>
        </p:nvSpPr>
        <p:spPr>
          <a:xfrm>
            <a:off x="5979489" y="3499227"/>
            <a:ext cx="453005" cy="74954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FF6C5B9-4B67-498C-A3A9-51D11A6ADE47}"/>
              </a:ext>
            </a:extLst>
          </p:cNvPr>
          <p:cNvSpPr/>
          <p:nvPr/>
        </p:nvSpPr>
        <p:spPr>
          <a:xfrm>
            <a:off x="6679035" y="3490432"/>
            <a:ext cx="453005" cy="74954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D2DC9E-1949-47B7-8D2D-547680132126}"/>
              </a:ext>
            </a:extLst>
          </p:cNvPr>
          <p:cNvSpPr/>
          <p:nvPr/>
        </p:nvSpPr>
        <p:spPr>
          <a:xfrm>
            <a:off x="5865230" y="3564040"/>
            <a:ext cx="1397230" cy="21831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FEEE0A-B20F-4221-B1F6-CF457EE2523F}"/>
              </a:ext>
            </a:extLst>
          </p:cNvPr>
          <p:cNvSpPr/>
          <p:nvPr/>
        </p:nvSpPr>
        <p:spPr>
          <a:xfrm>
            <a:off x="5865230" y="3925701"/>
            <a:ext cx="1397230" cy="21831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115384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2A768F-2A79-47CD-B7BE-49C968CCE9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6" y="2366506"/>
            <a:ext cx="1589336" cy="388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19A493-73B1-4B9B-BA1D-E1FE9029DD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6" y="2968687"/>
            <a:ext cx="1589336" cy="3885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2FB7CF6-96D4-4A11-AAC2-BBE0972A1EE4}"/>
              </a:ext>
            </a:extLst>
          </p:cNvPr>
          <p:cNvGrpSpPr/>
          <p:nvPr/>
        </p:nvGrpSpPr>
        <p:grpSpPr>
          <a:xfrm>
            <a:off x="1713602" y="3902869"/>
            <a:ext cx="6148158" cy="400110"/>
            <a:chOff x="1334408" y="3660480"/>
            <a:chExt cx="6148158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003E24-057E-41A6-81F8-B0228C8B535D}"/>
                </a:ext>
              </a:extLst>
            </p:cNvPr>
            <p:cNvSpPr txBox="1"/>
            <p:nvPr/>
          </p:nvSpPr>
          <p:spPr>
            <a:xfrm>
              <a:off x="1334408" y="3660480"/>
              <a:ext cx="6148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We say    is independent with    given   , i.e.,                , if 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EA9401-FEE1-4E2A-8D4D-F3BE7F6143E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082" y="3839463"/>
              <a:ext cx="144762" cy="1112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23A6FF-23D8-4A2F-B985-8C4176245915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14" y="3835368"/>
              <a:ext cx="143238" cy="1630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48F3A2-29B3-4B76-A461-E21F85B5DE9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597" y="3843680"/>
              <a:ext cx="109714" cy="11276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4A06F19-46D3-43CD-BBFA-3AAE79996D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6" y="4722114"/>
            <a:ext cx="1947432" cy="25295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3B2996D-4A7A-477F-978B-F56E5253FD04}"/>
              </a:ext>
            </a:extLst>
          </p:cNvPr>
          <p:cNvGrpSpPr/>
          <p:nvPr/>
        </p:nvGrpSpPr>
        <p:grpSpPr>
          <a:xfrm>
            <a:off x="6394951" y="3987501"/>
            <a:ext cx="831300" cy="252953"/>
            <a:chOff x="5806054" y="5907036"/>
            <a:chExt cx="831300" cy="2529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464B3B-867F-465B-A266-E082B322ECB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36805" y="5915425"/>
              <a:ext cx="182857" cy="2529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94EBA8-7428-40D3-B095-2DA52107EE3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054" y="5977900"/>
              <a:ext cx="144762" cy="1112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B767732-AAA6-4D5A-957C-3BDD007FDC1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272" y="5977900"/>
              <a:ext cx="143238" cy="16304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EB793D-E8E3-4D09-832A-A58CF967DE2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878" y="5907036"/>
              <a:ext cx="158476" cy="25295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98206C4-4659-4D23-86DD-88D24381BF1A}"/>
              </a:ext>
            </a:extLst>
          </p:cNvPr>
          <p:cNvSpPr txBox="1"/>
          <p:nvPr/>
        </p:nvSpPr>
        <p:spPr>
          <a:xfrm>
            <a:off x="3138755" y="1080000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Conditional independence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276289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7F8A45-2EB7-4C8D-86CB-C5E1596F55F9}"/>
              </a:ext>
            </a:extLst>
          </p:cNvPr>
          <p:cNvGrpSpPr/>
          <p:nvPr/>
        </p:nvGrpSpPr>
        <p:grpSpPr>
          <a:xfrm>
            <a:off x="2832806" y="3106607"/>
            <a:ext cx="3609007" cy="2104237"/>
            <a:chOff x="2723749" y="2578101"/>
            <a:chExt cx="3609007" cy="21042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5A2273-EF7E-45D1-9FF1-0B85D3D0296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749" y="2578101"/>
              <a:ext cx="3516957" cy="200533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55CBD9-F78D-4E01-80E1-C607FAB3E3B2}"/>
                </a:ext>
              </a:extLst>
            </p:cNvPr>
            <p:cNvSpPr/>
            <p:nvPr/>
          </p:nvSpPr>
          <p:spPr>
            <a:xfrm>
              <a:off x="3409840" y="4314317"/>
              <a:ext cx="2922916" cy="36802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F7FC29-C481-4C7A-80E3-5631ECA7F353}"/>
              </a:ext>
            </a:extLst>
          </p:cNvPr>
          <p:cNvSpPr/>
          <p:nvPr/>
        </p:nvSpPr>
        <p:spPr>
          <a:xfrm>
            <a:off x="3620963" y="3007701"/>
            <a:ext cx="2159052" cy="36802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34A864-C5BA-47AC-B7A2-20AFA08C57B1}"/>
              </a:ext>
            </a:extLst>
          </p:cNvPr>
          <p:cNvGrpSpPr/>
          <p:nvPr/>
        </p:nvGrpSpPr>
        <p:grpSpPr>
          <a:xfrm>
            <a:off x="4175634" y="2246580"/>
            <a:ext cx="831300" cy="252953"/>
            <a:chOff x="5806054" y="5907036"/>
            <a:chExt cx="831300" cy="2529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C2975BA-1F53-49BC-8BC6-7A71A4629DF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36805" y="5915425"/>
              <a:ext cx="182857" cy="25295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3EC9314-8250-4808-AB67-F726163BB5A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054" y="5977900"/>
              <a:ext cx="144762" cy="1112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8150F56-1F7A-439A-8457-FC49DCFF15F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272" y="5977900"/>
              <a:ext cx="143238" cy="16304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0E3D40-CBC3-4B14-B4D7-6FEE419A198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878" y="5907036"/>
              <a:ext cx="158476" cy="252953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0424C1-C5D8-42A1-9E2A-690805FAB292}"/>
              </a:ext>
            </a:extLst>
          </p:cNvPr>
          <p:cNvSpPr txBox="1"/>
          <p:nvPr/>
        </p:nvSpPr>
        <p:spPr>
          <a:xfrm>
            <a:off x="3138755" y="1080000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Conditional independence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2449914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929292-6D8D-4A2E-BFE5-5EBCFA89AB32}"/>
              </a:ext>
            </a:extLst>
          </p:cNvPr>
          <p:cNvSpPr txBox="1"/>
          <p:nvPr/>
        </p:nvSpPr>
        <p:spPr>
          <a:xfrm>
            <a:off x="3606832" y="2476500"/>
            <a:ext cx="25218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 Correlation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32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3200" dirty="0"/>
              <a:t> Causation</a:t>
            </a:r>
          </a:p>
        </p:txBody>
      </p:sp>
    </p:spTree>
    <p:extLst>
      <p:ext uri="{BB962C8B-B14F-4D97-AF65-F5344CB8AC3E}">
        <p14:creationId xmlns:p14="http://schemas.microsoft.com/office/powerpoint/2010/main" val="3347648169"/>
      </p:ext>
    </p:extLst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FDE94-6A85-4B45-A871-2C70A3A5D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2451100"/>
            <a:ext cx="2908300" cy="195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5862D-B813-4E4E-A6E0-2ACF2523B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42" y="2087265"/>
            <a:ext cx="2798208" cy="195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31BF5E-B84C-4358-8351-306830C8D325}"/>
              </a:ext>
            </a:extLst>
          </p:cNvPr>
          <p:cNvSpPr/>
          <p:nvPr/>
        </p:nvSpPr>
        <p:spPr>
          <a:xfrm>
            <a:off x="2757638" y="49525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Does acceleration cause the force?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Does the force cause the acceleration?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Does the force cause the mass?</a:t>
            </a:r>
            <a:endParaRPr lang="zh-CN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2DBFB-02EA-4A4C-9BC3-0926FF523D98}"/>
              </a:ext>
            </a:extLst>
          </p:cNvPr>
          <p:cNvSpPr txBox="1"/>
          <p:nvPr/>
        </p:nvSpPr>
        <p:spPr>
          <a:xfrm>
            <a:off x="2926357" y="1080000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 or causation?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9102831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C5C2E1-810E-4E8F-9AA7-A26DC1855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0" y="2014269"/>
            <a:ext cx="6943060" cy="4080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ACA473-D502-4A7D-B1F7-D1B3E820C33A}"/>
              </a:ext>
            </a:extLst>
          </p:cNvPr>
          <p:cNvSpPr txBox="1"/>
          <p:nvPr/>
        </p:nvSpPr>
        <p:spPr>
          <a:xfrm>
            <a:off x="2926357" y="1080000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 or causation?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0683240"/>
      </p:ext>
    </p:extLst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B87367-1B6A-42CC-A58F-8DE2D4B06CAD}"/>
              </a:ext>
            </a:extLst>
          </p:cNvPr>
          <p:cNvGrpSpPr/>
          <p:nvPr/>
        </p:nvGrpSpPr>
        <p:grpSpPr>
          <a:xfrm>
            <a:off x="1824880" y="2393735"/>
            <a:ext cx="6024961" cy="4275730"/>
            <a:chOff x="1824881" y="1856839"/>
            <a:chExt cx="6024961" cy="42757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0C0CE0-AA3F-4E17-8FAA-08DFED879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834" y="1856839"/>
              <a:ext cx="5333333" cy="400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B4EEB-AB2C-4F7F-9CF9-C7534FD7C50E}"/>
                </a:ext>
              </a:extLst>
            </p:cNvPr>
            <p:cNvSpPr txBox="1"/>
            <p:nvPr/>
          </p:nvSpPr>
          <p:spPr>
            <a:xfrm>
              <a:off x="5636736" y="5763237"/>
              <a:ext cx="221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hours of watching TV</a:t>
              </a:r>
              <a:endParaRPr lang="zh-CN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B7FF95-FE71-42C5-8F28-355D52A4B24C}"/>
                </a:ext>
              </a:extLst>
            </p:cNvPr>
            <p:cNvSpPr txBox="1"/>
            <p:nvPr/>
          </p:nvSpPr>
          <p:spPr>
            <a:xfrm rot="10800000">
              <a:off x="1824881" y="3063355"/>
              <a:ext cx="461665" cy="179151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zh-CN" dirty="0"/>
                <a:t>work performance</a:t>
              </a:r>
              <a:endParaRPr lang="zh-CN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AB6458-37FF-4523-8C21-521DB084EFB3}"/>
              </a:ext>
            </a:extLst>
          </p:cNvPr>
          <p:cNvSpPr txBox="1"/>
          <p:nvPr/>
        </p:nvSpPr>
        <p:spPr>
          <a:xfrm>
            <a:off x="2926357" y="1080000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 or causation?</a:t>
            </a:r>
            <a:endParaRPr lang="zh-CN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7B298-9B40-4466-9190-4C4BAECD274D}"/>
              </a:ext>
            </a:extLst>
          </p:cNvPr>
          <p:cNvSpPr txBox="1"/>
          <p:nvPr/>
        </p:nvSpPr>
        <p:spPr>
          <a:xfrm>
            <a:off x="1283512" y="2024403"/>
            <a:ext cx="713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Negative correlation between work performance and hours of watching TV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288467"/>
      </p:ext>
    </p:extLst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5A0098DA-C0F9-4440-853D-7EFEBAF09185}"/>
              </a:ext>
            </a:extLst>
          </p:cNvPr>
          <p:cNvSpPr/>
          <p:nvPr/>
        </p:nvSpPr>
        <p:spPr>
          <a:xfrm>
            <a:off x="1660686" y="4715364"/>
            <a:ext cx="2155971" cy="70026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2BFB97-BDFB-4874-B3AF-2586F9AD38D4}"/>
              </a:ext>
            </a:extLst>
          </p:cNvPr>
          <p:cNvSpPr/>
          <p:nvPr/>
        </p:nvSpPr>
        <p:spPr>
          <a:xfrm>
            <a:off x="1779946" y="4895403"/>
            <a:ext cx="2036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hours of watching TV </a:t>
            </a:r>
            <a:endParaRPr lang="zh-CN" alt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1ACC17-18F1-43FD-941A-650174B96D65}"/>
              </a:ext>
            </a:extLst>
          </p:cNvPr>
          <p:cNvSpPr/>
          <p:nvPr/>
        </p:nvSpPr>
        <p:spPr>
          <a:xfrm>
            <a:off x="4987356" y="4660727"/>
            <a:ext cx="2155971" cy="70026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84AC0-777C-4453-A228-6FA5A102528F}"/>
              </a:ext>
            </a:extLst>
          </p:cNvPr>
          <p:cNvSpPr/>
          <p:nvPr/>
        </p:nvSpPr>
        <p:spPr>
          <a:xfrm>
            <a:off x="5201354" y="4841582"/>
            <a:ext cx="1727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work performance</a:t>
            </a:r>
            <a:endParaRPr lang="zh-CN" altLang="en-US" sz="16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10A0D08-8096-46AE-90CA-788B7EFE6678}"/>
              </a:ext>
            </a:extLst>
          </p:cNvPr>
          <p:cNvSpPr/>
          <p:nvPr/>
        </p:nvSpPr>
        <p:spPr>
          <a:xfrm>
            <a:off x="3885167" y="4922067"/>
            <a:ext cx="897622" cy="1929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46B67-940B-4BBD-808E-53B9EEABAE47}"/>
              </a:ext>
            </a:extLst>
          </p:cNvPr>
          <p:cNvSpPr txBox="1"/>
          <p:nvPr/>
        </p:nvSpPr>
        <p:spPr>
          <a:xfrm>
            <a:off x="2926357" y="1080000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 or causation?</a:t>
            </a:r>
            <a:endParaRPr lang="zh-CN" alt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6EA55-0F6D-48C6-9BC4-5B0771529E8B}"/>
              </a:ext>
            </a:extLst>
          </p:cNvPr>
          <p:cNvGrpSpPr/>
          <p:nvPr/>
        </p:nvGrpSpPr>
        <p:grpSpPr>
          <a:xfrm>
            <a:off x="1462975" y="1870522"/>
            <a:ext cx="6218049" cy="461665"/>
            <a:chOff x="1488623" y="1585519"/>
            <a:chExt cx="6218049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845781-3152-4641-BE1E-01324BD7F56F}"/>
                </a:ext>
              </a:extLst>
            </p:cNvPr>
            <p:cNvSpPr txBox="1"/>
            <p:nvPr/>
          </p:nvSpPr>
          <p:spPr>
            <a:xfrm>
              <a:off x="1488623" y="1585519"/>
              <a:ext cx="6218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Hours of watching TV     is the cause of work performance      </a:t>
              </a:r>
              <a:r>
                <a:rPr lang="en-US" altLang="zh-CN" sz="2400" dirty="0"/>
                <a:t>?</a:t>
              </a:r>
              <a:endParaRPr lang="zh-CN" alt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BF0C06-EEA5-400A-827B-D7FF3E01B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917" y="1673847"/>
              <a:ext cx="0" cy="3439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54910A-7E41-4766-A1E6-A57103E7F6FA}"/>
                </a:ext>
              </a:extLst>
            </p:cNvPr>
            <p:cNvCxnSpPr>
              <a:cxnSpLocks/>
            </p:cNvCxnSpPr>
            <p:nvPr/>
          </p:nvCxnSpPr>
          <p:spPr>
            <a:xfrm>
              <a:off x="7109771" y="1661155"/>
              <a:ext cx="0" cy="3693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647974"/>
      </p:ext>
    </p:extLst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5A0098DA-C0F9-4440-853D-7EFEBAF09185}"/>
              </a:ext>
            </a:extLst>
          </p:cNvPr>
          <p:cNvSpPr/>
          <p:nvPr/>
        </p:nvSpPr>
        <p:spPr>
          <a:xfrm>
            <a:off x="1660686" y="4715364"/>
            <a:ext cx="2155971" cy="70026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2BFB97-BDFB-4874-B3AF-2586F9AD38D4}"/>
              </a:ext>
            </a:extLst>
          </p:cNvPr>
          <p:cNvSpPr/>
          <p:nvPr/>
        </p:nvSpPr>
        <p:spPr>
          <a:xfrm>
            <a:off x="1779946" y="4895403"/>
            <a:ext cx="2036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hours of watching TV </a:t>
            </a:r>
            <a:endParaRPr lang="zh-CN" alt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1ACC17-18F1-43FD-941A-650174B96D65}"/>
              </a:ext>
            </a:extLst>
          </p:cNvPr>
          <p:cNvSpPr/>
          <p:nvPr/>
        </p:nvSpPr>
        <p:spPr>
          <a:xfrm>
            <a:off x="4987356" y="4660727"/>
            <a:ext cx="2155971" cy="70026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84AC0-777C-4453-A228-6FA5A102528F}"/>
              </a:ext>
            </a:extLst>
          </p:cNvPr>
          <p:cNvSpPr/>
          <p:nvPr/>
        </p:nvSpPr>
        <p:spPr>
          <a:xfrm>
            <a:off x="5201354" y="4841582"/>
            <a:ext cx="1727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work performance</a:t>
            </a:r>
            <a:endParaRPr lang="zh-CN" alt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971995-C3E3-4ECC-BC19-D18A9CCC26AF}"/>
              </a:ext>
            </a:extLst>
          </p:cNvPr>
          <p:cNvGrpSpPr/>
          <p:nvPr/>
        </p:nvGrpSpPr>
        <p:grpSpPr>
          <a:xfrm>
            <a:off x="3128678" y="3134949"/>
            <a:ext cx="2155971" cy="700265"/>
            <a:chOff x="2969287" y="3206208"/>
            <a:chExt cx="2155971" cy="7002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B6AFA1-8FDE-4EE0-B8A8-BC65D3151CEA}"/>
                </a:ext>
              </a:extLst>
            </p:cNvPr>
            <p:cNvSpPr/>
            <p:nvPr/>
          </p:nvSpPr>
          <p:spPr>
            <a:xfrm>
              <a:off x="2969287" y="3206208"/>
              <a:ext cx="2155971" cy="700265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FC69E0-7192-4428-A51B-2A27BE4C4AE7}"/>
                </a:ext>
              </a:extLst>
            </p:cNvPr>
            <p:cNvSpPr/>
            <p:nvPr/>
          </p:nvSpPr>
          <p:spPr>
            <a:xfrm>
              <a:off x="3355416" y="3387063"/>
              <a:ext cx="13837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hours of sleep</a:t>
              </a:r>
              <a:endParaRPr lang="zh-CN" altLang="en-US" sz="1600" dirty="0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10A0D08-8096-46AE-90CA-788B7EFE6678}"/>
              </a:ext>
            </a:extLst>
          </p:cNvPr>
          <p:cNvSpPr/>
          <p:nvPr/>
        </p:nvSpPr>
        <p:spPr>
          <a:xfrm rot="18900000">
            <a:off x="2735066" y="4151496"/>
            <a:ext cx="897622" cy="1929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3BDB977-04CA-485D-A4BE-5784F5269865}"/>
              </a:ext>
            </a:extLst>
          </p:cNvPr>
          <p:cNvSpPr/>
          <p:nvPr/>
        </p:nvSpPr>
        <p:spPr>
          <a:xfrm rot="2700000">
            <a:off x="4932092" y="4171733"/>
            <a:ext cx="897622" cy="1929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5259F9-66E9-47D5-AB34-EE08372D0C3E}"/>
              </a:ext>
            </a:extLst>
          </p:cNvPr>
          <p:cNvSpPr/>
          <p:nvPr/>
        </p:nvSpPr>
        <p:spPr>
          <a:xfrm>
            <a:off x="3306416" y="2644643"/>
            <a:ext cx="1856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/>
              <a:t>confounding factor</a:t>
            </a:r>
            <a:endParaRPr lang="zh-CN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35CC05-B57F-4A51-BA74-B664B8BB974E}"/>
              </a:ext>
            </a:extLst>
          </p:cNvPr>
          <p:cNvSpPr txBox="1"/>
          <p:nvPr/>
        </p:nvSpPr>
        <p:spPr>
          <a:xfrm>
            <a:off x="2926357" y="1080000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Correlation or causation?</a:t>
            </a:r>
            <a:endParaRPr lang="zh-CN" alt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BC1A86-A0E8-4535-9FC8-F5CDDF629041}"/>
              </a:ext>
            </a:extLst>
          </p:cNvPr>
          <p:cNvGrpSpPr/>
          <p:nvPr/>
        </p:nvGrpSpPr>
        <p:grpSpPr>
          <a:xfrm>
            <a:off x="1462975" y="1870522"/>
            <a:ext cx="6218049" cy="461665"/>
            <a:chOff x="1488623" y="1585519"/>
            <a:chExt cx="6218049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2152AA-3609-45CC-971D-4726977E5CB8}"/>
                </a:ext>
              </a:extLst>
            </p:cNvPr>
            <p:cNvSpPr txBox="1"/>
            <p:nvPr/>
          </p:nvSpPr>
          <p:spPr>
            <a:xfrm>
              <a:off x="1488623" y="1585519"/>
              <a:ext cx="6218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Hours of watching TV     is the cause of work performance      </a:t>
              </a:r>
              <a:r>
                <a:rPr lang="en-US" altLang="zh-CN" sz="2400" dirty="0"/>
                <a:t>?</a:t>
              </a:r>
              <a:endParaRPr lang="zh-CN" alt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C429A1-B24E-4BC0-B7DC-0A86B7709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917" y="1673847"/>
              <a:ext cx="0" cy="3439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56EFE7-817B-4570-AE5D-C4BC14521B15}"/>
                </a:ext>
              </a:extLst>
            </p:cNvPr>
            <p:cNvCxnSpPr>
              <a:cxnSpLocks/>
            </p:cNvCxnSpPr>
            <p:nvPr/>
          </p:nvCxnSpPr>
          <p:spPr>
            <a:xfrm>
              <a:off x="7109771" y="1661155"/>
              <a:ext cx="0" cy="3693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61433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03B837-7751-40B8-85D8-DC65166CA7A1}"/>
              </a:ext>
            </a:extLst>
          </p:cNvPr>
          <p:cNvSpPr txBox="1"/>
          <p:nvPr/>
        </p:nvSpPr>
        <p:spPr>
          <a:xfrm>
            <a:off x="3771140" y="108000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Occurrence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2A380-AABE-4DBF-BA66-574F4D108F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67" y="2411681"/>
            <a:ext cx="2070857" cy="25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DF825-3807-4035-AEDB-C9A59F26B9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38" y="2890782"/>
            <a:ext cx="2012951" cy="2514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E10830-257F-4513-8AE1-C26A21FB6F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67" y="3519928"/>
            <a:ext cx="3879616" cy="2529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59E3A3C-A2A2-4F2B-9838-5439E0DD84BA}"/>
              </a:ext>
            </a:extLst>
          </p:cNvPr>
          <p:cNvGrpSpPr/>
          <p:nvPr/>
        </p:nvGrpSpPr>
        <p:grpSpPr>
          <a:xfrm>
            <a:off x="2762183" y="4429644"/>
            <a:ext cx="4426212" cy="400110"/>
            <a:chOff x="2862104" y="4410699"/>
            <a:chExt cx="4426212" cy="4001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D68D6D-2B34-4832-B7C5-255066DC4D57}"/>
                </a:ext>
              </a:extLst>
            </p:cNvPr>
            <p:cNvGrpSpPr/>
            <p:nvPr/>
          </p:nvGrpSpPr>
          <p:grpSpPr>
            <a:xfrm>
              <a:off x="2862104" y="4410699"/>
              <a:ext cx="4426212" cy="400110"/>
              <a:chOff x="2325802" y="3573379"/>
              <a:chExt cx="4426212" cy="40011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842DD-0CC4-472E-A6B8-0F316397FCF6}"/>
                  </a:ext>
                </a:extLst>
              </p:cNvPr>
              <p:cNvSpPr txBox="1"/>
              <p:nvPr/>
            </p:nvSpPr>
            <p:spPr>
              <a:xfrm>
                <a:off x="2325802" y="3573379"/>
                <a:ext cx="4426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000" dirty="0"/>
                  <a:t>How many times      and     co-occur in    </a:t>
                </a:r>
                <a:endParaRPr lang="zh-CN" altLang="en-US" sz="2000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67AE90B-063B-474B-98BF-56C5A5B0692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2473" y="3662491"/>
                <a:ext cx="192000" cy="19352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30D58FB-BF29-46B2-B593-FA10D573F2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3135" y="3666039"/>
                <a:ext cx="181333" cy="242286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2BA8F6-2DCA-4ECA-88A7-A0820A138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039" y="4529365"/>
              <a:ext cx="160000" cy="184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006873"/>
      </p:ext>
    </p:extLst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9FBF2-3316-4961-A777-ACFA74C0DA46}"/>
              </a:ext>
            </a:extLst>
          </p:cNvPr>
          <p:cNvSpPr txBox="1"/>
          <p:nvPr/>
        </p:nvSpPr>
        <p:spPr>
          <a:xfrm>
            <a:off x="2926357" y="1080000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How to infer causation? </a:t>
            </a:r>
            <a:endParaRPr lang="zh-CN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935BC-9A16-49FB-83D5-7D8AD44F5705}"/>
              </a:ext>
            </a:extLst>
          </p:cNvPr>
          <p:cNvSpPr txBox="1"/>
          <p:nvPr/>
        </p:nvSpPr>
        <p:spPr>
          <a:xfrm>
            <a:off x="3351953" y="2828835"/>
            <a:ext cx="2356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Intervention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Counterfactual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59617"/>
      </p:ext>
    </p:extLst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2815EE2-9F12-43D8-B563-7FB6348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26" y="4109747"/>
            <a:ext cx="5387794" cy="211683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51B1E5-5788-4CFD-A3C3-D380EFE74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48095"/>
              </p:ext>
            </p:extLst>
          </p:nvPr>
        </p:nvGraphicFramePr>
        <p:xfrm>
          <a:off x="3103405" y="2997227"/>
          <a:ext cx="2062352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45632">
                  <a:extLst>
                    <a:ext uri="{9D8B030D-6E8A-4147-A177-3AD203B41FA5}">
                      <a16:colId xmlns:a16="http://schemas.microsoft.com/office/drawing/2014/main" val="4103587670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3899306075"/>
                    </a:ext>
                  </a:extLst>
                </a:gridCol>
                <a:gridCol w="703656">
                  <a:extLst>
                    <a:ext uri="{9D8B030D-6E8A-4147-A177-3AD203B41FA5}">
                      <a16:colId xmlns:a16="http://schemas.microsoft.com/office/drawing/2014/main" val="307932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x\y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2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388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E446851F-3E85-48CE-A2BB-972A4072B0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71" y="2697069"/>
            <a:ext cx="731429" cy="25142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5CAECF5-F8C6-4F76-A459-8188877DC86D}"/>
              </a:ext>
            </a:extLst>
          </p:cNvPr>
          <p:cNvGrpSpPr/>
          <p:nvPr/>
        </p:nvGrpSpPr>
        <p:grpSpPr>
          <a:xfrm>
            <a:off x="2091306" y="1944623"/>
            <a:ext cx="5113054" cy="400110"/>
            <a:chOff x="1864803" y="1929802"/>
            <a:chExt cx="5113054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706E9A-5A7D-4AF3-99C6-3D6641E50920}"/>
                </a:ext>
              </a:extLst>
            </p:cNvPr>
            <p:cNvSpPr txBox="1"/>
            <p:nvPr/>
          </p:nvSpPr>
          <p:spPr>
            <a:xfrm>
              <a:off x="4949738" y="1929802"/>
              <a:ext cx="2028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Bayesian network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F2180C-F5A9-4B22-9EBC-0AC772DC65D4}"/>
                </a:ext>
              </a:extLst>
            </p:cNvPr>
            <p:cNvSpPr txBox="1"/>
            <p:nvPr/>
          </p:nvSpPr>
          <p:spPr>
            <a:xfrm>
              <a:off x="1864803" y="1929802"/>
              <a:ext cx="2212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What if we see x?  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87E990A-DF46-4224-BAA2-C4BBD7F4D2A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123" y="2003380"/>
              <a:ext cx="690286" cy="25295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B35C67-06DB-49F9-B3A3-4879C3271C5A}"/>
              </a:ext>
            </a:extLst>
          </p:cNvPr>
          <p:cNvSpPr txBox="1"/>
          <p:nvPr/>
        </p:nvSpPr>
        <p:spPr>
          <a:xfrm>
            <a:off x="3728660" y="108000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Intervention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9739986"/>
      </p:ext>
    </p:extLst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75C7C-DA0A-42BB-9DEC-4713FA070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838418"/>
            <a:ext cx="6101134" cy="199163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AD0C4D-31F1-44CF-8DAC-62887318DEE9}"/>
              </a:ext>
            </a:extLst>
          </p:cNvPr>
          <p:cNvGrpSpPr/>
          <p:nvPr/>
        </p:nvGrpSpPr>
        <p:grpSpPr>
          <a:xfrm>
            <a:off x="1803390" y="1825546"/>
            <a:ext cx="6302328" cy="400111"/>
            <a:chOff x="1855390" y="1807013"/>
            <a:chExt cx="6302328" cy="4001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867D3D-1ACF-4C6D-BAF0-5ECDA44CC90A}"/>
                </a:ext>
              </a:extLst>
            </p:cNvPr>
            <p:cNvSpPr txBox="1"/>
            <p:nvPr/>
          </p:nvSpPr>
          <p:spPr>
            <a:xfrm>
              <a:off x="5310464" y="1807013"/>
              <a:ext cx="2847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b="1" dirty="0"/>
                <a:t>Causal</a:t>
              </a:r>
              <a:r>
                <a:rPr lang="en-US" altLang="zh-CN" sz="2000" dirty="0"/>
                <a:t> Bayesian network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D1B265-CB78-4145-AB1F-0DFECB75CB70}"/>
                </a:ext>
              </a:extLst>
            </p:cNvPr>
            <p:cNvSpPr txBox="1"/>
            <p:nvPr/>
          </p:nvSpPr>
          <p:spPr>
            <a:xfrm>
              <a:off x="1855390" y="1807014"/>
              <a:ext cx="2141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What if we do x?  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95173B-1C46-4E86-8B08-509D74F4DC4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553" y="1880592"/>
              <a:ext cx="1141334" cy="252953"/>
            </a:xfrm>
            <a:prstGeom prst="rect">
              <a:avLst/>
            </a:prstGeom>
          </p:spPr>
        </p:pic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A45A03-1E10-46E4-B1E5-CDE05D315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29649"/>
              </p:ext>
            </p:extLst>
          </p:nvPr>
        </p:nvGraphicFramePr>
        <p:xfrm>
          <a:off x="2157393" y="2725898"/>
          <a:ext cx="2062352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45632">
                  <a:extLst>
                    <a:ext uri="{9D8B030D-6E8A-4147-A177-3AD203B41FA5}">
                      <a16:colId xmlns:a16="http://schemas.microsoft.com/office/drawing/2014/main" val="4103587670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3899306075"/>
                    </a:ext>
                  </a:extLst>
                </a:gridCol>
                <a:gridCol w="703656">
                  <a:extLst>
                    <a:ext uri="{9D8B030D-6E8A-4147-A177-3AD203B41FA5}">
                      <a16:colId xmlns:a16="http://schemas.microsoft.com/office/drawing/2014/main" val="307932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x\y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2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388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6B93065-E181-490F-BE6B-1A66589B3E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54" y="2429609"/>
            <a:ext cx="731429" cy="25142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1B71B2-5855-4740-96D4-2EDDC40ED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51604"/>
              </p:ext>
            </p:extLst>
          </p:nvPr>
        </p:nvGraphicFramePr>
        <p:xfrm>
          <a:off x="4404220" y="2725899"/>
          <a:ext cx="2062352" cy="731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45632">
                  <a:extLst>
                    <a:ext uri="{9D8B030D-6E8A-4147-A177-3AD203B41FA5}">
                      <a16:colId xmlns:a16="http://schemas.microsoft.com/office/drawing/2014/main" val="4103587670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3899306075"/>
                    </a:ext>
                  </a:extLst>
                </a:gridCol>
                <a:gridCol w="703656">
                  <a:extLst>
                    <a:ext uri="{9D8B030D-6E8A-4147-A177-3AD203B41FA5}">
                      <a16:colId xmlns:a16="http://schemas.microsoft.com/office/drawing/2014/main" val="3079321316"/>
                    </a:ext>
                  </a:extLst>
                </a:gridCol>
              </a:tblGrid>
              <a:tr h="338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x\y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23142"/>
                  </a:ext>
                </a:extLst>
              </a:tr>
              <a:tr h="365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5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D2881A-EE6A-46AB-8FE6-36A81622B00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81" y="2429611"/>
            <a:ext cx="536381" cy="25295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FDE3759-CE70-4E2A-B233-949AAA5C9695}"/>
              </a:ext>
            </a:extLst>
          </p:cNvPr>
          <p:cNvGrpSpPr/>
          <p:nvPr/>
        </p:nvGrpSpPr>
        <p:grpSpPr>
          <a:xfrm>
            <a:off x="1312711" y="5830053"/>
            <a:ext cx="2027475" cy="400110"/>
            <a:chOff x="1312711" y="5830053"/>
            <a:chExt cx="2027475" cy="40011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8A9ADE-6A5C-47F8-AA08-CF1E15F3C54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520" y="5934456"/>
              <a:ext cx="1034666" cy="25142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396A5-4B39-43A5-83DC-8BA799E1235E}"/>
                </a:ext>
              </a:extLst>
            </p:cNvPr>
            <p:cNvSpPr txBox="1"/>
            <p:nvPr/>
          </p:nvSpPr>
          <p:spPr>
            <a:xfrm>
              <a:off x="1312711" y="5830053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change: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69AFC86-C837-4322-81D2-68590EC6CE9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93070"/>
            <a:ext cx="4000002" cy="2529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396600-AFDE-4D17-8208-B1CD3D0ACFDC}"/>
              </a:ext>
            </a:extLst>
          </p:cNvPr>
          <p:cNvSpPr txBox="1"/>
          <p:nvPr/>
        </p:nvSpPr>
        <p:spPr>
          <a:xfrm>
            <a:off x="3728660" y="108000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Intervention</a:t>
            </a:r>
            <a:endParaRPr lang="zh-CN" alt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837B5F-120A-4E84-A32B-E788928EED0B}"/>
              </a:ext>
            </a:extLst>
          </p:cNvPr>
          <p:cNvSpPr/>
          <p:nvPr/>
        </p:nvSpPr>
        <p:spPr>
          <a:xfrm>
            <a:off x="3781552" y="4999176"/>
            <a:ext cx="991783" cy="3110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A8430-31E2-4122-8AF3-E9CAB05B8FBF}"/>
              </a:ext>
            </a:extLst>
          </p:cNvPr>
          <p:cNvCxnSpPr/>
          <p:nvPr/>
        </p:nvCxnSpPr>
        <p:spPr>
          <a:xfrm flipH="1">
            <a:off x="2625754" y="5310232"/>
            <a:ext cx="1155798" cy="5198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57714"/>
      </p:ext>
    </p:extLst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2815EE2-9F12-43D8-B563-7FB63487D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26" y="4109747"/>
            <a:ext cx="5387794" cy="2116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B1970-CC41-4EBF-967A-58037A6683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54" y="2073644"/>
            <a:ext cx="1973334" cy="252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706E9A-5A7D-4AF3-99C6-3D6641E50920}"/>
              </a:ext>
            </a:extLst>
          </p:cNvPr>
          <p:cNvSpPr txBox="1"/>
          <p:nvPr/>
        </p:nvSpPr>
        <p:spPr>
          <a:xfrm>
            <a:off x="5877439" y="1966508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              Bayesian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35C67-06DB-49F9-B3A3-4879C3271C5A}"/>
              </a:ext>
            </a:extLst>
          </p:cNvPr>
          <p:cNvSpPr txBox="1"/>
          <p:nvPr/>
        </p:nvSpPr>
        <p:spPr>
          <a:xfrm>
            <a:off x="3728660" y="108000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Intervention</a:t>
            </a:r>
            <a:endParaRPr lang="zh-CN" alt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BE9C9B-D58D-4E27-BD64-CE637AA2DFCD}"/>
              </a:ext>
            </a:extLst>
          </p:cNvPr>
          <p:cNvGrpSpPr/>
          <p:nvPr/>
        </p:nvGrpSpPr>
        <p:grpSpPr>
          <a:xfrm>
            <a:off x="1559321" y="2008453"/>
            <a:ext cx="3238387" cy="400110"/>
            <a:chOff x="1659989" y="1966508"/>
            <a:chExt cx="3238387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F2180C-F5A9-4B22-9EBC-0AC772DC65D4}"/>
                </a:ext>
              </a:extLst>
            </p:cNvPr>
            <p:cNvSpPr txBox="1"/>
            <p:nvPr/>
          </p:nvSpPr>
          <p:spPr>
            <a:xfrm>
              <a:off x="1659989" y="1966508"/>
              <a:ext cx="3238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What if we see                   ?   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ECFC23-03C4-4767-BBFC-D7EFF61E0D8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370" y="2091929"/>
              <a:ext cx="1024001" cy="217905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E472BEB-1FE8-48C2-A3D0-4405B7A7B8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1" y="3727828"/>
            <a:ext cx="1973334" cy="2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5982"/>
      </p:ext>
    </p:extLst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75C7C-DA0A-42BB-9DEC-4713FA070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838418"/>
            <a:ext cx="6101134" cy="199163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227C6DC-2C67-48FF-9A3C-540D0C34BAF3}"/>
              </a:ext>
            </a:extLst>
          </p:cNvPr>
          <p:cNvGrpSpPr/>
          <p:nvPr/>
        </p:nvGrpSpPr>
        <p:grpSpPr>
          <a:xfrm>
            <a:off x="1312711" y="5830053"/>
            <a:ext cx="2435857" cy="400110"/>
            <a:chOff x="1312711" y="5830053"/>
            <a:chExt cx="2435857" cy="40011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8AAFBE-E587-4BE3-8061-7F8AF708794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521" y="5934456"/>
              <a:ext cx="1443047" cy="25142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396A5-4B39-43A5-83DC-8BA799E1235E}"/>
                </a:ext>
              </a:extLst>
            </p:cNvPr>
            <p:cNvSpPr txBox="1"/>
            <p:nvPr/>
          </p:nvSpPr>
          <p:spPr>
            <a:xfrm>
              <a:off x="1312711" y="5830053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change: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396600-AFDE-4D17-8208-B1CD3D0ACFDC}"/>
              </a:ext>
            </a:extLst>
          </p:cNvPr>
          <p:cNvSpPr txBox="1"/>
          <p:nvPr/>
        </p:nvSpPr>
        <p:spPr>
          <a:xfrm>
            <a:off x="3728660" y="108000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Intervention</a:t>
            </a:r>
            <a:endParaRPr lang="zh-CN" alt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837B5F-120A-4E84-A32B-E788928EED0B}"/>
              </a:ext>
            </a:extLst>
          </p:cNvPr>
          <p:cNvSpPr/>
          <p:nvPr/>
        </p:nvSpPr>
        <p:spPr>
          <a:xfrm>
            <a:off x="3781552" y="4999176"/>
            <a:ext cx="991783" cy="3110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A8430-31E2-4122-8AF3-E9CAB05B8FBF}"/>
              </a:ext>
            </a:extLst>
          </p:cNvPr>
          <p:cNvCxnSpPr/>
          <p:nvPr/>
        </p:nvCxnSpPr>
        <p:spPr>
          <a:xfrm flipH="1">
            <a:off x="2625754" y="5310232"/>
            <a:ext cx="1155798" cy="5198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E371769-12F6-4BCB-AA43-2456D335C0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09" y="2098810"/>
            <a:ext cx="2425907" cy="2529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D5BA860-3767-4CFF-B6B5-2915F2D582AD}"/>
              </a:ext>
            </a:extLst>
          </p:cNvPr>
          <p:cNvSpPr txBox="1"/>
          <p:nvPr/>
        </p:nvSpPr>
        <p:spPr>
          <a:xfrm>
            <a:off x="5365710" y="2008453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              </a:t>
            </a:r>
            <a:r>
              <a:rPr lang="en-US" altLang="zh-CN" sz="2000" b="1" dirty="0"/>
              <a:t>Causal</a:t>
            </a:r>
            <a:r>
              <a:rPr lang="en-US" altLang="zh-CN" sz="2000" dirty="0"/>
              <a:t> Bayesian network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2E1F02-3AB6-434A-BE5D-8350E530900F}"/>
              </a:ext>
            </a:extLst>
          </p:cNvPr>
          <p:cNvGrpSpPr/>
          <p:nvPr/>
        </p:nvGrpSpPr>
        <p:grpSpPr>
          <a:xfrm>
            <a:off x="661698" y="2008453"/>
            <a:ext cx="3167855" cy="400110"/>
            <a:chOff x="1659989" y="1966508"/>
            <a:chExt cx="3167855" cy="4001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2E75EF-9465-473E-9DEF-95DBA95C38E3}"/>
                </a:ext>
              </a:extLst>
            </p:cNvPr>
            <p:cNvSpPr txBox="1"/>
            <p:nvPr/>
          </p:nvSpPr>
          <p:spPr>
            <a:xfrm>
              <a:off x="1659989" y="1966508"/>
              <a:ext cx="3167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What if we do                   ?   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87F9BF7-C1E3-4B3A-BA54-A0832A8F0F8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814" y="2091929"/>
              <a:ext cx="1024001" cy="217905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0F32F-BC4F-4CBE-A082-20A86EC459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84" y="2870537"/>
            <a:ext cx="1874287" cy="2529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A5591E-AE92-4C6C-862B-050E7BC970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54" y="3444600"/>
            <a:ext cx="6054100" cy="2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568"/>
      </p:ext>
    </p:extLst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75C7C-DA0A-42BB-9DEC-4713FA070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838418"/>
            <a:ext cx="6101134" cy="199163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227C6DC-2C67-48FF-9A3C-540D0C34BAF3}"/>
              </a:ext>
            </a:extLst>
          </p:cNvPr>
          <p:cNvGrpSpPr/>
          <p:nvPr/>
        </p:nvGrpSpPr>
        <p:grpSpPr>
          <a:xfrm>
            <a:off x="1312711" y="5830053"/>
            <a:ext cx="2435857" cy="400110"/>
            <a:chOff x="1312711" y="5830053"/>
            <a:chExt cx="2435857" cy="40011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8AAFBE-E587-4BE3-8061-7F8AF708794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521" y="5934456"/>
              <a:ext cx="1443047" cy="25142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396A5-4B39-43A5-83DC-8BA799E1235E}"/>
                </a:ext>
              </a:extLst>
            </p:cNvPr>
            <p:cNvSpPr txBox="1"/>
            <p:nvPr/>
          </p:nvSpPr>
          <p:spPr>
            <a:xfrm>
              <a:off x="1312711" y="5830053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change: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396600-AFDE-4D17-8208-B1CD3D0ACFDC}"/>
              </a:ext>
            </a:extLst>
          </p:cNvPr>
          <p:cNvSpPr txBox="1"/>
          <p:nvPr/>
        </p:nvSpPr>
        <p:spPr>
          <a:xfrm>
            <a:off x="3728660" y="108000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Intervention</a:t>
            </a:r>
            <a:endParaRPr lang="zh-CN" alt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837B5F-120A-4E84-A32B-E788928EED0B}"/>
              </a:ext>
            </a:extLst>
          </p:cNvPr>
          <p:cNvSpPr/>
          <p:nvPr/>
        </p:nvSpPr>
        <p:spPr>
          <a:xfrm>
            <a:off x="3781552" y="4999176"/>
            <a:ext cx="991783" cy="3110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A8430-31E2-4122-8AF3-E9CAB05B8FBF}"/>
              </a:ext>
            </a:extLst>
          </p:cNvPr>
          <p:cNvCxnSpPr/>
          <p:nvPr/>
        </p:nvCxnSpPr>
        <p:spPr>
          <a:xfrm flipH="1">
            <a:off x="2625754" y="5310232"/>
            <a:ext cx="1155798" cy="5198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E371769-12F6-4BCB-AA43-2456D335C0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09" y="2098810"/>
            <a:ext cx="2425907" cy="25295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A2E1F02-3AB6-434A-BE5D-8350E530900F}"/>
              </a:ext>
            </a:extLst>
          </p:cNvPr>
          <p:cNvGrpSpPr/>
          <p:nvPr/>
        </p:nvGrpSpPr>
        <p:grpSpPr>
          <a:xfrm>
            <a:off x="661698" y="2008453"/>
            <a:ext cx="3167855" cy="400110"/>
            <a:chOff x="1659989" y="1966508"/>
            <a:chExt cx="3167855" cy="4001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2E75EF-9465-473E-9DEF-95DBA95C38E3}"/>
                </a:ext>
              </a:extLst>
            </p:cNvPr>
            <p:cNvSpPr txBox="1"/>
            <p:nvPr/>
          </p:nvSpPr>
          <p:spPr>
            <a:xfrm>
              <a:off x="1659989" y="1966508"/>
              <a:ext cx="3167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What if we do                   ?   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87F9BF7-C1E3-4B3A-BA54-A0832A8F0F8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814" y="2091929"/>
              <a:ext cx="1024001" cy="217905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0D68F28-6322-45BB-87FE-60414E27859F}"/>
              </a:ext>
            </a:extLst>
          </p:cNvPr>
          <p:cNvSpPr/>
          <p:nvPr/>
        </p:nvSpPr>
        <p:spPr>
          <a:xfrm>
            <a:off x="3245896" y="2945148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Doubling price ≠seeing the price doubled</a:t>
            </a:r>
            <a:endParaRPr lang="zh-CN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14E58-2479-4230-AC3A-BF25222B4CE7}"/>
              </a:ext>
            </a:extLst>
          </p:cNvPr>
          <p:cNvSpPr/>
          <p:nvPr/>
        </p:nvSpPr>
        <p:spPr>
          <a:xfrm>
            <a:off x="3245896" y="3402058"/>
            <a:ext cx="5579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Estimate the sales when we were to double the price.</a:t>
            </a:r>
            <a:endParaRPr lang="zh-CN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767215-4FFD-4ABD-8C7B-469849FAEF84}"/>
              </a:ext>
            </a:extLst>
          </p:cNvPr>
          <p:cNvSpPr txBox="1"/>
          <p:nvPr/>
        </p:nvSpPr>
        <p:spPr>
          <a:xfrm>
            <a:off x="5365710" y="2008453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              </a:t>
            </a:r>
            <a:r>
              <a:rPr lang="en-US" altLang="zh-CN" sz="2000" b="1" dirty="0"/>
              <a:t>Causal</a:t>
            </a:r>
            <a:r>
              <a:rPr lang="en-US" altLang="zh-CN" sz="2000" dirty="0"/>
              <a:t> 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849586538"/>
      </p:ext>
    </p:extLst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098B1-19EF-4F53-A458-4D4834052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6" y="899359"/>
            <a:ext cx="6761747" cy="1681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5A761-F90B-49ED-AD44-A0148257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66" y="2671010"/>
            <a:ext cx="2603667" cy="37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71210"/>
      </p:ext>
    </p:extLst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B4A874-D142-4B0A-B521-741DD49C2E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32" y="2730956"/>
            <a:ext cx="5049906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B2BFB6-C66B-48EC-8B75-A5D9746C6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56" y="4444078"/>
            <a:ext cx="7608383" cy="25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5AA72-FBF0-4E5C-9F1D-E73CE2F98ED1}"/>
              </a:ext>
            </a:extLst>
          </p:cNvPr>
          <p:cNvSpPr txBox="1"/>
          <p:nvPr/>
        </p:nvSpPr>
        <p:spPr>
          <a:xfrm>
            <a:off x="3864915" y="1080000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Causation</a:t>
            </a:r>
            <a:endParaRPr lang="zh-CN" alt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0BBB39-74B9-4AFC-87A8-1EFB198257CF}"/>
              </a:ext>
            </a:extLst>
          </p:cNvPr>
          <p:cNvGrpSpPr/>
          <p:nvPr/>
        </p:nvGrpSpPr>
        <p:grpSpPr>
          <a:xfrm>
            <a:off x="951790" y="2670260"/>
            <a:ext cx="1802342" cy="369332"/>
            <a:chOff x="519384" y="2241034"/>
            <a:chExt cx="1802342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2AD191-79CC-4095-8C07-454C3A90D1AA}"/>
                </a:ext>
              </a:extLst>
            </p:cNvPr>
            <p:cNvSpPr/>
            <p:nvPr/>
          </p:nvSpPr>
          <p:spPr>
            <a:xfrm>
              <a:off x="591765" y="2241034"/>
              <a:ext cx="17299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is a cause of    : </a:t>
              </a:r>
              <a:endParaRPr lang="zh-CN" alt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582710-2F45-4A8E-8FE0-3192D38C7F6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384" y="2407281"/>
              <a:ext cx="144762" cy="1112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D9B982-CDAF-44F1-8B49-3A220F422F3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522" y="2387649"/>
              <a:ext cx="143238" cy="163048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6E25D9-8726-4A13-B4B1-C920EF3B83D7}"/>
              </a:ext>
            </a:extLst>
          </p:cNvPr>
          <p:cNvGrpSpPr/>
          <p:nvPr/>
        </p:nvGrpSpPr>
        <p:grpSpPr>
          <a:xfrm>
            <a:off x="920256" y="3767489"/>
            <a:ext cx="3854581" cy="369332"/>
            <a:chOff x="591765" y="3253288"/>
            <a:chExt cx="3854581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62B468-CE8A-4204-922D-EE06A89176A4}"/>
                </a:ext>
              </a:extLst>
            </p:cNvPr>
            <p:cNvSpPr/>
            <p:nvPr/>
          </p:nvSpPr>
          <p:spPr>
            <a:xfrm>
              <a:off x="591765" y="3253288"/>
              <a:ext cx="38545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  is a direct cause of     relative to     iff</a:t>
              </a:r>
              <a:endParaRPr lang="zh-CN" alt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C6AC480-CE6D-4BA9-85D7-D7AAF650D93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16" y="3399113"/>
              <a:ext cx="144762" cy="11123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FFD25C-DAF4-4C64-AD7B-AE0A530FA01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796" y="3395999"/>
              <a:ext cx="143238" cy="16304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3EB1C07-F4E6-4345-9A0B-B30023187B1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137" y="3395999"/>
              <a:ext cx="109714" cy="112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890473"/>
      </p:ext>
    </p:extLst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6446085-9000-4C31-B55A-EA7379597C9F}"/>
              </a:ext>
            </a:extLst>
          </p:cNvPr>
          <p:cNvSpPr/>
          <p:nvPr/>
        </p:nvSpPr>
        <p:spPr>
          <a:xfrm>
            <a:off x="1620393" y="5363237"/>
            <a:ext cx="5903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 bottle breaks if either Alice or Bob throw a rock at it.</a:t>
            </a:r>
            <a:endParaRPr lang="zh-CN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3DDBD4-E0A8-4A90-ABDF-A310E798A151}"/>
              </a:ext>
            </a:extLst>
          </p:cNvPr>
          <p:cNvSpPr txBox="1"/>
          <p:nvPr/>
        </p:nvSpPr>
        <p:spPr>
          <a:xfrm>
            <a:off x="2494097" y="4190253"/>
            <a:ext cx="3576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i="1" dirty="0"/>
              <a:t>A: </a:t>
            </a:r>
            <a:r>
              <a:rPr lang="en-US" altLang="zh-CN" sz="2000" dirty="0"/>
              <a:t>Alice throws a rock at a bottle</a:t>
            </a:r>
          </a:p>
          <a:p>
            <a:pPr algn="l"/>
            <a:r>
              <a:rPr lang="en-US" altLang="zh-CN" sz="2000" i="1" dirty="0"/>
              <a:t>B</a:t>
            </a:r>
            <a:r>
              <a:rPr lang="en-US" altLang="zh-CN" sz="2000" dirty="0"/>
              <a:t>: Bob throws a rock at a bottle</a:t>
            </a:r>
          </a:p>
          <a:p>
            <a:pPr algn="l"/>
            <a:r>
              <a:rPr lang="en-US" altLang="zh-CN" sz="2000" i="1" dirty="0"/>
              <a:t>Y</a:t>
            </a:r>
            <a:r>
              <a:rPr lang="en-US" altLang="zh-CN" sz="2000" dirty="0"/>
              <a:t>: The bottle breaks</a:t>
            </a:r>
            <a:endParaRPr lang="zh-CN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8C8FF-B5D9-4ED1-BF07-6811C2158485}"/>
              </a:ext>
            </a:extLst>
          </p:cNvPr>
          <p:cNvSpPr txBox="1"/>
          <p:nvPr/>
        </p:nvSpPr>
        <p:spPr>
          <a:xfrm>
            <a:off x="3566757" y="1080000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Counterfactual</a:t>
            </a:r>
            <a:endParaRPr lang="zh-CN" alt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5FD32-7834-4D7D-AA78-3062D0FDE0F3}"/>
              </a:ext>
            </a:extLst>
          </p:cNvPr>
          <p:cNvGrpSpPr/>
          <p:nvPr/>
        </p:nvGrpSpPr>
        <p:grpSpPr>
          <a:xfrm>
            <a:off x="2462604" y="2093828"/>
            <a:ext cx="4218794" cy="1435840"/>
            <a:chOff x="2462604" y="2093828"/>
            <a:chExt cx="4218794" cy="14358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43DBE9-3CAB-48B0-9708-21E2C1E26295}"/>
                </a:ext>
              </a:extLst>
            </p:cNvPr>
            <p:cNvSpPr/>
            <p:nvPr/>
          </p:nvSpPr>
          <p:spPr>
            <a:xfrm>
              <a:off x="3252129" y="2165445"/>
              <a:ext cx="215900" cy="21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12B0CD-EEF8-4AB0-837B-757595D3C2EC}"/>
                </a:ext>
              </a:extLst>
            </p:cNvPr>
            <p:cNvSpPr/>
            <p:nvPr/>
          </p:nvSpPr>
          <p:spPr>
            <a:xfrm>
              <a:off x="3252129" y="3232245"/>
              <a:ext cx="215900" cy="21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FF5AEC-C8F4-4A8A-A174-E826B0B97BFC}"/>
                </a:ext>
              </a:extLst>
            </p:cNvPr>
            <p:cNvSpPr/>
            <p:nvPr/>
          </p:nvSpPr>
          <p:spPr>
            <a:xfrm>
              <a:off x="5061879" y="2711545"/>
              <a:ext cx="215900" cy="21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8AF90B-C144-4CDE-A545-70CC289444B2}"/>
                </a:ext>
              </a:extLst>
            </p:cNvPr>
            <p:cNvCxnSpPr>
              <a:cxnSpLocks/>
              <a:stCxn id="16" idx="6"/>
              <a:endCxn id="19" idx="1"/>
            </p:cNvCxnSpPr>
            <p:nvPr/>
          </p:nvCxnSpPr>
          <p:spPr>
            <a:xfrm>
              <a:off x="3468029" y="2273395"/>
              <a:ext cx="1625468" cy="469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1B62676-69FF-4C7D-87E5-B548EF4341C7}"/>
                </a:ext>
              </a:extLst>
            </p:cNvPr>
            <p:cNvCxnSpPr>
              <a:cxnSpLocks/>
              <a:stCxn id="17" idx="6"/>
              <a:endCxn id="19" idx="3"/>
            </p:cNvCxnSpPr>
            <p:nvPr/>
          </p:nvCxnSpPr>
          <p:spPr>
            <a:xfrm flipV="1">
              <a:off x="3468029" y="2895827"/>
              <a:ext cx="1625468" cy="4443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CE3956-28DE-441F-9DDF-724DD0F95EC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947" y="3357478"/>
              <a:ext cx="640000" cy="17219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75CE1E8-C350-402E-BEE5-42FC0FA7900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604" y="2093828"/>
              <a:ext cx="626286" cy="18133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9FB61B-3841-40BE-9DF9-47432C81AB4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5207" y="2743163"/>
              <a:ext cx="1196191" cy="187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325208"/>
      </p:ext>
    </p:extLst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C3CBA3B-CBA1-4D1E-B224-1874E52A15E9}"/>
              </a:ext>
            </a:extLst>
          </p:cNvPr>
          <p:cNvGrpSpPr/>
          <p:nvPr/>
        </p:nvGrpSpPr>
        <p:grpSpPr>
          <a:xfrm>
            <a:off x="2462603" y="3051834"/>
            <a:ext cx="2815175" cy="1435840"/>
            <a:chOff x="2462604" y="1993160"/>
            <a:chExt cx="2815175" cy="1435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D597A0-84EE-469C-890A-422CF8E5F5F4}"/>
                </a:ext>
              </a:extLst>
            </p:cNvPr>
            <p:cNvSpPr/>
            <p:nvPr/>
          </p:nvSpPr>
          <p:spPr>
            <a:xfrm>
              <a:off x="3252129" y="2064777"/>
              <a:ext cx="215900" cy="21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75E1CDB-F70A-4E1B-AAC3-E3ADA1704332}"/>
                </a:ext>
              </a:extLst>
            </p:cNvPr>
            <p:cNvSpPr/>
            <p:nvPr/>
          </p:nvSpPr>
          <p:spPr>
            <a:xfrm>
              <a:off x="3252129" y="3131577"/>
              <a:ext cx="215900" cy="21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DC4B75-4DDA-40DE-8E86-66157A1752F7}"/>
                </a:ext>
              </a:extLst>
            </p:cNvPr>
            <p:cNvSpPr/>
            <p:nvPr/>
          </p:nvSpPr>
          <p:spPr>
            <a:xfrm>
              <a:off x="5061879" y="2610877"/>
              <a:ext cx="215900" cy="21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9392815-6296-4B63-BCAE-DDE434FFE34F}"/>
                </a:ext>
              </a:extLst>
            </p:cNvPr>
            <p:cNvCxnSpPr>
              <a:cxnSpLocks/>
              <a:stCxn id="4" idx="6"/>
              <a:endCxn id="6" idx="1"/>
            </p:cNvCxnSpPr>
            <p:nvPr/>
          </p:nvCxnSpPr>
          <p:spPr>
            <a:xfrm>
              <a:off x="3468029" y="2172727"/>
              <a:ext cx="1625468" cy="469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7CB84B7-7E37-4D06-8110-01C46D29C8BF}"/>
                </a:ext>
              </a:extLst>
            </p:cNvPr>
            <p:cNvCxnSpPr>
              <a:cxnSpLocks/>
              <a:stCxn id="5" idx="6"/>
              <a:endCxn id="6" idx="3"/>
            </p:cNvCxnSpPr>
            <p:nvPr/>
          </p:nvCxnSpPr>
          <p:spPr>
            <a:xfrm flipV="1">
              <a:off x="3468029" y="2795159"/>
              <a:ext cx="1625468" cy="4443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BB8585-1ACF-4070-9898-698B44AD96B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947" y="3256810"/>
              <a:ext cx="640000" cy="1721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364EA1-6C4D-4F7D-8A0A-E54A132FB47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604" y="1993160"/>
              <a:ext cx="626286" cy="181333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C260A03-F434-4D20-87D8-3F502931A3E4}"/>
              </a:ext>
            </a:extLst>
          </p:cNvPr>
          <p:cNvSpPr/>
          <p:nvPr/>
        </p:nvSpPr>
        <p:spPr>
          <a:xfrm>
            <a:off x="2305582" y="2070774"/>
            <a:ext cx="63592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If not </a:t>
            </a:r>
            <a:r>
              <a:rPr lang="en-US" altLang="zh-CN" sz="2000" i="1" dirty="0"/>
              <a:t>X</a:t>
            </a:r>
            <a:r>
              <a:rPr lang="en-US" altLang="zh-CN" sz="2000" dirty="0"/>
              <a:t>, then not </a:t>
            </a:r>
            <a:r>
              <a:rPr lang="en-US" altLang="zh-CN" sz="2000" i="1" dirty="0"/>
              <a:t>Y</a:t>
            </a:r>
            <a:r>
              <a:rPr lang="en-US" altLang="zh-CN" sz="2000" dirty="0"/>
              <a:t>: </a:t>
            </a:r>
            <a:r>
              <a:rPr lang="en-US" altLang="zh-CN" sz="2000" i="1" dirty="0"/>
              <a:t>X</a:t>
            </a:r>
            <a:r>
              <a:rPr lang="en-US" altLang="zh-CN" sz="2000" dirty="0"/>
              <a:t> is the </a:t>
            </a:r>
            <a:r>
              <a:rPr lang="en-US" altLang="zh-CN" sz="2000" dirty="0">
                <a:solidFill>
                  <a:srgbClr val="FF0000"/>
                </a:solidFill>
              </a:rPr>
              <a:t>counterfactual cause</a:t>
            </a:r>
            <a:r>
              <a:rPr lang="en-US" altLang="zh-CN" sz="2000" dirty="0"/>
              <a:t> of </a:t>
            </a:r>
            <a:r>
              <a:rPr lang="en-US" altLang="zh-CN" sz="2000" i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3BC4B-9B0D-4117-9D36-856C8D643B1A}"/>
              </a:ext>
            </a:extLst>
          </p:cNvPr>
          <p:cNvSpPr txBox="1"/>
          <p:nvPr/>
        </p:nvSpPr>
        <p:spPr>
          <a:xfrm>
            <a:off x="3566757" y="1080000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Counterfactual</a:t>
            </a:r>
            <a:endParaRPr lang="zh-CN" alt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EBA4C-567A-4D47-8A1F-9F6DBEBFC8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78" y="2189987"/>
            <a:ext cx="985904" cy="184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C75BA65-5594-4F29-A511-26A5AF2B0F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34" y="5427913"/>
            <a:ext cx="946285" cy="188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B8E5F1-3601-40A4-8266-FA8313AB83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14" y="5907484"/>
            <a:ext cx="961523" cy="1843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0BC62A-53CB-4D35-97A6-9EEDBCAF06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05" y="3666405"/>
            <a:ext cx="1196191" cy="1874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BC5DEA-43FE-40E5-9440-CC5D662943FA}"/>
              </a:ext>
            </a:extLst>
          </p:cNvPr>
          <p:cNvSpPr txBox="1"/>
          <p:nvPr/>
        </p:nvSpPr>
        <p:spPr>
          <a:xfrm>
            <a:off x="4930494" y="529155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?</a:t>
            </a:r>
            <a:endParaRPr lang="zh-CN" alt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E6B06F-C561-4AD4-B94C-DCD4F5D23F03}"/>
              </a:ext>
            </a:extLst>
          </p:cNvPr>
          <p:cNvSpPr txBox="1"/>
          <p:nvPr/>
        </p:nvSpPr>
        <p:spPr>
          <a:xfrm>
            <a:off x="4943362" y="5778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3557885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4">
            <a:extLst>
              <a:ext uri="{FF2B5EF4-FFF2-40B4-BE49-F238E27FC236}">
                <a16:creationId xmlns:a16="http://schemas.microsoft.com/office/drawing/2014/main" id="{9F15FAEB-2FAD-4317-B5E0-846917248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09597"/>
              </p:ext>
            </p:extLst>
          </p:nvPr>
        </p:nvGraphicFramePr>
        <p:xfrm>
          <a:off x="2628900" y="2046514"/>
          <a:ext cx="3886200" cy="213043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6B052C-EFA2-47A1-B267-8BE8FF8E1376}"/>
              </a:ext>
            </a:extLst>
          </p:cNvPr>
          <p:cNvSpPr txBox="1"/>
          <p:nvPr/>
        </p:nvSpPr>
        <p:spPr>
          <a:xfrm>
            <a:off x="3468172" y="10800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Frequent pattern</a:t>
            </a:r>
            <a:endParaRPr lang="zh-CN" alt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68023-C2CA-487C-A768-5C79B41F243E}"/>
              </a:ext>
            </a:extLst>
          </p:cNvPr>
          <p:cNvSpPr/>
          <p:nvPr/>
        </p:nvSpPr>
        <p:spPr>
          <a:xfrm>
            <a:off x="957943" y="4681795"/>
            <a:ext cx="3865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/>
              <a:t>Itemset</a:t>
            </a:r>
            <a:r>
              <a:rPr lang="en-US" altLang="zh-CN" sz="2000" dirty="0"/>
              <a:t>: A set of one or more items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24C1A-40FF-49D1-BA4C-C371B52EBD8C}"/>
              </a:ext>
            </a:extLst>
          </p:cNvPr>
          <p:cNvSpPr/>
          <p:nvPr/>
        </p:nvSpPr>
        <p:spPr>
          <a:xfrm>
            <a:off x="957943" y="5695547"/>
            <a:ext cx="799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An itemset X is </a:t>
            </a:r>
            <a:r>
              <a:rPr lang="en-US" altLang="zh-CN" sz="2000" b="1" dirty="0">
                <a:sym typeface="Symbol" panose="05050102010706020507" pitchFamily="18" charset="2"/>
              </a:rPr>
              <a:t>frequent</a:t>
            </a:r>
            <a:r>
              <a:rPr lang="en-US" altLang="zh-CN" sz="2000" dirty="0">
                <a:sym typeface="Symbol" panose="05050102010706020507" pitchFamily="18" charset="2"/>
              </a:rPr>
              <a:t> if X’s support is no smaller than a given threshold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CED96-87D0-4ABE-8565-A9B472ECDE18}"/>
              </a:ext>
            </a:extLst>
          </p:cNvPr>
          <p:cNvSpPr/>
          <p:nvPr/>
        </p:nvSpPr>
        <p:spPr>
          <a:xfrm>
            <a:off x="957943" y="5145111"/>
            <a:ext cx="6263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/>
              <a:t>Support of X</a:t>
            </a:r>
            <a:r>
              <a:rPr lang="en-US" altLang="zh-CN" sz="2000" dirty="0"/>
              <a:t>: Frequency or occurrence of an itemset X</a:t>
            </a:r>
          </a:p>
        </p:txBody>
      </p:sp>
    </p:spTree>
    <p:extLst>
      <p:ext uri="{BB962C8B-B14F-4D97-AF65-F5344CB8AC3E}">
        <p14:creationId xmlns:p14="http://schemas.microsoft.com/office/powerpoint/2010/main" val="265952536"/>
      </p:ext>
    </p:extLst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EFBC7D-446B-45B7-8878-657DE2DEEE40}"/>
              </a:ext>
            </a:extLst>
          </p:cNvPr>
          <p:cNvSpPr/>
          <p:nvPr/>
        </p:nvSpPr>
        <p:spPr>
          <a:xfrm>
            <a:off x="3697092" y="1080000"/>
            <a:ext cx="1749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Actual cause</a:t>
            </a:r>
            <a:endParaRPr lang="zh-CN" altLang="en-US" sz="2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D42ACC-077B-4440-B709-66ED5CDF6DCF}"/>
              </a:ext>
            </a:extLst>
          </p:cNvPr>
          <p:cNvGrpSpPr/>
          <p:nvPr/>
        </p:nvGrpSpPr>
        <p:grpSpPr>
          <a:xfrm>
            <a:off x="2200220" y="5703461"/>
            <a:ext cx="2535618" cy="400110"/>
            <a:chOff x="2200220" y="5703461"/>
            <a:chExt cx="2535618" cy="4001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BF8F2C-357B-4209-84E0-CA39DFA906B3}"/>
                </a:ext>
              </a:extLst>
            </p:cNvPr>
            <p:cNvSpPr/>
            <p:nvPr/>
          </p:nvSpPr>
          <p:spPr>
            <a:xfrm>
              <a:off x="2200220" y="5703461"/>
              <a:ext cx="13837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When</a:t>
              </a:r>
              <a:r>
                <a:rPr lang="en-US" altLang="zh-CN" sz="2000" i="1" dirty="0"/>
                <a:t> B=0,</a:t>
              </a:r>
              <a:endParaRPr lang="zh-CN" altLang="en-US" sz="20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E0DD970-0A01-4C39-A6BC-63192DB55B9D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53" y="5812804"/>
              <a:ext cx="946285" cy="18895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FAE265-CB10-4583-A7FB-FD65AA04E180}"/>
              </a:ext>
            </a:extLst>
          </p:cNvPr>
          <p:cNvGrpSpPr/>
          <p:nvPr/>
        </p:nvGrpSpPr>
        <p:grpSpPr>
          <a:xfrm>
            <a:off x="1531088" y="1684679"/>
            <a:ext cx="6081823" cy="707886"/>
            <a:chOff x="1677797" y="4097325"/>
            <a:chExt cx="6081823" cy="7078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7D3F539-D5F7-4F53-B2CD-90E900B8F5CE}"/>
                </a:ext>
              </a:extLst>
            </p:cNvPr>
            <p:cNvSpPr/>
            <p:nvPr/>
          </p:nvSpPr>
          <p:spPr>
            <a:xfrm>
              <a:off x="1677797" y="4097325"/>
              <a:ext cx="60818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A variable </a:t>
              </a:r>
              <a:r>
                <a:rPr lang="en-US" altLang="zh-CN" sz="2000" i="1" dirty="0"/>
                <a:t>  </a:t>
              </a:r>
              <a:r>
                <a:rPr lang="en-US" altLang="zh-CN" sz="2000" dirty="0"/>
                <a:t>   is an </a:t>
              </a:r>
              <a:r>
                <a:rPr lang="en-US" altLang="zh-CN" sz="2000" dirty="0">
                  <a:solidFill>
                    <a:srgbClr val="FF0000"/>
                  </a:solidFill>
                </a:rPr>
                <a:t>actual cause </a:t>
              </a:r>
              <a:r>
                <a:rPr lang="en-US" altLang="zh-CN" sz="2000" dirty="0"/>
                <a:t>of an effect     if there exists a contingency that makes </a:t>
              </a:r>
              <a:r>
                <a:rPr lang="en-US" altLang="zh-CN" sz="2000" i="1" dirty="0"/>
                <a:t>    </a:t>
              </a:r>
              <a:r>
                <a:rPr lang="en-US" altLang="zh-CN" sz="2000" dirty="0"/>
                <a:t>counterfactual for  </a:t>
              </a:r>
              <a:r>
                <a:rPr lang="en-US" altLang="zh-CN" sz="2000" i="1" dirty="0"/>
                <a:t>  </a:t>
              </a:r>
              <a:r>
                <a:rPr lang="en-US" altLang="zh-CN" sz="2000" dirty="0"/>
                <a:t>. </a:t>
              </a:r>
              <a:endParaRPr lang="zh-CN" altLang="en-US" sz="200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6D08FB9-EB42-4233-BAFB-48AE5A68251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160" y="4217481"/>
              <a:ext cx="210286" cy="17219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4076884-A228-417A-8D86-99FE77D4B91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154" y="4217481"/>
              <a:ext cx="185905" cy="17219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BB429A-4CDF-4386-B924-6194676489B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8266" y="4548941"/>
              <a:ext cx="210286" cy="17219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77E2164-FB7B-4FEE-81F6-3360DB305A0F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915" y="4540552"/>
              <a:ext cx="185905" cy="17219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BD8BBA-6FBE-4C58-810B-60955E6FB6ED}"/>
              </a:ext>
            </a:extLst>
          </p:cNvPr>
          <p:cNvGrpSpPr/>
          <p:nvPr/>
        </p:nvGrpSpPr>
        <p:grpSpPr>
          <a:xfrm>
            <a:off x="2462603" y="3051834"/>
            <a:ext cx="2815175" cy="1435840"/>
            <a:chOff x="2462604" y="1993160"/>
            <a:chExt cx="2815175" cy="143584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7E2E48E-B3AC-4B48-87A1-96ABC675EA0C}"/>
                </a:ext>
              </a:extLst>
            </p:cNvPr>
            <p:cNvSpPr/>
            <p:nvPr/>
          </p:nvSpPr>
          <p:spPr>
            <a:xfrm>
              <a:off x="3252129" y="2064777"/>
              <a:ext cx="215900" cy="21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4422A3-8929-4CB8-A287-B51697A07223}"/>
                </a:ext>
              </a:extLst>
            </p:cNvPr>
            <p:cNvSpPr/>
            <p:nvPr/>
          </p:nvSpPr>
          <p:spPr>
            <a:xfrm>
              <a:off x="3252129" y="3131577"/>
              <a:ext cx="215900" cy="21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CEC7C9-E2AF-484F-AB38-5AE02EE40C21}"/>
                </a:ext>
              </a:extLst>
            </p:cNvPr>
            <p:cNvSpPr/>
            <p:nvPr/>
          </p:nvSpPr>
          <p:spPr>
            <a:xfrm>
              <a:off x="5061879" y="2610877"/>
              <a:ext cx="215900" cy="21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D1FE0A4-D260-4C33-BC44-540F0BC54D19}"/>
                </a:ext>
              </a:extLst>
            </p:cNvPr>
            <p:cNvCxnSpPr>
              <a:cxnSpLocks/>
              <a:stCxn id="46" idx="6"/>
              <a:endCxn id="48" idx="1"/>
            </p:cNvCxnSpPr>
            <p:nvPr/>
          </p:nvCxnSpPr>
          <p:spPr>
            <a:xfrm>
              <a:off x="3468029" y="2172727"/>
              <a:ext cx="1625468" cy="469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B081EF7-4153-43DC-B143-C6263FA6B2FC}"/>
                </a:ext>
              </a:extLst>
            </p:cNvPr>
            <p:cNvCxnSpPr>
              <a:cxnSpLocks/>
              <a:stCxn id="47" idx="6"/>
              <a:endCxn id="48" idx="3"/>
            </p:cNvCxnSpPr>
            <p:nvPr/>
          </p:nvCxnSpPr>
          <p:spPr>
            <a:xfrm flipV="1">
              <a:off x="3468029" y="2795159"/>
              <a:ext cx="1625468" cy="4443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DA2DB20-88D7-4546-8A4D-14FDF3F19A3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947" y="3256810"/>
              <a:ext cx="640000" cy="17219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D07E52E-B06A-4A4D-BC03-E66D628A7B2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604" y="1993160"/>
              <a:ext cx="626286" cy="18133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EAB3A5-412C-4023-8A25-3E881E8E7C1A}"/>
              </a:ext>
            </a:extLst>
          </p:cNvPr>
          <p:cNvGrpSpPr/>
          <p:nvPr/>
        </p:nvGrpSpPr>
        <p:grpSpPr>
          <a:xfrm>
            <a:off x="1698652" y="5056996"/>
            <a:ext cx="5746693" cy="400110"/>
            <a:chOff x="1677797" y="5082995"/>
            <a:chExt cx="5746693" cy="4001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78779D-D8AF-441A-BE2F-C675FEE3D289}"/>
                </a:ext>
              </a:extLst>
            </p:cNvPr>
            <p:cNvSpPr/>
            <p:nvPr/>
          </p:nvSpPr>
          <p:spPr>
            <a:xfrm>
              <a:off x="1677797" y="5082995"/>
              <a:ext cx="52277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    is an actual cause of </a:t>
              </a:r>
              <a:r>
                <a:rPr lang="en-US" altLang="zh-CN" sz="2000" i="1" dirty="0"/>
                <a:t>  </a:t>
              </a:r>
              <a:r>
                <a:rPr lang="en-US" altLang="zh-CN" sz="2000" dirty="0"/>
                <a:t>  under the contingency </a:t>
              </a:r>
              <a:endParaRPr lang="zh-CN" altLang="en-US" sz="2000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6A59D03-4847-431A-BEE4-251BEF455DB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5603" y="5192383"/>
              <a:ext cx="175238" cy="18133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B83D1A4-CD2C-43BB-A8C1-1BA96B25B74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976" y="5213116"/>
              <a:ext cx="185905" cy="17219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C050083-C8C4-4EC0-949E-E79A03F8F56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823" y="5212209"/>
              <a:ext cx="650667" cy="178285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194A7C2-F644-47F2-97CA-5F44D7D434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05" y="3666405"/>
            <a:ext cx="1196191" cy="1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79165"/>
      </p:ext>
    </p:extLst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B9B28E-49E9-4BFF-963D-089122E5F245}"/>
              </a:ext>
            </a:extLst>
          </p:cNvPr>
          <p:cNvSpPr/>
          <p:nvPr/>
        </p:nvSpPr>
        <p:spPr>
          <a:xfrm>
            <a:off x="1765030" y="1848541"/>
            <a:ext cx="6397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Responsibility</a:t>
            </a:r>
            <a:r>
              <a:rPr lang="en-US" altLang="zh-CN" dirty="0"/>
              <a:t> measures the contribution of a cause to an outcome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A7CB8E-B58B-4F73-9A8C-4929AC37074E}"/>
              </a:ext>
            </a:extLst>
          </p:cNvPr>
          <p:cNvSpPr/>
          <p:nvPr/>
        </p:nvSpPr>
        <p:spPr>
          <a:xfrm>
            <a:off x="3553132" y="1080000"/>
            <a:ext cx="2037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Responsibility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896EE-BDB9-40E4-922A-1C1ECB4A1F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52" y="2542955"/>
            <a:ext cx="1481143" cy="3489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63D594-28BC-4719-BB3B-4DA5AAB95A41}"/>
              </a:ext>
            </a:extLst>
          </p:cNvPr>
          <p:cNvGrpSpPr/>
          <p:nvPr/>
        </p:nvGrpSpPr>
        <p:grpSpPr>
          <a:xfrm>
            <a:off x="5475361" y="2522575"/>
            <a:ext cx="1850434" cy="369332"/>
            <a:chOff x="5758489" y="2818794"/>
            <a:chExt cx="1850434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4223F0-FD22-408F-A1E0-85519F2AA52A}"/>
                </a:ext>
              </a:extLst>
            </p:cNvPr>
            <p:cNvSpPr txBox="1"/>
            <p:nvPr/>
          </p:nvSpPr>
          <p:spPr>
            <a:xfrm>
              <a:off x="5859726" y="281879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 contingency set</a:t>
              </a:r>
              <a:endParaRPr lang="zh-CN" alt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DFA187-E774-4DC6-95D3-9ABC0BB0987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489" y="2943593"/>
              <a:ext cx="140190" cy="173714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D5E762D-1C52-4866-9A58-D15792A169B1}"/>
              </a:ext>
            </a:extLst>
          </p:cNvPr>
          <p:cNvSpPr/>
          <p:nvPr/>
        </p:nvSpPr>
        <p:spPr>
          <a:xfrm>
            <a:off x="1831268" y="3973078"/>
            <a:ext cx="63314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is a </a:t>
            </a:r>
            <a:r>
              <a:rPr lang="en-US" altLang="zh-CN" dirty="0">
                <a:solidFill>
                  <a:srgbClr val="FF0000"/>
                </a:solidFill>
              </a:rPr>
              <a:t>counterfactual cause</a:t>
            </a:r>
            <a:r>
              <a:rPr lang="en-US" altLang="zh-CN" dirty="0"/>
              <a:t> of </a:t>
            </a:r>
          </a:p>
          <a:p>
            <a:r>
              <a:rPr lang="en-US" altLang="zh-CN" dirty="0"/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is an </a:t>
            </a:r>
            <a:r>
              <a:rPr lang="en-US" altLang="zh-CN" dirty="0">
                <a:solidFill>
                  <a:srgbClr val="FF0000"/>
                </a:solidFill>
              </a:rPr>
              <a:t>actual cause </a:t>
            </a:r>
            <a:r>
              <a:rPr lang="en-US" altLang="zh-CN" dirty="0"/>
              <a:t>of     , with contingency</a:t>
            </a:r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C78D0E-D141-457F-989A-45166ED6629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31" y="4493595"/>
            <a:ext cx="1347044" cy="252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9D2BD4-6B70-4FCE-98F6-20BF107EEB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81" y="4082826"/>
            <a:ext cx="175238" cy="181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71D00F-770E-47F0-B8A9-B1298FEAA01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48" y="4082826"/>
            <a:ext cx="185905" cy="172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2D55D0-336F-4ED0-8DF5-CCE7B5DE181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81" y="4525595"/>
            <a:ext cx="946286" cy="188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BA287F-6F2C-4450-BF1D-B666FA57DB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73" y="4519271"/>
            <a:ext cx="511543" cy="201600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90E5B8E1-3954-47F6-A873-A5FB27CA4C91}"/>
              </a:ext>
            </a:extLst>
          </p:cNvPr>
          <p:cNvSpPr/>
          <p:nvPr/>
        </p:nvSpPr>
        <p:spPr>
          <a:xfrm>
            <a:off x="3233004" y="4537024"/>
            <a:ext cx="545285" cy="1660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4471EEA-DAAF-457E-8F06-99CE63018E52}"/>
              </a:ext>
            </a:extLst>
          </p:cNvPr>
          <p:cNvSpPr/>
          <p:nvPr/>
        </p:nvSpPr>
        <p:spPr>
          <a:xfrm>
            <a:off x="5312818" y="4537024"/>
            <a:ext cx="545285" cy="1660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B69B7FB-618A-4402-9C3C-8DA2DF76980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5" y="5716680"/>
            <a:ext cx="1336377" cy="2529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16E8BA-C972-4FE6-94C7-DCC91DC89CC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67" y="5742357"/>
            <a:ext cx="695314" cy="200229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BC011953-CCB8-4E9C-8889-FF7A24BBBD98}"/>
              </a:ext>
            </a:extLst>
          </p:cNvPr>
          <p:cNvSpPr/>
          <p:nvPr/>
        </p:nvSpPr>
        <p:spPr>
          <a:xfrm>
            <a:off x="4802698" y="5760109"/>
            <a:ext cx="545285" cy="1660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5EB80EC-5868-41C1-91D2-6A783B91F1F0}"/>
              </a:ext>
            </a:extLst>
          </p:cNvPr>
          <p:cNvSpPr/>
          <p:nvPr/>
        </p:nvSpPr>
        <p:spPr>
          <a:xfrm>
            <a:off x="6882512" y="5760109"/>
            <a:ext cx="545285" cy="1660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73CEF1-B917-4AE8-B92A-CD094A4F05B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32" y="5178213"/>
            <a:ext cx="641524" cy="18438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9D9D265-6FF7-478C-9E4F-73B4760E0437}"/>
              </a:ext>
            </a:extLst>
          </p:cNvPr>
          <p:cNvGrpSpPr/>
          <p:nvPr/>
        </p:nvGrpSpPr>
        <p:grpSpPr>
          <a:xfrm>
            <a:off x="2054131" y="5642416"/>
            <a:ext cx="2576001" cy="400110"/>
            <a:chOff x="2054131" y="5642416"/>
            <a:chExt cx="2576001" cy="40011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9E229A-F754-4AE0-9E2B-A80708D97D7E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608" y="5756138"/>
              <a:ext cx="961524" cy="18438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A8F65CF-3408-419A-A254-E8E6B2FDFE4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588" y="5774448"/>
              <a:ext cx="641524" cy="18438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FF439A-B9F1-42BE-96C0-8C83E44D9779}"/>
                </a:ext>
              </a:extLst>
            </p:cNvPr>
            <p:cNvSpPr txBox="1"/>
            <p:nvPr/>
          </p:nvSpPr>
          <p:spPr>
            <a:xfrm>
              <a:off x="2054131" y="5642416"/>
              <a:ext cx="1630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When            ,</a:t>
              </a:r>
              <a:endParaRPr lang="zh-CN" altLang="en-US" sz="2000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ED9138A-42F8-496C-8C8C-860D627F3A9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89" y="5184587"/>
            <a:ext cx="182857" cy="1721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4DC2A0-54EE-472E-940C-2ADC6150DA7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754" y="5184587"/>
            <a:ext cx="185905" cy="1721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7E74FF7-834B-47A9-A305-4355E65E341F}"/>
              </a:ext>
            </a:extLst>
          </p:cNvPr>
          <p:cNvGrpSpPr/>
          <p:nvPr/>
        </p:nvGrpSpPr>
        <p:grpSpPr>
          <a:xfrm>
            <a:off x="1831268" y="3441982"/>
            <a:ext cx="2989023" cy="400110"/>
            <a:chOff x="1713162" y="3299044"/>
            <a:chExt cx="2989023" cy="4001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BFBCD8-EF60-4F04-A612-19F56741E76A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138" y="3409323"/>
              <a:ext cx="1859047" cy="251429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0584AF-955C-4681-A046-86FA640AC358}"/>
                </a:ext>
              </a:extLst>
            </p:cNvPr>
            <p:cNvSpPr txBox="1"/>
            <p:nvPr/>
          </p:nvSpPr>
          <p:spPr>
            <a:xfrm>
              <a:off x="1713162" y="3299044"/>
              <a:ext cx="1165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Example: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668437"/>
      </p:ext>
    </p:extLst>
  </p:cSld>
  <p:clrMapOvr>
    <a:masterClrMapping/>
  </p:clrMapOvr>
  <p:transition spd="med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BDF317-ABB1-4E9D-849C-912C775D0AE1}"/>
              </a:ext>
            </a:extLst>
          </p:cNvPr>
          <p:cNvSpPr/>
          <p:nvPr/>
        </p:nvSpPr>
        <p:spPr>
          <a:xfrm>
            <a:off x="1230085" y="4568833"/>
            <a:ext cx="7478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Any subset of a frequent itemset must be frequent:</a:t>
            </a:r>
          </a:p>
          <a:p>
            <a:endParaRPr lang="en-US" altLang="zh-CN" sz="2000" u="sng" dirty="0"/>
          </a:p>
          <a:p>
            <a:r>
              <a:rPr lang="en-US" altLang="zh-CN" sz="2000" dirty="0"/>
              <a:t>If {beer, diaper, nuts} is frequent, so is {beer, diaper}, because every transaction having {beer, diaper, nuts} also contains {beer, diaper} </a:t>
            </a:r>
          </a:p>
        </p:txBody>
      </p:sp>
      <p:graphicFrame>
        <p:nvGraphicFramePr>
          <p:cNvPr id="3" name="Group 44">
            <a:extLst>
              <a:ext uri="{FF2B5EF4-FFF2-40B4-BE49-F238E27FC236}">
                <a16:creationId xmlns:a16="http://schemas.microsoft.com/office/drawing/2014/main" id="{9F15FAEB-2FAD-4317-B5E0-8469172486B3}"/>
              </a:ext>
            </a:extLst>
          </p:cNvPr>
          <p:cNvGraphicFramePr>
            <a:graphicFrameLocks noGrp="1"/>
          </p:cNvGraphicFramePr>
          <p:nvPr/>
        </p:nvGraphicFramePr>
        <p:xfrm>
          <a:off x="2628900" y="2046514"/>
          <a:ext cx="3886200" cy="213043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6B052C-EFA2-47A1-B267-8BE8FF8E1376}"/>
              </a:ext>
            </a:extLst>
          </p:cNvPr>
          <p:cNvSpPr txBox="1"/>
          <p:nvPr/>
        </p:nvSpPr>
        <p:spPr>
          <a:xfrm>
            <a:off x="3468172" y="10800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Frequent pattern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8293046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3AEAB3-1808-4499-8959-C702F129EEAE}"/>
              </a:ext>
            </a:extLst>
          </p:cNvPr>
          <p:cNvSpPr txBox="1"/>
          <p:nvPr/>
        </p:nvSpPr>
        <p:spPr>
          <a:xfrm>
            <a:off x="3391228" y="1080000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Apriori algorithm</a:t>
            </a:r>
            <a:endParaRPr lang="zh-CN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41891-E7E7-4F64-BEE2-D3E2899DC668}"/>
              </a:ext>
            </a:extLst>
          </p:cNvPr>
          <p:cNvSpPr/>
          <p:nvPr/>
        </p:nvSpPr>
        <p:spPr>
          <a:xfrm>
            <a:off x="1935125" y="2530020"/>
            <a:ext cx="59648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Initialize k=1 and candidate 1-itemsets.</a:t>
            </a:r>
          </a:p>
          <a:p>
            <a:endParaRPr lang="en-US" altLang="zh-CN" sz="2400" dirty="0"/>
          </a:p>
          <a:p>
            <a:r>
              <a:rPr lang="zh-CN" altLang="en-US" sz="2400" dirty="0"/>
              <a:t>Repeat </a:t>
            </a:r>
            <a:r>
              <a:rPr lang="en-US" altLang="zh-CN" sz="2400" dirty="0"/>
              <a:t>until</a:t>
            </a:r>
            <a:r>
              <a:rPr lang="zh-CN" altLang="en-US" sz="2400" dirty="0"/>
              <a:t> no frequent set can be generated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pPr lvl="1"/>
            <a:r>
              <a:rPr lang="en-US" altLang="zh-CN" sz="2400" dirty="0"/>
              <a:t>1. S</a:t>
            </a:r>
            <a:r>
              <a:rPr lang="zh-CN" altLang="en-US" sz="2400" dirty="0"/>
              <a:t>can </a:t>
            </a:r>
            <a:r>
              <a:rPr lang="en-US" altLang="zh-CN" sz="2400" dirty="0"/>
              <a:t>database</a:t>
            </a:r>
            <a:r>
              <a:rPr lang="zh-CN" altLang="en-US" sz="2400" dirty="0"/>
              <a:t> to get frequent k-itemset</a:t>
            </a:r>
            <a:r>
              <a:rPr lang="en-US" altLang="zh-CN" sz="2400" dirty="0"/>
              <a:t>s</a:t>
            </a:r>
          </a:p>
          <a:p>
            <a:pPr lvl="1"/>
            <a:r>
              <a:rPr lang="en-US" altLang="zh-CN" sz="2400" dirty="0"/>
              <a:t>    based on candidate k-</a:t>
            </a:r>
            <a:r>
              <a:rPr lang="zh-CN" altLang="en-US" sz="2400" dirty="0"/>
              <a:t>itemsets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lvl="1"/>
            <a:r>
              <a:rPr lang="en-US" altLang="zh-CN" sz="2400" dirty="0"/>
              <a:t>2. </a:t>
            </a:r>
            <a:r>
              <a:rPr lang="zh-CN" altLang="en-US" sz="2400" dirty="0"/>
              <a:t>Generate candidate </a:t>
            </a:r>
            <a:r>
              <a:rPr lang="en-US" altLang="zh-CN" sz="2400" dirty="0"/>
              <a:t>(k+1)-</a:t>
            </a:r>
            <a:r>
              <a:rPr lang="zh-CN" altLang="en-US" sz="2400" dirty="0"/>
              <a:t>itemsets </a:t>
            </a:r>
            <a:endParaRPr lang="en-US" altLang="zh-CN" sz="2400" dirty="0"/>
          </a:p>
          <a:p>
            <a:pPr lvl="1"/>
            <a:r>
              <a:rPr lang="en-US" altLang="zh-CN" sz="2400" dirty="0"/>
              <a:t>    </a:t>
            </a:r>
            <a:r>
              <a:rPr lang="zh-CN" altLang="en-US" sz="2400" dirty="0"/>
              <a:t>from </a:t>
            </a:r>
            <a:r>
              <a:rPr lang="en-US" altLang="zh-CN" sz="2400" dirty="0"/>
              <a:t>frequent</a:t>
            </a:r>
            <a:r>
              <a:rPr lang="zh-CN" altLang="en-US" sz="2400" dirty="0"/>
              <a:t> </a:t>
            </a:r>
            <a:r>
              <a:rPr lang="en-US" altLang="zh-CN" sz="2400" dirty="0"/>
              <a:t>k-</a:t>
            </a:r>
            <a:r>
              <a:rPr lang="zh-CN" altLang="en-US" sz="2400" dirty="0"/>
              <a:t>itemsets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3. k=k+1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0603924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3">
            <a:extLst>
              <a:ext uri="{FF2B5EF4-FFF2-40B4-BE49-F238E27FC236}">
                <a16:creationId xmlns:a16="http://schemas.microsoft.com/office/drawing/2014/main" id="{BD9A2FA4-EB6E-43B0-9A75-3E3BDB87E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772" y="2627074"/>
            <a:ext cx="11240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Database</a:t>
            </a: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523618D7-84CA-44D9-B9F3-39A11F8B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348" y="34290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scan</a:t>
            </a:r>
          </a:p>
        </p:txBody>
      </p:sp>
      <p:graphicFrame>
        <p:nvGraphicFramePr>
          <p:cNvPr id="61" name="Group 21">
            <a:extLst>
              <a:ext uri="{FF2B5EF4-FFF2-40B4-BE49-F238E27FC236}">
                <a16:creationId xmlns:a16="http://schemas.microsoft.com/office/drawing/2014/main" id="{818F347E-69B5-43D1-92B9-86656CAD7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90594"/>
              </p:ext>
            </p:extLst>
          </p:nvPr>
        </p:nvGraphicFramePr>
        <p:xfrm>
          <a:off x="925285" y="3276600"/>
          <a:ext cx="1905000" cy="15542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Group 41">
            <a:extLst>
              <a:ext uri="{FF2B5EF4-FFF2-40B4-BE49-F238E27FC236}">
                <a16:creationId xmlns:a16="http://schemas.microsoft.com/office/drawing/2014/main" id="{6053CD02-0D1C-4F28-A645-7F5FC2C98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62612"/>
              </p:ext>
            </p:extLst>
          </p:nvPr>
        </p:nvGraphicFramePr>
        <p:xfrm>
          <a:off x="4159023" y="3136900"/>
          <a:ext cx="1752600" cy="186532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3" name="Group 64">
            <a:extLst>
              <a:ext uri="{FF2B5EF4-FFF2-40B4-BE49-F238E27FC236}">
                <a16:creationId xmlns:a16="http://schemas.microsoft.com/office/drawing/2014/main" id="{EE048ECA-FF22-46FB-811A-26F93CD85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71984"/>
              </p:ext>
            </p:extLst>
          </p:nvPr>
        </p:nvGraphicFramePr>
        <p:xfrm>
          <a:off x="6673623" y="3289300"/>
          <a:ext cx="1752600" cy="155427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Text Box 167">
            <a:extLst>
              <a:ext uri="{FF2B5EF4-FFF2-40B4-BE49-F238E27FC236}">
                <a16:creationId xmlns:a16="http://schemas.microsoft.com/office/drawing/2014/main" id="{4B1D98A7-8717-495A-8FFF-1C84C9DE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85" y="1638685"/>
            <a:ext cx="16478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threshold =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906E3-9040-41A1-ABE7-017E796B0D4E}"/>
              </a:ext>
            </a:extLst>
          </p:cNvPr>
          <p:cNvSpPr/>
          <p:nvPr/>
        </p:nvSpPr>
        <p:spPr>
          <a:xfrm>
            <a:off x="3901848" y="2627074"/>
            <a:ext cx="2238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Candidate 1</a:t>
            </a:r>
            <a:r>
              <a:rPr lang="zh-CN" altLang="en-US" sz="2000" dirty="0"/>
              <a:t>-itemset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72E144-EDBD-4709-91A7-5DE5936FF704}"/>
              </a:ext>
            </a:extLst>
          </p:cNvPr>
          <p:cNvSpPr/>
          <p:nvPr/>
        </p:nvSpPr>
        <p:spPr>
          <a:xfrm>
            <a:off x="6547074" y="2627074"/>
            <a:ext cx="210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Frequent 1</a:t>
            </a:r>
            <a:r>
              <a:rPr lang="zh-CN" altLang="en-US" sz="2000" dirty="0"/>
              <a:t>-itemset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FCE78E89-6BDA-45CF-BA16-63D07C8EBB60}"/>
              </a:ext>
            </a:extLst>
          </p:cNvPr>
          <p:cNvSpPr/>
          <p:nvPr/>
        </p:nvSpPr>
        <p:spPr>
          <a:xfrm>
            <a:off x="2949348" y="4066435"/>
            <a:ext cx="1090612" cy="2215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55F41FD-361C-4408-8220-4E0D909D5BB9}"/>
              </a:ext>
            </a:extLst>
          </p:cNvPr>
          <p:cNvSpPr/>
          <p:nvPr/>
        </p:nvSpPr>
        <p:spPr>
          <a:xfrm>
            <a:off x="5965764" y="4030556"/>
            <a:ext cx="686593" cy="2342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7BAC15-F095-41D6-84AF-95FDAAB65AC1}"/>
              </a:ext>
            </a:extLst>
          </p:cNvPr>
          <p:cNvSpPr txBox="1"/>
          <p:nvPr/>
        </p:nvSpPr>
        <p:spPr>
          <a:xfrm>
            <a:off x="3391228" y="1080000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Apriori algorithm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4441000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roup 64">
            <a:extLst>
              <a:ext uri="{FF2B5EF4-FFF2-40B4-BE49-F238E27FC236}">
                <a16:creationId xmlns:a16="http://schemas.microsoft.com/office/drawing/2014/main" id="{EE048ECA-FF22-46FB-811A-26F93CD85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27470"/>
              </p:ext>
            </p:extLst>
          </p:nvPr>
        </p:nvGraphicFramePr>
        <p:xfrm>
          <a:off x="2045860" y="3398157"/>
          <a:ext cx="1752600" cy="155427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Rectangle 69">
            <a:extLst>
              <a:ext uri="{FF2B5EF4-FFF2-40B4-BE49-F238E27FC236}">
                <a16:creationId xmlns:a16="http://schemas.microsoft.com/office/drawing/2014/main" id="{5772E144-EDBD-4709-91A7-5DE5936FF704}"/>
              </a:ext>
            </a:extLst>
          </p:cNvPr>
          <p:cNvSpPr/>
          <p:nvPr/>
        </p:nvSpPr>
        <p:spPr>
          <a:xfrm>
            <a:off x="1919311" y="2735931"/>
            <a:ext cx="210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Frequent 1</a:t>
            </a:r>
            <a:r>
              <a:rPr lang="zh-CN" altLang="en-US" sz="2000" dirty="0"/>
              <a:t>-itemset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55F41FD-361C-4408-8220-4E0D909D5BB9}"/>
              </a:ext>
            </a:extLst>
          </p:cNvPr>
          <p:cNvSpPr/>
          <p:nvPr/>
        </p:nvSpPr>
        <p:spPr>
          <a:xfrm>
            <a:off x="4236710" y="3944680"/>
            <a:ext cx="1302672" cy="304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7BAC15-F095-41D6-84AF-95FDAAB65AC1}"/>
              </a:ext>
            </a:extLst>
          </p:cNvPr>
          <p:cNvSpPr txBox="1"/>
          <p:nvPr/>
        </p:nvSpPr>
        <p:spPr>
          <a:xfrm>
            <a:off x="3391228" y="1080000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Apriori algorithm</a:t>
            </a:r>
            <a:endParaRPr lang="zh-CN" altLang="en-US" sz="2400" dirty="0"/>
          </a:p>
        </p:txBody>
      </p:sp>
      <p:sp>
        <p:nvSpPr>
          <p:cNvPr id="13" name="Text Box 167">
            <a:extLst>
              <a:ext uri="{FF2B5EF4-FFF2-40B4-BE49-F238E27FC236}">
                <a16:creationId xmlns:a16="http://schemas.microsoft.com/office/drawing/2014/main" id="{B7A706A1-E598-4F18-B18E-E3EF80C7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85" y="1638685"/>
            <a:ext cx="16478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threshold = 2</a:t>
            </a:r>
          </a:p>
        </p:txBody>
      </p:sp>
      <p:graphicFrame>
        <p:nvGraphicFramePr>
          <p:cNvPr id="14" name="Group 84">
            <a:extLst>
              <a:ext uri="{FF2B5EF4-FFF2-40B4-BE49-F238E27FC236}">
                <a16:creationId xmlns:a16="http://schemas.microsoft.com/office/drawing/2014/main" id="{D06BA207-8790-403F-8BCD-64D01F2C0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68545"/>
              </p:ext>
            </p:extLst>
          </p:nvPr>
        </p:nvGraphicFramePr>
        <p:xfrm>
          <a:off x="6049954" y="3160898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2E137FA-DDDF-4E97-82F3-16EB22F5198A}"/>
              </a:ext>
            </a:extLst>
          </p:cNvPr>
          <p:cNvSpPr/>
          <p:nvPr/>
        </p:nvSpPr>
        <p:spPr>
          <a:xfrm>
            <a:off x="5520751" y="2606915"/>
            <a:ext cx="2238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Candidate 2</a:t>
            </a:r>
            <a:r>
              <a:rPr lang="zh-CN" altLang="en-US" sz="2000" dirty="0"/>
              <a:t>-itemset</a:t>
            </a:r>
          </a:p>
        </p:txBody>
      </p:sp>
    </p:spTree>
    <p:extLst>
      <p:ext uri="{BB962C8B-B14F-4D97-AF65-F5344CB8AC3E}">
        <p14:creationId xmlns:p14="http://schemas.microsoft.com/office/powerpoint/2010/main" val="2669102183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3A7BAC15-F095-41D6-84AF-95FDAAB65AC1}"/>
              </a:ext>
            </a:extLst>
          </p:cNvPr>
          <p:cNvSpPr txBox="1"/>
          <p:nvPr/>
        </p:nvSpPr>
        <p:spPr>
          <a:xfrm>
            <a:off x="3391228" y="1080000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Apriori algorithm</a:t>
            </a:r>
            <a:endParaRPr lang="zh-CN" altLang="en-US" sz="2400" dirty="0"/>
          </a:p>
        </p:txBody>
      </p:sp>
      <p:sp>
        <p:nvSpPr>
          <p:cNvPr id="13" name="Text Box 167">
            <a:extLst>
              <a:ext uri="{FF2B5EF4-FFF2-40B4-BE49-F238E27FC236}">
                <a16:creationId xmlns:a16="http://schemas.microsoft.com/office/drawing/2014/main" id="{B7A706A1-E598-4F18-B18E-E3EF80C7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85" y="1638685"/>
            <a:ext cx="16478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threshold = 2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4132BCF-0E14-4EB2-BA59-9043945D8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772" y="2627074"/>
            <a:ext cx="11240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Database</a:t>
            </a:r>
          </a:p>
        </p:txBody>
      </p:sp>
      <p:graphicFrame>
        <p:nvGraphicFramePr>
          <p:cNvPr id="10" name="Group 21">
            <a:extLst>
              <a:ext uri="{FF2B5EF4-FFF2-40B4-BE49-F238E27FC236}">
                <a16:creationId xmlns:a16="http://schemas.microsoft.com/office/drawing/2014/main" id="{99670B71-9CB3-4266-9D65-3CE762C62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31860"/>
              </p:ext>
            </p:extLst>
          </p:nvPr>
        </p:nvGraphicFramePr>
        <p:xfrm>
          <a:off x="925285" y="3276600"/>
          <a:ext cx="1905000" cy="15542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5DF8C9-1D4A-4A22-8187-2E1090A6D6A3}"/>
              </a:ext>
            </a:extLst>
          </p:cNvPr>
          <p:cNvSpPr/>
          <p:nvPr/>
        </p:nvSpPr>
        <p:spPr>
          <a:xfrm>
            <a:off x="2949348" y="4066435"/>
            <a:ext cx="1090612" cy="2215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3959BC53-8A88-4C8A-BCD7-488B430D5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010" y="3429000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scan</a:t>
            </a:r>
          </a:p>
        </p:txBody>
      </p:sp>
      <p:graphicFrame>
        <p:nvGraphicFramePr>
          <p:cNvPr id="16" name="Group 102">
            <a:extLst>
              <a:ext uri="{FF2B5EF4-FFF2-40B4-BE49-F238E27FC236}">
                <a16:creationId xmlns:a16="http://schemas.microsoft.com/office/drawing/2014/main" id="{10E7BAFD-C78D-4420-8046-A61CC1C7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95346"/>
              </p:ext>
            </p:extLst>
          </p:nvPr>
        </p:nvGraphicFramePr>
        <p:xfrm>
          <a:off x="4245524" y="3174629"/>
          <a:ext cx="1752600" cy="200519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Group 128">
            <a:extLst>
              <a:ext uri="{FF2B5EF4-FFF2-40B4-BE49-F238E27FC236}">
                <a16:creationId xmlns:a16="http://schemas.microsoft.com/office/drawing/2014/main" id="{0DB2FD2D-FE43-4076-8BB7-6016EB4A6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94947"/>
              </p:ext>
            </p:extLst>
          </p:nvPr>
        </p:nvGraphicFramePr>
        <p:xfrm>
          <a:off x="7029169" y="3429000"/>
          <a:ext cx="1752600" cy="1432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53AD958D-0B1E-4239-9776-E224ECAF8CE8}"/>
              </a:ext>
            </a:extLst>
          </p:cNvPr>
          <p:cNvSpPr/>
          <p:nvPr/>
        </p:nvSpPr>
        <p:spPr>
          <a:xfrm>
            <a:off x="6170350" y="3996805"/>
            <a:ext cx="686593" cy="2342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85466-4D64-4A65-A6EC-6BEAC53CDC3A}"/>
              </a:ext>
            </a:extLst>
          </p:cNvPr>
          <p:cNvSpPr/>
          <p:nvPr/>
        </p:nvSpPr>
        <p:spPr>
          <a:xfrm>
            <a:off x="3901848" y="2627074"/>
            <a:ext cx="2238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Candidate 2</a:t>
            </a:r>
            <a:r>
              <a:rPr lang="zh-CN" altLang="en-US" sz="2000" dirty="0"/>
              <a:t>-itemset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D78AA7-034A-43D3-8D1E-AA4B1F0DFF2F}"/>
              </a:ext>
            </a:extLst>
          </p:cNvPr>
          <p:cNvSpPr/>
          <p:nvPr/>
        </p:nvSpPr>
        <p:spPr>
          <a:xfrm>
            <a:off x="6773291" y="2638539"/>
            <a:ext cx="210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Frequent 2</a:t>
            </a:r>
            <a:r>
              <a:rPr lang="zh-CN" altLang="en-US" sz="2000" dirty="0"/>
              <a:t>-itemset</a:t>
            </a:r>
          </a:p>
        </p:txBody>
      </p:sp>
    </p:spTree>
    <p:extLst>
      <p:ext uri="{BB962C8B-B14F-4D97-AF65-F5344CB8AC3E}">
        <p14:creationId xmlns:p14="http://schemas.microsoft.com/office/powerpoint/2010/main" val="3692415978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19.123"/>
  <p:tag name="LATEXADDIN" val="\documentclass{article}&#10;\usepackage{amsmath}&#10;\pagestyle{empty}&#10;\begin{document}&#10;&#10;$\mathbf{x}=[x_1,x_2,\ldots,x_n]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bf{y}=[y_1,y_2,\ldots,y_n]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85.189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urcorner X\Rightarrow \urcorner Y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465.69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urcorner A\Rightarrow \urcorner Y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73.190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urcorner B\Rightarrow \urcorner Y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588.6764"/>
  <p:tag name="LATEXADDIN" val="\documentclass{article}&#10;\usepackage{amsmath}&#10;\pagestyle{empty}&#10;\begin{document}&#10;&#10;$Y=A\lor B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4.9606"/>
  <p:tag name="LATEXADDIN" val="\documentclass{article}&#10;\usepackage{amsmath}&#10;\pagestyle{empty}&#10;\begin{document}&#10;&#10;$B=1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08.2115"/>
  <p:tag name="LATEXADDIN" val="\documentclass{article}&#10;\usepackage{amsmath}&#10;\pagestyle{empty}&#10;\begin{document}&#10;&#10;$A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588.6764"/>
  <p:tag name="LATEXADDIN" val="\documentclass{article}&#10;\usepackage{amsmath}&#10;\pagestyle{empty}&#10;\begin{document}&#10;&#10;$Y=A\lor B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A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20.2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B=0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9.557"/>
  <p:tag name="ORIGINALWIDTH" val="3017.623"/>
  <p:tag name="LATEXADDIN" val="\documentclass{article}&#10;\usepackage{amsmath}&#10;\pagestyle{empty}&#10;\begin{document}&#10;&#10;\begin{eqnarray}&#10;corr(\mathbf{x},\mathbf{y})\!\!\!\!&amp;&amp;=\frac{cov(\mathbf{x},\mathbf{y})}{\sigma_x\sigma_y }\nonumber\\&#10;&amp;&amp;=\frac{\sum_{i=1}^n \frac{(x_i-\bar{x})(y_i-\bar{y})}{n}}{\sqrt{\sum_{i=1}^n\frac{(x_i-\bar{x})^2}{n}}\sqrt{\sum_{i=1}^n\frac{(y_i-\bar{y})^2}{n}}}\nonumber\\&#10;&amp;&amp;=\frac{(\mathbf{x}^T-\bar{\mathbf{x}}^T)(\mathbf{y}-\bar{\mathbf{y}})}{\sqrt{(\mathbf{x}^T-\bar{\mathbf{x}}^T)(\mathbf{x}-\bar{\mathbf{x}})}\sqrt{(\mathbf{y}^T-\bar{\mathbf{y}}^T)(\mathbf{y}-\bar{\mathbf{y}})}}\nonumber\\&#10;&amp;&amp; =\frac{\tilde{\mathbf{x}}^T\tilde{\mathbf{y}}}{\sqrt{\tilde{\mathbf{x}}^T\tilde{\mathbf{x}}}\sqrt{\tilde{\mathbf{y}}^T\tilde{\mathbf{y}}}}\nonumber&#10;\end{eqnarray}&#10;&#10;\end{document}"/>
  <p:tag name="IGUANATEXSIZE" val="18"/>
  <p:tag name="IGUANATEXCURSOR" val="14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4.9606"/>
  <p:tag name="LATEXADDIN" val="\documentclass{article}&#10;\usepackage{amsmath}&#10;\pagestyle{empty}&#10;\begin{document}&#10;&#10;$B=1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08.2115"/>
  <p:tag name="LATEXADDIN" val="\documentclass{article}&#10;\usepackage{amsmath}&#10;\pagestyle{empty}&#10;\begin{document}&#10;&#10;$A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465.69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urcorner A\Rightarrow \urcorner Y$&#10;&#10;&#10;\end{document}"/>
  <p:tag name="IGUANATEXSIZE" val="20"/>
  <p:tag name="IGUANATEXCURSOR" val="54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728.9089"/>
  <p:tag name="LATEXADDIN" val="\documentclass{article}&#10;\usepackage{amsmath}&#10;\pagestyle{empty}&#10;\begin{document}&#10;&#10;$\rho =\frac{1}{1+\min_{\Gamma}|\Gamma|}$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62.9172"/>
  <p:tag name="LATEXADDIN" val="\documentclass{article}&#10;\usepackage{amsmath}&#10;\pagestyle{empty}&#10;\begin{document}&#10;&#10;$\min_{\Gamma}|\Gamma|=0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A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290.25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63.367"/>
  <p:tag name="LATEXADDIN" val="\documentclass{article}&#10;\usepackage{amsmath}&#10;\pagestyle{empty}&#10;\begin{document}&#10;&#10;$\mathbf{X}=[\mathbf{x}_1,\mathbf{x}_2,\ldots,\mathbf{x}_n]$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465.69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urcorner A\Rightarrow \urcorner Y$&#10;&#10;&#10;\end{document}"/>
  <p:tag name="IGUANATEXSIZE" val="20"/>
  <p:tag name="IGUANATEXCURSOR" val="56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79.7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rho=1$&#10;&#10;&#10;\end{document}"/>
  <p:tag name="IGUANATEXSIZE" val="18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57.6678"/>
  <p:tag name="LATEXADDIN" val="\documentclass{article}&#10;\usepackage{amsmath}&#10;\pagestyle{empty}&#10;\begin{document}&#10;&#10;$\min_{\Gamma}|\Gamma|=1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80.202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rho=0.5$&#10;&#10;&#10;\end{document}"/>
  <p:tag name="IGUANATEXSIZE" val="18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15.71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C=0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B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14.8856"/>
  <p:tag name="LATEXADDIN" val="\documentclass{article}&#10;\usepackage{amsmath}&#10;\pagestyle{empty}&#10;\begin{document}&#10;&#10;$Y=A\land (B\lor C)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73.190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urcorner B\Rightarrow \urcorner Y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68.616"/>
  <p:tag name="LATEXADDIN" val="\documentclass{article}&#10;\usepackage{amsmath}&#10;\pagestyle{empty}&#10;\begin{document}&#10;&#10;$\mathbf{Y}=[\mathbf{y}_1,\mathbf{y}_2,\ldots,\mathbf{y}_n]$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15.71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C=0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8.99134"/>
  <p:tag name="LATEXADDIN" val="\documentclass{article}&#10;\usepackage{amsmath}&#10;\pagestyle{empty}&#10;\begin{document}&#10;&#10;$\Gamma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19.123"/>
  <p:tag name="LATEXADDIN" val="\documentclass{article}&#10;\usepackage{amsmath}&#10;\pagestyle{empty}&#10;\begin{document}&#10;&#10;$\mathbf{x}=[x_1,x_2,\ldots,x_n]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bf{y}=[y_1,y_2,\ldots,y_n]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09.75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09.75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63.367"/>
  <p:tag name="LATEXADDIN" val="\documentclass{article}&#10;\usepackage{amsmath}&#10;\pagestyle{empty}&#10;\begin{document}&#10;&#10;$\mathbf{X}=[\mathbf{x}_1,\mathbf{x}_2,\ldots,\mathbf{x}_n]$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68.616"/>
  <p:tag name="LATEXADDIN" val="\documentclass{article}&#10;\usepackage{amsmath}&#10;\pagestyle{empty}&#10;\begin{document}&#10;&#10;$\mathbf{Y}=[\mathbf{y}_1,\mathbf{y}_2,\ldots,\mathbf{y}_n]$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bf{y}=[y_1,y_2,\ldots,y_n]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1179.60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bar{\X},\bar{\Y}} \frac{\bar{\X}\bar{\Y}^T}{\sqrt{(\bar{\X}\bar{\X}^T)(\bar{\Y}\bar{\Y}^T)}}\nonumber&#10;\end{eqnarray}&#10;&#10;&#10;\end{document}"/>
  <p:tag name="IGUANATEXSIZE" val="20"/>
  <p:tag name="IGUANATEXCURSOR" val="64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2.6997"/>
  <p:tag name="ORIGINALWIDTH" val="1943.0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mathbf{w}_x,\mathbf{w}_y} \frac{\mathbf{w}_x^T\mathbf{X}\mathbf{Y}^T\mathbf{w}_y}{\sqrt{(\mathbf{w}_x^T\mathbf{X}\mathbf{X}^T\mathbf{w}_x)(\mathbf{w}_y^T\mathbf{Y}\mathbf{Y}^T\mathbf{w}_y)}}\nonumber&#10;\end{eqnarray}&#10;&#10;&#10;\end{document}"/>
  <p:tag name="IGUANATEXSIZE" val="20"/>
  <p:tag name="IGUANATEXCURSOR" val="54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558.68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X}=\w_x^T\X$&#10;&#10;&#10;\end{document}"/>
  <p:tag name="IGUANATEXSIZE" val="20"/>
  <p:tag name="IGUANATEXCURSOR" val="54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565.429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Y}=\w_y^T\Y$&#10;&#10;&#10;\end{document}"/>
  <p:tag name="IGUANATEXSIZE" val="20"/>
  <p:tag name="IGUANATEXCURSOR" val="54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09.75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09.75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51.4811"/>
  <p:tag name="LATEXADDIN" val="\documentclass{article}&#10;\usepackage{amsmath}&#10;\pagestyle{empty}&#10;\begin{document}&#10;&#10;&#10;$\mathbf{w}_x$&#10;&#10;\end{document}"/>
  <p:tag name="IGUANATEXSIZE" val="25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49.9813"/>
  <p:tag name="LATEXADDIN" val="\documentclass{article}&#10;\usepackage{amsmath}&#10;\pagestyle{empty}&#10;\begin{document}&#10;&#10;&#10;$\mathbf{w}_y$&#10;&#10;\end{document}"/>
  <p:tag name="IGUANATEXSIZE" val="25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45.782"/>
  <p:tag name="LATEXADDIN" val="\documentclass{article}&#10;\usepackage{amsmath}&#10;\pagestyle{empty}&#10;\begin{document}&#10;&#10;$\phi(\mathbf{X})=[\phi(\mathbf{x}_1),\phi(\mathbf{x}_2),\ldots,\phi(\mathbf{x}_n)]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48.781"/>
  <p:tag name="LATEXADDIN" val="\documentclass{article}&#10;\usepackage{amsmath}&#10;\pagestyle{empty}&#10;\begin{document}&#10;&#10;$\phi(\mathbf{Y})=[\phi(\mathbf{y}_1),\phi(\mathbf{y}_2),\ldots,\phi(\mathbf{y}_n)]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909.261"/>
  <p:tag name="LATEXADDIN" val="\documentclass{article}&#10;\usepackage{amsmath}&#10;\pagestyle{empty}&#10;\begin{document}&#10;&#10;$\mathcal{S} = \{(x_1,y_1),(x_2,y_2),\ldots,(x_n,y_n)\}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19.123"/>
  <p:tag name="LATEXADDIN" val="\documentclass{article}&#10;\usepackage{amsmath}&#10;\pagestyle{empty}&#10;\begin{document}&#10;&#10;$\mathbf{x}=[x_1,x_2,\ldots,x_n]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bf{y}=[y_1,y_2,\ldots,y_n]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7.1428"/>
  <p:tag name="ORIGINALWIDTH" val="3941.507"/>
  <p:tag name="LATEXADDIN" val="\documentclass{article}&#10;\usepackage{amsmath}&#10;\usepackage{bm}&#10;\pagestyle{empty}&#10;\begin{document}&#10;&#10;\begin{eqnarray}&#10;\max_{\bm{\alpha}_x,\bm{\alpha}_y}\!\!\!\!\!\!\! &amp;&amp;  \frac{\bm{\alpha}_x^T\phi(\mathbf{X})^T\phi(\mathbf{X})\phi(\mathbf{Y})^T\phi(\mathbf{Y})\bm{\alpha}_y}{\sqrt{(\bm{\alpha}_x^T\phi(\mathbf{X})^T\phi(\mathbf{X})\phi(\mathbf{X})^T\phi(\mathbf{X})\bm{\alpha}_x)(\bm{\alpha}_y^T\phi(\mathbf{Y})^T\phi(\mathbf{Y})\phi(\mathbf{Y})^T\phi(\mathbf{Y})\bm{\alpha}_y)}}\nonumber\\&#10;&amp;&amp; = \frac{\bm{\alpha}_x^T K(\mathbf{X})K(\mathbf{Y})\bm{\alpha}_y}{\sqrt{(\bm{\alpha}_x^T K(\mathbf{X})K(\mathbf{X})\bm{\alpha}_x)(\bm{\alpha}_y^T K(\mathbf{Y})K(\mathbf{Y})\bm{\alpha}_y)}}\nonumber&#10;\end{eqnarray}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2.6997"/>
  <p:tag name="ORIGINALWIDTH" val="2631.421"/>
  <p:tag name="LATEXADDIN" val="\documentclass{article}&#10;\usepackage{amsmath}&#10;\pagestyle{empty}&#10;\begin{document}&#10;&#10;\begin{eqnarray}&#10;\max_{\mathbf{w}_x,\mathbf{w}_y} \frac{\mathbf{w}_x^T\phi(\mathbf{X})\phi(\mathbf{Y})^T\mathbf{w}_y}{\sqrt{(\mathbf{w}_x^T\phi(\mathbf{X})\phi(\mathbf{X})^T\mathbf{w}_x)(\mathbf{w}_y^T\phi(\mathbf{Y})\phi(\mathbf{Y})^T\mathbf{w}_y)}}\nonumber&#10;\end{eqnarray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0.9674"/>
  <p:tag name="LATEXADDIN" val="\documentclass{article}&#10;\usepackage{amsmath}&#10;\pagestyle{empty}&#10;\begin{document}&#10;&#10;$\phi(\mathbf{X})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51.4811"/>
  <p:tag name="LATEXADDIN" val="\documentclass{article}&#10;\usepackage{amsmath}&#10;\pagestyle{empty}&#10;\begin{document}&#10;&#10;&#10;$\mathbf{w}_x$&#10;&#10;\end{document}"/>
  <p:tag name="IGUANATEXSIZE" val="25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49.9813"/>
  <p:tag name="LATEXADDIN" val="\documentclass{article}&#10;\usepackage{amsmath}&#10;\pagestyle{empty}&#10;\begin{document}&#10;&#10;&#10;$\mathbf{w}_y$&#10;&#10;\end{document}"/>
  <p:tag name="IGUANATEXSIZE" val="25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4.7169"/>
  <p:tag name="LATEXADDIN" val="\documentclass{article}&#10;\usepackage{amsmath}&#10;\pagestyle{empty}&#10;\begin{document}&#10;&#10;$\phi(\mathbf{Y})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653.543"/>
  <p:tag name="LATEXADDIN" val="\documentclass{article}&#10;\usepackage{amsmath}&#10;\usepackage{bm}&#10;\pagestyle{empty}&#10;\begin{document}&#10;&#10;$\mathbf{w}_x\leftarrow \phi(\mathbf{X})\bm{\alpha}_x,\,\mathbf{w}_y\leftarrow \phi(\mathbf{Y})\bm{\alpha}_y 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3045.369"/>
  <p:tag name="LATEXADDIN" val="\documentclass{article}&#10;\usepackage{amsmath}&#10;\usepackage{amsfonts}&#10;\pagestyle{empty}&#10;\begin{document}&#10;&#10;&#10;$corr(\mathbf{x},\mathbf{y})=\frac{cov(\mathbf{x},\mathbf{y})}{\sigma_x\sigma_y }=\frac{\sum_{i=1}^n \frac{(x_i-\bar{x})(y_i-\bar{y})}{n}}{\sigma_x\sigma_y}=\frac{\mathbb{E}(\mathbf{x}\mathbf{y})-\mathbb{E}(\mathbf{x})\mathbb{E}(\mathbf{y})}{\sigma_x\sigma_y}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8.7401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S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955.006"/>
  <p:tag name="LATEXADDIN" val="\documentclass{article}&#10;\usepackage{amsmath}&#10;\usepackage{amsfonts}&#10;\usepackage{amssymb}&#10;\pagestyle{empty}&#10;\begin{document}&#10;&#10;&#10;$corr(\mathbf{x},\mathbf{y})=0 \Rightarrow \mathbb{E}(\mathbf{x}\mathbf{y})=\mathbb{E}(\mathbf{x})\mathbb{E}(\mathbf{y})$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42.6321"/>
  <p:tag name="LATEXADDIN" val="\documentclass{article}&#10;\usepackage{amsmath}&#10;\usepackage{amsfonts}&#10;\pagestyle{empty}&#10;\begin{document}&#10;&#10;$p(\mathbf{x}\mathbf{y})=p(\mathbf{x})p(\mathbf{y})$&#10;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8.1252"/>
  <p:tag name="LATEXADDIN" val="\documentclass{article}&#10;\usepackage{amsmath}&#10;\usepackage{amsfonts}&#10;\pagestyle{empty}&#10;\begin{document}&#10;&#10;$\mathbb{E}(\mathbf{x}\mathbf{y})=\mathbb{E}(\mathbf{x})\mathbb{E}(\mathbf{y})$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42.6321"/>
  <p:tag name="LATEXADDIN" val="\documentclass{article}&#10;\usepackage{amsmath}&#10;\usepackage{amsfonts}&#10;\pagestyle{empty}&#10;\begin{document}&#10;&#10;$p(\mathbf{x}\mathbf{y})=p(\mathbf{x})p(\mathbf{y})$&#10;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47.731"/>
  <p:tag name="LATEXADDIN" val="\documentclass{article}&#10;\usepackage{amsmath}&#10;\usepackage{amsfonts}&#10;\usepackage{amssymb}&#10;\pagestyle{empty}&#10;\begin{document}&#10;&#10;&#10;$p(\mathbf{x}\mathbf{y})=p(\mathbf{x})p(\mathbf{y}) \Rightarrow \mathbb{E}(\mathbf{x}\mathbf{y})=\mathbb{E}(\mathbf{x})\mathbb{E}(\mathbf{y})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41.732"/>
  <p:tag name="LATEXADDIN" val="\documentclass{article}&#10;\usepackage{amsmath}&#10;\usepackage{amsfonts}&#10;\usepackage{amssymb}&#10;\pagestyle{empty}&#10;\begin{document}&#10;&#10;&#10;$\mathbb{E}(\mathbf{x}\mathbf{y})=\mathbb{E}(\mathbf{x})\mathbb{E}(\mathbf{y}) \nRightarrow p(\mathbf{x}\mathbf{y})=p(\mathbf{x})p(\mathbf{y})$&#10;&#10;\end{document}"/>
  <p:tag name="IGUANATEXSIZE" val="20"/>
  <p:tag name="IGUANATEXCURSOR" val="20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}&#10;\usepackage{amsfonts}&#10;\usepackage{amssymb}&#10;\pagestyle{empty}&#10;\begin{document}&#10;&#10;&#10;$\Rightarrow $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.2411"/>
  <p:tag name="ORIGINALWIDTH" val="110.9861"/>
  <p:tag name="LATEXADDIN" val="\documentclass{article}&#10;\usepackage{amsmath}&#10;\usepackage{amsfonts}&#10;\usepackage{amssymb}&#10;\pagestyle{empty}&#10;\begin{document}&#10;&#10;&#10;$ \nRightarrow$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2903.6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{(x_i,y_i)|_{i=1}^n\}=\{(1,0),(0,1),(1,1),(1,0),(0,1),(0,0)\}$&#10;&#10;&#10;\end{document}"/>
  <p:tag name="IGUANATEXSIZE" val="20"/>
  <p:tag name="IGUANATEXCURSOR" val="59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698.9126"/>
  <p:tag name="LATEXADDIN" val="\documentclass{article}&#10;\usepackage{amsmath}&#10;\pagestyle{empty}&#10;\begin{document}&#10;&#10;$p(\mathbf{x}=0)=\frac{1}{2}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94.4881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'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698.9126"/>
  <p:tag name="LATEXADDIN" val="\documentclass{article}&#10;\usepackage{amsmath}&#10;\pagestyle{empty}&#10;\begin{document}&#10;&#10;$p(\mathbf{x}=1)=\frac{1}{2}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701.1624"/>
  <p:tag name="LATEXADDIN" val="\documentclass{article}&#10;\usepackage{amsmath}&#10;\pagestyle{empty}&#10;\begin{document}&#10;&#10;$p(\mathbf{y}=0)=\frac{1}{2}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701.1624"/>
  <p:tag name="LATEXADDIN" val="\documentclass{article}&#10;\usepackage{amsmath}&#10;\pagestyle{empty}&#10;\begin{document}&#10;&#10;$p(\mathbf{y}=1)=\frac{1}{2}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060.367"/>
  <p:tag name="LATEXADDIN" val="\documentclass{article}&#10;\usepackage{amsmath}&#10;\pagestyle{empty}&#10;\begin{document}&#10;&#10;$p(\mathbf{x}=0,\mathbf{y}=0)=\frac{1}{6}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060.367"/>
  <p:tag name="LATEXADDIN" val="\documentclass{article}&#10;\usepackage{amsmath}&#10;\pagestyle{empty}&#10;\begin{document}&#10;&#10;$p(\mathbf{x}=1,\mathbf{y}=1)=\frac{1}{6}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060.367"/>
  <p:tag name="LATEXADDIN" val="\documentclass{article}&#10;\usepackage{amsmath}&#10;\pagestyle{empty}&#10;\begin{document}&#10;&#10;$p(\mathbf{x}=0,\mathbf{y}=1)=\frac{1}{3}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060.367"/>
  <p:tag name="LATEXADDIN" val="\documentclass{article}&#10;\usepackage{amsmath}&#10;\pagestyle{empty}&#10;\begin{document}&#10;&#10;$p(\mathbf{x}=1,\mathbf{y}=0)=\frac{1}{3}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782.1522"/>
  <p:tag name="LATEXADDIN" val="\documentclass{article}&#10;\usepackage{amsmath}&#10;\pagestyle{empty}&#10;\begin{document}&#10;&#10;$p(\mathbf{x}|\mathbf{y})=\frac{p(\mathbf{x}\mathbf{y})}{p(\mathbf{y})}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782.1522"/>
  <p:tag name="LATEXADDIN" val="\documentclass{article}&#10;\usepackage{amsmath}&#10;\pagestyle{empty}&#10;\begin{document}&#10;&#10;$p(\mathbf{y}|\mathbf{x})=\frac{p(\mathbf{x}\mathbf{y})}{p(\mathbf{x})}$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58.3802"/>
  <p:tag name="LATEXADDIN" val="\documentclass{article}&#10;\usepackage{amsmath}&#10;\pagestyle{empty}&#10;\begin{document}&#10;&#10;$p(\mathbf{x}|\mathbf{y},\mathbf{z})=p(\mathbf{x}|\mathbf{z})$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89.2388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'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9.98874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odels$&#10;&#10;&#10;\end{document}"/>
  <p:tag name="IGUANATEXSIZE" val="20"/>
  <p:tag name="IGUANATEXCURSOR" val="51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7.99023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|\z$&#10;&#10;&#10;\end{document}"/>
  <p:tag name="IGUANATEXSIZE" val="20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53.99323"/>
  <p:tag name="LATEXADDIN" val="\documentclass{article}&#10;\usepackage{amsmath}&#10;\pagestyle{empty}&#10;\begin{document}&#10;&#10;$\mathbf{z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9.98874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odels$&#10;&#10;&#10;\end{document}"/>
  <p:tag name="IGUANATEXSIZE" val="20"/>
  <p:tag name="IGUANATEXCURSOR" val="51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7.99023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|\z$&#10;&#10;&#10;\end{document}"/>
  <p:tag name="IGUANATEXSIZE" val="20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6.8766"/>
  <p:tag name="ORIGINALWIDTH" val="1730.784"/>
  <p:tag name="LATEXADDIN" val="\documentclass{article}&#10;\usepackage{amsmath}&#10;\pagestyle{empty}&#10;\begin{document}&#10;&#10;\begin{eqnarray}&#10;&amp;&amp;p(\mathbf{x}|\mathbf{y},\mathbf{z})=p(\mathbf{x}|\mathbf{z})\nonumber\\&#10;\Longrightarrow &amp;&amp;\frac{p(\mathbf{xyz})}{p(\mathbf{yz})}=\frac{p(\mathbf{xz})}{p(\mathbf{z})}\nonumber\\&#10;\Longrightarrow &amp;&amp; \frac{p(\mathbf{xyz})}{p(\mathbf{z})}=\frac{p(\mathbf{xz})}{p(\mathbf{z})}\frac{p(\mathbf{yz})}{p(\mathbf{z})}\nonumber\\&#10;\Longrightarrow &amp;&amp; p(\mathbf{x,y}|\mathbf{z})=p(\mathbf{x}|\mathbf{z})p(\mathbf{y}|\mathbf{z})\nonumber&#10;\end{eqnarray}&#10;&#10;&#10;\end{document}"/>
  <p:tag name="IGUANATEXSIZE" val="20"/>
  <p:tag name="IGUANATEXCURSOR" val="4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9.955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x,\y)$&#10;&#10;&#10;\end{document}"/>
  <p:tag name="IGUANATEXSIZE" val="20"/>
  <p:tag name="IGUANATEXCURSOR" val="51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39.7076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y|\x)$&#10;&#10;&#10;\end{document}"/>
  <p:tag name="IGUANATEXSIZE" val="20"/>
  <p:tag name="IGUANATEXCURSOR" val="51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9.955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x,\y)$&#10;&#10;&#10;\end{document}"/>
  <p:tag name="IGUANATEXSIZE" val="20"/>
  <p:tag name="IGUANATEXCURSOR" val="51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63.967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'(\y)$&#10;&#10;&#10;\end{document}"/>
  <p:tag name="IGUANATEXSIZE" val="20"/>
  <p:tag name="IGUANATEXCURSOR" val="51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968.504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y|do(\x=0))=p'(\y)\neq p(\y|\x=0)$&#10;&#10;&#10;\end{document}"/>
  <p:tag name="IGUANATEXSIZE" val="20"/>
  <p:tag name="IGUANATEXCURSOR" val="52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9.1864"/>
  <p:tag name="LATEXADDIN" val="\documentclass{article}&#10;\usepackage{amsmath}&#10;\usepackage{amsfonts}&#10;\usepackage{amssymb}&#10;\usepackage{bm}&#10;\usepackage{etoolbox}&#10;\usepackage{xcolor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red}{do(\x=0)}$&#10;&#10;&#10;\end{document}"/>
  <p:tag name="IGUANATEXSIZE" val="20"/>
  <p:tag name="IGUANATEXCURSOR" val="54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61.6797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y|do(\x))$&#10;&#10;&#10;\end{document}"/>
  <p:tag name="IGUANATEXSIZE" val="20"/>
  <p:tag name="IGUANATEXCURSOR" val="52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71.1286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sales|price=2)$&#10;&#10;&#10;\end{document}"/>
  <p:tag name="IGUANATEXSIZE" val="20"/>
  <p:tag name="IGUANATEXCURSOR" val="52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71.1286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sales|price=2)$&#10;&#10;&#10;\end{document}"/>
  <p:tag name="IGUANATEXSIZE" val="20"/>
  <p:tag name="IGUANATEXCURSOR" val="52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03.937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rice=2$&#10;&#10;&#10;\end{document}"/>
  <p:tag name="IGUANATEXSIZE" val="20"/>
  <p:tag name="IGUANATEXCURSOR" val="51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93.851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sales|do(price=2))$&#10;&#10;&#10;\end{document}"/>
  <p:tag name="IGUANATEXSIZE" val="20"/>
  <p:tag name="IGUANATEXCURSOR" val="51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22.3847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'(price=2)=1$&#10;&#10;&#10;\end{document}"/>
  <p:tag name="IGUANATEXSIZE" val="20"/>
  <p:tag name="IGUANATEXCURSOR" val="52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979.37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sales|do(price=2))=p'(sales)\neq p(sales|price=2)$&#10;&#10;&#10;\end{document}"/>
  <p:tag name="IGUANATEXSIZE" val="20"/>
  <p:tag name="IGUANATEXCURSOR" val="56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03.937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rice=2$&#10;&#10;&#10;\end{document}"/>
  <p:tag name="IGUANATEXSIZE" val="20"/>
  <p:tag name="IGUANATEXCURSOR" val="51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10.1613"/>
  <p:tag name="LATEXADDIN" val="\documentclass{article}&#10;\usepackage{amsmath}&#10;\usepackage{amsfonts}&#10;\usepackage{amssymb}&#10;\usepackage{bm}&#10;\usepackage{etoolbox}&#10;\usepackage{xcolor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red}{do(price=2)}$&#10;&#10;&#10;\end{document}"/>
  <p:tag name="IGUANATEXSIZE" val="20"/>
  <p:tag name="IGUANATEXCURSOR" val="55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93.851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sales|do(price=2))$&#10;&#10;&#10;\end{document}"/>
  <p:tag name="IGUANATEXSIZE" val="20"/>
  <p:tag name="IGUANATEXCURSOR" val="51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03.937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rice=2$&#10;&#10;&#10;\end{document}"/>
  <p:tag name="IGUANATEXSIZE" val="20"/>
  <p:tag name="IGUANATEXCURSOR" val="51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10.1613"/>
  <p:tag name="LATEXADDIN" val="\documentclass{article}&#10;\usepackage{amsmath}&#10;\usepackage{amsfonts}&#10;\usepackage{amssymb}&#10;\usepackage{bm}&#10;\usepackage{etoolbox}&#10;\usepackage{xcolor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red}{do(price=2)}$&#10;&#10;&#10;\end{document}"/>
  <p:tag name="IGUANATEXSIZE" val="20"/>
  <p:tag name="IGUANATEXCURSOR" val="55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19.123"/>
  <p:tag name="LATEXADDIN" val="\documentclass{article}&#10;\usepackage{amsmath}&#10;\pagestyle{empty}&#10;\begin{document}&#10;&#10;$\mathbf{x}=[x_1,x_2,\ldots,x_n]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485.189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exists x_1\neq x_2\quad p(\y|do(\x=x_1))\neq p(\y|do(\x=x_2))$&#10;&#10;&#10;\end{document}"/>
  <p:tag name="IGUANATEXSIZE" val="20"/>
  <p:tag name="IGUANATEXCURSOR" val="52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744.282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exists z,x_1\neq x_2\quad p(\y|do(\x=x_1),do(\z=z))\neq p(\y|do(\x=x_2),do(\z=z))$&#10;&#10;&#10;\end{document}"/>
  <p:tag name="IGUANATEXSIZE" val="20"/>
  <p:tag name="IGUANATEXCURSOR" val="52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53.993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z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4.9606"/>
  <p:tag name="LATEXADDIN" val="\documentclass{article}&#10;\usepackage{amsmath}&#10;\pagestyle{empty}&#10;\begin{document}&#10;&#10;$B=1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08.2115"/>
  <p:tag name="LATEXADDIN" val="\documentclass{article}&#10;\usepackage{amsmath}&#10;\pagestyle{empty}&#10;\begin{document}&#10;&#10;$A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588.6764"/>
  <p:tag name="LATEXADDIN" val="\documentclass{article}&#10;\usepackage{amsmath}&#10;\pagestyle{empty}&#10;\begin{document}&#10;&#10;$Y=A\lor B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1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6386</TotalTime>
  <Words>1270</Words>
  <Application>Microsoft Office PowerPoint</Application>
  <PresentationFormat>On-screen Show (4:3)</PresentationFormat>
  <Paragraphs>352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等线</vt:lpstr>
      <vt:lpstr>黑体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2016-VI主题-蓝</vt:lpstr>
      <vt:lpstr>1_2016-VI主题-蓝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762</cp:revision>
  <dcterms:created xsi:type="dcterms:W3CDTF">2016-04-20T02:59:17Z</dcterms:created>
  <dcterms:modified xsi:type="dcterms:W3CDTF">2019-04-01T11:55:17Z</dcterms:modified>
</cp:coreProperties>
</file>