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1" r:id="rId3"/>
    <p:sldId id="300" r:id="rId4"/>
    <p:sldId id="310" r:id="rId5"/>
    <p:sldId id="312" r:id="rId6"/>
    <p:sldId id="314" r:id="rId7"/>
    <p:sldId id="296" r:id="rId8"/>
    <p:sldId id="291" r:id="rId9"/>
    <p:sldId id="313" r:id="rId10"/>
    <p:sldId id="315" r:id="rId11"/>
    <p:sldId id="298" r:id="rId12"/>
    <p:sldId id="293" r:id="rId13"/>
    <p:sldId id="311" r:id="rId14"/>
    <p:sldId id="297" r:id="rId15"/>
    <p:sldId id="294" r:id="rId16"/>
    <p:sldId id="306" r:id="rId17"/>
    <p:sldId id="295" r:id="rId18"/>
    <p:sldId id="304" r:id="rId19"/>
    <p:sldId id="308" r:id="rId20"/>
    <p:sldId id="307" r:id="rId21"/>
    <p:sldId id="316" r:id="rId22"/>
    <p:sldId id="303" r:id="rId23"/>
    <p:sldId id="299" r:id="rId24"/>
    <p:sldId id="305" r:id="rId25"/>
    <p:sldId id="28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2F3"/>
    <a:srgbClr val="EAD1DC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34.png"/><Relationship Id="rId26" Type="http://schemas.openxmlformats.org/officeDocument/2006/relationships/image" Target="../media/image30.png"/><Relationship Id="rId3" Type="http://schemas.openxmlformats.org/officeDocument/2006/relationships/tags" Target="../tags/tag55.xml"/><Relationship Id="rId21" Type="http://schemas.openxmlformats.org/officeDocument/2006/relationships/image" Target="../media/image32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image" Target="../media/image27.png"/><Relationship Id="rId25" Type="http://schemas.openxmlformats.org/officeDocument/2006/relationships/image" Target="../media/image29.png"/><Relationship Id="rId2" Type="http://schemas.openxmlformats.org/officeDocument/2006/relationships/tags" Target="../tags/tag54.xml"/><Relationship Id="rId16" Type="http://schemas.openxmlformats.org/officeDocument/2006/relationships/slideLayout" Target="../slideLayouts/slideLayout9.xml"/><Relationship Id="rId20" Type="http://schemas.openxmlformats.org/officeDocument/2006/relationships/image" Target="../media/image38.png"/><Relationship Id="rId29" Type="http://schemas.openxmlformats.org/officeDocument/2006/relationships/image" Target="../media/image10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41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image" Target="../media/image40.png"/><Relationship Id="rId28" Type="http://schemas.openxmlformats.org/officeDocument/2006/relationships/image" Target="../media/image33.png"/><Relationship Id="rId10" Type="http://schemas.openxmlformats.org/officeDocument/2006/relationships/tags" Target="../tags/tag62.xml"/><Relationship Id="rId19" Type="http://schemas.openxmlformats.org/officeDocument/2006/relationships/image" Target="../media/image35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image" Target="../media/image39.png"/><Relationship Id="rId27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3.png"/><Relationship Id="rId3" Type="http://schemas.openxmlformats.org/officeDocument/2006/relationships/tags" Target="../tags/tag70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32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image" Target="../media/image31.png"/><Relationship Id="rId5" Type="http://schemas.openxmlformats.org/officeDocument/2006/relationships/tags" Target="../tags/tag72.xml"/><Relationship Id="rId10" Type="http://schemas.openxmlformats.org/officeDocument/2006/relationships/image" Target="../media/image30.png"/><Relationship Id="rId4" Type="http://schemas.openxmlformats.org/officeDocument/2006/relationships/tags" Target="../tags/tag71.xml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tags" Target="../tags/tag86.xml"/><Relationship Id="rId18" Type="http://schemas.openxmlformats.org/officeDocument/2006/relationships/image" Target="../media/image14.png"/><Relationship Id="rId26" Type="http://schemas.openxmlformats.org/officeDocument/2006/relationships/image" Target="../media/image47.png"/><Relationship Id="rId3" Type="http://schemas.openxmlformats.org/officeDocument/2006/relationships/tags" Target="../tags/tag76.xml"/><Relationship Id="rId21" Type="http://schemas.openxmlformats.org/officeDocument/2006/relationships/image" Target="../media/image17.png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image" Target="../media/image44.png"/><Relationship Id="rId25" Type="http://schemas.openxmlformats.org/officeDocument/2006/relationships/image" Target="../media/image46.png"/><Relationship Id="rId2" Type="http://schemas.openxmlformats.org/officeDocument/2006/relationships/tags" Target="../tags/tag75.xml"/><Relationship Id="rId16" Type="http://schemas.openxmlformats.org/officeDocument/2006/relationships/image" Target="../media/image43.png"/><Relationship Id="rId20" Type="http://schemas.openxmlformats.org/officeDocument/2006/relationships/image" Target="../media/image16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image" Target="../media/image45.png"/><Relationship Id="rId5" Type="http://schemas.openxmlformats.org/officeDocument/2006/relationships/tags" Target="../tags/tag78.xml"/><Relationship Id="rId15" Type="http://schemas.openxmlformats.org/officeDocument/2006/relationships/image" Target="../media/image13.png"/><Relationship Id="rId23" Type="http://schemas.openxmlformats.org/officeDocument/2006/relationships/image" Target="../media/image18.png"/><Relationship Id="rId10" Type="http://schemas.openxmlformats.org/officeDocument/2006/relationships/tags" Target="../tags/tag83.xml"/><Relationship Id="rId19" Type="http://schemas.openxmlformats.org/officeDocument/2006/relationships/image" Target="../media/image15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slideLayout" Target="../slideLayouts/slideLayout9.xml"/><Relationship Id="rId2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46.png"/><Relationship Id="rId3" Type="http://schemas.openxmlformats.org/officeDocument/2006/relationships/tags" Target="../tags/tag89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51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image" Target="../media/image50.png"/><Relationship Id="rId5" Type="http://schemas.openxmlformats.org/officeDocument/2006/relationships/tags" Target="../tags/tag91.xml"/><Relationship Id="rId10" Type="http://schemas.openxmlformats.org/officeDocument/2006/relationships/image" Target="../media/image49.png"/><Relationship Id="rId4" Type="http://schemas.openxmlformats.org/officeDocument/2006/relationships/tags" Target="../tags/tag90.xml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tags" Target="../tags/tag105.xml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tags" Target="../tags/tag95.xml"/><Relationship Id="rId21" Type="http://schemas.openxmlformats.org/officeDocument/2006/relationships/image" Target="../media/image55.png"/><Relationship Id="rId7" Type="http://schemas.openxmlformats.org/officeDocument/2006/relationships/tags" Target="../tags/tag99.xml"/><Relationship Id="rId12" Type="http://schemas.openxmlformats.org/officeDocument/2006/relationships/tags" Target="../tags/tag104.xml"/><Relationship Id="rId17" Type="http://schemas.openxmlformats.org/officeDocument/2006/relationships/image" Target="../media/image48.png"/><Relationship Id="rId25" Type="http://schemas.openxmlformats.org/officeDocument/2006/relationships/image" Target="../media/image59.png"/><Relationship Id="rId2" Type="http://schemas.openxmlformats.org/officeDocument/2006/relationships/tags" Target="../tags/tag94.xml"/><Relationship Id="rId16" Type="http://schemas.openxmlformats.org/officeDocument/2006/relationships/slideLayout" Target="../slideLayouts/slideLayout9.xml"/><Relationship Id="rId20" Type="http://schemas.openxmlformats.org/officeDocument/2006/relationships/image" Target="../media/image54.png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24" Type="http://schemas.openxmlformats.org/officeDocument/2006/relationships/image" Target="../media/image58.png"/><Relationship Id="rId5" Type="http://schemas.openxmlformats.org/officeDocument/2006/relationships/tags" Target="../tags/tag97.xml"/><Relationship Id="rId15" Type="http://schemas.openxmlformats.org/officeDocument/2006/relationships/tags" Target="../tags/tag107.xml"/><Relationship Id="rId23" Type="http://schemas.openxmlformats.org/officeDocument/2006/relationships/image" Target="../media/image57.png"/><Relationship Id="rId28" Type="http://schemas.openxmlformats.org/officeDocument/2006/relationships/image" Target="../media/image62.png"/><Relationship Id="rId10" Type="http://schemas.openxmlformats.org/officeDocument/2006/relationships/tags" Target="../tags/tag102.xml"/><Relationship Id="rId19" Type="http://schemas.openxmlformats.org/officeDocument/2006/relationships/image" Target="../media/image53.png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tags" Target="../tags/tag106.xml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image" Target="../media/image66.png"/><Relationship Id="rId3" Type="http://schemas.openxmlformats.org/officeDocument/2006/relationships/tags" Target="../tags/tag110.xml"/><Relationship Id="rId21" Type="http://schemas.openxmlformats.org/officeDocument/2006/relationships/image" Target="../media/image52.png"/><Relationship Id="rId34" Type="http://schemas.openxmlformats.org/officeDocument/2006/relationships/image" Target="../media/image74.png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image" Target="../media/image48.png"/><Relationship Id="rId29" Type="http://schemas.openxmlformats.org/officeDocument/2006/relationships/image" Target="../media/image69.png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image" Target="../media/image14.png"/><Relationship Id="rId28" Type="http://schemas.openxmlformats.org/officeDocument/2006/relationships/image" Target="../media/image68.png"/><Relationship Id="rId10" Type="http://schemas.openxmlformats.org/officeDocument/2006/relationships/tags" Target="../tags/tag117.xml"/><Relationship Id="rId19" Type="http://schemas.openxmlformats.org/officeDocument/2006/relationships/slideLayout" Target="../slideLayouts/slideLayout9.xml"/><Relationship Id="rId31" Type="http://schemas.openxmlformats.org/officeDocument/2006/relationships/image" Target="../media/image71.png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image" Target="../media/image63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8" Type="http://schemas.openxmlformats.org/officeDocument/2006/relationships/tags" Target="../tags/tag1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tags" Target="../tags/tag128.xml"/><Relationship Id="rId21" Type="http://schemas.openxmlformats.org/officeDocument/2006/relationships/image" Target="../media/image52.png"/><Relationship Id="rId7" Type="http://schemas.openxmlformats.org/officeDocument/2006/relationships/tags" Target="../tags/tag132.xml"/><Relationship Id="rId12" Type="http://schemas.openxmlformats.org/officeDocument/2006/relationships/image" Target="../media/image48.png"/><Relationship Id="rId17" Type="http://schemas.openxmlformats.org/officeDocument/2006/relationships/image" Target="../media/image80.png"/><Relationship Id="rId2" Type="http://schemas.openxmlformats.org/officeDocument/2006/relationships/tags" Target="../tags/tag12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130.xml"/><Relationship Id="rId15" Type="http://schemas.openxmlformats.org/officeDocument/2006/relationships/image" Target="../media/image78.png"/><Relationship Id="rId10" Type="http://schemas.openxmlformats.org/officeDocument/2006/relationships/tags" Target="../tags/tag135.xml"/><Relationship Id="rId19" Type="http://schemas.openxmlformats.org/officeDocument/2006/relationships/image" Target="../media/image82.png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86.png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85.png"/><Relationship Id="rId17" Type="http://schemas.openxmlformats.org/officeDocument/2006/relationships/image" Target="../media/image89.png"/><Relationship Id="rId2" Type="http://schemas.openxmlformats.org/officeDocument/2006/relationships/tags" Target="../tags/tag137.xml"/><Relationship Id="rId16" Type="http://schemas.openxmlformats.org/officeDocument/2006/relationships/image" Target="../media/image88.png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52.png"/><Relationship Id="rId5" Type="http://schemas.openxmlformats.org/officeDocument/2006/relationships/tags" Target="../tags/tag140.xml"/><Relationship Id="rId15" Type="http://schemas.openxmlformats.org/officeDocument/2006/relationships/image" Target="../media/image57.png"/><Relationship Id="rId10" Type="http://schemas.openxmlformats.org/officeDocument/2006/relationships/image" Target="../media/image84.png"/><Relationship Id="rId4" Type="http://schemas.openxmlformats.org/officeDocument/2006/relationships/tags" Target="../tags/tag139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tags" Target="../tags/tag146.xml"/><Relationship Id="rId7" Type="http://schemas.openxmlformats.org/officeDocument/2006/relationships/image" Target="../media/image89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48.xml"/><Relationship Id="rId10" Type="http://schemas.openxmlformats.org/officeDocument/2006/relationships/image" Target="../media/image88.png"/><Relationship Id="rId4" Type="http://schemas.openxmlformats.org/officeDocument/2006/relationships/tags" Target="../tags/tag147.xml"/><Relationship Id="rId9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g"/><Relationship Id="rId3" Type="http://schemas.openxmlformats.org/officeDocument/2006/relationships/tags" Target="../tags/tag151.xml"/><Relationship Id="rId7" Type="http://schemas.openxmlformats.org/officeDocument/2006/relationships/image" Target="../media/image93.jpg"/><Relationship Id="rId12" Type="http://schemas.openxmlformats.org/officeDocument/2006/relationships/image" Target="../media/image98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92.jpeg"/><Relationship Id="rId11" Type="http://schemas.openxmlformats.org/officeDocument/2006/relationships/image" Target="../media/image97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96.png"/><Relationship Id="rId4" Type="http://schemas.openxmlformats.org/officeDocument/2006/relationships/tags" Target="../tags/tag152.xml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60.xml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tags" Target="../tags/tag155.xml"/><Relationship Id="rId21" Type="http://schemas.openxmlformats.org/officeDocument/2006/relationships/image" Target="../media/image108.png"/><Relationship Id="rId7" Type="http://schemas.openxmlformats.org/officeDocument/2006/relationships/tags" Target="../tags/tag159.xml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tags" Target="../tags/tag154.xml"/><Relationship Id="rId16" Type="http://schemas.openxmlformats.org/officeDocument/2006/relationships/image" Target="../media/image103.png"/><Relationship Id="rId20" Type="http://schemas.openxmlformats.org/officeDocument/2006/relationships/image" Target="../media/image107.png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157.xml"/><Relationship Id="rId15" Type="http://schemas.openxmlformats.org/officeDocument/2006/relationships/image" Target="../media/image102.png"/><Relationship Id="rId10" Type="http://schemas.openxmlformats.org/officeDocument/2006/relationships/tags" Target="../tags/tag162.xml"/><Relationship Id="rId19" Type="http://schemas.openxmlformats.org/officeDocument/2006/relationships/image" Target="../media/image106.png"/><Relationship Id="rId4" Type="http://schemas.openxmlformats.org/officeDocument/2006/relationships/tags" Target="../tags/tag156.xml"/><Relationship Id="rId9" Type="http://schemas.openxmlformats.org/officeDocument/2006/relationships/tags" Target="../tags/tag161.xml"/><Relationship Id="rId14" Type="http://schemas.openxmlformats.org/officeDocument/2006/relationships/image" Target="../media/image10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75.xml"/><Relationship Id="rId18" Type="http://schemas.openxmlformats.org/officeDocument/2006/relationships/tags" Target="../tags/tag180.xml"/><Relationship Id="rId26" Type="http://schemas.openxmlformats.org/officeDocument/2006/relationships/image" Target="../media/image52.png"/><Relationship Id="rId39" Type="http://schemas.openxmlformats.org/officeDocument/2006/relationships/image" Target="../media/image114.png"/><Relationship Id="rId21" Type="http://schemas.openxmlformats.org/officeDocument/2006/relationships/tags" Target="../tags/tag183.xml"/><Relationship Id="rId34" Type="http://schemas.openxmlformats.org/officeDocument/2006/relationships/image" Target="../media/image61.png"/><Relationship Id="rId7" Type="http://schemas.openxmlformats.org/officeDocument/2006/relationships/tags" Target="../tags/tag169.xml"/><Relationship Id="rId2" Type="http://schemas.openxmlformats.org/officeDocument/2006/relationships/tags" Target="../tags/tag164.xml"/><Relationship Id="rId16" Type="http://schemas.openxmlformats.org/officeDocument/2006/relationships/tags" Target="../tags/tag178.xml"/><Relationship Id="rId20" Type="http://schemas.openxmlformats.org/officeDocument/2006/relationships/tags" Target="../tags/tag182.xml"/><Relationship Id="rId29" Type="http://schemas.openxmlformats.org/officeDocument/2006/relationships/image" Target="../media/image56.png"/><Relationship Id="rId41" Type="http://schemas.openxmlformats.org/officeDocument/2006/relationships/image" Target="../media/image116.png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24" Type="http://schemas.openxmlformats.org/officeDocument/2006/relationships/image" Target="../media/image110.png"/><Relationship Id="rId32" Type="http://schemas.openxmlformats.org/officeDocument/2006/relationships/image" Target="../media/image59.png"/><Relationship Id="rId37" Type="http://schemas.openxmlformats.org/officeDocument/2006/relationships/image" Target="../media/image113.png"/><Relationship Id="rId40" Type="http://schemas.openxmlformats.org/officeDocument/2006/relationships/image" Target="../media/image115.png"/><Relationship Id="rId5" Type="http://schemas.openxmlformats.org/officeDocument/2006/relationships/tags" Target="../tags/tag167.xml"/><Relationship Id="rId15" Type="http://schemas.openxmlformats.org/officeDocument/2006/relationships/tags" Target="../tags/tag177.xml"/><Relationship Id="rId23" Type="http://schemas.openxmlformats.org/officeDocument/2006/relationships/image" Target="../media/image109.png"/><Relationship Id="rId28" Type="http://schemas.openxmlformats.org/officeDocument/2006/relationships/image" Target="../media/image55.png"/><Relationship Id="rId36" Type="http://schemas.openxmlformats.org/officeDocument/2006/relationships/image" Target="../media/image112.png"/><Relationship Id="rId10" Type="http://schemas.openxmlformats.org/officeDocument/2006/relationships/tags" Target="../tags/tag172.xml"/><Relationship Id="rId19" Type="http://schemas.openxmlformats.org/officeDocument/2006/relationships/tags" Target="../tags/tag181.xml"/><Relationship Id="rId31" Type="http://schemas.openxmlformats.org/officeDocument/2006/relationships/image" Target="../media/image58.png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tags" Target="../tags/tag176.xml"/><Relationship Id="rId22" Type="http://schemas.openxmlformats.org/officeDocument/2006/relationships/slideLayout" Target="../slideLayouts/slideLayout9.xml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8" Type="http://schemas.openxmlformats.org/officeDocument/2006/relationships/tags" Target="../tags/tag170.xml"/><Relationship Id="rId3" Type="http://schemas.openxmlformats.org/officeDocument/2006/relationships/tags" Target="../tags/tag165.xml"/><Relationship Id="rId12" Type="http://schemas.openxmlformats.org/officeDocument/2006/relationships/tags" Target="../tags/tag174.xml"/><Relationship Id="rId17" Type="http://schemas.openxmlformats.org/officeDocument/2006/relationships/tags" Target="../tags/tag179.xml"/><Relationship Id="rId25" Type="http://schemas.openxmlformats.org/officeDocument/2006/relationships/image" Target="../media/image111.png"/><Relationship Id="rId33" Type="http://schemas.openxmlformats.org/officeDocument/2006/relationships/image" Target="../media/image60.png"/><Relationship Id="rId38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17.jpg"/><Relationship Id="rId5" Type="http://schemas.openxmlformats.org/officeDocument/2006/relationships/image" Target="../media/image52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188.xml"/><Relationship Id="rId7" Type="http://schemas.openxmlformats.org/officeDocument/2006/relationships/image" Target="../media/image55.png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59.png"/><Relationship Id="rId5" Type="http://schemas.openxmlformats.org/officeDocument/2006/relationships/image" Target="../media/image118.png"/><Relationship Id="rId10" Type="http://schemas.openxmlformats.org/officeDocument/2006/relationships/image" Target="../media/image120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91.xml"/><Relationship Id="rId7" Type="http://schemas.openxmlformats.org/officeDocument/2006/relationships/image" Target="../media/image122.jp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image" Target="../media/image121.jpeg"/><Relationship Id="rId11" Type="http://schemas.openxmlformats.org/officeDocument/2006/relationships/image" Target="../media/image59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24.png"/><Relationship Id="rId4" Type="http://schemas.openxmlformats.org/officeDocument/2006/relationships/tags" Target="../tags/tag192.xml"/><Relationship Id="rId9" Type="http://schemas.openxmlformats.org/officeDocument/2006/relationships/image" Target="../media/image1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9.xml"/><Relationship Id="rId18" Type="http://schemas.openxmlformats.org/officeDocument/2006/relationships/image" Target="../media/image14.png"/><Relationship Id="rId3" Type="http://schemas.openxmlformats.org/officeDocument/2006/relationships/tags" Target="../tags/tag3.xml"/><Relationship Id="rId21" Type="http://schemas.openxmlformats.org/officeDocument/2006/relationships/image" Target="../media/image1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6.png"/><Relationship Id="rId18" Type="http://schemas.openxmlformats.org/officeDocument/2006/relationships/image" Target="../media/image19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5.png"/><Relationship Id="rId17" Type="http://schemas.openxmlformats.org/officeDocument/2006/relationships/image" Target="../media/image11.png"/><Relationship Id="rId2" Type="http://schemas.openxmlformats.org/officeDocument/2006/relationships/tags" Target="../tags/tag14.xml"/><Relationship Id="rId16" Type="http://schemas.openxmlformats.org/officeDocument/2006/relationships/image" Target="../media/image1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4.png"/><Relationship Id="rId5" Type="http://schemas.openxmlformats.org/officeDocument/2006/relationships/tags" Target="../tags/tag17.xml"/><Relationship Id="rId15" Type="http://schemas.openxmlformats.org/officeDocument/2006/relationships/image" Target="../media/image12.png"/><Relationship Id="rId10" Type="http://schemas.openxmlformats.org/officeDocument/2006/relationships/slideLayout" Target="../slideLayouts/slideLayout9.xml"/><Relationship Id="rId19" Type="http://schemas.openxmlformats.org/officeDocument/2006/relationships/image" Target="../media/image13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22.jpg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9.png"/><Relationship Id="rId2" Type="http://schemas.openxmlformats.org/officeDocument/2006/relationships/tags" Target="../tags/tag23.xml"/><Relationship Id="rId16" Type="http://schemas.openxmlformats.org/officeDocument/2006/relationships/image" Target="../media/image24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3.png"/><Relationship Id="rId5" Type="http://schemas.openxmlformats.org/officeDocument/2006/relationships/tags" Target="../tags/tag26.xml"/><Relationship Id="rId1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tags" Target="../tags/tag25.xml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34.xml"/><Relationship Id="rId7" Type="http://schemas.openxmlformats.org/officeDocument/2006/relationships/image" Target="../media/image28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13.png"/><Relationship Id="rId4" Type="http://schemas.openxmlformats.org/officeDocument/2006/relationships/tags" Target="../tags/tag35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33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32.png"/><Relationship Id="rId2" Type="http://schemas.openxmlformats.org/officeDocument/2006/relationships/tags" Target="../tags/tag37.xml"/><Relationship Id="rId16" Type="http://schemas.openxmlformats.org/officeDocument/2006/relationships/image" Target="../media/image35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1.png"/><Relationship Id="rId5" Type="http://schemas.openxmlformats.org/officeDocument/2006/relationships/tags" Target="../tags/tag40.xml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tags" Target="../tags/tag39.xml"/><Relationship Id="rId9" Type="http://schemas.openxmlformats.org/officeDocument/2006/relationships/image" Target="../media/image29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34.png"/><Relationship Id="rId18" Type="http://schemas.openxmlformats.org/officeDocument/2006/relationships/image" Target="../media/image31.png"/><Relationship Id="rId3" Type="http://schemas.openxmlformats.org/officeDocument/2006/relationships/tags" Target="../tags/tag45.xml"/><Relationship Id="rId21" Type="http://schemas.openxmlformats.org/officeDocument/2006/relationships/image" Target="../media/image37.png"/><Relationship Id="rId7" Type="http://schemas.openxmlformats.org/officeDocument/2006/relationships/tags" Target="../tags/tag49.xml"/><Relationship Id="rId12" Type="http://schemas.openxmlformats.org/officeDocument/2006/relationships/image" Target="../media/image27.png"/><Relationship Id="rId17" Type="http://schemas.openxmlformats.org/officeDocument/2006/relationships/image" Target="../media/image30.png"/><Relationship Id="rId2" Type="http://schemas.openxmlformats.org/officeDocument/2006/relationships/tags" Target="../tags/tag44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Layout" Target="../slideLayouts/slideLayout9.xml"/><Relationship Id="rId5" Type="http://schemas.openxmlformats.org/officeDocument/2006/relationships/tags" Target="../tags/tag47.xml"/><Relationship Id="rId15" Type="http://schemas.openxmlformats.org/officeDocument/2006/relationships/image" Target="../media/image36.png"/><Relationship Id="rId10" Type="http://schemas.openxmlformats.org/officeDocument/2006/relationships/tags" Target="../tags/tag52.xml"/><Relationship Id="rId19" Type="http://schemas.openxmlformats.org/officeDocument/2006/relationships/image" Target="../media/image32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image" Target="../media/image35.png"/><Relationship Id="rId2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A5BEE04-55E4-4CCE-A05D-7A6A61A5CEEC}"/>
              </a:ext>
            </a:extLst>
          </p:cNvPr>
          <p:cNvSpPr txBox="1"/>
          <p:nvPr/>
        </p:nvSpPr>
        <p:spPr>
          <a:xfrm>
            <a:off x="2061022" y="1935336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Subspace</a:t>
            </a:r>
            <a:r>
              <a:rPr lang="en-US" altLang="zh-CN" dirty="0"/>
              <a:t>: a set of orthogonal best fitting lines.</a:t>
            </a:r>
            <a:endParaRPr lang="zh-CN" alt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7BED9C2-6DB5-4C45-937D-C675F29F26E5}"/>
              </a:ext>
            </a:extLst>
          </p:cNvPr>
          <p:cNvGrpSpPr/>
          <p:nvPr/>
        </p:nvGrpSpPr>
        <p:grpSpPr>
          <a:xfrm>
            <a:off x="6531762" y="3076929"/>
            <a:ext cx="1780408" cy="1222838"/>
            <a:chOff x="2768366" y="2264455"/>
            <a:chExt cx="3429000" cy="2412757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5BC0D3F-69C0-481F-8638-347A27C8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215" y="2264455"/>
              <a:ext cx="3263151" cy="2391435"/>
            </a:xfrm>
            <a:prstGeom prst="rect">
              <a:avLst/>
            </a:prstGeom>
          </p:spPr>
        </p:pic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B23E03-5C9F-4A20-8D42-BC3B4FC72220}"/>
                </a:ext>
              </a:extLst>
            </p:cNvPr>
            <p:cNvGrpSpPr/>
            <p:nvPr/>
          </p:nvGrpSpPr>
          <p:grpSpPr>
            <a:xfrm>
              <a:off x="2768366" y="2264455"/>
              <a:ext cx="3429000" cy="2412757"/>
              <a:chOff x="2952925" y="2243133"/>
              <a:chExt cx="3429000" cy="2412757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6487830-E7E3-4536-802F-80E858D5DB78}"/>
                  </a:ext>
                </a:extLst>
              </p:cNvPr>
              <p:cNvCxnSpPr/>
              <p:nvPr/>
            </p:nvCxnSpPr>
            <p:spPr>
              <a:xfrm>
                <a:off x="2952925" y="4655890"/>
                <a:ext cx="3429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F9546FF-07C3-4E23-8FD0-8884DDE0EA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2925" y="2243133"/>
                <a:ext cx="0" cy="24127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1472EE9-0B4B-4500-BB1C-80737D774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8366" y="2689022"/>
              <a:ext cx="3011648" cy="19881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C3D9502-AC8B-4227-862C-429FEE003B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50" y="3066123"/>
            <a:ext cx="231619" cy="15085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342211D-766D-41A2-87FC-02F7653FA933}"/>
              </a:ext>
            </a:extLst>
          </p:cNvPr>
          <p:cNvCxnSpPr>
            <a:cxnSpLocks/>
          </p:cNvCxnSpPr>
          <p:nvPr/>
        </p:nvCxnSpPr>
        <p:spPr>
          <a:xfrm>
            <a:off x="6531761" y="4295639"/>
            <a:ext cx="268373" cy="410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39C59BF-4C74-4363-AAFD-C78DC6C03D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09" y="4672500"/>
            <a:ext cx="237714" cy="1508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B18FCEE-9176-472F-B291-FB29E08E800F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AB5D2E-7DA3-4677-B167-393DB9FBE738}"/>
              </a:ext>
            </a:extLst>
          </p:cNvPr>
          <p:cNvCxnSpPr>
            <a:cxnSpLocks/>
          </p:cNvCxnSpPr>
          <p:nvPr/>
        </p:nvCxnSpPr>
        <p:spPr>
          <a:xfrm flipH="1">
            <a:off x="6124353" y="4288961"/>
            <a:ext cx="407408" cy="41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813875-FF23-48D1-9FC9-2B3321B45468}"/>
              </a:ext>
            </a:extLst>
          </p:cNvPr>
          <p:cNvGrpSpPr/>
          <p:nvPr/>
        </p:nvGrpSpPr>
        <p:grpSpPr>
          <a:xfrm>
            <a:off x="1193531" y="5032407"/>
            <a:ext cx="7215339" cy="1487648"/>
            <a:chOff x="1193531" y="5032407"/>
            <a:chExt cx="7215339" cy="1487648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97BE19F-1205-4BE4-A4DF-2AEF9AB7C890}"/>
                </a:ext>
              </a:extLst>
            </p:cNvPr>
            <p:cNvSpPr txBox="1"/>
            <p:nvPr/>
          </p:nvSpPr>
          <p:spPr>
            <a:xfrm>
              <a:off x="1193531" y="5061222"/>
              <a:ext cx="7215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When                   ,   reach null space (     perpendicular to      and      ) </a:t>
              </a:r>
              <a:endParaRPr lang="zh-CN" alt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9A06BD-4D52-47C6-B03B-B2869F5DBE8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4399" y="5682284"/>
              <a:ext cx="1703619" cy="288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6481507E-D733-4760-A6E6-6949254F7D9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254" y="6031391"/>
              <a:ext cx="493714" cy="152686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E70C20E1-0547-4D3C-BDFF-77EC5258894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1455" y="6220105"/>
              <a:ext cx="943543" cy="130743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047A880-EF7B-493E-BBED-89BDE115E887}"/>
                </a:ext>
              </a:extLst>
            </p:cNvPr>
            <p:cNvSpPr/>
            <p:nvPr/>
          </p:nvSpPr>
          <p:spPr>
            <a:xfrm>
              <a:off x="1254648" y="5032407"/>
              <a:ext cx="6528391" cy="148764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127934-6366-46A8-A4C7-A7C982DE9BC4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0891" y="5220751"/>
              <a:ext cx="239238" cy="1539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1415549-1C99-443F-AE9D-49C41D4E0FDC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868" y="5220751"/>
              <a:ext cx="231619" cy="15085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B58DE7-2D38-4D1B-896A-6162ADD24F98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8541" y="5220751"/>
              <a:ext cx="237714" cy="15085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98042AB-A2DE-4F31-89C4-FF34E82D6825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96" y="5135619"/>
              <a:ext cx="1001143" cy="25142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2D9A9B-9F4F-4DFA-9122-71A4101DDA55}"/>
              </a:ext>
            </a:extLst>
          </p:cNvPr>
          <p:cNvGrpSpPr/>
          <p:nvPr/>
        </p:nvGrpSpPr>
        <p:grpSpPr>
          <a:xfrm>
            <a:off x="3466915" y="2389668"/>
            <a:ext cx="2355809" cy="2381424"/>
            <a:chOff x="3466915" y="2389668"/>
            <a:chExt cx="2355809" cy="238142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710A7FE-4C51-4732-B568-69409C4E3012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15" y="2389668"/>
              <a:ext cx="2346667" cy="44342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548EBA7-D233-4ADA-A3F8-07911AFC285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15" y="3012238"/>
              <a:ext cx="2355809" cy="58666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3BABBE3-00E4-49F5-B70A-8B5D9FC502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487" y="4124557"/>
              <a:ext cx="2239999" cy="288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D9EB13-5312-44E0-B4E0-816159056736}"/>
                </a:ext>
              </a:extLst>
            </p:cNvPr>
            <p:cNvSpPr txBox="1"/>
            <p:nvPr/>
          </p:nvSpPr>
          <p:spPr>
            <a:xfrm>
              <a:off x="4571677" y="3688348"/>
              <a:ext cx="553998" cy="4770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dirty="0"/>
                <a:t>….</a:t>
              </a:r>
              <a:endParaRPr lang="zh-CN" altLang="en-US" sz="2400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B76206E-92BD-4C3F-886E-3F6D9BE142DC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32" y="4451635"/>
              <a:ext cx="493714" cy="15268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4C7DDC5-8D12-4FF3-80EC-FB16C101988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733" y="4640349"/>
              <a:ext cx="1095314" cy="130743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0B84110-FB88-4A01-861F-012AC94D7FA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9" y="4593720"/>
            <a:ext cx="1120000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80737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1CAC5D-8854-42F0-B1D0-DCBF4CB52DEF}"/>
              </a:ext>
            </a:extLst>
          </p:cNvPr>
          <p:cNvSpPr txBox="1"/>
          <p:nvPr/>
        </p:nvSpPr>
        <p:spPr>
          <a:xfrm>
            <a:off x="1891450" y="4993832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This is greedy algorithm, but can find the global optimum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E1678-6B36-4B84-9463-2A1C9C9A3F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485" y="5601444"/>
            <a:ext cx="3265523" cy="835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2B91BF-D4A5-4FC2-8A38-65AC37A5514C}"/>
              </a:ext>
            </a:extLst>
          </p:cNvPr>
          <p:cNvSpPr txBox="1"/>
          <p:nvPr/>
        </p:nvSpPr>
        <p:spPr>
          <a:xfrm>
            <a:off x="2061022" y="1935336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Subspace</a:t>
            </a:r>
            <a:r>
              <a:rPr lang="en-US" altLang="zh-CN" dirty="0"/>
              <a:t>: a set of orthogonal best fitting lines.</a:t>
            </a:r>
            <a:endParaRPr lang="zh-CN" alt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C1C7-337B-4541-82D3-F82D2FB2995C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763413-A728-447B-A764-63DDD94281A0}"/>
              </a:ext>
            </a:extLst>
          </p:cNvPr>
          <p:cNvGrpSpPr/>
          <p:nvPr/>
        </p:nvGrpSpPr>
        <p:grpSpPr>
          <a:xfrm>
            <a:off x="3466915" y="2389668"/>
            <a:ext cx="2355809" cy="2381424"/>
            <a:chOff x="3466915" y="2389668"/>
            <a:chExt cx="2355809" cy="238142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9607236-6098-4C04-844D-3BBB970BCFC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15" y="2389668"/>
              <a:ext cx="2346667" cy="44342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0833128-38BE-4CBC-8F00-6CE95F43A70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15" y="3012238"/>
              <a:ext cx="2355809" cy="58666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0874FA-C4E3-44DC-968C-50A776C2110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487" y="4124557"/>
              <a:ext cx="2239999" cy="2880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BAD5E8-A224-459D-B801-92353F8B1A31}"/>
                </a:ext>
              </a:extLst>
            </p:cNvPr>
            <p:cNvSpPr txBox="1"/>
            <p:nvPr/>
          </p:nvSpPr>
          <p:spPr>
            <a:xfrm>
              <a:off x="4571677" y="3688348"/>
              <a:ext cx="553998" cy="4770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dirty="0"/>
                <a:t>….</a:t>
              </a:r>
              <a:endParaRPr lang="zh-CN" altLang="en-US" sz="2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B81D686-A0BF-4E1B-9613-DA0ACCA2517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32" y="4451635"/>
              <a:ext cx="493714" cy="15268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59A86FA-ADF6-442E-AA82-AE6D6A75782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733" y="4640349"/>
              <a:ext cx="1095314" cy="130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689811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A4EC13A4-740B-4999-A3F6-0DC3BDDEFDD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06" y="2144520"/>
            <a:ext cx="1824000" cy="274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BA855-D4F8-4152-B592-C767C84835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355" y="4298477"/>
            <a:ext cx="426667" cy="21638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51BA1F6-0B06-4B49-9340-46D10E0176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60" y="5518011"/>
            <a:ext cx="2232380" cy="35961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940020F-56AF-439B-9862-5C2EB182DCEA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B872FB4-FAF2-4E54-A3C3-728C0F07E9F4}"/>
              </a:ext>
            </a:extLst>
          </p:cNvPr>
          <p:cNvGrpSpPr/>
          <p:nvPr/>
        </p:nvGrpSpPr>
        <p:grpSpPr>
          <a:xfrm>
            <a:off x="957572" y="1650939"/>
            <a:ext cx="3435834" cy="2119671"/>
            <a:chOff x="2890077" y="2536219"/>
            <a:chExt cx="3435834" cy="211967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95F371B-621F-4D45-8C08-5E1B1C64D3C6}"/>
                </a:ext>
              </a:extLst>
            </p:cNvPr>
            <p:cNvGrpSpPr/>
            <p:nvPr/>
          </p:nvGrpSpPr>
          <p:grpSpPr>
            <a:xfrm>
              <a:off x="2890077" y="2536219"/>
              <a:ext cx="3435834" cy="1895375"/>
              <a:chOff x="4872408" y="2587616"/>
              <a:chExt cx="3435834" cy="1895375"/>
            </a:xfrm>
          </p:grpSpPr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77432DB-B680-4323-8F21-075A6B9E818B}"/>
                  </a:ext>
                </a:extLst>
              </p:cNvPr>
              <p:cNvCxnSpPr/>
              <p:nvPr/>
            </p:nvCxnSpPr>
            <p:spPr>
              <a:xfrm>
                <a:off x="4879242" y="4474554"/>
                <a:ext cx="3429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05A710D-A98C-4438-A9C7-B4C0B27C78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242" y="2683854"/>
                <a:ext cx="0" cy="1790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4F7DBAA-CE89-4309-B37A-77B8E0C1AF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241" y="3395054"/>
                <a:ext cx="2679701" cy="10795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5E1E4121-17FA-40D2-8EF9-BE8DDCDA175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0968" y="3337911"/>
                <a:ext cx="141714" cy="114286"/>
              </a:xfrm>
              <a:prstGeom prst="rect">
                <a:avLst/>
              </a:prstGeom>
            </p:spPr>
          </p:pic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309B936A-24FC-46FD-BFE8-4F0D8B43E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1960" y="2967682"/>
                <a:ext cx="1862264" cy="1506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C06E86D8-0769-4B9D-9BBC-1915A950545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129" y="2786619"/>
                <a:ext cx="217904" cy="152381"/>
              </a:xfrm>
              <a:prstGeom prst="rect">
                <a:avLst/>
              </a:prstGeom>
            </p:spPr>
          </p:pic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2F381D-9E21-48C6-A61F-DD1F48584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837" y="2967682"/>
                <a:ext cx="292104" cy="655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D68E585F-6050-4EF6-9657-ECB6383FB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408" y="2902429"/>
                <a:ext cx="1346683" cy="1580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F1A588BD-DB36-4F55-917E-7DC15EA332B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707" y="2737112"/>
                <a:ext cx="223999" cy="152381"/>
              </a:xfrm>
              <a:prstGeom prst="rect">
                <a:avLst/>
              </a:prstGeom>
            </p:spPr>
          </p:pic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C025D61-E431-4CD2-BD34-D74485E471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1817" y="3004253"/>
                <a:ext cx="730319" cy="1441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B8DCA9CD-947B-4213-9FB2-8D742C885C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312" y="2923049"/>
                <a:ext cx="386572" cy="868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137DC0D-D4C6-40B4-AD75-3FCB56B55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1228" y="3031451"/>
                <a:ext cx="476458" cy="95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7C9CF9B3-3B60-40B2-8E0B-31458121BE6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9545" y="2771928"/>
                <a:ext cx="251428" cy="153905"/>
              </a:xfrm>
              <a:prstGeom prst="rect">
                <a:avLst/>
              </a:prstGeom>
            </p:spPr>
          </p:pic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88D7CE5-E135-4A87-8851-18320BECBAA9}"/>
                  </a:ext>
                </a:extLst>
              </p:cNvPr>
              <p:cNvSpPr txBox="1"/>
              <p:nvPr/>
            </p:nvSpPr>
            <p:spPr>
              <a:xfrm>
                <a:off x="5735093" y="2587616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….</a:t>
                </a:r>
                <a:endParaRPr lang="zh-CN" altLang="en-US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042436-F5B8-45F7-9C13-7837A987DF9E}"/>
                </a:ext>
              </a:extLst>
            </p:cNvPr>
            <p:cNvGrpSpPr/>
            <p:nvPr/>
          </p:nvGrpSpPr>
          <p:grpSpPr>
            <a:xfrm rot="20203585">
              <a:off x="4923365" y="2879196"/>
              <a:ext cx="1057198" cy="338554"/>
              <a:chOff x="5003679" y="2977981"/>
              <a:chExt cx="1057198" cy="338554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4BBD3A13-0146-465D-BD89-27E0FBC7ED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679" y="3050213"/>
                <a:ext cx="121905" cy="178286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D3383E0-0565-499D-8448-BC4ABE4CAAC3}"/>
                  </a:ext>
                </a:extLst>
              </p:cNvPr>
              <p:cNvSpPr txBox="1"/>
              <p:nvPr/>
            </p:nvSpPr>
            <p:spPr>
              <a:xfrm>
                <a:off x="5092342" y="2977981"/>
                <a:ext cx="9685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: distance</a:t>
                </a:r>
                <a:endParaRPr lang="zh-CN" altLang="en-US" sz="1600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964EBCF-01F6-41C3-ABAC-7B62E2C136DB}"/>
                </a:ext>
              </a:extLst>
            </p:cNvPr>
            <p:cNvGrpSpPr/>
            <p:nvPr/>
          </p:nvGrpSpPr>
          <p:grpSpPr>
            <a:xfrm rot="20273359">
              <a:off x="3581134" y="3913407"/>
              <a:ext cx="1222558" cy="338554"/>
              <a:chOff x="5885699" y="3992346"/>
              <a:chExt cx="1222558" cy="338554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B60ADDA2-3C78-4E9A-9D57-3FE405DF71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699" y="4106028"/>
                <a:ext cx="134095" cy="161524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2377007-0479-48C2-B36D-C746CB32CC88}"/>
                  </a:ext>
                </a:extLst>
              </p:cNvPr>
              <p:cNvSpPr txBox="1"/>
              <p:nvPr/>
            </p:nvSpPr>
            <p:spPr>
              <a:xfrm>
                <a:off x="5979422" y="3992346"/>
                <a:ext cx="11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: projection</a:t>
                </a:r>
                <a:endParaRPr lang="zh-CN" altLang="en-US" sz="1600" dirty="0"/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D5A883B-F99B-45A7-B024-FF642218BC84}"/>
                </a:ext>
              </a:extLst>
            </p:cNvPr>
            <p:cNvCxnSpPr/>
            <p:nvPr/>
          </p:nvCxnSpPr>
          <p:spPr>
            <a:xfrm>
              <a:off x="2896910" y="4423157"/>
              <a:ext cx="97960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25AD12-02AC-4538-92CA-9A57215BAC0C}"/>
                </a:ext>
              </a:extLst>
            </p:cNvPr>
            <p:cNvCxnSpPr/>
            <p:nvPr/>
          </p:nvCxnSpPr>
          <p:spPr>
            <a:xfrm>
              <a:off x="5038989" y="3576427"/>
              <a:ext cx="97960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1AC16A6-B012-4316-8FC3-C6EA3FF65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551" y="2817907"/>
              <a:ext cx="295443" cy="1300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6D38972-E4A6-4EDD-94A7-D3D49B1095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4870" y="4345774"/>
              <a:ext cx="593772" cy="217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F2B52D3-A8FD-440D-B590-FED481BE6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7368" y="3746291"/>
              <a:ext cx="379685" cy="146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2D25BF9-3808-47EB-8466-01C266D60E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2095" y="2864956"/>
              <a:ext cx="75082" cy="18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BF8F52B-FE48-4CC6-BBB7-6CEBD6BFC250}"/>
                </a:ext>
              </a:extLst>
            </p:cNvPr>
            <p:cNvCxnSpPr>
              <a:cxnSpLocks/>
            </p:cNvCxnSpPr>
            <p:nvPr/>
          </p:nvCxnSpPr>
          <p:spPr>
            <a:xfrm>
              <a:off x="5136949" y="3311932"/>
              <a:ext cx="69576" cy="179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079D82-49AA-4355-9DCA-B6877EE4067F}"/>
              </a:ext>
            </a:extLst>
          </p:cNvPr>
          <p:cNvGrpSpPr/>
          <p:nvPr/>
        </p:nvGrpSpPr>
        <p:grpSpPr>
          <a:xfrm>
            <a:off x="2913197" y="4190902"/>
            <a:ext cx="3916457" cy="369332"/>
            <a:chOff x="2829388" y="4148301"/>
            <a:chExt cx="3916457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09C92E-D4C6-41C2-8439-76CEA4F609E7}"/>
                </a:ext>
              </a:extLst>
            </p:cNvPr>
            <p:cNvSpPr txBox="1"/>
            <p:nvPr/>
          </p:nvSpPr>
          <p:spPr>
            <a:xfrm>
              <a:off x="2829388" y="4148301"/>
              <a:ext cx="3916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: projection of                                   on   </a:t>
              </a:r>
              <a:endParaRPr lang="zh-CN" altLang="en-US" dirty="0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7A7365D0-5201-4F80-90A3-60558898525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963" y="4204213"/>
              <a:ext cx="1824000" cy="27428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F270E6-9BFE-4CC5-A190-E4C4D457C75E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814" y="4300710"/>
              <a:ext cx="210286" cy="152381"/>
            </a:xfrm>
            <a:prstGeom prst="rect">
              <a:avLst/>
            </a:prstGeom>
          </p:spPr>
        </p:pic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67843CD2-43FA-423A-B9DE-F80AEC8B63B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966" y="4871639"/>
            <a:ext cx="1222095" cy="254476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7F7B023-42B2-4137-90E7-109D07CB29EA}"/>
              </a:ext>
            </a:extLst>
          </p:cNvPr>
          <p:cNvSpPr txBox="1"/>
          <p:nvPr/>
        </p:nvSpPr>
        <p:spPr>
          <a:xfrm>
            <a:off x="3719121" y="4799472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norm of projection</a:t>
            </a:r>
            <a:endParaRPr lang="zh-CN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26CA12C-DC5B-4ACF-91BF-20E254754DEA}"/>
              </a:ext>
            </a:extLst>
          </p:cNvPr>
          <p:cNvSpPr txBox="1"/>
          <p:nvPr/>
        </p:nvSpPr>
        <p:spPr>
          <a:xfrm>
            <a:off x="4743154" y="5467672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normalized projection</a:t>
            </a:r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D9587-4811-422B-A4C1-A8EF919E2335}"/>
              </a:ext>
            </a:extLst>
          </p:cNvPr>
          <p:cNvGrpSpPr/>
          <p:nvPr/>
        </p:nvGrpSpPr>
        <p:grpSpPr>
          <a:xfrm>
            <a:off x="4373823" y="2660736"/>
            <a:ext cx="4049903" cy="369332"/>
            <a:chOff x="4373823" y="2660736"/>
            <a:chExt cx="4049903" cy="3693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18CBED-94A0-4F3D-9BA4-7EB39AA0AF2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823" y="2707497"/>
              <a:ext cx="1773714" cy="25142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8CAD52A-CE6A-4A33-A108-2CA909B64FBB}"/>
                </a:ext>
              </a:extLst>
            </p:cNvPr>
            <p:cNvSpPr txBox="1"/>
            <p:nvPr/>
          </p:nvSpPr>
          <p:spPr>
            <a:xfrm>
              <a:off x="6155156" y="2660736"/>
              <a:ext cx="226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is projection direction 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548764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AAB700-98D0-417F-A56F-0CD082FFA656}"/>
              </a:ext>
            </a:extLst>
          </p:cNvPr>
          <p:cNvSpPr txBox="1"/>
          <p:nvPr/>
        </p:nvSpPr>
        <p:spPr>
          <a:xfrm>
            <a:off x="972268" y="5285188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 can be proved that 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3E6FF-4E1B-4E60-94AC-6AA0168361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223" y="5315620"/>
            <a:ext cx="3116190" cy="327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09A2BB-3016-4F0A-8B71-44F176FB00B4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6055A0-E1EB-4C91-9716-6B12F96009E1}"/>
              </a:ext>
            </a:extLst>
          </p:cNvPr>
          <p:cNvGrpSpPr/>
          <p:nvPr/>
        </p:nvGrpSpPr>
        <p:grpSpPr>
          <a:xfrm>
            <a:off x="1032177" y="2467297"/>
            <a:ext cx="4049903" cy="369332"/>
            <a:chOff x="1032177" y="2467297"/>
            <a:chExt cx="4049903" cy="369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69367B-8DE4-456B-A9D7-D71054570C2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177" y="2514058"/>
              <a:ext cx="1773714" cy="251429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5D0996-A46D-4AF5-862A-1EDBADE58EDD}"/>
                </a:ext>
              </a:extLst>
            </p:cNvPr>
            <p:cNvSpPr txBox="1"/>
            <p:nvPr/>
          </p:nvSpPr>
          <p:spPr>
            <a:xfrm>
              <a:off x="2813510" y="2467297"/>
              <a:ext cx="226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is projection direction </a:t>
              </a:r>
              <a:endParaRPr lang="zh-CN" altLang="en-US" dirty="0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069810E1-F0A1-49DB-8E66-AD1CA0CA1D6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0" y="4107719"/>
            <a:ext cx="1254094" cy="332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A2129-F6B8-4D34-8ABA-4C45151ADC7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780" y="4128315"/>
            <a:ext cx="1787428" cy="2514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D4588D-82E0-4DF1-A23A-F91FFF3C2A3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08" y="2925923"/>
            <a:ext cx="2347429" cy="10251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1979355-6BFA-4BBE-9185-C433DC4C43A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0" y="3322308"/>
            <a:ext cx="1222095" cy="25447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D248B91-8577-43DF-8AC7-2DE7F2A3DF40}"/>
              </a:ext>
            </a:extLst>
          </p:cNvPr>
          <p:cNvSpPr txBox="1"/>
          <p:nvPr/>
        </p:nvSpPr>
        <p:spPr>
          <a:xfrm>
            <a:off x="2275535" y="3250141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norm of projection</a:t>
            </a:r>
            <a:endParaRPr lang="zh-CN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00A23D-E400-4F79-9605-2853E92A3A33}"/>
              </a:ext>
            </a:extLst>
          </p:cNvPr>
          <p:cNvSpPr txBox="1"/>
          <p:nvPr/>
        </p:nvSpPr>
        <p:spPr>
          <a:xfrm>
            <a:off x="2293474" y="403461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 normalized projection</a:t>
            </a:r>
            <a:endParaRPr lang="zh-CN" altLang="en-US" dirty="0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9E047AFF-0AB4-432D-86FE-2D40005289C4}"/>
              </a:ext>
            </a:extLst>
          </p:cNvPr>
          <p:cNvSpPr/>
          <p:nvPr/>
        </p:nvSpPr>
        <p:spPr>
          <a:xfrm>
            <a:off x="4465495" y="3322308"/>
            <a:ext cx="517566" cy="2096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CC8EF51-5110-4F3C-8F4C-032DF9C2771D}"/>
              </a:ext>
            </a:extLst>
          </p:cNvPr>
          <p:cNvSpPr/>
          <p:nvPr/>
        </p:nvSpPr>
        <p:spPr>
          <a:xfrm>
            <a:off x="4647864" y="4132782"/>
            <a:ext cx="517566" cy="20963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43874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121F0F-CF96-41A9-89E1-E8C101A9C1A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90" y="1799053"/>
            <a:ext cx="3116190" cy="32761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0792A0-B6C6-40D4-8A8B-40D1F02D8E2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774312" y="2126672"/>
            <a:ext cx="1037458" cy="2982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6AB62F-0AD0-4D36-BBD0-6028E5C51E93}"/>
              </a:ext>
            </a:extLst>
          </p:cNvPr>
          <p:cNvSpPr txBox="1"/>
          <p:nvPr/>
        </p:nvSpPr>
        <p:spPr>
          <a:xfrm>
            <a:off x="2128496" y="2424930"/>
            <a:ext cx="1291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left singular vectors</a:t>
            </a:r>
            <a:endParaRPr lang="zh-CN" alt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E4F21B-3993-4562-9FDE-4AB5A60AF51C}"/>
              </a:ext>
            </a:extLst>
          </p:cNvPr>
          <p:cNvCxnSpPr>
            <a:cxnSpLocks/>
          </p:cNvCxnSpPr>
          <p:nvPr/>
        </p:nvCxnSpPr>
        <p:spPr>
          <a:xfrm>
            <a:off x="4320399" y="2053946"/>
            <a:ext cx="414086" cy="351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F8C833-95CA-4B95-A171-5FF51704EDEB}"/>
              </a:ext>
            </a:extLst>
          </p:cNvPr>
          <p:cNvSpPr txBox="1"/>
          <p:nvPr/>
        </p:nvSpPr>
        <p:spPr>
          <a:xfrm>
            <a:off x="4421975" y="2424930"/>
            <a:ext cx="156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right singular vectors</a:t>
            </a:r>
            <a:endParaRPr lang="zh-CN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AB3446-B35D-4C7B-BB91-6B5C0666E99C}"/>
              </a:ext>
            </a:extLst>
          </p:cNvPr>
          <p:cNvCxnSpPr>
            <a:cxnSpLocks/>
          </p:cNvCxnSpPr>
          <p:nvPr/>
        </p:nvCxnSpPr>
        <p:spPr>
          <a:xfrm>
            <a:off x="4040432" y="2126672"/>
            <a:ext cx="0" cy="278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CDFB45-732C-455E-8EF5-A336D3A10E1C}"/>
              </a:ext>
            </a:extLst>
          </p:cNvPr>
          <p:cNvSpPr txBox="1"/>
          <p:nvPr/>
        </p:nvSpPr>
        <p:spPr>
          <a:xfrm>
            <a:off x="3405023" y="2424930"/>
            <a:ext cx="1279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singular values</a:t>
            </a:r>
            <a:endParaRPr lang="zh-CN" alt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9DE720-10E9-4AA4-8E65-13E180AA03C7}"/>
              </a:ext>
            </a:extLst>
          </p:cNvPr>
          <p:cNvGrpSpPr/>
          <p:nvPr/>
        </p:nvGrpSpPr>
        <p:grpSpPr>
          <a:xfrm>
            <a:off x="1253001" y="5880408"/>
            <a:ext cx="6330647" cy="646331"/>
            <a:chOff x="1946142" y="5944127"/>
            <a:chExt cx="6330647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0B5A0B-610B-44A8-B71C-31D9948375A9}"/>
                </a:ext>
              </a:extLst>
            </p:cNvPr>
            <p:cNvSpPr txBox="1"/>
            <p:nvPr/>
          </p:nvSpPr>
          <p:spPr>
            <a:xfrm>
              <a:off x="1946142" y="5944127"/>
              <a:ext cx="63306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dirty="0"/>
                <a:t>The rank of      is    , the number of non-zero singular values.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dirty="0"/>
                <a:t>The positive definite matrix has all positive singular values.</a:t>
              </a:r>
              <a:endParaRPr lang="zh-CN" alt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11F88D-949C-493B-BB70-F944542F4CFD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850" y="6045095"/>
              <a:ext cx="201143" cy="1782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C8A6F8D-DEF8-473E-A701-9643A719C43B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8689" y="6045095"/>
              <a:ext cx="115810" cy="178286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811A80B-F208-4DCC-8E58-24B77D4656E5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53CB84-CCB2-4B21-B89C-9ED505D8DFA2}"/>
              </a:ext>
            </a:extLst>
          </p:cNvPr>
          <p:cNvGrpSpPr/>
          <p:nvPr/>
        </p:nvGrpSpPr>
        <p:grpSpPr>
          <a:xfrm>
            <a:off x="1109863" y="3254930"/>
            <a:ext cx="7414689" cy="2472058"/>
            <a:chOff x="1109863" y="3254930"/>
            <a:chExt cx="7414689" cy="247205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9AB355-8997-4562-9EB4-BEC789299676}"/>
                </a:ext>
              </a:extLst>
            </p:cNvPr>
            <p:cNvSpPr/>
            <p:nvPr/>
          </p:nvSpPr>
          <p:spPr>
            <a:xfrm>
              <a:off x="1109863" y="3470350"/>
              <a:ext cx="1332935" cy="2256638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25C293-E920-43A7-922A-0C18D63F7F7C}"/>
                </a:ext>
              </a:extLst>
            </p:cNvPr>
            <p:cNvSpPr/>
            <p:nvPr/>
          </p:nvSpPr>
          <p:spPr>
            <a:xfrm>
              <a:off x="3258842" y="3470350"/>
              <a:ext cx="2257200" cy="2256638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B5693F4-E45C-4591-8E71-A10AADA90DDF}"/>
                </a:ext>
              </a:extLst>
            </p:cNvPr>
            <p:cNvSpPr/>
            <p:nvPr/>
          </p:nvSpPr>
          <p:spPr>
            <a:xfrm>
              <a:off x="3258843" y="3470350"/>
              <a:ext cx="900000" cy="2256638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BF6E051-1382-4E1A-895A-E91BDCD81FD7}"/>
                </a:ext>
              </a:extLst>
            </p:cNvPr>
            <p:cNvSpPr/>
            <p:nvPr/>
          </p:nvSpPr>
          <p:spPr>
            <a:xfrm>
              <a:off x="5760552" y="3470350"/>
              <a:ext cx="1332000" cy="2256638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1BA04D-DA47-48A2-BD9D-55F54B574BC2}"/>
                </a:ext>
              </a:extLst>
            </p:cNvPr>
            <p:cNvSpPr/>
            <p:nvPr/>
          </p:nvSpPr>
          <p:spPr>
            <a:xfrm>
              <a:off x="7192552" y="3470349"/>
              <a:ext cx="1332000" cy="13320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C4D733A-DD46-45BC-97AE-C075A1D1B8F3}"/>
                </a:ext>
              </a:extLst>
            </p:cNvPr>
            <p:cNvSpPr/>
            <p:nvPr/>
          </p:nvSpPr>
          <p:spPr>
            <a:xfrm>
              <a:off x="5760552" y="3470349"/>
              <a:ext cx="900000" cy="900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F16A179-AFEE-4237-A28E-63DC3E4EA3E8}"/>
                </a:ext>
              </a:extLst>
            </p:cNvPr>
            <p:cNvSpPr/>
            <p:nvPr/>
          </p:nvSpPr>
          <p:spPr>
            <a:xfrm>
              <a:off x="7192552" y="3470349"/>
              <a:ext cx="1332000" cy="900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D7C7630-3546-4ED6-A430-4B5BBBEEAB9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850" y="4233478"/>
              <a:ext cx="183658" cy="16278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B40EA3A-D9F8-407D-86A8-0B4454BCA24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378" y="4720955"/>
              <a:ext cx="535670" cy="16278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D6A352F-CA41-42DF-BB08-C8744D60C9E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8273" y="4233478"/>
              <a:ext cx="187832" cy="16139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18D3BD5-4D10-4515-826A-A7E35D52359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5050" y="4720955"/>
              <a:ext cx="534279" cy="16278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6E48146-8FE6-4E34-AA7C-08A2563B8A45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4428" y="3704547"/>
              <a:ext cx="180875" cy="158614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0272788-968A-43D7-8310-0EE0766A798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4273" y="4050316"/>
              <a:ext cx="516191" cy="16278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9443B65-FBCA-4B15-8F6A-D157D76B5A46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7180" y="3634662"/>
              <a:ext cx="326968" cy="19339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7822D54-476A-44D0-985A-5E4CF6CD1CA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3696" y="3968922"/>
              <a:ext cx="517582" cy="162788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7EEA753-AF99-4E75-8497-08A91CD9985E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6061" y="3254930"/>
              <a:ext cx="535670" cy="162788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07BF374-980D-4388-B471-0789E12769A7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85" y="3277888"/>
              <a:ext cx="548192" cy="11687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5141747-2C7A-4C46-B62B-C3D929F5A118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4154" y="3254931"/>
              <a:ext cx="535670" cy="162787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57567D7-461B-4089-B53E-69C3B541477A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345" y="3254931"/>
              <a:ext cx="513408" cy="162787"/>
            </a:xfrm>
            <a:prstGeom prst="rect">
              <a:avLst/>
            </a:prstGeom>
          </p:spPr>
        </p:pic>
        <p:sp>
          <p:nvSpPr>
            <p:cNvPr id="51" name="Equals 50">
              <a:extLst>
                <a:ext uri="{FF2B5EF4-FFF2-40B4-BE49-F238E27FC236}">
                  <a16:creationId xmlns:a16="http://schemas.microsoft.com/office/drawing/2014/main" id="{46669A68-F975-40C7-835D-426402618ED8}"/>
                </a:ext>
              </a:extLst>
            </p:cNvPr>
            <p:cNvSpPr/>
            <p:nvPr/>
          </p:nvSpPr>
          <p:spPr>
            <a:xfrm>
              <a:off x="2563523" y="4370349"/>
              <a:ext cx="595319" cy="432000"/>
            </a:xfrm>
            <a:prstGeom prst="mathEqual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17134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0C8D477-D4C1-4A94-87F7-B0013A91AAD5}"/>
              </a:ext>
            </a:extLst>
          </p:cNvPr>
          <p:cNvSpPr/>
          <p:nvPr/>
        </p:nvSpPr>
        <p:spPr>
          <a:xfrm>
            <a:off x="983062" y="5092932"/>
            <a:ext cx="648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Therefore,                                             for any                                  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F5E5CC-B4BD-4A17-A3D4-B91273C009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89" y="2158147"/>
            <a:ext cx="3116190" cy="327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5040A2-5037-4E7E-9F35-7BBEC878A3A6}"/>
              </a:ext>
            </a:extLst>
          </p:cNvPr>
          <p:cNvSpPr txBox="1"/>
          <p:nvPr/>
        </p:nvSpPr>
        <p:spPr>
          <a:xfrm>
            <a:off x="590219" y="1593778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Lemma </a:t>
            </a:r>
            <a:r>
              <a:rPr lang="en-US" altLang="zh-CN" dirty="0"/>
              <a:t>: Matrices     and      are identical if and only if for all vectors    ,  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9DD06-E357-4E39-BC26-C3EAEC027C9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43" y="1689301"/>
            <a:ext cx="201143" cy="178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3E70C-0030-45B8-88F9-34088DC1A50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94" y="1697690"/>
            <a:ext cx="181333" cy="17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E4F5D-FB21-46BD-A9CF-BACEC48EBC6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63" y="1753301"/>
            <a:ext cx="141714" cy="114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929381-8666-4C7E-AF51-D8607A3DC7F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698" y="1689301"/>
            <a:ext cx="1060572" cy="1782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9CF9886-0244-4BD3-B725-E75A0AD73214}"/>
              </a:ext>
            </a:extLst>
          </p:cNvPr>
          <p:cNvSpPr txBox="1"/>
          <p:nvPr/>
        </p:nvSpPr>
        <p:spPr>
          <a:xfrm>
            <a:off x="590219" y="2124823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Theorem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31AE578-9683-4B78-BA55-15B1C289EDB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775" y="2735148"/>
            <a:ext cx="2489905" cy="3276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AEAE38-A1F4-4BF6-A686-4353B87AFF7C}"/>
              </a:ext>
            </a:extLst>
          </p:cNvPr>
          <p:cNvSpPr txBox="1"/>
          <p:nvPr/>
        </p:nvSpPr>
        <p:spPr>
          <a:xfrm>
            <a:off x="590219" y="271429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Proof</a:t>
            </a:r>
            <a:r>
              <a:rPr lang="en-US" altLang="zh-CN" dirty="0"/>
              <a:t>:</a:t>
            </a:r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41F37-D3C0-4F21-9E9D-F541758FC9D9}"/>
              </a:ext>
            </a:extLst>
          </p:cNvPr>
          <p:cNvGrpSpPr/>
          <p:nvPr/>
        </p:nvGrpSpPr>
        <p:grpSpPr>
          <a:xfrm>
            <a:off x="3739523" y="3191050"/>
            <a:ext cx="1537151" cy="438746"/>
            <a:chOff x="3739523" y="3191050"/>
            <a:chExt cx="1537151" cy="4387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DD37E5-EDAB-40DB-845B-C6F2899B493F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717" y="3243758"/>
              <a:ext cx="1305903" cy="35657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A6E4597-06A3-4300-B3F2-4BF8067F29BB}"/>
                </a:ext>
              </a:extLst>
            </p:cNvPr>
            <p:cNvSpPr/>
            <p:nvPr/>
          </p:nvSpPr>
          <p:spPr>
            <a:xfrm>
              <a:off x="3739523" y="3191050"/>
              <a:ext cx="1537151" cy="438746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01C998A-2EFA-4D46-B138-0C8FFD4E9770}"/>
              </a:ext>
            </a:extLst>
          </p:cNvPr>
          <p:cNvSpPr/>
          <p:nvPr/>
        </p:nvSpPr>
        <p:spPr>
          <a:xfrm>
            <a:off x="3263317" y="3171038"/>
            <a:ext cx="327171" cy="5196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A7D85BAF-78FE-407A-BED1-7A82FC7B089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53" y="3799005"/>
            <a:ext cx="2462476" cy="327619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146B4606-133B-4B9E-B63C-4D666C74390D}"/>
              </a:ext>
            </a:extLst>
          </p:cNvPr>
          <p:cNvGrpSpPr/>
          <p:nvPr/>
        </p:nvGrpSpPr>
        <p:grpSpPr>
          <a:xfrm>
            <a:off x="963365" y="4387310"/>
            <a:ext cx="7834196" cy="646331"/>
            <a:chOff x="988532" y="4387970"/>
            <a:chExt cx="7834196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6948D5-3A3D-460A-BFEC-8CA8209BFB71}"/>
                </a:ext>
              </a:extLst>
            </p:cNvPr>
            <p:cNvSpPr txBox="1"/>
            <p:nvPr/>
          </p:nvSpPr>
          <p:spPr>
            <a:xfrm>
              <a:off x="988532" y="4387970"/>
              <a:ext cx="78341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Any     can be represented by a linear combination of                         and     in the null space, i.e.,                               and  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3AB0991-0132-4AC0-BCBF-C28FE3C05003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6020" y="4549049"/>
              <a:ext cx="141714" cy="1142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ED4F97D-584B-4DB2-BC50-FB39E43BF8DF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325" y="4462938"/>
              <a:ext cx="1325714" cy="25295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1376135-36B3-47D2-AD43-5D116286614E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4816" y="4488097"/>
              <a:ext cx="141714" cy="1752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9F079FE-861A-406A-BB76-DE68DF795A04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3125" y="4753409"/>
              <a:ext cx="1572571" cy="222476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E02CB6C-8ABB-4326-AC9B-1FEF39BA298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406" y="5113235"/>
            <a:ext cx="2276570" cy="3276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616DDE-7E1E-4F25-91AC-5D11A4CDB05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83" y="5255115"/>
            <a:ext cx="141714" cy="114286"/>
          </a:xfrm>
          <a:prstGeom prst="rect">
            <a:avLst/>
          </a:prstGeom>
        </p:spPr>
      </p:pic>
      <p:sp>
        <p:nvSpPr>
          <p:cNvPr id="48" name="Arrow: Down 47">
            <a:extLst>
              <a:ext uri="{FF2B5EF4-FFF2-40B4-BE49-F238E27FC236}">
                <a16:creationId xmlns:a16="http://schemas.microsoft.com/office/drawing/2014/main" id="{3732BD4D-110C-4C27-BDA9-E41E6895715E}"/>
              </a:ext>
            </a:extLst>
          </p:cNvPr>
          <p:cNvSpPr/>
          <p:nvPr/>
        </p:nvSpPr>
        <p:spPr>
          <a:xfrm>
            <a:off x="3329302" y="5591885"/>
            <a:ext cx="327171" cy="5196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4F30BF-CAB6-41D2-8DC2-EDE5B53FDD22}"/>
              </a:ext>
            </a:extLst>
          </p:cNvPr>
          <p:cNvSpPr txBox="1"/>
          <p:nvPr/>
        </p:nvSpPr>
        <p:spPr>
          <a:xfrm>
            <a:off x="3653402" y="561262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Lemma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ED304048-0C13-4510-A0B3-648F5D603D81}"/>
              </a:ext>
            </a:extLst>
          </p:cNvPr>
          <p:cNvSpPr/>
          <p:nvPr/>
        </p:nvSpPr>
        <p:spPr>
          <a:xfrm>
            <a:off x="3307876" y="4167124"/>
            <a:ext cx="327171" cy="31570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9DCCBCA8-A712-4AD6-9AB5-81BEFBC5AD1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358" y="6162096"/>
            <a:ext cx="1956571" cy="32761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B92C583-BC6C-478C-B44A-72D4D02DE2B7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50" y="4771388"/>
            <a:ext cx="755657" cy="16182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4111EEE-4F3D-49F0-92EB-6E65FB2D3D44}"/>
              </a:ext>
            </a:extLst>
          </p:cNvPr>
          <p:cNvSpPr/>
          <p:nvPr/>
        </p:nvSpPr>
        <p:spPr>
          <a:xfrm>
            <a:off x="4124820" y="1080000"/>
            <a:ext cx="894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Proof</a:t>
            </a:r>
            <a:endParaRPr lang="zh-CN" altLang="en-US" sz="2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587263-34EE-463E-854D-2EF2EF0D7366}"/>
              </a:ext>
            </a:extLst>
          </p:cNvPr>
          <p:cNvSpPr/>
          <p:nvPr/>
        </p:nvSpPr>
        <p:spPr>
          <a:xfrm>
            <a:off x="5006367" y="27036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considering                     and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F82DFD-C7AF-4210-B907-840473C9DFCF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229" y="2764870"/>
            <a:ext cx="1025524" cy="2849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2EC889-5BD2-4C87-B0C5-EFB6D123454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92" y="2756481"/>
            <a:ext cx="993524" cy="2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62384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C184F-F022-41CC-A46E-CBA9D616EBA0}"/>
              </a:ext>
            </a:extLst>
          </p:cNvPr>
          <p:cNvSpPr txBox="1"/>
          <p:nvPr/>
        </p:nvSpPr>
        <p:spPr>
          <a:xfrm>
            <a:off x="3192456" y="108000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Norm based on SVD</a:t>
            </a:r>
            <a:endParaRPr lang="zh-CN" alt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D5829-4677-490A-A595-C2614AC673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16" y="2043647"/>
            <a:ext cx="3116190" cy="3276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F60CA-FBDB-4D4E-9A1E-CB2AA7709983}"/>
              </a:ext>
            </a:extLst>
          </p:cNvPr>
          <p:cNvSpPr txBox="1"/>
          <p:nvPr/>
        </p:nvSpPr>
        <p:spPr>
          <a:xfrm>
            <a:off x="1267827" y="3551976"/>
            <a:ext cx="28712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              : rank of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              : nuclear norm   </a:t>
            </a:r>
          </a:p>
          <a:p>
            <a:r>
              <a:rPr lang="en-US" altLang="zh-CN" dirty="0"/>
              <a:t>     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              : Frobenius norm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              : spectral norm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EC31DC-3355-429F-94C6-07C192AB2A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456" y="2598040"/>
            <a:ext cx="2393908" cy="54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9F2878-833A-4303-8EDF-5419D175FC8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56" y="3657309"/>
            <a:ext cx="532114" cy="1961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55B189-A1B3-4FD4-9FCF-1605C5313B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56" y="4192583"/>
            <a:ext cx="522514" cy="1974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9F3539-F24C-4702-9A73-6DD3D4C8B0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57" y="4727857"/>
            <a:ext cx="529371" cy="1961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2F0E22-476D-47BC-99A8-CBB7CEB7F76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712" y="5328873"/>
            <a:ext cx="641828" cy="14674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3507A3E-F6DC-493C-A2D4-DD0125C8CBC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10" y="4127515"/>
            <a:ext cx="1737146" cy="3276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9A508CE-7914-4427-A75C-22D64E7985C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26" y="4618486"/>
            <a:ext cx="3693724" cy="455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222479-898D-4574-A8DB-872E0FD9D1C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68" y="5275005"/>
            <a:ext cx="1682289" cy="254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A6E00-1D1B-463C-A0CC-69F7E767370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732" y="3631577"/>
            <a:ext cx="201143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728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1ED3A-0A21-4CBC-B18E-4C44C01C427E}"/>
              </a:ext>
            </a:extLst>
          </p:cNvPr>
          <p:cNvSpPr txBox="1"/>
          <p:nvPr/>
        </p:nvSpPr>
        <p:spPr>
          <a:xfrm>
            <a:off x="1968500" y="1080000"/>
            <a:ext cx="5650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Application of SVD: rank-k approximation</a:t>
            </a:r>
            <a:endParaRPr lang="zh-CN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16C77-E655-426E-AF54-B7CA81AFD1EC}"/>
              </a:ext>
            </a:extLst>
          </p:cNvPr>
          <p:cNvSpPr/>
          <p:nvPr/>
        </p:nvSpPr>
        <p:spPr>
          <a:xfrm>
            <a:off x="1718634" y="1860752"/>
            <a:ext cx="7375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is a rank-k </a:t>
            </a:r>
            <a:r>
              <a:rPr lang="en-US" altLang="zh-CN" sz="2000" dirty="0"/>
              <a:t>matrix</a:t>
            </a:r>
            <a:r>
              <a:rPr lang="en-US" altLang="zh-CN" dirty="0"/>
              <a:t> that is the closest rank-k matrix to the original matrix  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57F76-6A0E-47BD-A0A3-1ED2AFB9DB9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36" y="1917545"/>
            <a:ext cx="201143" cy="23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F3B4D3-6CAE-4065-A9E6-F91B5A9FB0F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836" y="1973865"/>
            <a:ext cx="201143" cy="178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78B954-1DA0-42FE-BCD0-D02DD8AAA0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783" y="4161800"/>
            <a:ext cx="1351619" cy="2133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D3988C-3BC1-486B-969F-90E7BCEBE12B}"/>
              </a:ext>
            </a:extLst>
          </p:cNvPr>
          <p:cNvSpPr txBox="1"/>
          <p:nvPr/>
        </p:nvSpPr>
        <p:spPr>
          <a:xfrm>
            <a:off x="1760579" y="4084977"/>
            <a:ext cx="8322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Step1:</a:t>
            </a:r>
          </a:p>
          <a:p>
            <a:endParaRPr lang="en-US" altLang="zh-CN" dirty="0"/>
          </a:p>
          <a:p>
            <a:r>
              <a:rPr lang="en-US" altLang="zh-CN" dirty="0"/>
              <a:t>Step2:</a:t>
            </a:r>
          </a:p>
          <a:p>
            <a:endParaRPr lang="en-US" altLang="zh-CN" dirty="0"/>
          </a:p>
          <a:p>
            <a:r>
              <a:rPr lang="en-US" altLang="zh-CN" dirty="0"/>
              <a:t>Step3: </a:t>
            </a:r>
            <a:endParaRPr lang="zh-CN" alt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7C1118-B9C9-442A-A76F-B90E9F775984}"/>
              </a:ext>
            </a:extLst>
          </p:cNvPr>
          <p:cNvGrpSpPr/>
          <p:nvPr/>
        </p:nvGrpSpPr>
        <p:grpSpPr>
          <a:xfrm>
            <a:off x="2476562" y="4639283"/>
            <a:ext cx="6141425" cy="369332"/>
            <a:chOff x="1911058" y="4148631"/>
            <a:chExt cx="6141425" cy="3693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353A8B-0AB7-4954-8542-297483057436}"/>
                </a:ext>
              </a:extLst>
            </p:cNvPr>
            <p:cNvSpPr/>
            <p:nvPr/>
          </p:nvSpPr>
          <p:spPr>
            <a:xfrm>
              <a:off x="1911058" y="4148631"/>
              <a:ext cx="61414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Change </a:t>
              </a:r>
              <a:r>
                <a:rPr lang="en-US" altLang="zh-CN" b="1" dirty="0"/>
                <a:t>     </a:t>
              </a:r>
              <a:r>
                <a:rPr lang="en-US" altLang="zh-CN" dirty="0"/>
                <a:t>to</a:t>
              </a:r>
              <a:r>
                <a:rPr lang="en-US" altLang="zh-CN" b="1" dirty="0"/>
                <a:t> </a:t>
              </a:r>
              <a:r>
                <a:rPr lang="en-US" altLang="zh-CN" dirty="0"/>
                <a:t>       by setting                          singular values to </a:t>
              </a:r>
              <a:r>
                <a:rPr lang="en-US" altLang="zh-CN" i="1" dirty="0"/>
                <a:t>0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43A261-E95B-442F-8A08-E3922556216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119" y="4190797"/>
              <a:ext cx="198095" cy="2346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89424E4-D286-4794-B417-1579808D49C5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0231" y="4238075"/>
              <a:ext cx="1241905" cy="224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EA8E6E5-5146-4DFE-9240-A8A37FE049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8604" y="4246440"/>
              <a:ext cx="198095" cy="173714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F6345A7-7A8B-438B-9AE4-716953E410A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85" y="5231820"/>
            <a:ext cx="1359238" cy="237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8CC0FE-1542-4688-8076-B7C30DE198A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05" y="2670275"/>
            <a:ext cx="2331427" cy="8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1282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00C93-3AF9-457C-9661-5CB82A9729E6}"/>
              </a:ext>
            </a:extLst>
          </p:cNvPr>
          <p:cNvSpPr txBox="1"/>
          <p:nvPr/>
        </p:nvSpPr>
        <p:spPr>
          <a:xfrm>
            <a:off x="1968500" y="1080000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Application of SVD: image compression</a:t>
            </a:r>
            <a:endParaRPr lang="zh-CN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56C4CC-5DAC-4560-8A2E-BF3F60E1AC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413" y="2820918"/>
            <a:ext cx="2331427" cy="862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7AD0F6-298A-499B-87D7-35D966D79439}"/>
              </a:ext>
            </a:extLst>
          </p:cNvPr>
          <p:cNvSpPr/>
          <p:nvPr/>
        </p:nvSpPr>
        <p:spPr>
          <a:xfrm>
            <a:off x="3168615" y="4637417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Original size:  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F07DB-DFFE-4BD1-83FB-656E49C087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78" y="4764026"/>
            <a:ext cx="670476" cy="12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88C327-2AFA-4370-A2C8-15EE4C3C2AB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54" y="5173866"/>
            <a:ext cx="1715809" cy="2514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E582738-A695-4D31-BCFE-589299AEAC6A}"/>
              </a:ext>
            </a:extLst>
          </p:cNvPr>
          <p:cNvSpPr/>
          <p:nvPr/>
        </p:nvSpPr>
        <p:spPr>
          <a:xfrm>
            <a:off x="3168615" y="5090137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Compressed size:  </a:t>
            </a:r>
            <a:endParaRPr lang="zh-CN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42007D-B419-4FE7-B6DE-4C90F2F5BB26}"/>
              </a:ext>
            </a:extLst>
          </p:cNvPr>
          <p:cNvGrpSpPr/>
          <p:nvPr/>
        </p:nvGrpSpPr>
        <p:grpSpPr>
          <a:xfrm>
            <a:off x="1465912" y="2120155"/>
            <a:ext cx="6782626" cy="369332"/>
            <a:chOff x="1533941" y="1790427"/>
            <a:chExt cx="6782626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54A57D-35B4-4A02-9A39-8270B500DF9A}"/>
                </a:ext>
              </a:extLst>
            </p:cNvPr>
            <p:cNvSpPr/>
            <p:nvPr/>
          </p:nvSpPr>
          <p:spPr>
            <a:xfrm>
              <a:off x="1533941" y="1790427"/>
              <a:ext cx="6782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Compress an image of size              , the same as rank-k approximation. </a:t>
              </a:r>
              <a:endParaRPr lang="zh-CN" altLang="en-US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422C4F3-1350-49C8-BB14-C9D25EFA14C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805" y="1927280"/>
              <a:ext cx="670476" cy="128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45C93F1-000A-43F8-9F53-7CF2A4A712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153" y="4190916"/>
            <a:ext cx="1359238" cy="23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56870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863D510-C87F-47D8-8DF7-95FB9915B5F2}"/>
              </a:ext>
            </a:extLst>
          </p:cNvPr>
          <p:cNvSpPr txBox="1"/>
          <p:nvPr/>
        </p:nvSpPr>
        <p:spPr>
          <a:xfrm>
            <a:off x="333307" y="210119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When                                                   , compression factor is 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92961-3FFB-4B57-8BAD-2B2E567329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05" y="3400595"/>
            <a:ext cx="2891561" cy="151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43CD52-EFCA-49D0-BA9E-8C825B99E7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855" y="3400595"/>
            <a:ext cx="2891701" cy="151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90E83-0F4D-4EF6-9FD7-D71BCB4683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44" y="3400595"/>
            <a:ext cx="2891701" cy="1512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894BA2-4299-41E6-8B20-51BD55216B2A}"/>
              </a:ext>
            </a:extLst>
          </p:cNvPr>
          <p:cNvSpPr/>
          <p:nvPr/>
        </p:nvSpPr>
        <p:spPr>
          <a:xfrm>
            <a:off x="702240" y="2930595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original image  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1429C0-8E00-4A6D-A352-1740449D6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01" y="3028404"/>
            <a:ext cx="696381" cy="1737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EDAC85-DDAA-401F-A33A-1C6F426042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079" y="3048235"/>
            <a:ext cx="696381" cy="175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80937DD-A698-4564-ACA6-FD9A76213D6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0" y="2190312"/>
            <a:ext cx="2812952" cy="2209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23DE3A4-F595-4FB2-BC7B-27F49462E8B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44" y="2111380"/>
            <a:ext cx="2340572" cy="348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C62658-5F41-4D16-85B0-BB84F69665E0}"/>
              </a:ext>
            </a:extLst>
          </p:cNvPr>
          <p:cNvSpPr txBox="1"/>
          <p:nvPr/>
        </p:nvSpPr>
        <p:spPr>
          <a:xfrm>
            <a:off x="1968500" y="1080000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Application of SVD: image compression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7017657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CB352-6931-4693-B5CF-C830AC4599AE}"/>
              </a:ext>
            </a:extLst>
          </p:cNvPr>
          <p:cNvSpPr/>
          <p:nvPr/>
        </p:nvSpPr>
        <p:spPr>
          <a:xfrm>
            <a:off x="1363211" y="2505670"/>
            <a:ext cx="67573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SVD is the Swiss Army knife of matrix decompositions </a:t>
            </a:r>
          </a:p>
          <a:p>
            <a:endParaRPr lang="en-US" altLang="zh-CN" dirty="0"/>
          </a:p>
          <a:p>
            <a:pPr algn="r"/>
            <a:r>
              <a:rPr lang="en-US" altLang="zh-CN" dirty="0"/>
              <a:t>—Diane O’Leary, 2006</a:t>
            </a:r>
            <a:endParaRPr lang="zh-CN" altLang="en-US" dirty="0"/>
          </a:p>
        </p:txBody>
      </p:sp>
      <p:pic>
        <p:nvPicPr>
          <p:cNvPr id="1026" name="Picture 2" descr="âçå£«ååâçå¾çæç´¢ç»æ">
            <a:extLst>
              <a:ext uri="{FF2B5EF4-FFF2-40B4-BE49-F238E27FC236}">
                <a16:creationId xmlns:a16="http://schemas.microsoft.com/office/drawing/2014/main" id="{D3FFE481-B0BB-4B95-8557-EB6CC63FD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577" y="3856838"/>
            <a:ext cx="1708820" cy="170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2BDC5F-635B-4DB9-97CF-CC0D2BF014FD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7683999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C3CD9EB-09B1-4CAE-8269-585AA108EA8A}"/>
              </a:ext>
            </a:extLst>
          </p:cNvPr>
          <p:cNvSpPr txBox="1"/>
          <p:nvPr/>
        </p:nvSpPr>
        <p:spPr>
          <a:xfrm>
            <a:off x="6189327" y="34448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because    </a:t>
            </a:r>
            <a:endParaRPr lang="zh-CN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B97B49-2EA6-498D-A203-26F14AFDEA1F}"/>
              </a:ext>
            </a:extLst>
          </p:cNvPr>
          <p:cNvSpPr txBox="1"/>
          <p:nvPr/>
        </p:nvSpPr>
        <p:spPr>
          <a:xfrm>
            <a:off x="770094" y="4496227"/>
            <a:ext cx="654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denoting                      , the solution to                                         is 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54F1BB-EEC2-4B9C-B9D2-8698B5FAD7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38" y="1859795"/>
            <a:ext cx="1644190" cy="377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460E78-20CA-41E2-AE77-CC8D26302C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87" y="2548983"/>
            <a:ext cx="2840377" cy="2620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3E153F-4202-4A54-946A-359C8E7D6319}"/>
              </a:ext>
            </a:extLst>
          </p:cNvPr>
          <p:cNvSpPr txBox="1"/>
          <p:nvPr/>
        </p:nvSpPr>
        <p:spPr>
          <a:xfrm>
            <a:off x="1985278" y="2532205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Solution: </a:t>
            </a:r>
            <a:endParaRPr lang="zh-CN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40F7B-4402-4D92-A813-F80B9E04DD77}"/>
              </a:ext>
            </a:extLst>
          </p:cNvPr>
          <p:cNvSpPr txBox="1"/>
          <p:nvPr/>
        </p:nvSpPr>
        <p:spPr>
          <a:xfrm>
            <a:off x="1424120" y="3429000"/>
            <a:ext cx="86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Proof: </a:t>
            </a:r>
            <a:endParaRPr lang="zh-CN" alt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4ED179-4888-49C0-AE10-0B0BE1BE70B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614" y="3469664"/>
            <a:ext cx="3686093" cy="3230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1DF045-DFF6-4787-9B3A-FEF7673C9E2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69" y="3509957"/>
            <a:ext cx="1061487" cy="2249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439539-73F0-4CDB-BC64-F6EA1736C85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890" y="1903248"/>
            <a:ext cx="1572571" cy="249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227433-B612-4D9C-8960-25D4BF74F61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717" y="4506386"/>
            <a:ext cx="2174475" cy="44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2D15B6-B467-48A8-93AA-912A98F1E66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76" y="4506386"/>
            <a:ext cx="1662476" cy="309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31F98B-419F-4212-BC70-E334322E036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28" y="4521339"/>
            <a:ext cx="1094095" cy="309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6371B7-6A28-4FC1-A3D3-7E227325EF9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972" y="5727700"/>
            <a:ext cx="2742854" cy="309333"/>
          </a:xfrm>
          <a:prstGeom prst="rect">
            <a:avLst/>
          </a:prstGeom>
        </p:spPr>
      </p:pic>
      <p:sp>
        <p:nvSpPr>
          <p:cNvPr id="43" name="Arrow: Down 42">
            <a:extLst>
              <a:ext uri="{FF2B5EF4-FFF2-40B4-BE49-F238E27FC236}">
                <a16:creationId xmlns:a16="http://schemas.microsoft.com/office/drawing/2014/main" id="{BB4CB332-4DE7-4C09-BE73-8989B04D2F2C}"/>
              </a:ext>
            </a:extLst>
          </p:cNvPr>
          <p:cNvSpPr/>
          <p:nvPr/>
        </p:nvSpPr>
        <p:spPr>
          <a:xfrm>
            <a:off x="4162422" y="3937000"/>
            <a:ext cx="511178" cy="416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F80CBF1C-5B6D-4D5A-A892-6293199624A6}"/>
              </a:ext>
            </a:extLst>
          </p:cNvPr>
          <p:cNvSpPr/>
          <p:nvPr/>
        </p:nvSpPr>
        <p:spPr>
          <a:xfrm>
            <a:off x="4162422" y="5146511"/>
            <a:ext cx="511178" cy="41694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4059B8-EEDA-4075-87DE-8846371811AF}"/>
              </a:ext>
            </a:extLst>
          </p:cNvPr>
          <p:cNvSpPr/>
          <p:nvPr/>
        </p:nvSpPr>
        <p:spPr>
          <a:xfrm>
            <a:off x="4673599" y="2473611"/>
            <a:ext cx="1284497" cy="3779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FFB1C6-4654-43D6-A6AC-D5303BF3EB4E}"/>
              </a:ext>
            </a:extLst>
          </p:cNvPr>
          <p:cNvSpPr txBox="1"/>
          <p:nvPr/>
        </p:nvSpPr>
        <p:spPr>
          <a:xfrm>
            <a:off x="4394849" y="291325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pseudo inverse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EC601B1-AF49-486D-B1A7-A80CFAA0963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78" y="3016026"/>
            <a:ext cx="318171" cy="182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5BB282F-F738-43CF-BFBB-BD2FE1289314}"/>
              </a:ext>
            </a:extLst>
          </p:cNvPr>
          <p:cNvSpPr txBox="1"/>
          <p:nvPr/>
        </p:nvSpPr>
        <p:spPr>
          <a:xfrm>
            <a:off x="1968500" y="1080000"/>
            <a:ext cx="4267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Application of SVD: least square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7001966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D3CCC57-B112-4AE0-91A7-545EC84BDEE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61" y="4900450"/>
            <a:ext cx="950291" cy="1933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82E3C4E-55A0-4556-A23D-0A21B9F0AE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31" y="4899755"/>
            <a:ext cx="947508" cy="19478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8E01B20-5BE5-4C52-B366-FABC8E167E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88" y="5480529"/>
            <a:ext cx="1079686" cy="22679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9159AFA1-352E-4B68-B684-97F5327F1D5A}"/>
              </a:ext>
            </a:extLst>
          </p:cNvPr>
          <p:cNvGrpSpPr/>
          <p:nvPr/>
        </p:nvGrpSpPr>
        <p:grpSpPr>
          <a:xfrm>
            <a:off x="864655" y="1312976"/>
            <a:ext cx="7414689" cy="2720032"/>
            <a:chOff x="864655" y="792858"/>
            <a:chExt cx="7414689" cy="27200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EE3FE0-A203-4822-8800-DDB7C6FE0570}"/>
                </a:ext>
              </a:extLst>
            </p:cNvPr>
            <p:cNvGrpSpPr/>
            <p:nvPr/>
          </p:nvGrpSpPr>
          <p:grpSpPr>
            <a:xfrm>
              <a:off x="864655" y="1040832"/>
              <a:ext cx="7414689" cy="2472058"/>
              <a:chOff x="864655" y="956942"/>
              <a:chExt cx="7414689" cy="247205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AD2AA74-054B-423B-88BC-EE430498B04C}"/>
                  </a:ext>
                </a:extLst>
              </p:cNvPr>
              <p:cNvSpPr/>
              <p:nvPr/>
            </p:nvSpPr>
            <p:spPr>
              <a:xfrm>
                <a:off x="864655" y="1172362"/>
                <a:ext cx="1332935" cy="2256638"/>
              </a:xfrm>
              <a:prstGeom prst="rect">
                <a:avLst/>
              </a:prstGeom>
              <a:solidFill>
                <a:srgbClr val="EAD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E15AC47-EA2D-42E8-9F11-697D3C517241}"/>
                  </a:ext>
                </a:extLst>
              </p:cNvPr>
              <p:cNvSpPr/>
              <p:nvPr/>
            </p:nvSpPr>
            <p:spPr>
              <a:xfrm>
                <a:off x="3013634" y="1172362"/>
                <a:ext cx="2257200" cy="2256638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DB8B7D-4848-4625-8748-1B273D5194AD}"/>
                  </a:ext>
                </a:extLst>
              </p:cNvPr>
              <p:cNvSpPr/>
              <p:nvPr/>
            </p:nvSpPr>
            <p:spPr>
              <a:xfrm>
                <a:off x="3013635" y="1172362"/>
                <a:ext cx="900000" cy="2256638"/>
              </a:xfrm>
              <a:prstGeom prst="rect">
                <a:avLst/>
              </a:prstGeom>
              <a:solidFill>
                <a:srgbClr val="EAD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C64FCB-9A86-4F84-95D8-19ACDCB2638A}"/>
                  </a:ext>
                </a:extLst>
              </p:cNvPr>
              <p:cNvSpPr/>
              <p:nvPr/>
            </p:nvSpPr>
            <p:spPr>
              <a:xfrm>
                <a:off x="5515344" y="1172362"/>
                <a:ext cx="1332000" cy="2256638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11EF48D-5B6E-49B2-8FD8-FC8E0FF47111}"/>
                  </a:ext>
                </a:extLst>
              </p:cNvPr>
              <p:cNvSpPr/>
              <p:nvPr/>
            </p:nvSpPr>
            <p:spPr>
              <a:xfrm>
                <a:off x="6947344" y="1172361"/>
                <a:ext cx="1332000" cy="1332000"/>
              </a:xfrm>
              <a:prstGeom prst="rect">
                <a:avLst/>
              </a:prstGeom>
              <a:solidFill>
                <a:srgbClr val="CFE2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76DAE2-1316-4FA0-870A-0D9FE9A5DF2E}"/>
                  </a:ext>
                </a:extLst>
              </p:cNvPr>
              <p:cNvSpPr/>
              <p:nvPr/>
            </p:nvSpPr>
            <p:spPr>
              <a:xfrm>
                <a:off x="5515344" y="1172361"/>
                <a:ext cx="900000" cy="900000"/>
              </a:xfrm>
              <a:prstGeom prst="rect">
                <a:avLst/>
              </a:prstGeom>
              <a:solidFill>
                <a:srgbClr val="EAD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7FB356-178D-40BB-81C7-98477E4F2B55}"/>
                  </a:ext>
                </a:extLst>
              </p:cNvPr>
              <p:cNvSpPr/>
              <p:nvPr/>
            </p:nvSpPr>
            <p:spPr>
              <a:xfrm>
                <a:off x="6947344" y="1172361"/>
                <a:ext cx="1332000" cy="900000"/>
              </a:xfrm>
              <a:prstGeom prst="rect">
                <a:avLst/>
              </a:prstGeom>
              <a:solidFill>
                <a:srgbClr val="EAD1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E162F50-952F-4CF7-AFE8-52E70B562B9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29642" y="1935490"/>
                <a:ext cx="183658" cy="16278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E135806-7281-4014-A819-CB424C0D3CC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3170" y="2422967"/>
                <a:ext cx="535670" cy="16278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A13414A-986D-4E6F-BAA2-2B92F48AD65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3065" y="1935490"/>
                <a:ext cx="187832" cy="161397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F6C9770-F94D-4187-BEE1-61115B6C7BC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89842" y="2422967"/>
                <a:ext cx="534279" cy="162788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F9F2133-F96F-4EC9-9C75-DBBEE7B57A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220" y="1406559"/>
                <a:ext cx="180875" cy="158614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D4071C2-9053-4EAA-9F0D-007F9157D5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9065" y="1752328"/>
                <a:ext cx="516191" cy="162788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024F773-F31F-49BC-A84C-4197293B0FA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01972" y="1336674"/>
                <a:ext cx="326968" cy="19339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E3221A8-2601-413E-9D8F-F5E55551AC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8488" y="1670934"/>
                <a:ext cx="517582" cy="162788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CD3C64F-AC01-439A-B81B-7F89AB5B8D3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853" y="956942"/>
                <a:ext cx="535670" cy="162788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1E145585-3C08-4C10-908E-A4A5AD2482B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2877" y="979900"/>
                <a:ext cx="548192" cy="116873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D86FD5D-22D3-464A-9290-06970A35666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68946" y="956943"/>
                <a:ext cx="535670" cy="16278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2E38442-9FE2-44D1-A750-49084A28DD8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9137" y="956943"/>
                <a:ext cx="513408" cy="162787"/>
              </a:xfrm>
              <a:prstGeom prst="rect">
                <a:avLst/>
              </a:prstGeom>
            </p:spPr>
          </p:pic>
          <p:sp>
            <p:nvSpPr>
              <p:cNvPr id="21" name="Equals 20">
                <a:extLst>
                  <a:ext uri="{FF2B5EF4-FFF2-40B4-BE49-F238E27FC236}">
                    <a16:creationId xmlns:a16="http://schemas.microsoft.com/office/drawing/2014/main" id="{44FA31C4-AB52-4536-9579-2BE560B2FB38}"/>
                  </a:ext>
                </a:extLst>
              </p:cNvPr>
              <p:cNvSpPr/>
              <p:nvPr/>
            </p:nvSpPr>
            <p:spPr>
              <a:xfrm>
                <a:off x="2318315" y="2072361"/>
                <a:ext cx="595319" cy="432000"/>
              </a:xfrm>
              <a:prstGeom prst="mathEqual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7A053C9-DF4B-4F16-BF5C-FEF2F0BDF51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471" y="792858"/>
              <a:ext cx="244877" cy="17670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7B8B362-FA87-4BE1-9E2D-7B394578328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011" y="812314"/>
              <a:ext cx="247660" cy="175311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2F4AD78E-2392-4383-8BF6-AAD85C3B19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532" y="5479833"/>
            <a:ext cx="1076903" cy="2281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10A7F2-13F3-4F26-A064-0C81DCB7C0D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33" y="5480529"/>
            <a:ext cx="1076903" cy="22818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7028640-D7E5-485C-8983-E6445AB1DD9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99" y="5480529"/>
            <a:ext cx="1079686" cy="2267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9CD0B0A-F8EE-4300-8C96-8F11F86E084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42" y="1295899"/>
            <a:ext cx="243486" cy="1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163"/>
      </p:ext>
    </p:extLst>
  </p:cSld>
  <p:clrMapOvr>
    <a:masterClrMapping/>
  </p:clrMapOvr>
  <p:transition spd="med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1ED3A-0A21-4CBC-B18E-4C44C01C427E}"/>
              </a:ext>
            </a:extLst>
          </p:cNvPr>
          <p:cNvSpPr txBox="1"/>
          <p:nvPr/>
        </p:nvSpPr>
        <p:spPr>
          <a:xfrm>
            <a:off x="1968500" y="1080000"/>
            <a:ext cx="574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Application of SVD: latent semantic analysis</a:t>
            </a:r>
            <a:endParaRPr lang="zh-CN" alt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78B954-1DA0-42FE-BCD0-D02DD8AAA0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90" y="2168582"/>
            <a:ext cx="1351619" cy="21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AFF90B-FD69-4913-997D-6DD6CF589C2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070" y="2935312"/>
            <a:ext cx="201143" cy="178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26DC6D-66AF-49C2-AC59-42FF6D931D8C}"/>
              </a:ext>
            </a:extLst>
          </p:cNvPr>
          <p:cNvSpPr txBox="1"/>
          <p:nvPr/>
        </p:nvSpPr>
        <p:spPr>
          <a:xfrm>
            <a:off x="3383213" y="2831068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: term-document matrix</a:t>
            </a:r>
            <a:endParaRPr lang="zh-CN" alt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A5CF18-353C-41CC-AEFB-B2B7BC48D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070" y="3516192"/>
            <a:ext cx="4707865" cy="23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2386"/>
      </p:ext>
    </p:extLst>
  </p:cSld>
  <p:clrMapOvr>
    <a:masterClrMapping/>
  </p:clrMapOvr>
  <p:transition spd="med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794D6B-4F4D-49BF-8D86-F17A7CF36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36" y="1780913"/>
            <a:ext cx="3600000" cy="117662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313E8E9-C92A-4AC7-A3DC-3791E346B88F}"/>
              </a:ext>
            </a:extLst>
          </p:cNvPr>
          <p:cNvGrpSpPr/>
          <p:nvPr/>
        </p:nvGrpSpPr>
        <p:grpSpPr>
          <a:xfrm>
            <a:off x="991828" y="5254680"/>
            <a:ext cx="2670038" cy="369332"/>
            <a:chOff x="1209942" y="5707685"/>
            <a:chExt cx="2670038" cy="3693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A61EB7C-0E4A-4EEA-8611-28F26AE37298}"/>
                </a:ext>
              </a:extLst>
            </p:cNvPr>
            <p:cNvSpPr txBox="1"/>
            <p:nvPr/>
          </p:nvSpPr>
          <p:spPr>
            <a:xfrm>
              <a:off x="1463934" y="5707685"/>
              <a:ext cx="2416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: topic-document matrix</a:t>
              </a:r>
              <a:endParaRPr lang="zh-CN" alt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DA602F6-023B-451B-B7F8-1685E07DA95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42" y="5786446"/>
              <a:ext cx="358095" cy="21181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809E55-7EAE-4533-B7BA-A2CDFFE09603}"/>
              </a:ext>
            </a:extLst>
          </p:cNvPr>
          <p:cNvGrpSpPr/>
          <p:nvPr/>
        </p:nvGrpSpPr>
        <p:grpSpPr>
          <a:xfrm>
            <a:off x="917162" y="2316794"/>
            <a:ext cx="2106535" cy="369332"/>
            <a:chOff x="1135276" y="2769799"/>
            <a:chExt cx="210653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E85A64-306F-4D3A-BD7C-280933ED7368}"/>
                </a:ext>
              </a:extLst>
            </p:cNvPr>
            <p:cNvSpPr txBox="1"/>
            <p:nvPr/>
          </p:nvSpPr>
          <p:spPr>
            <a:xfrm>
              <a:off x="1313078" y="2769799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: term-topic matrix</a:t>
              </a:r>
              <a:endParaRPr lang="zh-CN" alt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E375F1C-4CBC-46A9-B19F-149365DED3D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76" y="2866084"/>
              <a:ext cx="205714" cy="17676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1F538A-37A8-41D2-A8A5-9DB952D4D11F}"/>
              </a:ext>
            </a:extLst>
          </p:cNvPr>
          <p:cNvGrpSpPr/>
          <p:nvPr/>
        </p:nvGrpSpPr>
        <p:grpSpPr>
          <a:xfrm>
            <a:off x="945242" y="3753703"/>
            <a:ext cx="1718004" cy="369332"/>
            <a:chOff x="1163356" y="4122818"/>
            <a:chExt cx="1718004" cy="3693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F83E64-5445-4B89-B17C-CFF86C11747A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356" y="4229529"/>
              <a:ext cx="198095" cy="17371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759A51-CC2E-4AE7-AA5D-9CE90EA4B1A9}"/>
                </a:ext>
              </a:extLst>
            </p:cNvPr>
            <p:cNvSpPr txBox="1"/>
            <p:nvPr/>
          </p:nvSpPr>
          <p:spPr>
            <a:xfrm>
              <a:off x="1337348" y="4122818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: topic weights</a:t>
              </a:r>
              <a:endParaRPr lang="zh-CN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2516FA-F67A-4E52-B192-AE453DA7AD11}"/>
              </a:ext>
            </a:extLst>
          </p:cNvPr>
          <p:cNvSpPr txBox="1"/>
          <p:nvPr/>
        </p:nvSpPr>
        <p:spPr>
          <a:xfrm>
            <a:off x="1968500" y="1080000"/>
            <a:ext cx="574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Application of SVD: latent semantic analysis</a:t>
            </a:r>
            <a:endParaRPr lang="zh-CN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53B11-513A-4A18-BD02-19BD8C36C5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36" y="5059077"/>
            <a:ext cx="3600000" cy="11298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053DB7-E036-414F-BEC0-102F0A59F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866" y="3527818"/>
            <a:ext cx="3600000" cy="11610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467F93-7BAE-4C16-B59F-C9241CA71596}"/>
              </a:ext>
            </a:extLst>
          </p:cNvPr>
          <p:cNvSpPr/>
          <p:nvPr/>
        </p:nvSpPr>
        <p:spPr>
          <a:xfrm>
            <a:off x="4202253" y="1808126"/>
            <a:ext cx="1049255" cy="117662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BAAA05-17CA-4A94-948D-D3F486216743}"/>
              </a:ext>
            </a:extLst>
          </p:cNvPr>
          <p:cNvSpPr txBox="1"/>
          <p:nvPr/>
        </p:nvSpPr>
        <p:spPr>
          <a:xfrm>
            <a:off x="3953851" y="2980165"/>
            <a:ext cx="1771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two latent topics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48843"/>
      </p:ext>
    </p:extLst>
  </p:cSld>
  <p:clrMapOvr>
    <a:masterClrMapping/>
  </p:clrMapOvr>
  <p:transition spd="med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ADCEC2C-2A5F-476C-BB2C-06F08A0116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16" y="2518857"/>
            <a:ext cx="2485044" cy="125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629E8-0613-48C1-81F6-BDE6EF050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02" y="2518857"/>
            <a:ext cx="3918506" cy="12539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E88BEB-2490-4AB8-B0BF-E8F3F4E344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616" y="2070905"/>
            <a:ext cx="201143" cy="1782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F39FEF1-A9C3-4EAA-971B-41D58B9BA067}"/>
              </a:ext>
            </a:extLst>
          </p:cNvPr>
          <p:cNvSpPr txBox="1"/>
          <p:nvPr/>
        </p:nvSpPr>
        <p:spPr>
          <a:xfrm>
            <a:off x="1355759" y="1959993"/>
            <a:ext cx="2613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: term-document matrix</a:t>
            </a:r>
            <a:endParaRPr lang="zh-CN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A91381-8509-4F8A-9642-15A8A72FFAC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2" y="4185691"/>
            <a:ext cx="3480685" cy="330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5BBE9C-A754-47A1-A374-44881113CBF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84" y="4185691"/>
            <a:ext cx="4904228" cy="322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55014F-6124-42ED-9BB3-FEC961B65409}"/>
              </a:ext>
            </a:extLst>
          </p:cNvPr>
          <p:cNvSpPr txBox="1"/>
          <p:nvPr/>
        </p:nvSpPr>
        <p:spPr>
          <a:xfrm>
            <a:off x="1968500" y="1080000"/>
            <a:ext cx="574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Application of SVD: latent semantic analysis</a:t>
            </a:r>
            <a:endParaRPr lang="zh-CN" alt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4B781-16C9-4F0F-BC2B-26A875E25EAC}"/>
              </a:ext>
            </a:extLst>
          </p:cNvPr>
          <p:cNvSpPr/>
          <p:nvPr/>
        </p:nvSpPr>
        <p:spPr>
          <a:xfrm>
            <a:off x="2063129" y="2503468"/>
            <a:ext cx="612959" cy="12693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BC9D6-B7C0-44AE-9FBA-64AA963C16F1}"/>
              </a:ext>
            </a:extLst>
          </p:cNvPr>
          <p:cNvSpPr/>
          <p:nvPr/>
        </p:nvSpPr>
        <p:spPr>
          <a:xfrm>
            <a:off x="5320574" y="2518857"/>
            <a:ext cx="1214450" cy="12693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297825-41FA-4743-AF98-64E83A6511BD}"/>
              </a:ext>
            </a:extLst>
          </p:cNvPr>
          <p:cNvGrpSpPr/>
          <p:nvPr/>
        </p:nvGrpSpPr>
        <p:grpSpPr>
          <a:xfrm>
            <a:off x="5040740" y="1975382"/>
            <a:ext cx="2670038" cy="369332"/>
            <a:chOff x="1209942" y="5707685"/>
            <a:chExt cx="26700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6A1333-09BD-4B3F-84AF-C52F87EE979A}"/>
                </a:ext>
              </a:extLst>
            </p:cNvPr>
            <p:cNvSpPr txBox="1"/>
            <p:nvPr/>
          </p:nvSpPr>
          <p:spPr>
            <a:xfrm>
              <a:off x="1463934" y="5707685"/>
              <a:ext cx="2416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: topic-document matrix</a:t>
              </a:r>
              <a:endParaRPr lang="zh-CN" alt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6FD3EF3-1321-4EA8-AF44-8DA959B946D8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9942" y="5786446"/>
              <a:ext cx="358095" cy="211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43572"/>
      </p:ext>
    </p:extLst>
  </p:cSld>
  <p:clrMapOvr>
    <a:masterClrMapping/>
  </p:clrMapOvr>
  <p:transition spd="med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84C3F7-CBC4-4B78-B784-4B7275CE33A1}"/>
              </a:ext>
            </a:extLst>
          </p:cNvPr>
          <p:cNvSpPr txBox="1"/>
          <p:nvPr/>
        </p:nvSpPr>
        <p:spPr>
          <a:xfrm>
            <a:off x="1090674" y="4949212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Matrix                        represent     points in    -dim space:                       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75BCDE-4D00-4997-A720-2587B7C7A0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11" y="5005100"/>
            <a:ext cx="1120000" cy="22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5EAE96-36E0-4E25-9291-167E3F97BE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478" y="5110129"/>
            <a:ext cx="138667" cy="11428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20A9AC7-80E9-4A4E-8638-545E2D2BCA0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525" y="5043179"/>
            <a:ext cx="121905" cy="1782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DE681B4-356C-4B40-8F58-E1BE2CB7D2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42" y="5030129"/>
            <a:ext cx="1824000" cy="274286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FC77932-41D3-4EE7-A55A-A749479EFC7F}"/>
              </a:ext>
            </a:extLst>
          </p:cNvPr>
          <p:cNvGrpSpPr/>
          <p:nvPr/>
        </p:nvGrpSpPr>
        <p:grpSpPr>
          <a:xfrm>
            <a:off x="1188915" y="5371629"/>
            <a:ext cx="2563847" cy="369332"/>
            <a:chOff x="995220" y="2065795"/>
            <a:chExt cx="2563847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5545DB7-0E0D-48DC-B70B-E0C39FFF8E9D}"/>
                </a:ext>
              </a:extLst>
            </p:cNvPr>
            <p:cNvSpPr txBox="1"/>
            <p:nvPr/>
          </p:nvSpPr>
          <p:spPr>
            <a:xfrm>
              <a:off x="1066077" y="2065795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 is a line in    -dim space.</a:t>
              </a:r>
              <a:endParaRPr lang="zh-CN" altLang="en-US" dirty="0"/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AB27C9F-2D86-4EC4-AC43-FFBD1C7BEDCE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3677" y="2167923"/>
              <a:ext cx="121905" cy="17828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69A07C62-BCCD-47C2-A934-8244395E0BEE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220" y="2216927"/>
              <a:ext cx="141714" cy="114286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2F64980F-D431-492C-8AAE-7A006CD80AB5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CFD0DE-E6FD-44F1-A920-52373A17FC4E}"/>
              </a:ext>
            </a:extLst>
          </p:cNvPr>
          <p:cNvGrpSpPr/>
          <p:nvPr/>
        </p:nvGrpSpPr>
        <p:grpSpPr>
          <a:xfrm>
            <a:off x="2854083" y="2241146"/>
            <a:ext cx="3435834" cy="2119671"/>
            <a:chOff x="2890077" y="2536219"/>
            <a:chExt cx="3435834" cy="211967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FA66CF-9AA5-4501-86D2-54211FCB0E9F}"/>
                </a:ext>
              </a:extLst>
            </p:cNvPr>
            <p:cNvGrpSpPr/>
            <p:nvPr/>
          </p:nvGrpSpPr>
          <p:grpSpPr>
            <a:xfrm>
              <a:off x="2890077" y="2536219"/>
              <a:ext cx="3435834" cy="1895375"/>
              <a:chOff x="4872408" y="2587616"/>
              <a:chExt cx="3435834" cy="1895375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2C83702-A19B-47EA-A52E-3BD3EFED59CA}"/>
                  </a:ext>
                </a:extLst>
              </p:cNvPr>
              <p:cNvCxnSpPr/>
              <p:nvPr/>
            </p:nvCxnSpPr>
            <p:spPr>
              <a:xfrm>
                <a:off x="4879242" y="4474554"/>
                <a:ext cx="3429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8A7C78B-8A93-4E2A-BCD6-2741DDE84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242" y="2683854"/>
                <a:ext cx="0" cy="1790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75CDD92-313B-4C72-8D55-B03965E57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241" y="3395054"/>
                <a:ext cx="2679701" cy="10795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EE6F16D-D048-4D50-82DB-601B8748D4D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0968" y="3337911"/>
                <a:ext cx="141714" cy="114286"/>
              </a:xfrm>
              <a:prstGeom prst="rect">
                <a:avLst/>
              </a:prstGeom>
            </p:spPr>
          </p:pic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9067DD0-DAEC-4A54-B3A3-5739F22997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1960" y="2967682"/>
                <a:ext cx="1862264" cy="1506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A7AA9AF-6283-4BF3-8DCF-2AD55B107AE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129" y="2786619"/>
                <a:ext cx="217904" cy="152381"/>
              </a:xfrm>
              <a:prstGeom prst="rect">
                <a:avLst/>
              </a:prstGeom>
            </p:spPr>
          </p:pic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038DAA-249A-4C98-AC95-E3EDAEB64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837" y="2967682"/>
                <a:ext cx="292104" cy="655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EF6C280-6D0B-474C-8209-979B65841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408" y="2902429"/>
                <a:ext cx="1346683" cy="1580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9D449EA7-0A11-4757-AA83-674791056A4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707" y="2737112"/>
                <a:ext cx="223999" cy="152381"/>
              </a:xfrm>
              <a:prstGeom prst="rect">
                <a:avLst/>
              </a:prstGeom>
            </p:spPr>
          </p:pic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FEA33F1-2FD3-4EFC-BDC3-FD9134EF9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1817" y="3004253"/>
                <a:ext cx="730319" cy="1441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F38452-E2CE-45A6-98AC-8683558B4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312" y="2923049"/>
                <a:ext cx="386572" cy="868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6F5903-06E3-4A76-8F63-A1DEA8F4C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1228" y="3031451"/>
                <a:ext cx="476458" cy="95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B80D7D8-4C84-476A-9B1B-201B1FF511E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9545" y="2771928"/>
                <a:ext cx="251428" cy="153905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D0E275-C402-45B8-B012-C2D7C0A1F82B}"/>
                  </a:ext>
                </a:extLst>
              </p:cNvPr>
              <p:cNvSpPr txBox="1"/>
              <p:nvPr/>
            </p:nvSpPr>
            <p:spPr>
              <a:xfrm>
                <a:off x="5735093" y="2587616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….</a:t>
                </a:r>
                <a:endParaRPr lang="zh-CN" alt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5C0408-55B2-42EB-B557-162A0708C7F3}"/>
                </a:ext>
              </a:extLst>
            </p:cNvPr>
            <p:cNvGrpSpPr/>
            <p:nvPr/>
          </p:nvGrpSpPr>
          <p:grpSpPr>
            <a:xfrm rot="20203585">
              <a:off x="4923365" y="2879196"/>
              <a:ext cx="1057198" cy="338554"/>
              <a:chOff x="5003679" y="2977981"/>
              <a:chExt cx="1057198" cy="338554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EDB44A3-99C9-46FC-A9BA-403EFB39D76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679" y="3050213"/>
                <a:ext cx="121905" cy="17828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6F9E1D-1D36-408B-B38B-3C3CF921BFC5}"/>
                  </a:ext>
                </a:extLst>
              </p:cNvPr>
              <p:cNvSpPr txBox="1"/>
              <p:nvPr/>
            </p:nvSpPr>
            <p:spPr>
              <a:xfrm>
                <a:off x="5092342" y="2977981"/>
                <a:ext cx="9685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: distance</a:t>
                </a:r>
                <a:endParaRPr lang="zh-CN" altLang="en-US" sz="16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CCF623-67A4-450A-97C3-FF00738D153D}"/>
                </a:ext>
              </a:extLst>
            </p:cNvPr>
            <p:cNvGrpSpPr/>
            <p:nvPr/>
          </p:nvGrpSpPr>
          <p:grpSpPr>
            <a:xfrm rot="20273359">
              <a:off x="3581134" y="3913407"/>
              <a:ext cx="1222558" cy="338554"/>
              <a:chOff x="5885699" y="3992346"/>
              <a:chExt cx="1222558" cy="338554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C2387D6-5F9B-436B-A0AD-AECB979DE45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699" y="4106028"/>
                <a:ext cx="134095" cy="161524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75B00D-6E33-4E54-9C1D-633AFA31127B}"/>
                  </a:ext>
                </a:extLst>
              </p:cNvPr>
              <p:cNvSpPr txBox="1"/>
              <p:nvPr/>
            </p:nvSpPr>
            <p:spPr>
              <a:xfrm>
                <a:off x="5979422" y="3992346"/>
                <a:ext cx="11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: projection</a:t>
                </a:r>
                <a:endParaRPr lang="zh-CN" altLang="en-US" sz="1600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FA42489-F9FD-4088-8BFE-073A20AC2E59}"/>
                </a:ext>
              </a:extLst>
            </p:cNvPr>
            <p:cNvCxnSpPr/>
            <p:nvPr/>
          </p:nvCxnSpPr>
          <p:spPr>
            <a:xfrm>
              <a:off x="2896910" y="4423157"/>
              <a:ext cx="97960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6B3C267-665E-4E66-A014-8FDFDD465CC3}"/>
                </a:ext>
              </a:extLst>
            </p:cNvPr>
            <p:cNvCxnSpPr/>
            <p:nvPr/>
          </p:nvCxnSpPr>
          <p:spPr>
            <a:xfrm>
              <a:off x="5038989" y="3576427"/>
              <a:ext cx="97960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2F95B14-715E-4B88-87CF-29878D46F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551" y="2817907"/>
              <a:ext cx="295443" cy="1300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2A8C31-325B-4DC5-9074-88C00DB77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4870" y="4345774"/>
              <a:ext cx="593772" cy="217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DD9F75-130B-4A9B-9057-BFD1369C7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7368" y="3746291"/>
              <a:ext cx="379685" cy="146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404E2FC-3BA7-40BE-BB9B-CDE8769F4F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2095" y="2864956"/>
              <a:ext cx="75082" cy="18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F0B01AD-5645-4328-8515-10AFF9F85410}"/>
                </a:ext>
              </a:extLst>
            </p:cNvPr>
            <p:cNvCxnSpPr>
              <a:cxnSpLocks/>
            </p:cNvCxnSpPr>
            <p:nvPr/>
          </p:nvCxnSpPr>
          <p:spPr>
            <a:xfrm>
              <a:off x="5136949" y="3311932"/>
              <a:ext cx="69576" cy="179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697200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F64980F-D431-492C-8AAE-7A006CD80AB5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2CFD0DE-E6FD-44F1-A920-52373A17FC4E}"/>
              </a:ext>
            </a:extLst>
          </p:cNvPr>
          <p:cNvGrpSpPr/>
          <p:nvPr/>
        </p:nvGrpSpPr>
        <p:grpSpPr>
          <a:xfrm>
            <a:off x="2854083" y="2241146"/>
            <a:ext cx="3435834" cy="2119671"/>
            <a:chOff x="2890077" y="2536219"/>
            <a:chExt cx="3435834" cy="211967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FA66CF-9AA5-4501-86D2-54211FCB0E9F}"/>
                </a:ext>
              </a:extLst>
            </p:cNvPr>
            <p:cNvGrpSpPr/>
            <p:nvPr/>
          </p:nvGrpSpPr>
          <p:grpSpPr>
            <a:xfrm>
              <a:off x="2890077" y="2536219"/>
              <a:ext cx="3435834" cy="1895375"/>
              <a:chOff x="4872408" y="2587616"/>
              <a:chExt cx="3435834" cy="1895375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2C83702-A19B-47EA-A52E-3BD3EFED59CA}"/>
                  </a:ext>
                </a:extLst>
              </p:cNvPr>
              <p:cNvCxnSpPr/>
              <p:nvPr/>
            </p:nvCxnSpPr>
            <p:spPr>
              <a:xfrm>
                <a:off x="4879242" y="4474554"/>
                <a:ext cx="3429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8A7C78B-8A93-4E2A-BCD6-2741DDE84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242" y="2683854"/>
                <a:ext cx="0" cy="1790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75CDD92-313B-4C72-8D55-B03965E574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241" y="3395054"/>
                <a:ext cx="2679701" cy="10795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EE6F16D-D048-4D50-82DB-601B8748D4D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40968" y="3337911"/>
                <a:ext cx="141714" cy="114286"/>
              </a:xfrm>
              <a:prstGeom prst="rect">
                <a:avLst/>
              </a:prstGeom>
            </p:spPr>
          </p:pic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9067DD0-DAEC-4A54-B3A3-5739F22997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1960" y="2967682"/>
                <a:ext cx="1862264" cy="1506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A7AA9AF-6283-4BF3-8DCF-2AD55B107AE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0129" y="2786619"/>
                <a:ext cx="217904" cy="152381"/>
              </a:xfrm>
              <a:prstGeom prst="rect">
                <a:avLst/>
              </a:prstGeom>
            </p:spPr>
          </p:pic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038DAA-249A-4C98-AC95-E3EDAEB64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837" y="2967682"/>
                <a:ext cx="292104" cy="6559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EF6C280-6D0B-474C-8209-979B65841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2408" y="2902429"/>
                <a:ext cx="1346683" cy="15805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9D449EA7-0A11-4757-AA83-674791056A4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96707" y="2737112"/>
                <a:ext cx="223999" cy="152381"/>
              </a:xfrm>
              <a:prstGeom prst="rect">
                <a:avLst/>
              </a:prstGeom>
            </p:spPr>
          </p:pic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FEA33F1-2FD3-4EFC-BDC3-FD9134EF9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1817" y="3004253"/>
                <a:ext cx="730319" cy="14416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F38452-E2CE-45A6-98AC-8683558B47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7312" y="2923049"/>
                <a:ext cx="386572" cy="868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D6F5903-06E3-4A76-8F63-A1DEA8F4C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1228" y="3031451"/>
                <a:ext cx="476458" cy="95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FB80D7D8-4C84-476A-9B1B-201B1FF511E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9545" y="2771928"/>
                <a:ext cx="251428" cy="153905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D0E275-C402-45B8-B012-C2D7C0A1F82B}"/>
                  </a:ext>
                </a:extLst>
              </p:cNvPr>
              <p:cNvSpPr txBox="1"/>
              <p:nvPr/>
            </p:nvSpPr>
            <p:spPr>
              <a:xfrm>
                <a:off x="5735093" y="2587616"/>
                <a:ext cx="473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….</a:t>
                </a:r>
                <a:endParaRPr lang="zh-CN" alt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5C0408-55B2-42EB-B557-162A0708C7F3}"/>
                </a:ext>
              </a:extLst>
            </p:cNvPr>
            <p:cNvGrpSpPr/>
            <p:nvPr/>
          </p:nvGrpSpPr>
          <p:grpSpPr>
            <a:xfrm rot="20203585">
              <a:off x="4923365" y="2879196"/>
              <a:ext cx="1057198" cy="338554"/>
              <a:chOff x="5003679" y="2977981"/>
              <a:chExt cx="1057198" cy="338554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EDB44A3-99C9-46FC-A9BA-403EFB39D76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3679" y="3050213"/>
                <a:ext cx="121905" cy="178286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6F9E1D-1D36-408B-B38B-3C3CF921BFC5}"/>
                  </a:ext>
                </a:extLst>
              </p:cNvPr>
              <p:cNvSpPr txBox="1"/>
              <p:nvPr/>
            </p:nvSpPr>
            <p:spPr>
              <a:xfrm>
                <a:off x="5092342" y="2977981"/>
                <a:ext cx="9685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: distance</a:t>
                </a:r>
                <a:endParaRPr lang="zh-CN" altLang="en-US" sz="16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BCCF623-67A4-450A-97C3-FF00738D153D}"/>
                </a:ext>
              </a:extLst>
            </p:cNvPr>
            <p:cNvGrpSpPr/>
            <p:nvPr/>
          </p:nvGrpSpPr>
          <p:grpSpPr>
            <a:xfrm rot="20273359">
              <a:off x="3581134" y="3913407"/>
              <a:ext cx="1222558" cy="338554"/>
              <a:chOff x="5885699" y="3992346"/>
              <a:chExt cx="1222558" cy="338554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C2387D6-5F9B-436B-A0AD-AECB979DE45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699" y="4106028"/>
                <a:ext cx="134095" cy="161524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75B00D-6E33-4E54-9C1D-633AFA31127B}"/>
                  </a:ext>
                </a:extLst>
              </p:cNvPr>
              <p:cNvSpPr txBox="1"/>
              <p:nvPr/>
            </p:nvSpPr>
            <p:spPr>
              <a:xfrm>
                <a:off x="5979422" y="3992346"/>
                <a:ext cx="1128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: projection</a:t>
                </a:r>
                <a:endParaRPr lang="zh-CN" altLang="en-US" sz="1600" dirty="0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FA42489-F9FD-4088-8BFE-073A20AC2E59}"/>
                </a:ext>
              </a:extLst>
            </p:cNvPr>
            <p:cNvCxnSpPr/>
            <p:nvPr/>
          </p:nvCxnSpPr>
          <p:spPr>
            <a:xfrm>
              <a:off x="2896910" y="4423157"/>
              <a:ext cx="97960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6B3C267-665E-4E66-A014-8FDFDD465CC3}"/>
                </a:ext>
              </a:extLst>
            </p:cNvPr>
            <p:cNvCxnSpPr/>
            <p:nvPr/>
          </p:nvCxnSpPr>
          <p:spPr>
            <a:xfrm>
              <a:off x="5038989" y="3576427"/>
              <a:ext cx="97960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2F95B14-715E-4B88-87CF-29878D46F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8551" y="2817907"/>
              <a:ext cx="295443" cy="130012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2A8C31-325B-4DC5-9074-88C00DB771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4870" y="4345774"/>
              <a:ext cx="593772" cy="217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6DD9F75-130B-4A9B-9057-BFD1369C7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7368" y="3746291"/>
              <a:ext cx="379685" cy="146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404E2FC-3BA7-40BE-BB9B-CDE8769F4F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2095" y="2864956"/>
              <a:ext cx="75082" cy="18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AF0B01AD-5645-4328-8515-10AFF9F85410}"/>
                </a:ext>
              </a:extLst>
            </p:cNvPr>
            <p:cNvCxnSpPr>
              <a:cxnSpLocks/>
            </p:cNvCxnSpPr>
            <p:nvPr/>
          </p:nvCxnSpPr>
          <p:spPr>
            <a:xfrm>
              <a:off x="5136949" y="3311932"/>
              <a:ext cx="69576" cy="179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9B79EB-3203-458F-94BB-731228E54D0E}"/>
              </a:ext>
            </a:extLst>
          </p:cNvPr>
          <p:cNvGrpSpPr/>
          <p:nvPr/>
        </p:nvGrpSpPr>
        <p:grpSpPr>
          <a:xfrm>
            <a:off x="482484" y="4765037"/>
            <a:ext cx="8032342" cy="646331"/>
            <a:chOff x="606827" y="5038212"/>
            <a:chExt cx="7954109" cy="64633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226C72-B266-4296-A9B8-E1BF0032CED8}"/>
                </a:ext>
              </a:extLst>
            </p:cNvPr>
            <p:cNvSpPr/>
            <p:nvPr/>
          </p:nvSpPr>
          <p:spPr>
            <a:xfrm>
              <a:off x="606827" y="5038212"/>
              <a:ext cx="795410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Best fitting line</a:t>
              </a:r>
              <a:r>
                <a:rPr lang="en-US" altLang="zh-CN" dirty="0"/>
                <a:t>: maximize the sum of squared projections of     points to this line	            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63FD67D-C240-4967-A56D-C2E262FD5552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808" y="5205901"/>
              <a:ext cx="134111" cy="10285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0151B2C-952E-44CD-A136-FEFC2C461F2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7" y="5802735"/>
            <a:ext cx="6863238" cy="5409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6BF971-23CF-4736-AF73-783D99EBA5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17" y="5305737"/>
            <a:ext cx="1824000" cy="27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26914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24B8DE-022E-4617-9253-FEB6084A87F5}"/>
              </a:ext>
            </a:extLst>
          </p:cNvPr>
          <p:cNvSpPr/>
          <p:nvPr/>
        </p:nvSpPr>
        <p:spPr>
          <a:xfrm>
            <a:off x="1132892" y="4042114"/>
            <a:ext cx="5448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   Maximum variance direction: when     is </a:t>
            </a:r>
            <a:r>
              <a:rPr lang="en-US" altLang="zh-CN" dirty="0">
                <a:solidFill>
                  <a:srgbClr val="FF0000"/>
                </a:solidFill>
              </a:rPr>
              <a:t>decentralized</a:t>
            </a:r>
          </a:p>
          <a:p>
            <a:endParaRPr lang="en-US" altLang="zh-C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07E56A-9A35-4D83-BDED-1A5CEA65B4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80" y="4917627"/>
            <a:ext cx="3011047" cy="693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E7DEA-65FA-4917-AD43-1E15EF48A2B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70" y="4154066"/>
            <a:ext cx="204190" cy="173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328385-5798-44B7-B400-A7BEC4C3BCF8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49E606-FA1F-4FBC-9095-9657A3D59881}"/>
              </a:ext>
            </a:extLst>
          </p:cNvPr>
          <p:cNvSpPr/>
          <p:nvPr/>
        </p:nvSpPr>
        <p:spPr>
          <a:xfrm>
            <a:off x="1032629" y="3453063"/>
            <a:ext cx="17299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Recall PCA: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4BB93-4139-4631-997E-C20D89E5A9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23" y="1920349"/>
            <a:ext cx="1824000" cy="274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32AC3-4273-41FC-8B94-0CEC32FAE32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23" y="2665252"/>
            <a:ext cx="6863238" cy="540953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74F7155-725A-4811-A4B6-D46005F6675C}"/>
              </a:ext>
            </a:extLst>
          </p:cNvPr>
          <p:cNvGrpSpPr/>
          <p:nvPr/>
        </p:nvGrpSpPr>
        <p:grpSpPr>
          <a:xfrm>
            <a:off x="5749490" y="4555772"/>
            <a:ext cx="1837872" cy="1457539"/>
            <a:chOff x="5383520" y="4815831"/>
            <a:chExt cx="1837872" cy="14575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89FCB2-0FFF-413B-B9CE-402E7FE8D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520" y="4899658"/>
              <a:ext cx="1837872" cy="124939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E4AFD7-E695-4146-AB74-E9A72EAF6BD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852" y="4815831"/>
              <a:ext cx="211810" cy="150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9DD7E51-BAC8-4EF4-BC99-2B9C7520A926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3709" y="4916104"/>
              <a:ext cx="141715" cy="11428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03EFEFF-16E8-4962-83B1-D2F8E6A37FA6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5984545" y="5663086"/>
              <a:ext cx="457145" cy="277333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86D505-5ABB-4D5D-A957-0EF07809DF3A}"/>
                </a:ext>
              </a:extLst>
            </p:cNvPr>
            <p:cNvCxnSpPr>
              <a:cxnSpLocks/>
            </p:cNvCxnSpPr>
            <p:nvPr/>
          </p:nvCxnSpPr>
          <p:spPr>
            <a:xfrm>
              <a:off x="5508866" y="6040637"/>
              <a:ext cx="162092" cy="232733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DB08A0-43D0-4FD5-A386-BB835904BE9B}"/>
                </a:ext>
              </a:extLst>
            </p:cNvPr>
            <p:cNvCxnSpPr>
              <a:cxnSpLocks/>
            </p:cNvCxnSpPr>
            <p:nvPr/>
          </p:nvCxnSpPr>
          <p:spPr>
            <a:xfrm>
              <a:off x="6573431" y="5233818"/>
              <a:ext cx="179707" cy="20740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EFDFE79-3158-4A49-8239-37F7556A3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045" y="5955170"/>
              <a:ext cx="362336" cy="260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08B0DD7-6AC8-4884-BD94-E1EF8F93B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3124" y="5426143"/>
              <a:ext cx="350014" cy="247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68997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28385-5798-44B7-B400-A7BEC4C3BCF8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49E606-FA1F-4FBC-9095-9657A3D59881}"/>
              </a:ext>
            </a:extLst>
          </p:cNvPr>
          <p:cNvSpPr/>
          <p:nvPr/>
        </p:nvSpPr>
        <p:spPr>
          <a:xfrm>
            <a:off x="1032629" y="3453063"/>
            <a:ext cx="4374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Relation to Eigen Decomposition: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0D5F37-17A2-4F85-A365-8B9BA40C9A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23" y="2293234"/>
            <a:ext cx="6747428" cy="54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44BB93-4139-4631-997E-C20D89E5A9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23" y="1920349"/>
            <a:ext cx="1824000" cy="274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42D815-7513-41A7-BA5C-58D9FD435A1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937" y="4440004"/>
            <a:ext cx="2294857" cy="104685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20E72C-411B-49FD-B1C6-56F8D6EF98CF}"/>
              </a:ext>
            </a:extLst>
          </p:cNvPr>
          <p:cNvSpPr/>
          <p:nvPr/>
        </p:nvSpPr>
        <p:spPr>
          <a:xfrm>
            <a:off x="3211698" y="4379053"/>
            <a:ext cx="622071" cy="3435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805176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3DCF9D9-5433-469E-9B5B-77DD5BF7CAB9}"/>
              </a:ext>
            </a:extLst>
          </p:cNvPr>
          <p:cNvGrpSpPr/>
          <p:nvPr/>
        </p:nvGrpSpPr>
        <p:grpSpPr>
          <a:xfrm>
            <a:off x="2815556" y="3764879"/>
            <a:ext cx="3512888" cy="2412757"/>
            <a:chOff x="2768366" y="2264455"/>
            <a:chExt cx="3429000" cy="241275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5EBECCA-36A1-4AA9-BEE6-D078DD9B0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215" y="2264455"/>
              <a:ext cx="3263151" cy="2391435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FAA88FD-0139-44A4-91B3-A25A911E1ECB}"/>
                </a:ext>
              </a:extLst>
            </p:cNvPr>
            <p:cNvGrpSpPr/>
            <p:nvPr/>
          </p:nvGrpSpPr>
          <p:grpSpPr>
            <a:xfrm>
              <a:off x="2768366" y="2264455"/>
              <a:ext cx="3429000" cy="2412757"/>
              <a:chOff x="2952925" y="2243133"/>
              <a:chExt cx="3429000" cy="2412757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13C4F80-5B19-48E9-BB56-60C0860585D1}"/>
                  </a:ext>
                </a:extLst>
              </p:cNvPr>
              <p:cNvCxnSpPr/>
              <p:nvPr/>
            </p:nvCxnSpPr>
            <p:spPr>
              <a:xfrm>
                <a:off x="2952925" y="4655890"/>
                <a:ext cx="3429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C71813A-CEA4-478E-960C-AEFF97CAFB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2925" y="2243133"/>
                <a:ext cx="0" cy="24127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D7210D3-0D74-4C3F-8322-333F37728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8366" y="2689022"/>
              <a:ext cx="3011648" cy="19881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9EE8C9A-FCB6-4160-92C4-FBEA3B2C0B5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643" y="2419596"/>
              <a:ext cx="240762" cy="175238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8EAC929-F137-45D5-96D1-C09784FF9C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23" y="2293234"/>
            <a:ext cx="6747428" cy="54095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C77F511-AE7C-4B14-8FBB-0A9C3BC1A703}"/>
              </a:ext>
            </a:extLst>
          </p:cNvPr>
          <p:cNvSpPr/>
          <p:nvPr/>
        </p:nvSpPr>
        <p:spPr>
          <a:xfrm>
            <a:off x="1541478" y="3198349"/>
            <a:ext cx="6688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maximize the sum of squared projections of     points to this line</a:t>
            </a:r>
            <a:endParaRPr lang="zh-CN" alt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6A299E-669A-4191-87BD-048A63C454C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069" y="3359688"/>
            <a:ext cx="134111" cy="10285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55FA31E-FBC2-4C43-936E-8E41BB48C0D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23" y="1920349"/>
            <a:ext cx="1824000" cy="2742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A2ADDA-C88D-40AF-9C90-C1B6344C9F3C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7016580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A5BEE04-55E4-4CCE-A05D-7A6A61A5CEEC}"/>
              </a:ext>
            </a:extLst>
          </p:cNvPr>
          <p:cNvSpPr txBox="1"/>
          <p:nvPr/>
        </p:nvSpPr>
        <p:spPr>
          <a:xfrm>
            <a:off x="2061022" y="1935336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Subspace</a:t>
            </a:r>
            <a:r>
              <a:rPr lang="en-US" altLang="zh-CN" dirty="0"/>
              <a:t>: a set of orthogonal best fitting lines.</a:t>
            </a:r>
            <a:endParaRPr lang="zh-CN" alt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67EEA7-F241-439D-A92C-B322E0FD5193}"/>
              </a:ext>
            </a:extLst>
          </p:cNvPr>
          <p:cNvGrpSpPr/>
          <p:nvPr/>
        </p:nvGrpSpPr>
        <p:grpSpPr>
          <a:xfrm>
            <a:off x="3466915" y="2389668"/>
            <a:ext cx="2355809" cy="2381424"/>
            <a:chOff x="3466915" y="2389668"/>
            <a:chExt cx="2355809" cy="23814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881370-9A01-46C1-8013-CEAEAB4AFDA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15" y="2389668"/>
              <a:ext cx="2346667" cy="44342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DEE66D-3EB2-4BBF-880D-B58693C516A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15" y="3012238"/>
              <a:ext cx="2355809" cy="58666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9AC688D-1941-4424-BF6C-9C7F1C4CE4C8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487" y="4124557"/>
              <a:ext cx="2239999" cy="288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0445DB-4741-4A73-BAFF-1A4DAA801A59}"/>
                </a:ext>
              </a:extLst>
            </p:cNvPr>
            <p:cNvSpPr txBox="1"/>
            <p:nvPr/>
          </p:nvSpPr>
          <p:spPr>
            <a:xfrm>
              <a:off x="4571677" y="3688348"/>
              <a:ext cx="553998" cy="4770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dirty="0"/>
                <a:t>….</a:t>
              </a:r>
              <a:endParaRPr lang="zh-CN" altLang="en-US" sz="24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9B341A6-EAE9-459D-BDF4-FF8FE7A618C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32" y="4451635"/>
              <a:ext cx="493714" cy="152686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1A9E761-C53C-4CC4-9199-92BC2DB1A69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733" y="4640349"/>
              <a:ext cx="1095314" cy="130743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7BED9C2-6DB5-4C45-937D-C675F29F26E5}"/>
              </a:ext>
            </a:extLst>
          </p:cNvPr>
          <p:cNvGrpSpPr/>
          <p:nvPr/>
        </p:nvGrpSpPr>
        <p:grpSpPr>
          <a:xfrm>
            <a:off x="6531762" y="3076929"/>
            <a:ext cx="1780408" cy="1222838"/>
            <a:chOff x="2768366" y="2264455"/>
            <a:chExt cx="3429000" cy="2412757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5BC0D3F-69C0-481F-8638-347A27C8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215" y="2264455"/>
              <a:ext cx="3263151" cy="2391435"/>
            </a:xfrm>
            <a:prstGeom prst="rect">
              <a:avLst/>
            </a:prstGeom>
          </p:spPr>
        </p:pic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B23E03-5C9F-4A20-8D42-BC3B4FC72220}"/>
                </a:ext>
              </a:extLst>
            </p:cNvPr>
            <p:cNvGrpSpPr/>
            <p:nvPr/>
          </p:nvGrpSpPr>
          <p:grpSpPr>
            <a:xfrm>
              <a:off x="2768366" y="2264455"/>
              <a:ext cx="3429000" cy="2412757"/>
              <a:chOff x="2952925" y="2243133"/>
              <a:chExt cx="3429000" cy="2412757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6487830-E7E3-4536-802F-80E858D5DB78}"/>
                  </a:ext>
                </a:extLst>
              </p:cNvPr>
              <p:cNvCxnSpPr/>
              <p:nvPr/>
            </p:nvCxnSpPr>
            <p:spPr>
              <a:xfrm>
                <a:off x="2952925" y="4655890"/>
                <a:ext cx="3429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F9546FF-07C3-4E23-8FD0-8884DDE0EA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2925" y="2243133"/>
                <a:ext cx="0" cy="24127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1472EE9-0B4B-4500-BB1C-80737D774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8366" y="2689022"/>
              <a:ext cx="3011648" cy="19881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C3D9502-AC8B-4227-862C-429FEE003B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50" y="3066123"/>
            <a:ext cx="231619" cy="15085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342211D-766D-41A2-87FC-02F7653FA933}"/>
              </a:ext>
            </a:extLst>
          </p:cNvPr>
          <p:cNvCxnSpPr>
            <a:cxnSpLocks/>
          </p:cNvCxnSpPr>
          <p:nvPr/>
        </p:nvCxnSpPr>
        <p:spPr>
          <a:xfrm>
            <a:off x="6531761" y="4295639"/>
            <a:ext cx="268373" cy="410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39C59BF-4C74-4363-AAFD-C78DC6C03D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09" y="4672500"/>
            <a:ext cx="237714" cy="1508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B18FCEE-9176-472F-B291-FB29E08E800F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4091992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EA5BEE04-55E4-4CCE-A05D-7A6A61A5CEEC}"/>
              </a:ext>
            </a:extLst>
          </p:cNvPr>
          <p:cNvSpPr txBox="1"/>
          <p:nvPr/>
        </p:nvSpPr>
        <p:spPr>
          <a:xfrm>
            <a:off x="2061022" y="1935336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Subspace</a:t>
            </a:r>
            <a:r>
              <a:rPr lang="en-US" altLang="zh-CN" dirty="0"/>
              <a:t>: a set of orthogonal best fitting lines.</a:t>
            </a:r>
            <a:endParaRPr lang="zh-CN" alt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7BED9C2-6DB5-4C45-937D-C675F29F26E5}"/>
              </a:ext>
            </a:extLst>
          </p:cNvPr>
          <p:cNvGrpSpPr/>
          <p:nvPr/>
        </p:nvGrpSpPr>
        <p:grpSpPr>
          <a:xfrm>
            <a:off x="6531762" y="3076929"/>
            <a:ext cx="1780408" cy="1222838"/>
            <a:chOff x="2768366" y="2264455"/>
            <a:chExt cx="3429000" cy="2412757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5BC0D3F-69C0-481F-8638-347A27C8B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215" y="2264455"/>
              <a:ext cx="3263151" cy="2391435"/>
            </a:xfrm>
            <a:prstGeom prst="rect">
              <a:avLst/>
            </a:prstGeom>
          </p:spPr>
        </p:pic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5B23E03-5C9F-4A20-8D42-BC3B4FC72220}"/>
                </a:ext>
              </a:extLst>
            </p:cNvPr>
            <p:cNvGrpSpPr/>
            <p:nvPr/>
          </p:nvGrpSpPr>
          <p:grpSpPr>
            <a:xfrm>
              <a:off x="2768366" y="2264455"/>
              <a:ext cx="3429000" cy="2412757"/>
              <a:chOff x="2952925" y="2243133"/>
              <a:chExt cx="3429000" cy="2412757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F6487830-E7E3-4536-802F-80E858D5DB78}"/>
                  </a:ext>
                </a:extLst>
              </p:cNvPr>
              <p:cNvCxnSpPr/>
              <p:nvPr/>
            </p:nvCxnSpPr>
            <p:spPr>
              <a:xfrm>
                <a:off x="2952925" y="4655890"/>
                <a:ext cx="3429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F9546FF-07C3-4E23-8FD0-8884DDE0EA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2925" y="2243133"/>
                <a:ext cx="0" cy="24127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1472EE9-0B4B-4500-BB1C-80737D774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8366" y="2689022"/>
              <a:ext cx="3011648" cy="19881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C3D9502-AC8B-4227-862C-429FEE003B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650" y="3066123"/>
            <a:ext cx="231619" cy="15085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342211D-766D-41A2-87FC-02F7653FA933}"/>
              </a:ext>
            </a:extLst>
          </p:cNvPr>
          <p:cNvCxnSpPr>
            <a:cxnSpLocks/>
          </p:cNvCxnSpPr>
          <p:nvPr/>
        </p:nvCxnSpPr>
        <p:spPr>
          <a:xfrm>
            <a:off x="6531761" y="4295639"/>
            <a:ext cx="268373" cy="410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39C59BF-4C74-4363-AAFD-C78DC6C03D2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209" y="4672500"/>
            <a:ext cx="237714" cy="1508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B18FCEE-9176-472F-B291-FB29E08E800F}"/>
              </a:ext>
            </a:extLst>
          </p:cNvPr>
          <p:cNvSpPr/>
          <p:nvPr/>
        </p:nvSpPr>
        <p:spPr>
          <a:xfrm>
            <a:off x="2183934" y="1080000"/>
            <a:ext cx="4776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Singular Value Decomposition (SVD)</a:t>
            </a:r>
            <a:endParaRPr lang="zh-CN" altLang="en-US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AB5D2E-7DA3-4677-B167-393DB9FBE738}"/>
              </a:ext>
            </a:extLst>
          </p:cNvPr>
          <p:cNvCxnSpPr>
            <a:cxnSpLocks/>
          </p:cNvCxnSpPr>
          <p:nvPr/>
        </p:nvCxnSpPr>
        <p:spPr>
          <a:xfrm flipH="1">
            <a:off x="6124353" y="4288961"/>
            <a:ext cx="407408" cy="41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61BF08AA-64AD-437F-A7F1-34C8A683850F}"/>
              </a:ext>
            </a:extLst>
          </p:cNvPr>
          <p:cNvGrpSpPr/>
          <p:nvPr/>
        </p:nvGrpSpPr>
        <p:grpSpPr>
          <a:xfrm>
            <a:off x="1193531" y="5032407"/>
            <a:ext cx="7215339" cy="468586"/>
            <a:chOff x="1193531" y="5032407"/>
            <a:chExt cx="7215339" cy="468586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97BE19F-1205-4BE4-A4DF-2AEF9AB7C890}"/>
                </a:ext>
              </a:extLst>
            </p:cNvPr>
            <p:cNvSpPr txBox="1"/>
            <p:nvPr/>
          </p:nvSpPr>
          <p:spPr>
            <a:xfrm>
              <a:off x="1193531" y="5061222"/>
              <a:ext cx="7215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When                   ,   stop at </a:t>
              </a:r>
              <a:endParaRPr lang="zh-CN" alt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047A880-EF7B-493E-BBED-89BDE115E887}"/>
                </a:ext>
              </a:extLst>
            </p:cNvPr>
            <p:cNvSpPr/>
            <p:nvPr/>
          </p:nvSpPr>
          <p:spPr>
            <a:xfrm>
              <a:off x="1254649" y="5032407"/>
              <a:ext cx="3652912" cy="46858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2A819F-0189-468D-BF03-37C3AD4770F4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096" y="5135619"/>
              <a:ext cx="1001143" cy="251429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2D9A9B-9F4F-4DFA-9122-71A4101DDA55}"/>
              </a:ext>
            </a:extLst>
          </p:cNvPr>
          <p:cNvGrpSpPr/>
          <p:nvPr/>
        </p:nvGrpSpPr>
        <p:grpSpPr>
          <a:xfrm>
            <a:off x="3466915" y="2389668"/>
            <a:ext cx="2355809" cy="2381424"/>
            <a:chOff x="3466915" y="2389668"/>
            <a:chExt cx="2355809" cy="238142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710A7FE-4C51-4732-B568-69409C4E30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15" y="2389668"/>
              <a:ext cx="2346667" cy="44342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548EBA7-D233-4ADA-A3F8-07911AFC285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6915" y="3012238"/>
              <a:ext cx="2355809" cy="58666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3BABBE3-00E4-49F5-B70A-8B5D9FC5028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9487" y="4124557"/>
              <a:ext cx="2239999" cy="288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D9EB13-5312-44E0-B4E0-816159056736}"/>
                </a:ext>
              </a:extLst>
            </p:cNvPr>
            <p:cNvSpPr txBox="1"/>
            <p:nvPr/>
          </p:nvSpPr>
          <p:spPr>
            <a:xfrm>
              <a:off x="4571677" y="3688348"/>
              <a:ext cx="553998" cy="47705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2400" dirty="0"/>
                <a:t>….</a:t>
              </a:r>
              <a:endParaRPr lang="zh-CN" altLang="en-US" sz="2400" dirty="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B76206E-92BD-4C3F-886E-3F6D9BE142D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532" y="4451635"/>
              <a:ext cx="493714" cy="152686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4C7DDC5-8D12-4FF3-80EC-FB16C1019880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8733" y="4640349"/>
              <a:ext cx="1095314" cy="13074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24DA7CE-4977-4451-A51E-8A4843E4586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46" y="5156745"/>
            <a:ext cx="594286" cy="17828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4300EF1-5F9F-4C0B-8640-A1DB4B1A52A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49" y="4593720"/>
            <a:ext cx="1120000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61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51.1811"/>
  <p:tag name="LATEXADDIN" val="\documentclass{article}&#10;\usepackage{amsmath}&#10;\pagestyle{empty}&#10;\begin{document}&#10;&#10;$\mathbf{A}\in\mathcal{R}^{n\times d}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23.7346"/>
  <p:tag name="LATEXADDIN" val="\documentclass{article}&#10;\usepackage{amsmath}&#10;\pagestyle{empty}&#10;\begin{document}&#10;&#10;&#10;$\mathbf{a}_n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76.228"/>
  <p:tag name="LATEXADDIN" val="\documentclass{article}&#10;\usepackage{amsmath}&#10;\pagestyle{empty}&#10;\begin{document}&#10;&#10;$\mathbf{V}^T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8.9651"/>
  <p:tag name="LATEXADDIN" val="\documentclass{article}&#10;\usepackage{amsmath}&#10;\pagestyle{empty}&#10;\begin{document}&#10;&#10;$k\times d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8.7139"/>
  <p:tag name="LATEXADDIN" val="\documentclass{article}&#10;\usepackage{amsmath}&#10;\pagestyle{empty}&#10;\begin{document}&#10;&#10;$n\times d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99213"/>
  <p:tag name="ORIGINALWIDTH" val="295.4631"/>
  <p:tag name="LATEXADDIN" val="\documentclass{article}&#10;\usepackage{amsmath}&#10;\pagestyle{empty}&#10;\begin{document}&#10;&#10;$n\times n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8.7139"/>
  <p:tag name="LATEXADDIN" val="\documentclass{article}&#10;\usepackage{amsmath}&#10;\pagestyle{empty}&#10;\begin{document}&#10;&#10;$n\times d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6.7154"/>
  <p:tag name="LATEXADDIN" val="\documentclass{article}&#10;\usepackage{amsmath}&#10;\pagestyle{empty}&#10;\begin{document}&#10;&#10;$d\times d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33.558"/>
  <p:tag name="LATEXADDIN" val="\documentclass{article}&#10;\usepackage{amsmath}&#10;\pagestyle{empty}&#10;\begin{document}&#10;&#10;$\mathbf{A}=\mathbf{U}\mathbf{D}\mathbf{V}^T=\sum_{i=1}^k d_i\mathbf{u}_i\mathbf{v}_i^T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&#10;$d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89.23882"/>
  <p:tag name="LATEXADDIN" val="\documentclass{article}&#10;\usepackage{amsmath}&#10;\pagestyle{empty}&#10;\begin{document}&#10;&#10;$\mathbf{B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pagestyle{empty}&#10;\begin{document}&#10;&#10;$\mathbf{v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21.9348"/>
  <p:tag name="LATEXADDIN" val="\documentclass{article}&#10;\usepackage{amsmath}&#10;\pagestyle{empty}&#10;\begin{document}&#10;&#10;$\mathbf{A}\mathbf{v}=\mathbf{B}\mathbf{v}$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25.347"/>
  <p:tag name="LATEXADDIN" val="\documentclass{article}&#10;\usepackage{amsmath}&#10;\pagestyle{empty}&#10;\begin{document}&#10;&#10;$\sum_{i=1}^k d_i\mathbf{u}_i\mathbf{v}_i^T\mathbf{v}_j=d_j\mathbf{u}_j$&#10;&#10;&#10;\end{document}"/>
  <p:tag name="IGUANATEXSIZE" val="20"/>
  <p:tag name="IGUANATEXCURSOR" val="15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211.849"/>
  <p:tag name="LATEXADDIN" val="\documentclass{article}&#10;\usepackage{amsmath}&#10;\pagestyle{empty}&#10;\begin{document}&#10;&#10;$\sum_{i=1}^k d_i\mathbf{u}_i\mathbf{v}_i^T\mathbf{v}_j=\mathbf{A}\mathbf{v}_j$&#10;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120.36"/>
  <p:tag name="LATEXADDIN" val="\documentclass{article}&#10;\usepackage{amsmath}&#10;\pagestyle{empty}&#10;\begin{document}&#10;&#10;$\sum_{i=1}^k d_i\mathbf{u}_i\mathbf{v}_i^T\mathbf{v}=\mathbf{A}\mathbf{v}$&#10;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pagestyle{empty}&#10;\begin{document}&#10;&#10;&#10;$\mathbf{v}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962.8796"/>
  <p:tag name="LATEXADDIN" val="\documentclass{article}&#10;\usepackage{amsmath}&#10;\pagestyle{empty}&#10;\begin{document}&#10;&#10;$\mathbf{A}=\sum_{i=1}^k d_i\mathbf{u}_i\mathbf{v}_i^T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413.1983"/>
  <p:tag name="LATEXADDIN" val="\documentclass{article}&#10;\usepackage{amsmath}&#10;\pagestyle{empty}&#10;\begin{document}&#10;&#10;$\mathbf{A}\tilde{\mathbf{v}}=\mathbf{0}$&#10;&#10;&#10;\end{document}"/>
  <p:tag name="IGUANATEXSIZE" val="18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2324"/>
  <p:tag name="ORIGINALWIDTH" val="504.686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_i^T\v_j=0$&#10;&#10;&#10;\end{document}"/>
  <p:tag name="IGUANATEXSIZE" val="20"/>
  <p:tag name="IGUANATEXCURSOR" val="54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pagestyle{empty}&#10;\begin{document}&#10;&#10;&#10;$\mathbf{v}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488.938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_i^T\v_i=1$&#10;&#10;&#10;\end{document}"/>
  <p:tag name="IGUANATEXSIZE" val="20"/>
  <p:tag name="IGUANATEXCURSOR" val="54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pagestyle{empty}&#10;\begin{document}&#10;&#10;&#10;$\mathbf{v}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52.4184"/>
  <p:tag name="LATEXADDIN" val="\documentclass{article}&#10;\usepackage{amsmath}&#10;\pagestyle{empty}&#10;\begin{document}&#10;&#10;&#10;$\{\mathbf{v}_1,\ldots,\mathbf{v}_k\}$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69.74126"/>
  <p:tag name="LATEXADDIN" val="\documentclass{article}&#10;\usepackage{amsmath}&#10;\pagestyle{empty}&#10;\begin{document}&#10;&#10;$\tilde{\mathbf{v}}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773.9032"/>
  <p:tag name="LATEXADDIN" val="\documentclass{article}&#10;\usepackage{amsmath}&#10;\pagestyle{empty}&#10;\begin{document}&#10;&#10;$\tilde{\mathbf{v}}\perp \mathbf{v}_1,\ldots,\mathbf{v}_k$&#10;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5.478"/>
  <p:tag name="ORIGINALWIDTH" val="642.6697"/>
  <p:tag name="LATEXADDIN" val="\documentclass{article}&#10;\usepackage{amsmath}&#10;\pagestyle{empty}&#10;\begin{document}&#10;&#10;$\mathbf{u}_j =\frac{1}{d_j}\mathbf{A}\mathbf{v}_j$&#10;&#10;&#10;\end{document}"/>
  <p:tag name="IGUANATEXSIZE" val="20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33.558"/>
  <p:tag name="LATEXADDIN" val="\documentclass{article}&#10;\usepackage{amsmath}&#10;\pagestyle{empty}&#10;\begin{document}&#10;&#10;$\mathbf{A}=\mathbf{U}\mathbf{D}\mathbf{V}^T=\sum_{i=1}^k d_i\mathbf{u}_i\mathbf{v}_i^T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.7165"/>
  <p:tag name="ORIGINALWIDTH" val="1178.103"/>
  <p:tag name="LATEXADDIN" val="\documentclass{article}&#10;\usepackage{amsmath}&#10;\pagestyle{empty}&#10;\begin{document}&#10;&#10;$\mathcal{N}_p(\mathcal{A})=\left(\sum_{i=1}^k d_i^p\right)^{\frac{1}{p}}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90.9636"/>
  <p:tag name="LATEXADDIN" val="\documentclass{article}&#10;\usepackage{amsmath}&#10;\pagestyle{empty}&#10;\begin{document}&#10;&#10;$p=0$&#10;&#10;&#10;\end{document}"/>
  <p:tag name="IGUANATEXSIZE" val="1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9865"/>
  <p:tag name="ORIGINALWIDTH" val="285.7143"/>
  <p:tag name="LATEXADDIN" val="\documentclass{article}&#10;\usepackage{amsmath}&#10;\pagestyle{empty}&#10;\begin{document}&#10;&#10;$p=1$&#10;&#10;&#10;\end{document}"/>
  <p:tag name="IGUANATEXSIZE" val="1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77.578"/>
  <p:tag name="LATEXADDIN" val="\documentclass{article}&#10;\usepackage{amsmath}&#10;\pagestyle{empty}&#10;\begin{document}&#10;&#10;\begin{eqnarray}&#10;\mathbf{v}^*=\arg\max_{\|\mathbf{v}\|=1} \sum_i p_i^2 =\arg\max_{\|\mathbf{v}\|=1} \sum_i (\mathbf{a}_i^T\mathbf{v})^2 = \arg\max_{\|\mathbf{v}\|=1}\|\mathbf{A}\mathbf{v}\|^2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289.4638"/>
  <p:tag name="LATEXADDIN" val="\documentclass{article}&#10;\usepackage{amsmath}&#10;\pagestyle{empty}&#10;\begin{document}&#10;&#10;$p=2$&#10;&#10;&#10;\end{document}"/>
  <p:tag name="IGUANATEXSIZE" val="18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50.9561"/>
  <p:tag name="LATEXADDIN" val="\documentclass{article}&#10;\usepackage{amsmath}&#10;\pagestyle{empty}&#10;\begin{document}&#10;&#10;$p=\infty$&#10;&#10;&#10;\end{document}"/>
  <p:tag name="IGUANATEXSIZE" val="18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854.8931"/>
  <p:tag name="LATEXADDIN" val="\documentclass{article}&#10;\usepackage{amsmath}&#10;\pagestyle{empty}&#10;\begin{document}&#10;&#10;$\|\mathbf{A}\|_*=\sum_{i=1}^k d_i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817.773"/>
  <p:tag name="LATEXADDIN" val="\documentclass{article}&#10;\usepackage{amsmath}&#10;\pagestyle{empty}&#10;\begin{document}&#10;&#10;$\|\mathbf{A}\|_F=\sqrt{tr(\mathbf{A}\mathbf{A}^T)}=\sqrt{\sum_{i=1}^k d_i^2}$&#10;&#10;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27.8965"/>
  <p:tag name="LATEXADDIN" val="\documentclass{article}&#10;\usepackage{amsmath}&#10;\pagestyle{empty}&#10;\begin{document}&#10;&#10;$\|\mathbf{A}\|_2=\max_i d_i$&#10;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A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98.98764"/>
  <p:tag name="LATEXADDIN" val="\documentclass{article}&#10;\usepackage{amsmath}&#10;\pagestyle{empty}&#10;\begin{document}&#10;&#10;$\tilde{\mathbf{A}}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65.1669"/>
  <p:tag name="LATEXADDIN" val="\documentclass{article}&#10;\usepackage{amsmath}&#10;\pagestyle{empty}&#10;\begin{document}&#10;&#10;$\mathbf{A}=\mathbf{U}\mathbf{D}\mathbf{V}^T$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668.9164"/>
  <p:tag name="LATEXADDIN" val="\documentclass{article}&#10;\usepackage{amsmath}&#10;\pagestyle{empty}&#10;\begin{document}&#10;&#10;$\tilde{\mathbf{A}}=\mathbf{U}\tilde{\mathbf{D}}\mathbf{V}^T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97.6378"/>
  <p:tag name="LATEXADDIN" val="\documentclass{article}&#10;\usepackage{amsmath}&#10;\pagestyle{empty}&#10;\begin{document}&#10;&#10;$\mathbf{A} = [\mathbf{a}_1^T;\ldots;\mathbf{a}_n^T]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4.4469"/>
  <p:tag name="ORIGINALWIDTH" val="1147.357"/>
  <p:tag name="LATEXADDIN" val="\documentclass{article}&#10;\usepackage{amsmath}&#10;\pagestyle{empty}&#10;\begin{document}&#10;&#10;\begin{eqnarray}&#10;\min_{\tilde{\mathbf{A}}} &amp;&amp; \|\tilde{\mathbf{A}}-\mathbf{A}\|_F^2\nonumber\\&#10;\mbox{s.t.} &amp;&amp; rank(\tilde{\mathbf{A}})=r\nonumber&#10;\end{eqnarray}&#10;&#10;&#10;\end{document}"/>
  <p:tag name="IGUANATEXSIZE" val="20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.4856"/>
  <p:tag name="ORIGINALWIDTH" val="97.48779"/>
  <p:tag name="LATEXADDIN" val="\documentclass{article}&#10;\usepackage{amsmath}&#10;\pagestyle{empty}&#10;\begin{document}&#10;&#10;$\tilde{\mathbf{D}}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611.1736"/>
  <p:tag name="LATEXADDIN" val="\documentclass{article}&#10;\usepackage{amsmath}&#10;\pagestyle{empty}&#10;\begin{document}&#10;&#10;$r+1,\ldots,k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pagestyle{empty}&#10;\begin{document}&#10;&#10;$\mathbf{D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4.4469"/>
  <p:tag name="ORIGINALWIDTH" val="1147.357"/>
  <p:tag name="LATEXADDIN" val="\documentclass{article}&#10;\usepackage{amsmath}&#10;\pagestyle{empty}&#10;\begin{document}&#10;&#10;\begin{eqnarray}&#10;\min_{\tilde{\mathbf{A}}} &amp;&amp; \|\tilde{\mathbf{A}}-\mathbf{A}\|_F^2\nonumber\\&#10;\mbox{s.t.} &amp;&amp; rank(\tilde{\mathbf{A}})=r\nonumber&#10;\end{eqnarray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99213"/>
  <p:tag name="ORIGINALWIDTH" val="329.9587"/>
  <p:tag name="LATEXADDIN" val="\documentclass{article}&#10;\usepackage{amsmath}&#10;\pagestyle{empty}&#10;\begin{document}&#10;&#10;$n\times m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4.3944"/>
  <p:tag name="LATEXADDIN" val="\documentclass{article}&#10;\usepackage{amsmath}&#10;\pagestyle{empty}&#10;\begin{document}&#10;&#10;$r\times(1+n+m)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668.9164"/>
  <p:tag name="LATEXADDIN" val="\documentclass{article}&#10;\usepackage{amsmath}&#10;\pagestyle{empty}&#10;\begin{document}&#10;&#10;$\tilde{\mathbf{A}}=\mathbf{U}\tilde{\mathbf{D}}\mathbf{V}^T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99213"/>
  <p:tag name="ORIGINALWIDTH" val="329.9587"/>
  <p:tag name="LATEXADDIN" val="\documentclass{article}&#10;\usepackage{amsmath}&#10;\pagestyle{empty}&#10;\begin{document}&#10;&#10;$n\times m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42.7072"/>
  <p:tag name="LATEXADDIN" val="\documentclass{article}&#10;\usepackage{amsmath}&#10;\pagestyle{empty}&#10;\begin{document}&#10;&#10;$r=50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begin{document}&#10;&#10;$n$&#10;&#10;&#10;\end{document}"/>
  <p:tag name="IGUANATEXSIZE" val="18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42.7072"/>
  <p:tag name="LATEXADDIN" val="\documentclass{article}&#10;\usepackage{amsmath}&#10;\pagestyle{empty}&#10;\begin{document}&#10;&#10;$r=10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1384.327"/>
  <p:tag name="LATEXADDIN" val="\documentclass{article}&#10;\usepackage{amsmath}&#10;\pagestyle{empty}&#10;\begin{document}&#10;&#10;$n=400,\,m=765,\,r=50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1.7285"/>
  <p:tag name="ORIGINALWIDTH" val="1151.856"/>
  <p:tag name="LATEXADDIN" val="\documentclass{article}&#10;\usepackage{amsmath}&#10;\pagestyle{empty}&#10;\begin{document}&#10;&#10;$\frac{50\times(1+400+765)}{400\times765}\approx 0.19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.9768"/>
  <p:tag name="ORIGINALWIDTH" val="809.1488"/>
  <p:tag name="LATEXADDIN" val="\documentclass{article}&#10;\usepackage{amsmath}&#10;\pagestyle{empty}&#10;\begin{document}&#10;&#10;\begin{eqnarray}&#10;\min_{\mathbf{x}}  \|\mathbf{A}\mathbf{x}-\mathbf{b}\|^2\nonumber&#10;\end{eqnarray}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397.825"/>
  <p:tag name="LATEXADDIN" val="\documentclass{article}&#10;\usepackage{amsmath}&#10;\pagestyle{empty}&#10;\begin{document}&#10;&#10;\begin{eqnarray}&#10;\mathbf{x} = \mathbf{A}^+\mathbf{b}=\mathbf{V'}\mathbf{D'}^{-1}\mathbf{U'}^T\mathbf{b}\nonumber&#10;\end{eqnarray}&#10;&#10;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1814.023"/>
  <p:tag name="LATEXADDIN" val="\documentclass{article}&#10;\usepackage{amsmath}&#10;\pagestyle{empty}&#10;\begin{document}&#10;&#10;\begin{eqnarray}&#10;\|\mathbf{A}\mathbf{x}-\mathbf{b}\|^2=\|\mathbf{D'}\mathbf{V'}^T\mathbf{x}-\mathbf{U'}^T\mathbf{b}\|^2\nonumber&#10;\end{eqnarray}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80.4274"/>
  <p:tag name="LATEXADDIN" val="\documentclass{article}&#10;\usepackage{amsmath}&#10;\pagestyle{empty}&#10;\begin{document}&#10;&#10;$\mathbf{U'}^T\mathbf{U'}=\mathbf{I}$&#10;&#10;&#10;\end{document}"/>
  <p:tag name="IGUANATEXSIZE" val="18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73.9032"/>
  <p:tag name="LATEXADDIN" val="\documentclass{article}&#10;\usepackage{amsmath}&#10;\pagestyle{empty}&#10;\begin{document}&#10;&#10;$\mathbf{A}=\mathbf{U'}\mathbf{D'}\mathbf{V'}^T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0.4724"/>
  <p:tag name="ORIGINALWIDTH" val="1070.116"/>
  <p:tag name="LATEXADDIN" val="\documentclass{article}&#10;\usepackage{amsmath}&#10;\pagestyle{empty}&#10;\begin{document}&#10;&#10;\begin{eqnarray}&#10;\min_{\mathbf{y}}\|\mathbf{D'}\mathbf{y}-\mathbf{U'}^T\mathbf{b}\|^2\nonumber&#10;\end{eqnarray}&#10;&#10;&#10;\end{document}"/>
  <p:tag name="IGUANATEXSIZE" val="20"/>
  <p:tag name="IGUANATEXCURSOR" val="12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818.1477"/>
  <p:tag name="LATEXADDIN" val="\documentclass{article}&#10;\usepackage{amsmath}&#10;\pagestyle{empty}&#10;\begin{document}&#10;&#10;\begin{eqnarray}&#10;\mathbf{y}=\mathbf{D'}^{-1}\mathbf{U'}^T\mathbf{b}\nonumber&#10;\end{eqnarray}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538.4327"/>
  <p:tag name="LATEXADDIN" val="\documentclass{article}&#10;\usepackage{amsmath}&#10;\pagestyle{empty}&#10;\begin{document}&#10;&#10;\begin{eqnarray}&#10;\mathbf{y}=\mathbf{V'}^T\mathbf{x}\nonumber&#10;\end{eqnarray}&#10;&#10;&#10;\end{document}"/>
  <p:tag name="IGUANATEXSIZE" val="20"/>
  <p:tag name="IGUANATEXCURSOR" val="11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1349.831"/>
  <p:tag name="LATEXADDIN" val="\documentclass{article}&#10;\usepackage{amsmath}&#10;\pagestyle{empty}&#10;\begin{document}&#10;&#10;\begin{eqnarray}&#10;\mathbf{x} = \mathbf{V'}\mathbf{y}=\mathbf{V'}\mathbf{D'}^{-1}\mathbf{U'}^T\mathbf{b}\nonumber&#10;\end{eqnarray}&#10;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.73756"/>
  <p:tag name="ORIGINALWIDTH" val="173.9783"/>
  <p:tag name="LATEXADDIN" val="\documentclass{article}&#10;\usepackage{amsmath}&#10;\pagestyle{empty}&#10;\begin{document}&#10;&#10;$\mathbf{A}^+$&#10;&#10;&#10;\end{document}"/>
  <p:tag name="IGUANATEXSIZE" val="18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512.186"/>
  <p:tag name="LATEXADDIN" val="\documentclass{article}&#10;\usepackage{amsmath}&#10;\pagestyle{empty}&#10;\begin{document}&#10;&#10;$\mathbf{V}^T\mathbf{V}=\mathbf{I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510.6861"/>
  <p:tag name="LATEXADDIN" val="\documentclass{article}&#10;\usepackage{amsmath}&#10;\pagestyle{empty}&#10;\begin{document}&#10;&#10;$\mathbf{U}^T\mathbf{U}=\mathbf{I}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81.9272"/>
  <p:tag name="LATEXADDIN" val="\documentclass{article}&#10;\usepackage{amsmath}&#10;\pagestyle{empty}&#10;\begin{document}&#10;&#10;$\mathbf{V'}^T\mathbf{V'}=\mathbf{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80.4274"/>
  <p:tag name="LATEXADDIN" val="\documentclass{article}&#10;\usepackage{amsmath}&#10;\pagestyle{empty}&#10;\begin{document}&#10;&#10;$\mathbf{U'}^T\mathbf{U'}=\mathbf{I}$&#10;&#10;&#10;\end{document}"/>
  <p:tag name="IGUANATEXSIZE" val="20"/>
  <p:tag name="IGUANATEXCURSOR" val="1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580.4274"/>
  <p:tag name="LATEXADDIN" val="\documentclass{article}&#10;\usepackage{amsmath}&#10;\pagestyle{empty}&#10;\begin{document}&#10;&#10;$\mathbf{U'}\mathbf{U'}^T=\mathbf{I}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81.9272"/>
  <p:tag name="LATEXADDIN" val="\documentclass{article}&#10;\usepackage{amsmath}&#10;\pagestyle{empty}&#10;\begin{document}&#10;&#10;$\mathbf{V'}\mathbf{V'}^T=\mathbf{I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31.2336"/>
  <p:tag name="LATEXADDIN" val="\documentclass{article}&#10;\usepackage{amsmath}&#10;\pagestyle{empty}&#10;\begin{document}&#10;&#10;$\mathbf{D}'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23811"/>
  <p:tag name="ORIGINALWIDTH" val="131.9835"/>
  <p:tag name="LATEXADDIN" val="\documentclass{article}&#10;\usepackage{amsmath}&#10;\pagestyle{empty}&#10;\begin{document}&#10;&#10;$\mathbf{U}'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133.4833"/>
  <p:tag name="LATEXADDIN" val="\documentclass{article}&#10;\usepackage{amsmath}&#10;\pagestyle{empty}&#10;\begin{document}&#10;&#10;$\mathbf{V}'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8.7139"/>
  <p:tag name="LATEXADDIN" val="\documentclass{article}&#10;\usepackage{amsmath}&#10;\pagestyle{empty}&#10;\begin{document}&#10;&#10;$n\times d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01.2373"/>
  <p:tag name="LATEXADDIN" val="\documentclass{article}&#10;\usepackage{amsmath}&#10;\pagestyle{empty}&#10;\begin{document}&#10;&#10;$\mathbf{U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7.964"/>
  <p:tag name="LATEXADDIN" val="\documentclass{article}&#10;\usepackage{amsmath}&#10;\pagestyle{empty}&#10;\begin{document}&#10;&#10;$n\times k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8.2152"/>
  <p:tag name="LATEXADDIN" val="\documentclass{article}&#10;\usepackage{amsmath}&#10;\pagestyle{empty}&#10;\begin{document}&#10;&#10;$k\times k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76.228"/>
  <p:tag name="LATEXADDIN" val="\documentclass{article}&#10;\usepackage{amsmath}&#10;\pagestyle{empty}&#10;\begin{document}&#10;&#10;$\mathbf{V}^T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8.9651"/>
  <p:tag name="LATEXADDIN" val="\documentclass{article}&#10;\usepackage{amsmath}&#10;\pagestyle{empty}&#10;\begin{document}&#10;&#10;$k\times d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pagestyle{empty}&#10;\begin{document}&#10;&#10;&#10;$\mathbf{v}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8.7139"/>
  <p:tag name="LATEXADDIN" val="\documentclass{article}&#10;\usepackage{amsmath}&#10;\pagestyle{empty}&#10;\begin{document}&#10;&#10;$n\times d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99213"/>
  <p:tag name="ORIGINALWIDTH" val="295.4631"/>
  <p:tag name="LATEXADDIN" val="\documentclass{article}&#10;\usepackage{amsmath}&#10;\pagestyle{empty}&#10;\begin{document}&#10;&#10;$n\times n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8.7139"/>
  <p:tag name="LATEXADDIN" val="\documentclass{article}&#10;\usepackage{amsmath}&#10;\pagestyle{empty}&#10;\begin{document}&#10;&#10;$n\times d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6.7154"/>
  <p:tag name="LATEXADDIN" val="\documentclass{article}&#10;\usepackage{amsmath}&#10;\pagestyle{empty}&#10;\begin{document}&#10;&#10;$d\times d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665.1669"/>
  <p:tag name="LATEXADDIN" val="\documentclass{article}&#10;\usepackage{amsmath}&#10;\pagestyle{empty}&#10;\begin{document}&#10;&#10;$\mathbf{A}=\mathbf{U}\mathbf{D}\mathbf{V}^T$&#10;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01.2373"/>
  <p:tag name="LATEXADDIN" val="\documentclass{article}&#10;\usepackage{amsmath}&#10;\pagestyle{empty}&#10;\begin{document}&#10;&#10;$\mathbf{U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76.228"/>
  <p:tag name="LATEXADDIN" val="\documentclass{article}&#10;\usepackage{amsmath}&#10;\pagestyle{empty}&#10;\begin{document}&#10;&#10;$\mathbf{V}^T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7.2366"/>
  <p:tag name="LATEXADDIN" val="\documentclass{article}&#10;\usepackage{amsmath}&#10;\pagestyle{empty}&#10;\begin{document}&#10;&#10;&#10;$\mathbf{a}_1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0.7274"/>
  <p:tag name="ORIGINALWIDTH" val="1903.262"/>
  <p:tag name="LATEXADDIN" val="\documentclass{article}&#10;\usepackage{amsmath}&#10;\pagestyle{empty}&#10;\begin{document}&#10;&#10;$Sim_{cos} (\mathbf{d}_2,\mathbf{d}_3)=\frac{0\times1+1\times 0+1\times 0}{\sqrt{1+1}\times\sqrt{1}}=0$&#10;&#10;&#10;\end{document}"/>
  <p:tag name="IGUANATEXSIZE" val="18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228"/>
  <p:tag name="ORIGINALWIDTH" val="2681.665"/>
  <p:tag name="LATEXADDIN" val="\documentclass{article}&#10;\usepackage{amsmath}&#10;\pagestyle{empty}&#10;\begin{document}&#10;&#10;$Sim_{cos} (\mathbf{d}_2,\mathbf{d}_3)=\frac{0.28\times0.20+0.53\times 0.19}{\sqrt{0.28^2+0.53^2}\times\sqrt{0.20^2+0.19^2}}\approx0.94$&#10;&#10;&#10;\end{document}"/>
  <p:tag name="IGUANATEXSIZE" val="18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76.228"/>
  <p:tag name="LATEXADDIN" val="\documentclass{article}&#10;\usepackage{amsmath}&#10;\pagestyle{empty}&#10;\begin{document}&#10;&#10;$\mathbf{V}^T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begin{document}&#10;&#10;&#10;$n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0.2362"/>
  <p:tag name="LATEXADDIN" val="\documentclass{article}&#10;\usepackage{amsmath}&#10;\pagestyle{empty}&#10;\begin{document}&#10;&#10;&#10;$\mathbf{a}_2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23.7346"/>
  <p:tag name="LATEXADDIN" val="\documentclass{article}&#10;\usepackage{amsmath}&#10;\pagestyle{empty}&#10;\begin{document}&#10;&#10;&#10;$\mathbf{a}_n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481.8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v^*=\arg\max_{\|\v\|=1}\frac{1}{n}\sum_{i=1}^n (\x_i^T\v)^2\nonumber&#10;\end{eqnarray}&#10;&#10;\end{document}"/>
  <p:tag name="IGUANATEXSIZE" val="20"/>
  <p:tag name="IGUANATEXCURSOR" val="60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00.487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97.6378"/>
  <p:tag name="LATEXADDIN" val="\documentclass{article}&#10;\usepackage{amsmath}&#10;\pagestyle{empty}&#10;\begin{document}&#10;&#10;$\mathbf{A} = [\mathbf{a}_1^T;\ldots;\mathbf{a}_n^T]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77.578"/>
  <p:tag name="LATEXADDIN" val="\documentclass{article}&#10;\usepackage{amsmath}&#10;\pagestyle{empty}&#10;\begin{document}&#10;&#10;\begin{eqnarray}&#10;\mathbf{v}^*=\arg\max_{\|\mathbf{v}\|=1} \sum_i p_i^2 =\arg\max_{\|\mathbf{v}\|=1} \sum_i (\mathbf{a}_i^T\mathbf{v})^2 = \arg\max_{\|\mathbf{v}\|=1}\|\mathbf{A}\mathbf{v}\|^2\nonumber&#10;\end{eqnarray}&#10;&#10;&#10;\end{document}"/>
  <p:tag name="IGUANATEXSIZE" val="20"/>
  <p:tag name="IGUANATEXCURSOR" val="1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v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224.971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i^T\v$&#10;&#10;&#10;\end{document}"/>
  <p:tag name="IGUANATEXSIZE" val="20"/>
  <p:tag name="IGUANATEXCURSOR" val="539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20.585"/>
  <p:tag name="LATEXADDIN" val="\documentclass{article}&#10;\usepackage{amsmath}&#10;\pagestyle{empty}&#10;\begin{document}&#10;&#10;\begin{eqnarray}&#10;\mathbf{v}^*=\arg\max_{\|\mathbf{v}\|=1}\|\mathbf{A}\mathbf{v}\|^2=\arg\max_{\|\mathbf{v}\|=1} \sum_i (\mathbf{a}_i^T\mathbf{v})^2=\arg\max \sum_i p_i^2\nonumber&#10;\end{eqnarray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&#10;$d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97.6378"/>
  <p:tag name="LATEXADDIN" val="\documentclass{article}&#10;\usepackage{amsmath}&#10;\pagestyle{empty}&#10;\begin{document}&#10;&#10;$\mathbf{A} = [\mathbf{a}_1^T;\ldots;\mathbf{a}_n^T]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5.1856"/>
  <p:tag name="ORIGINALWIDTH" val="1129.3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&amp;&amp; \A^T\A\v=\lambda\v\nonumber\\&#10;\Rightarrow &amp;&amp; \v^T\A^T\A\v=\lambda\nonumber\\&#10;\Rightarrow &amp;&amp; \|\A\v\|^2 = \lambda \nonumber&#10;\end{eqnarray}&#10;&#10;&#10;\end{document}"/>
  <p:tag name="IGUANATEXSIZE" val="20"/>
  <p:tag name="IGUANATEXCURSOR" val="6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3320.585"/>
  <p:tag name="LATEXADDIN" val="\documentclass{article}&#10;\usepackage{amsmath}&#10;\pagestyle{empty}&#10;\begin{document}&#10;&#10;\begin{eqnarray}&#10;\mathbf{v}^*=\arg\max_{\|\mathbf{v}\|=1}\|\mathbf{A}\mathbf{v}\|^2=\arg\max_{\|\mathbf{v}\|=1} \sum_i (\mathbf{a}_i^T\mathbf{v})^2=\arg\max \sum_i p_i^2\nonumber&#10;\end{eqnarray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8.24149"/>
  <p:tag name="LATEXADDIN" val="\documentclass{article}&#10;\usepackage{amsmath}&#10;\pagestyle{empty}&#10;\begin{document}&#10;&#10;$n$&#10;&#10;&#10;\end{document}"/>
  <p:tag name="IGUANATEXSIZE" val="18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97.6378"/>
  <p:tag name="LATEXADDIN" val="\documentclass{article}&#10;\usepackage{amsmath}&#10;\pagestyle{empty}&#10;\begin{document}&#10;&#10;$\mathbf{A} = [\mathbf{a}_1^T;\ldots;\mathbf{a}_n^T]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118.4852"/>
  <p:tag name="LATEXADDIN" val="\documentclass{article}&#10;\usepackage{amsmath}&#10;\pagestyle{empty}&#10;\begin{document}&#10;&#10;&#10;$\mathbf{v}^*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3.9857"/>
  <p:tag name="LATEXADDIN" val="\documentclass{article}&#10;\usepackage{amsmath}&#10;\pagestyle{empty}&#10;\begin{document}&#10;&#10;&#10;$\mathbf{v}_1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6.9854"/>
  <p:tag name="LATEXADDIN" val="\documentclass{article}&#10;\usepackage{amsmath}&#10;\pagestyle{empty}&#10;\begin{document}&#10;&#10;&#10;$\mathbf{v}_2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54.856"/>
  <p:tag name="LATEXADDIN" val="\documentclass{article}&#10;\usepackage{amsmath}&#10;\pagestyle{empty}&#10;\begin{document}&#10;&#10;\begin{eqnarray}&#10;\mathbf{v}_1=\arg\max_{\|\mathbf{v}\|=1}\|\mathbf{A}\mathbf{v}\|^2\nonumber&#10;\end{eqnarray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8.7139"/>
  <p:tag name="ORIGINALWIDTH" val="1159.355"/>
  <p:tag name="LATEXADDIN" val="\documentclass{article}&#10;\usepackage{amsmath}&#10;\pagestyle{empty}&#10;\begin{document}&#10;&#10;\begin{eqnarray}&#10;\mathbf{v}_2=\arg\max_{\stackrel{\|\mathbf{v}\|=1}{\mathbf{v}_2 \perp\mathbf{v}_1}}\|\mathbf{A}\mathbf{v}\|^2\nonumber&#10;\end{eqnarray}&#10;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97.6378"/>
  <p:tag name="LATEXADDIN" val="\documentclass{article}&#10;\usepackage{amsmath}&#10;\pagestyle{empty}&#10;\begin{document}&#10;&#10;$\mathbf{A} = [\mathbf{a}_1^T;\ldots;\mathbf{a}_n^T]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102.362"/>
  <p:tag name="LATEXADDIN" val="\documentclass{article}&#10;\usepackage{amsmath}&#10;\pagestyle{empty}&#10;\begin{document}&#10;&#10;\begin{eqnarray}&#10;\mathbf{v}_k=\arg\max\|\mathbf{A}\mathbf{v}\|^2\nonumber&#10;\end{eqnarray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4.9494"/>
  <p:tag name="LATEXADDIN" val="\documentclass{article}&#10;\usepackage{amsmath}&#10;\pagestyle{empty}&#10;\begin{document}&#10;&#10;&#10;$\|\mathbf{v}\|=1$&#10;&#10;\end{document}"/>
  <p:tag name="IGUANATEXSIZE" val="12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98.3877"/>
  <p:tag name="LATEXADDIN" val="\documentclass{article}&#10;\usepackage{amsmath}&#10;\pagestyle{empty}&#10;\begin{document}&#10;&#10;&#10;$\mathbf{v} \perp\mathbf{v}_1,\ldots,\mathbf{v}_{k-1}$&#10;&#10;\end{document}"/>
  <p:tag name="IGUANATEXSIZE" val="12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3.9857"/>
  <p:tag name="LATEXADDIN" val="\documentclass{article}&#10;\usepackage{amsmath}&#10;\pagestyle{empty}&#10;\begin{document}&#10;&#10;&#10;$\mathbf{v}_1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6.9854"/>
  <p:tag name="LATEXADDIN" val="\documentclass{article}&#10;\usepackage{amsmath}&#10;\pagestyle{empty}&#10;\begin{document}&#10;&#10;&#10;$\mathbf{v}_2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92.463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k=d$&#10;&#10;&#10;\end{document}"/>
  <p:tag name="IGUANATEXSIZE" val="20"/>
  <p:tag name="IGUANATEXCURSOR" val="5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51.1811"/>
  <p:tag name="LATEXADDIN" val="\documentclass{article}&#10;\usepackage{amsmath}&#10;\pagestyle{empty}&#10;\begin{document}&#10;&#10;$\mathbf{A}\in\mathcal{R}^{n\times d}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54.856"/>
  <p:tag name="LATEXADDIN" val="\documentclass{article}&#10;\usepackage{amsmath}&#10;\pagestyle{empty}&#10;\begin{document}&#10;&#10;\begin{eqnarray}&#10;\mathbf{v}_1=\arg\max_{\|\mathbf{v}\|=1}\|\mathbf{A}\mathbf{v}\|^2\nonumber&#10;\end{eqnarray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8.7139"/>
  <p:tag name="ORIGINALWIDTH" val="1159.355"/>
  <p:tag name="LATEXADDIN" val="\documentclass{article}&#10;\usepackage{amsmath}&#10;\pagestyle{empty}&#10;\begin{document}&#10;&#10;\begin{eqnarray}&#10;\mathbf{v}_2=\arg\max_{\stackrel{\|\mathbf{v}\|=1}{\mathbf{v}_2 \perp\mathbf{v}_1}}\|\mathbf{A}\mathbf{v}\|^2\nonumber&#10;\end{eqnarray}&#10;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102.362"/>
  <p:tag name="LATEXADDIN" val="\documentclass{article}&#10;\usepackage{amsmath}&#10;\pagestyle{empty}&#10;\begin{document}&#10;&#10;\begin{eqnarray}&#10;\mathbf{v}_k=\arg\max\|\mathbf{A}\mathbf{v}\|^2\nonumber&#10;\end{eqnarray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4.9494"/>
  <p:tag name="LATEXADDIN" val="\documentclass{article}&#10;\usepackage{amsmath}&#10;\pagestyle{empty}&#10;\begin{document}&#10;&#10;&#10;$\|\mathbf{v}\|=1$&#10;&#10;\end{document}"/>
  <p:tag name="IGUANATEXSIZE" val="12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98.3877"/>
  <p:tag name="LATEXADDIN" val="\documentclass{article}&#10;\usepackage{amsmath}&#10;\pagestyle{empty}&#10;\begin{document}&#10;&#10;&#10;$\mathbf{v} \perp\mathbf{v}_1,\ldots,\mathbf{v}_{k-1}$&#10;&#10;\end{document}"/>
  <p:tag name="IGUANATEXSIZE" val="12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92.6884"/>
  <p:tag name="LATEXADDIN" val="\documentclass{article}&#10;\usepackage{amsmath}&#10;\pagestyle{empty}&#10;\begin{document}&#10;&#10;\begin{eqnarray}&#10;r(\mathbf{A})=d\nonumber&#10;\end{eqnarray}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3.9857"/>
  <p:tag name="LATEXADDIN" val="\documentclass{article}&#10;\usepackage{amsmath}&#10;\pagestyle{empty}&#10;\begin{document}&#10;&#10;&#10;$\mathbf{v}_1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6.9854"/>
  <p:tag name="LATEXADDIN" val="\documentclass{article}&#10;\usepackage{amsmath}&#10;\pagestyle{empty}&#10;\begin{document}&#10;&#10;&#10;$\mathbf{v}_2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51.1811"/>
  <p:tag name="LATEXADDIN" val="\documentclass{article}&#10;\usepackage{amsmath}&#10;\pagestyle{empty}&#10;\begin{document}&#10;&#10;$\mathbf{A}\in\mathcal{R}^{n\times d}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54.856"/>
  <p:tag name="LATEXADDIN" val="\documentclass{article}&#10;\usepackage{amsmath}&#10;\pagestyle{empty}&#10;\begin{document}&#10;&#10;\begin{eqnarray}&#10;\mathbf{v}_1=\arg\max_{\|\mathbf{v}\|=1}\|\mathbf{A}\mathbf{v}\|^2\nonumber&#10;\end{eqnarray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8.7139"/>
  <p:tag name="ORIGINALWIDTH" val="1159.355"/>
  <p:tag name="LATEXADDIN" val="\documentclass{article}&#10;\usepackage{amsmath}&#10;\pagestyle{empty}&#10;\begin{document}&#10;&#10;\begin{eqnarray}&#10;\mathbf{v}_2=\arg\max_{\stackrel{\|\mathbf{v}\|=1}{\mathbf{v}_2 \perp\mathbf{v}_1}}\|\mathbf{A}\mathbf{v}\|^2\nonumber&#10;\end{eqnarray}&#10;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102.362"/>
  <p:tag name="LATEXADDIN" val="\documentclass{article}&#10;\usepackage{amsmath}&#10;\pagestyle{empty}&#10;\begin{document}&#10;&#10;\begin{eqnarray}&#10;\mathbf{v}_k=\arg\max\|\mathbf{A}\mathbf{v}\|^2\nonumber&#10;\end{eqnarray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4.9494"/>
  <p:tag name="LATEXADDIN" val="\documentclass{article}&#10;\usepackage{amsmath}&#10;\pagestyle{empty}&#10;\begin{document}&#10;&#10;&#10;$\|\mathbf{v}\|=1$&#10;&#10;\end{document}"/>
  <p:tag name="IGUANATEXSIZE" val="12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98.3877"/>
  <p:tag name="LATEXADDIN" val="\documentclass{article}&#10;\usepackage{amsmath}&#10;\pagestyle{empty}&#10;\begin{document}&#10;&#10;&#10;$\mathbf{v} \perp\mathbf{v}_1,\ldots,\mathbf{v}_{k-1}$&#10;&#10;\end{document}"/>
  <p:tag name="IGUANATEXSIZE" val="12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838.3952"/>
  <p:tag name="LATEXADDIN" val="\documentclass{article}&#10;\usepackage{amsmath}&#10;\pagestyle{empty}&#10;\begin{document}&#10;&#10;\begin{eqnarray}&#10;\max\|\mathbf{A}\mathbf{v}\|^2=0\nonumber&#10;\end{eqnarray}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4.9494"/>
  <p:tag name="LATEXADDIN" val="\documentclass{article}&#10;\usepackage{amsmath}&#10;\pagestyle{empty}&#10;\begin{document}&#10;&#10;&#10;$\|\mathbf{v}\|=1$&#10;&#10;\end{document}"/>
  <p:tag name="IGUANATEXSIZE" val="12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773.9032"/>
  <p:tag name="LATEXADDIN" val="\documentclass{article}&#10;\usepackage{amsmath}&#10;\pagestyle{empty}&#10;\begin{document}&#10;&#10;&#10;$\mathbf{v} \perp\mathbf{v}_1,\ldots,\mathbf{v}_k$&#10;&#10;\end{document}"/>
  <p:tag name="IGUANATEXSIZE" val="12"/>
  <p:tag name="IGUANATEXCURSOR" val="1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17.7353"/>
  <p:tag name="LATEXADDIN" val="\documentclass{article}&#10;\usepackage{amsmath}&#10;\pagestyle{empty}&#10;\begin{document}&#10;&#10;&#10;$\mathbf{v}_3$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3.9857"/>
  <p:tag name="LATEXADDIN" val="\documentclass{article}&#10;\usepackage{amsmath}&#10;\pagestyle{empty}&#10;\begin{document}&#10;&#10;&#10;$\mathbf{v}_1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16.9854"/>
  <p:tag name="LATEXADDIN" val="\documentclass{article}&#10;\usepackage{amsmath}&#10;\pagestyle{empty}&#10;\begin{document}&#10;&#10;&#10;$\mathbf{v}_2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492.6884"/>
  <p:tag name="LATEXADDIN" val="\documentclass{article}&#10;\usepackage{amsmath}&#10;\pagestyle{empty}&#10;\begin{document}&#10;&#10;\begin{eqnarray}&#10;r(\mathbf{A})&lt;d\nonumber&#10;\end{eqnarray}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0.9487"/>
  <p:tag name="ORIGINALWIDTH" val="1607.049"/>
  <p:tag name="LATEXADDIN" val="\documentclass{article}&#10;\usepackage{amsmath}&#10;\pagestyle{empty}&#10;\begin{document}&#10;&#10;\begin{eqnarray}&#10;\mathbf{V}=\arg\max_{\stackrel{\|\mathbf{v}_i\|=1,\forall i}{\mathbf{v}_i \perp\mathbf{v}_j, \forall i\neq j}}\sum_{i=1}^k\|\mathbf{A}\mathbf{v_i}\|^2\nonumber&#10;\end{eqnarray}&#10;&#10;&#10;\end{document}"/>
  <p:tag name="IGUANATEXSIZE" val="20"/>
  <p:tag name="IGUANATEXCURSOR" val="2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1154.856"/>
  <p:tag name="LATEXADDIN" val="\documentclass{article}&#10;\usepackage{amsmath}&#10;\pagestyle{empty}&#10;\begin{document}&#10;&#10;\begin{eqnarray}&#10;\mathbf{v}_1=\arg\max_{\|\mathbf{v}\|=1}\|\mathbf{A}\mathbf{v}\|^2\nonumber&#10;\end{eqnarray}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pagestyle{empty}&#10;\begin{document}&#10;&#10;&#10;$\mathbf{v}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8.7139"/>
  <p:tag name="ORIGINALWIDTH" val="1159.355"/>
  <p:tag name="LATEXADDIN" val="\documentclass{article}&#10;\usepackage{amsmath}&#10;\pagestyle{empty}&#10;\begin{document}&#10;&#10;\begin{eqnarray}&#10;\mathbf{v}_2=\arg\max_{\stackrel{\|\mathbf{v}\|=1}{\mathbf{v}_2 \perp\mathbf{v}_1}}\|\mathbf{A}\mathbf{v}\|^2\nonumber&#10;\end{eqnarray}&#10;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1102.362"/>
  <p:tag name="LATEXADDIN" val="\documentclass{article}&#10;\usepackage{amsmath}&#10;\pagestyle{empty}&#10;\begin{document}&#10;&#10;\begin{eqnarray}&#10;\mathbf{v}_k=\arg\max\|\mathbf{A}\mathbf{v}\|^2\nonumber&#10;\end{eqnarray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4.9494"/>
  <p:tag name="LATEXADDIN" val="\documentclass{article}&#10;\usepackage{amsmath}&#10;\pagestyle{empty}&#10;\begin{document}&#10;&#10;&#10;$\|\mathbf{v}\|=1$&#10;&#10;\end{document}"/>
  <p:tag name="IGUANATEXSIZE" val="12"/>
  <p:tag name="IGUANATEXCURSOR" val="1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98.3877"/>
  <p:tag name="LATEXADDIN" val="\documentclass{article}&#10;\usepackage{amsmath}&#10;\pagestyle{empty}&#10;\begin{document}&#10;&#10;&#10;$\mathbf{v} \perp\mathbf{v}_1,\ldots,\mathbf{v}_{k-1}$&#10;&#10;\end{document}"/>
  <p:tag name="IGUANATEXSIZE" val="12"/>
  <p:tag name="IGUANATEXCURSOR" val="1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97.6378"/>
  <p:tag name="LATEXADDIN" val="\documentclass{article}&#10;\usepackage{amsmath}&#10;\pagestyle{empty}&#10;\begin{document}&#10;&#10;$\mathbf{A} = [\mathbf{a}_1^T;\ldots;\mathbf{a}_n^T]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209.9738"/>
  <p:tag name="LATEXADDIN" val="\documentclass{article}&#10;\usepackage{amsmath}&#10;\pagestyle{empty}&#10;\begin{document}&#10;&#10;$\mathbf{A}\mathbf{v}_i$&#10;&#10;&#10;\end{document}"/>
  <p:tag name="IGUANATEXSIZE" val="20"/>
  <p:tag name="IGUANATEXCURSOR" val="1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.9779"/>
  <p:tag name="ORIGINALWIDTH" val="1098.613"/>
  <p:tag name="LATEXADDIN" val="\documentclass{article}&#10;\usepackage{amsmath}&#10;\pagestyle{empty}&#10;\begin{document}&#10;&#10;$\mathbf{u}_i = \frac{\mathbf{A}\mathbf{v}_i}{\|\mathbf{A}\mathbf{v}_i\|}=\frac{1}{d_i}\mathbf{A}\mathbf{v}_i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1.4248"/>
  <p:tag name="LATEXADDIN" val="\documentclass{article}&#10;\usepackage{amsmath}&#10;\pagestyle{empty}&#10;\begin{document}&#10;&#10;$d_i = \|\mathbf{A}\mathbf{v}_i\|$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72.8909"/>
  <p:tag name="LATEXADDIN" val="\documentclass{article}&#10;\usepackage{amsmath}&#10;\pagestyle{empty}&#10;\begin{document}&#10;&#10;&#10;$\mathbf{V}=[\mathbf{v}_1,\ldots,\mathbf{v}_k]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97.6378"/>
  <p:tag name="LATEXADDIN" val="\documentclass{article}&#10;\usepackage{amsmath}&#10;\pagestyle{empty}&#10;\begin{document}&#10;&#10;$\mathbf{A} = [\mathbf{a}_1^T;\ldots;\mathbf{a}_n^T]$&#10;&#10;&#10;\end{document}"/>
  <p:tag name="IGUANATEXSIZE" val="20"/>
  <p:tag name="IGUANATEXCURSOR" val="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7.2366"/>
  <p:tag name="LATEXADDIN" val="\documentclass{article}&#10;\usepackage{amsmath}&#10;\pagestyle{empty}&#10;\begin{document}&#10;&#10;&#10;$\mathbf{a}_1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3.4871"/>
  <p:tag name="LATEXADDIN" val="\documentclass{article}&#10;\usepackage{amsmath}&#10;\pagestyle{empty}&#10;\begin{document}&#10;&#10;$\mathbf{v}_i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.49008"/>
  <p:tag name="ORIGINALWIDTH" val="65.99173"/>
  <p:tag name="LATEXADDIN" val="\documentclass{article}&#10;\usepackage{amsmath}&#10;\pagestyle{empty}&#10;\begin{document}&#10;&#10;$p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9.74126"/>
  <p:tag name="LATEXADDIN" val="\documentclass{article}&#10;\usepackage{amsmath}&#10;\pagestyle{empty}&#10;\begin{document}&#10;&#10;&#10;$\mathbf{v}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07.2366"/>
  <p:tag name="LATEXADDIN" val="\documentclass{article}&#10;\usepackage{amsmath}&#10;\pagestyle{empty}&#10;\begin{document}&#10;&#10;&#10;$\mathbf{a}_1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0.2362"/>
  <p:tag name="LATEXADDIN" val="\documentclass{article}&#10;\usepackage{amsmath}&#10;\pagestyle{empty}&#10;\begin{document}&#10;&#10;&#10;$\mathbf{a}_2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.74055"/>
  <p:tag name="ORIGINALWIDTH" val="123.7346"/>
  <p:tag name="LATEXADDIN" val="\documentclass{article}&#10;\usepackage{amsmath}&#10;\pagestyle{empty}&#10;\begin{document}&#10;&#10;&#10;$\mathbf{a}_n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33.558"/>
  <p:tag name="LATEXADDIN" val="\documentclass{article}&#10;\usepackage{amsmath}&#10;\pagestyle{empty}&#10;\begin{document}&#10;&#10;$\mathbf{A}=\mathbf{U}\mathbf{D}\mathbf{V}^T=\sum_{i=1}^k d_i\mathbf{u}_i\mathbf{v}_i^T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617.1729"/>
  <p:tag name="LATEXADDIN" val="\documentclass{article}&#10;\usepackage{amsmath}&#10;\pagestyle{empty}&#10;\begin{document}&#10;&#10;$\mathbf{u}_i =\frac{1}{d_i}\mathbf{A}\mathbf{v}_i$&#10;&#10;&#10;\end{document}"/>
  <p:tag name="IGUANATEXSIZE" val="20"/>
  <p:tag name="IGUANATEXCURSOR" val="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79.64"/>
  <p:tag name="LATEXADDIN" val="\documentclass{article}&#10;\usepackage{amsmath}&#10;\pagestyle{empty}&#10;\begin{document}&#10;&#10;$\mathbf{U}=[\mathbf{u}_1,\ldots,\mathbf{u}_k]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0.2362"/>
  <p:tag name="LATEXADDIN" val="\documentclass{article}&#10;\usepackage{amsmath}&#10;\pagestyle{empty}&#10;\begin{document}&#10;&#10;&#10;$\mathbf{a}_2$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2.6659"/>
  <p:tag name="ORIGINALWIDTH" val="1540.307"/>
  <p:tag name="LATEXADDIN" val="\documentclass{article}&#10;\usepackage{amsmath}&#10;\usepackage{amssymb}&#10;\pagestyle{empty}&#10;\begin{document}&#10;&#10;\begin{eqnarray}&#10;\mathbf{D} =&#10;\begin{bmatrix}&#10;d_1 &amp;\ldots&amp;0 &amp;0&amp;\\&#10;\vdots&amp; \ddots&amp; &amp; &amp;\\&#10;0 &amp; &amp; d_{k-1} &amp;0 &amp;\\&#10;0 &amp; &amp; 0 &amp; d_k&amp;&#10;\end{bmatrix}\nonumber&#10;\end{eqnarray}&#10;&#10;&#10;\end{document}"/>
  <p:tag name="IGUANATEXSIZE" val="15"/>
  <p:tag name="IGUANATEXCURSOR" val="2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01.4248"/>
  <p:tag name="LATEXADDIN" val="\documentclass{article}&#10;\usepackage{amsmath}&#10;\pagestyle{empty}&#10;\begin{document}&#10;&#10;$d_i = \|\mathbf{A}\mathbf{v}_i\|$&#10;&#10;&#10;\end{document}"/>
  <p:tag name="IGUANATEXSIZE" val="20"/>
  <p:tag name="IGUANATEXCURSOR" val="11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72.8909"/>
  <p:tag name="LATEXADDIN" val="\documentclass{article}&#10;\usepackage{amsmath}&#10;\pagestyle{empty}&#10;\begin{document}&#10;&#10;&#10;$\mathbf{V}=[\mathbf{v}_1,\ldots,\mathbf{v}_k]$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2298"/>
  <p:tag name="ORIGINALWIDTH" val="1533.558"/>
  <p:tag name="LATEXADDIN" val="\documentclass{article}&#10;\usepackage{amsmath}&#10;\pagestyle{empty}&#10;\begin{document}&#10;&#10;$\mathbf{A}=\mathbf{U}\mathbf{D}\mathbf{V}^T=\sum_{i=1}^k d_i\mathbf{u}_i\mathbf{v}_i^T$&#10;&#10;&#10;\end{document}"/>
  <p:tag name="IGUANATEXSIZE" val="20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8.7139"/>
  <p:tag name="LATEXADDIN" val="\documentclass{article}&#10;\usepackage{amsmath}&#10;\pagestyle{empty}&#10;\begin{document}&#10;&#10;$n\times d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01.2373"/>
  <p:tag name="LATEXADDIN" val="\documentclass{article}&#10;\usepackage{amsmath}&#10;\pagestyle{empty}&#10;\begin{document}&#10;&#10;$\mathbf{U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87.964"/>
  <p:tag name="LATEXADDIN" val="\documentclass{article}&#10;\usepackage{amsmath}&#10;\pagestyle{empty}&#10;\begin{document}&#10;&#10;$n\times k$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97.48779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78.2152"/>
  <p:tag name="LATEXADDIN" val="\documentclass{article}&#10;\usepackage{amsmath}&#10;\pagestyle{empty}&#10;\begin{document}&#10;&#10;$k\times k$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6275</TotalTime>
  <Words>504</Words>
  <Application>Microsoft Office PowerPoint</Application>
  <PresentationFormat>On-screen Show (4:3)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等线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494</cp:revision>
  <dcterms:created xsi:type="dcterms:W3CDTF">2016-04-20T02:59:17Z</dcterms:created>
  <dcterms:modified xsi:type="dcterms:W3CDTF">2019-04-15T03:59:17Z</dcterms:modified>
</cp:coreProperties>
</file>