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5" r:id="rId3"/>
    <p:sldId id="306" r:id="rId4"/>
    <p:sldId id="310" r:id="rId5"/>
    <p:sldId id="307" r:id="rId6"/>
    <p:sldId id="311" r:id="rId7"/>
    <p:sldId id="312" r:id="rId8"/>
    <p:sldId id="313" r:id="rId9"/>
    <p:sldId id="309" r:id="rId10"/>
    <p:sldId id="318" r:id="rId11"/>
    <p:sldId id="314" r:id="rId12"/>
    <p:sldId id="315" r:id="rId13"/>
    <p:sldId id="316" r:id="rId14"/>
    <p:sldId id="317" r:id="rId15"/>
    <p:sldId id="28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58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57.png"/><Relationship Id="rId5" Type="http://schemas.openxmlformats.org/officeDocument/2006/relationships/tags" Target="../tags/tag60.xml"/><Relationship Id="rId10" Type="http://schemas.openxmlformats.org/officeDocument/2006/relationships/image" Target="../media/image56.png"/><Relationship Id="rId4" Type="http://schemas.openxmlformats.org/officeDocument/2006/relationships/tags" Target="../tags/tag59.xml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64.xml"/><Relationship Id="rId7" Type="http://schemas.openxmlformats.org/officeDocument/2006/relationships/image" Target="../media/image61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60.pn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5.xml"/><Relationship Id="rId9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68.xml"/><Relationship Id="rId7" Type="http://schemas.openxmlformats.org/officeDocument/2006/relationships/image" Target="../media/image64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67.png"/><Relationship Id="rId5" Type="http://schemas.openxmlformats.org/officeDocument/2006/relationships/tags" Target="../tags/tag70.xml"/><Relationship Id="rId10" Type="http://schemas.openxmlformats.org/officeDocument/2006/relationships/image" Target="../media/image61.png"/><Relationship Id="rId4" Type="http://schemas.openxmlformats.org/officeDocument/2006/relationships/tags" Target="../tags/tag69.xml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74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73.png"/><Relationship Id="rId5" Type="http://schemas.openxmlformats.org/officeDocument/2006/relationships/tags" Target="../tags/tag77.xml"/><Relationship Id="rId10" Type="http://schemas.openxmlformats.org/officeDocument/2006/relationships/image" Target="../media/image72.png"/><Relationship Id="rId4" Type="http://schemas.openxmlformats.org/officeDocument/2006/relationships/tags" Target="../tags/tag76.xml"/><Relationship Id="rId9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0.png"/><Relationship Id="rId5" Type="http://schemas.openxmlformats.org/officeDocument/2006/relationships/tags" Target="../tags/tag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slideLayout" Target="../slideLayouts/slideLayout9.xml"/><Relationship Id="rId18" Type="http://schemas.openxmlformats.org/officeDocument/2006/relationships/image" Target="../media/image20.png"/><Relationship Id="rId3" Type="http://schemas.openxmlformats.org/officeDocument/2006/relationships/tags" Target="../tags/tag11.xml"/><Relationship Id="rId21" Type="http://schemas.openxmlformats.org/officeDocument/2006/relationships/image" Target="../media/image23.png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image" Target="../media/image9.png"/><Relationship Id="rId25" Type="http://schemas.openxmlformats.org/officeDocument/2006/relationships/image" Target="../media/image27.png"/><Relationship Id="rId2" Type="http://schemas.openxmlformats.org/officeDocument/2006/relationships/tags" Target="../tags/tag10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image" Target="../media/image26.png"/><Relationship Id="rId5" Type="http://schemas.openxmlformats.org/officeDocument/2006/relationships/tags" Target="../tags/tag13.xml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tags" Target="../tags/tag18.xml"/><Relationship Id="rId19" Type="http://schemas.openxmlformats.org/officeDocument/2006/relationships/image" Target="../media/image21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17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tags" Target="../tags/tag22.xml"/><Relationship Id="rId16" Type="http://schemas.openxmlformats.org/officeDocument/2006/relationships/image" Target="../media/image32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9.png"/><Relationship Id="rId5" Type="http://schemas.openxmlformats.org/officeDocument/2006/relationships/tags" Target="../tags/tag25.xml"/><Relationship Id="rId15" Type="http://schemas.openxmlformats.org/officeDocument/2006/relationships/image" Target="../media/image31.png"/><Relationship Id="rId10" Type="http://schemas.openxmlformats.org/officeDocument/2006/relationships/slideLayout" Target="../slideLayouts/slideLayout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10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36.png"/><Relationship Id="rId17" Type="http://schemas.openxmlformats.org/officeDocument/2006/relationships/image" Target="../media/image40.png"/><Relationship Id="rId2" Type="http://schemas.openxmlformats.org/officeDocument/2006/relationships/tags" Target="../tags/tag31.xml"/><Relationship Id="rId16" Type="http://schemas.openxmlformats.org/officeDocument/2006/relationships/image" Target="../media/image39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35.png"/><Relationship Id="rId5" Type="http://schemas.openxmlformats.org/officeDocument/2006/relationships/tags" Target="../tags/tag34.xml"/><Relationship Id="rId15" Type="http://schemas.openxmlformats.org/officeDocument/2006/relationships/image" Target="../media/image38.png"/><Relationship Id="rId10" Type="http://schemas.openxmlformats.org/officeDocument/2006/relationships/image" Target="../media/image32.png"/><Relationship Id="rId4" Type="http://schemas.openxmlformats.org/officeDocument/2006/relationships/tags" Target="../tags/tag33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38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40.png"/><Relationship Id="rId17" Type="http://schemas.openxmlformats.org/officeDocument/2006/relationships/image" Target="../media/image44.png"/><Relationship Id="rId2" Type="http://schemas.openxmlformats.org/officeDocument/2006/relationships/tags" Target="../tags/tag39.xml"/><Relationship Id="rId16" Type="http://schemas.openxmlformats.org/officeDocument/2006/relationships/image" Target="../media/image43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35.png"/><Relationship Id="rId5" Type="http://schemas.openxmlformats.org/officeDocument/2006/relationships/tags" Target="../tags/tag42.xml"/><Relationship Id="rId15" Type="http://schemas.openxmlformats.org/officeDocument/2006/relationships/image" Target="../media/image42.png"/><Relationship Id="rId10" Type="http://schemas.openxmlformats.org/officeDocument/2006/relationships/image" Target="../media/image32.png"/><Relationship Id="rId4" Type="http://schemas.openxmlformats.org/officeDocument/2006/relationships/tags" Target="../tags/tag41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49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48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47.png"/><Relationship Id="rId5" Type="http://schemas.openxmlformats.org/officeDocument/2006/relationships/tags" Target="../tags/tag51.xml"/><Relationship Id="rId15" Type="http://schemas.openxmlformats.org/officeDocument/2006/relationships/image" Target="../media/image51.png"/><Relationship Id="rId10" Type="http://schemas.openxmlformats.org/officeDocument/2006/relationships/image" Target="../media/image45.png"/><Relationship Id="rId4" Type="http://schemas.openxmlformats.org/officeDocument/2006/relationships/tags" Target="../tags/tag50.xml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E4501F-0B62-492A-B8C5-3B95F4E6FC5C}"/>
              </a:ext>
            </a:extLst>
          </p:cNvPr>
          <p:cNvSpPr/>
          <p:nvPr/>
        </p:nvSpPr>
        <p:spPr>
          <a:xfrm>
            <a:off x="1346449" y="2052141"/>
            <a:ext cx="527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Maximum variance direction: when      is decentralized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4441C-B15A-4E83-8C96-6E509C0011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90" y="2900017"/>
            <a:ext cx="3256381" cy="306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BECAB2-C524-4F3C-81B7-64A68E910A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39" y="2155704"/>
            <a:ext cx="204190" cy="173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99B55-FA4C-4C7E-BCE6-9FA3E416E03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58" y="3605531"/>
            <a:ext cx="2032762" cy="7314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E96E2A-ACAA-497D-94D8-89AFA398491A}"/>
              </a:ext>
            </a:extLst>
          </p:cNvPr>
          <p:cNvSpPr/>
          <p:nvPr/>
        </p:nvSpPr>
        <p:spPr>
          <a:xfrm>
            <a:off x="1171839" y="4690021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Lagrangian form: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C2DEB-6B80-4AFF-8F7D-69B5881A6ED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25" y="4738305"/>
            <a:ext cx="3253333" cy="272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52FFEB-FB68-4A6D-8B87-2569BC9CCD9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15" y="5411040"/>
            <a:ext cx="2585904" cy="321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EFF92D-4DBE-456D-96A2-433B6CAE40A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25" y="6227853"/>
            <a:ext cx="1382095" cy="213333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A3EA5409-226E-4CF5-88F6-2C08C722324C}"/>
              </a:ext>
            </a:extLst>
          </p:cNvPr>
          <p:cNvSpPr/>
          <p:nvPr/>
        </p:nvSpPr>
        <p:spPr>
          <a:xfrm>
            <a:off x="4411200" y="5732564"/>
            <a:ext cx="351139" cy="3999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3846F-9452-44C8-ACEA-DF9FA84BCF71}"/>
              </a:ext>
            </a:extLst>
          </p:cNvPr>
          <p:cNvSpPr/>
          <p:nvPr/>
        </p:nvSpPr>
        <p:spPr>
          <a:xfrm>
            <a:off x="5552087" y="6173737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Eigen decomposition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D7BEC5-F574-410A-B1B7-BD4B3770AF21}"/>
              </a:ext>
            </a:extLst>
          </p:cNvPr>
          <p:cNvSpPr/>
          <p:nvPr/>
        </p:nvSpPr>
        <p:spPr>
          <a:xfrm>
            <a:off x="1836187" y="1080000"/>
            <a:ext cx="5786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Application 1: Principle Component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8C9D06-137C-48A8-B20A-DCAB0611AE6C}"/>
              </a:ext>
            </a:extLst>
          </p:cNvPr>
          <p:cNvSpPr/>
          <p:nvPr/>
        </p:nvSpPr>
        <p:spPr>
          <a:xfrm>
            <a:off x="3722921" y="6132537"/>
            <a:ext cx="688279" cy="39997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913062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2566F6-D95A-45B0-9B12-0127DD02E9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74" y="1922482"/>
            <a:ext cx="2221714" cy="742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05242B-1AC9-4BA0-B640-3E1CAB9159A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52" y="3874787"/>
            <a:ext cx="4454095" cy="2971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6EDAE9-0FAD-4603-B07D-4CED1CB91274}"/>
              </a:ext>
            </a:extLst>
          </p:cNvPr>
          <p:cNvSpPr/>
          <p:nvPr/>
        </p:nvSpPr>
        <p:spPr>
          <a:xfrm>
            <a:off x="1836187" y="1080000"/>
            <a:ext cx="5702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Application 2: Transfer Component Analysis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8748F3-C632-479A-BB7B-C9863677D6BA}"/>
              </a:ext>
            </a:extLst>
          </p:cNvPr>
          <p:cNvGrpSpPr/>
          <p:nvPr/>
        </p:nvGrpSpPr>
        <p:grpSpPr>
          <a:xfrm>
            <a:off x="1218751" y="3159302"/>
            <a:ext cx="7646464" cy="369332"/>
            <a:chOff x="917673" y="3159302"/>
            <a:chExt cx="7646464" cy="3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32AE06-2F37-48E4-BCBB-2254536CD8BA}"/>
                </a:ext>
              </a:extLst>
            </p:cNvPr>
            <p:cNvSpPr/>
            <p:nvPr/>
          </p:nvSpPr>
          <p:spPr>
            <a:xfrm>
              <a:off x="917673" y="3159302"/>
              <a:ext cx="76464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Introduce </a:t>
              </a:r>
              <a:r>
                <a:rPr lang="en-US" dirty="0" err="1">
                  <a:solidFill>
                    <a:srgbClr val="000000"/>
                  </a:solidFill>
                </a:rPr>
                <a:t>Lagrangian</a:t>
              </a:r>
              <a:r>
                <a:rPr lang="en-US" dirty="0">
                  <a:solidFill>
                    <a:srgbClr val="000000"/>
                  </a:solidFill>
                </a:rPr>
                <a:t> multipliers,</a:t>
              </a:r>
              <a:r>
                <a:rPr lang="zh-CN" altLang="en-US" dirty="0">
                  <a:solidFill>
                    <a:srgbClr val="000000"/>
                  </a:solidFill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</a:rPr>
                <a:t>i.e., </a:t>
              </a:r>
              <a:r>
                <a:rPr lang="en-US" dirty="0">
                  <a:solidFill>
                    <a:srgbClr val="000000"/>
                  </a:solidFill>
                </a:rPr>
                <a:t>a symmetric </a:t>
              </a:r>
              <a:r>
                <a:rPr lang="en-US" dirty="0"/>
                <a:t>matrix    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44B508F-1EE4-40AE-B1D1-EB998306CE8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8319" y="3265796"/>
              <a:ext cx="133029" cy="156343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2A0BADE-0CC8-44C1-AA00-66ADFFA05E7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38" y="4614461"/>
            <a:ext cx="6165333" cy="5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81237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785DC9-BEE9-481C-8B48-9C9D6A51FB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34" y="3536656"/>
            <a:ext cx="3189333" cy="3885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AF195E-5A2A-4071-98A2-2C34D6DDBA9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25" y="4759051"/>
            <a:ext cx="3239619" cy="3885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C9BE70-9E63-4B22-8362-E557D9626D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46" y="6164367"/>
            <a:ext cx="673524" cy="2102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A93AA86-681B-4809-95E3-D598ACB3D23B}"/>
              </a:ext>
            </a:extLst>
          </p:cNvPr>
          <p:cNvSpPr/>
          <p:nvPr/>
        </p:nvSpPr>
        <p:spPr>
          <a:xfrm>
            <a:off x="1836187" y="1080000"/>
            <a:ext cx="5702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Application 2: Transfer Component Analysis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DF01BC-DF2F-40EF-BBBF-76424ED4A76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52" y="2175111"/>
            <a:ext cx="4454095" cy="2971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C47B74-431F-4F64-AAFD-598FF568D34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58" y="2769757"/>
            <a:ext cx="2761143" cy="286476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832AD3D4-E451-4D9F-958D-CBD192DAD114}"/>
              </a:ext>
            </a:extLst>
          </p:cNvPr>
          <p:cNvSpPr/>
          <p:nvPr/>
        </p:nvSpPr>
        <p:spPr>
          <a:xfrm rot="5400000">
            <a:off x="3860199" y="2798986"/>
            <a:ext cx="842274" cy="4177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FAAC446-E4A9-4C98-99D6-8600F51FCAC9}"/>
              </a:ext>
            </a:extLst>
          </p:cNvPr>
          <p:cNvSpPr/>
          <p:nvPr/>
        </p:nvSpPr>
        <p:spPr>
          <a:xfrm rot="5400000">
            <a:off x="3971942" y="4133260"/>
            <a:ext cx="669073" cy="4177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C9FD228-E3E8-40AB-A73D-335EB03125E9}"/>
              </a:ext>
            </a:extLst>
          </p:cNvPr>
          <p:cNvSpPr/>
          <p:nvPr/>
        </p:nvSpPr>
        <p:spPr>
          <a:xfrm rot="5400000">
            <a:off x="3979367" y="5368397"/>
            <a:ext cx="669073" cy="4177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9DFCA3-64E7-44FB-BC03-A2BD517A68C4}"/>
              </a:ext>
            </a:extLst>
          </p:cNvPr>
          <p:cNvSpPr/>
          <p:nvPr/>
        </p:nvSpPr>
        <p:spPr>
          <a:xfrm>
            <a:off x="2024599" y="6038678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Eigen decomposition on</a:t>
            </a:r>
          </a:p>
        </p:txBody>
      </p:sp>
    </p:spTree>
    <p:extLst>
      <p:ext uri="{BB962C8B-B14F-4D97-AF65-F5344CB8AC3E}">
        <p14:creationId xmlns:p14="http://schemas.microsoft.com/office/powerpoint/2010/main" val="1779991227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CAD632-829C-41C2-963C-91591D15A957}"/>
              </a:ext>
            </a:extLst>
          </p:cNvPr>
          <p:cNvSpPr/>
          <p:nvPr/>
        </p:nvSpPr>
        <p:spPr>
          <a:xfrm>
            <a:off x="1836187" y="1080000"/>
            <a:ext cx="5887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Application 3: </a:t>
            </a:r>
            <a:r>
              <a:rPr lang="en-US" sz="2400" dirty="0"/>
              <a:t>Canonical Correlation Analysis</a:t>
            </a:r>
            <a:endParaRPr lang="en-US" altLang="zh-CN" sz="2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61633BB-B6B9-4C33-BBA6-9EC5A658F0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9" y="5417757"/>
            <a:ext cx="8551623" cy="540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4F42EE2-7525-4CC9-A692-017956BEE3D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05" y="2344448"/>
            <a:ext cx="4592756" cy="231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60221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99B1733-9985-4291-A1F6-2CFD43B3E8D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69" y="1928282"/>
            <a:ext cx="8476956" cy="54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5BBE6B-5851-4CE7-8201-E02D2C84DF3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15" y="2512017"/>
            <a:ext cx="4288002" cy="652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2E5215-62F1-4E35-A5A0-EB6178DD65E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31" y="3251491"/>
            <a:ext cx="4277333" cy="6521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84B0505-982B-45CB-9D31-2C0BB5D8709C}"/>
              </a:ext>
            </a:extLst>
          </p:cNvPr>
          <p:cNvSpPr/>
          <p:nvPr/>
        </p:nvSpPr>
        <p:spPr>
          <a:xfrm>
            <a:off x="1836187" y="1080000"/>
            <a:ext cx="5887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Application 3: </a:t>
            </a:r>
            <a:r>
              <a:rPr lang="en-US" sz="2400" dirty="0"/>
              <a:t>Canonical Correlation Analysis</a:t>
            </a:r>
            <a:endParaRPr lang="en-US" altLang="zh-CN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C1FE2D-1736-44E9-9E83-FB647C62FC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27" y="5793731"/>
            <a:ext cx="6627047" cy="66285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7398445-2311-40AA-AB86-A3CF3C47E5C0}"/>
              </a:ext>
            </a:extLst>
          </p:cNvPr>
          <p:cNvSpPr/>
          <p:nvPr/>
        </p:nvSpPr>
        <p:spPr>
          <a:xfrm>
            <a:off x="1836187" y="5706970"/>
            <a:ext cx="5210565" cy="8909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B6FFDE-D181-4EBE-ACA5-1B4521B3FECC}"/>
              </a:ext>
            </a:extLst>
          </p:cNvPr>
          <p:cNvGrpSpPr/>
          <p:nvPr/>
        </p:nvGrpSpPr>
        <p:grpSpPr>
          <a:xfrm>
            <a:off x="1836187" y="4018062"/>
            <a:ext cx="2970070" cy="369332"/>
            <a:chOff x="2108762" y="4535233"/>
            <a:chExt cx="2970070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6E2F30-07D0-459C-A37F-B55E74A5AE27}"/>
                </a:ext>
              </a:extLst>
            </p:cNvPr>
            <p:cNvSpPr/>
            <p:nvPr/>
          </p:nvSpPr>
          <p:spPr>
            <a:xfrm>
              <a:off x="2108762" y="4535233"/>
              <a:ext cx="21403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It can be proved that 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01D363-B4C4-4D96-B643-7DD93FDF759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4451" y="4627362"/>
              <a:ext cx="824381" cy="21333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477C1C7-79E6-411D-8D10-5BEBDEDAFAD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47" y="4504872"/>
            <a:ext cx="6354284" cy="60800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D3FE8970-37F4-4D06-A8DE-3145996E2BA1}"/>
              </a:ext>
            </a:extLst>
          </p:cNvPr>
          <p:cNvSpPr/>
          <p:nvPr/>
        </p:nvSpPr>
        <p:spPr>
          <a:xfrm>
            <a:off x="3976517" y="5209563"/>
            <a:ext cx="829740" cy="4638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9243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C7FC5C5A-52F1-4192-BF01-76F3F364F34D}"/>
              </a:ext>
            </a:extLst>
          </p:cNvPr>
          <p:cNvSpPr txBox="1"/>
          <p:nvPr/>
        </p:nvSpPr>
        <p:spPr>
          <a:xfrm>
            <a:off x="463339" y="2217963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For                ,</a:t>
            </a:r>
            <a:endParaRPr lang="zh-CN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ADB20-BE27-4E69-9B68-7D3F6ED48F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66" y="2331922"/>
            <a:ext cx="1057524" cy="1782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E3A089-66D3-4D0E-9DD5-00568AA74591}"/>
              </a:ext>
            </a:extLst>
          </p:cNvPr>
          <p:cNvSpPr/>
          <p:nvPr/>
        </p:nvSpPr>
        <p:spPr>
          <a:xfrm>
            <a:off x="3101085" y="1080000"/>
            <a:ext cx="2941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Eigen Decomposition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96D1D8-0D51-4E57-A0EF-BB68DA76FCAE}"/>
              </a:ext>
            </a:extLst>
          </p:cNvPr>
          <p:cNvGrpSpPr/>
          <p:nvPr/>
        </p:nvGrpSpPr>
        <p:grpSpPr>
          <a:xfrm>
            <a:off x="6963045" y="2562382"/>
            <a:ext cx="1845783" cy="1733235"/>
            <a:chOff x="6300315" y="2596544"/>
            <a:chExt cx="1845783" cy="173323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0E6CC01-8A38-4834-A5AC-5BD0695D72B1}"/>
                </a:ext>
              </a:extLst>
            </p:cNvPr>
            <p:cNvCxnSpPr/>
            <p:nvPr/>
          </p:nvCxnSpPr>
          <p:spPr>
            <a:xfrm flipV="1">
              <a:off x="6300316" y="2862719"/>
              <a:ext cx="0" cy="1467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CBB8506-A610-40B7-ADF9-004C35F4B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0316" y="4329778"/>
              <a:ext cx="16764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84C10C9-9D06-4B76-ABA8-0FB9BE29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0315" y="3608809"/>
              <a:ext cx="766187" cy="7209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B103073-505A-46F8-8E36-0AE863C899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501" y="2887840"/>
              <a:ext cx="766187" cy="72097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3639D07-5D1C-4D80-8BF9-9709786E0C4B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4034" y="3700884"/>
              <a:ext cx="144762" cy="11123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BEC74A6-AF62-4634-A719-437EB1E9A9B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621" y="2596544"/>
              <a:ext cx="1054477" cy="178285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96CC57B1-C057-4320-91EC-3B182CCABE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72" y="2325827"/>
            <a:ext cx="908190" cy="18438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056F782-DFE8-46F1-927C-97C9830B3079}"/>
              </a:ext>
            </a:extLst>
          </p:cNvPr>
          <p:cNvGrpSpPr/>
          <p:nvPr/>
        </p:nvGrpSpPr>
        <p:grpSpPr>
          <a:xfrm>
            <a:off x="463339" y="2866761"/>
            <a:ext cx="6376528" cy="707886"/>
            <a:chOff x="628280" y="4536074"/>
            <a:chExt cx="6376528" cy="70788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D32EEBD-3144-47D7-AEC1-DD306B837F87}"/>
                </a:ext>
              </a:extLst>
            </p:cNvPr>
            <p:cNvSpPr/>
            <p:nvPr/>
          </p:nvSpPr>
          <p:spPr>
            <a:xfrm>
              <a:off x="628280" y="4536074"/>
              <a:ext cx="637652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ym typeface="Symbol" pitchFamily="18" charset="2"/>
                </a:rPr>
                <a:t>T</a:t>
              </a:r>
              <a:r>
                <a:rPr lang="en-US" altLang="zh-TW" sz="2000" dirty="0">
                  <a:sym typeface="Symbol" pitchFamily="18" charset="2"/>
                </a:rPr>
                <a:t>he set of all eigenvectors of     together with the zero vector </a:t>
              </a:r>
            </a:p>
            <a:p>
              <a:r>
                <a:rPr lang="en-US" altLang="zh-TW" sz="2000" dirty="0">
                  <a:sym typeface="Symbol" pitchFamily="18" charset="2"/>
                </a:rPr>
                <a:t>forms a subspace of </a:t>
              </a:r>
              <a:endParaRPr lang="zh-CN" altLang="en-US" sz="2000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60A7E83-FE46-4E22-8EA7-FB64ADCEABC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719" y="4674171"/>
              <a:ext cx="126476" cy="1782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162215F-06F6-49FF-A827-029DEE179849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529" y="4956018"/>
              <a:ext cx="327619" cy="178286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21C37-0D0C-45AE-A1A1-13183753FE7E}"/>
              </a:ext>
            </a:extLst>
          </p:cNvPr>
          <p:cNvSpPr/>
          <p:nvPr/>
        </p:nvSpPr>
        <p:spPr>
          <a:xfrm>
            <a:off x="600227" y="5322805"/>
            <a:ext cx="7154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This set is closed under vector addition and scalar multiplication.</a:t>
            </a:r>
            <a:endParaRPr lang="zh-CN" altLang="en-US" sz="20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A45682B-5C0A-42B9-B6B7-EF810E77E80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99" y="4141494"/>
            <a:ext cx="2805334" cy="2514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2723B3A-88C0-4401-B173-49365095D25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99" y="4688715"/>
            <a:ext cx="1872763" cy="2514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0300D88-A072-4D9E-9390-4FD31FDB719F}"/>
              </a:ext>
            </a:extLst>
          </p:cNvPr>
          <p:cNvSpPr/>
          <p:nvPr/>
        </p:nvSpPr>
        <p:spPr>
          <a:xfrm>
            <a:off x="3062805" y="2247609"/>
            <a:ext cx="152400" cy="3435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C48E13-45FB-43BE-8E1B-76C1A380BD5C}"/>
              </a:ext>
            </a:extLst>
          </p:cNvPr>
          <p:cNvSpPr/>
          <p:nvPr/>
        </p:nvSpPr>
        <p:spPr>
          <a:xfrm>
            <a:off x="3215205" y="2247609"/>
            <a:ext cx="208902" cy="3435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BD1218-F8AB-4C99-A0CC-49FC08190BD0}"/>
              </a:ext>
            </a:extLst>
          </p:cNvPr>
          <p:cNvCxnSpPr>
            <a:cxnSpLocks/>
          </p:cNvCxnSpPr>
          <p:nvPr/>
        </p:nvCxnSpPr>
        <p:spPr>
          <a:xfrm flipH="1" flipV="1">
            <a:off x="2978092" y="2034565"/>
            <a:ext cx="160913" cy="183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5D8A69-CC3D-4647-8A55-CCB51D6BBA46}"/>
              </a:ext>
            </a:extLst>
          </p:cNvPr>
          <p:cNvCxnSpPr>
            <a:cxnSpLocks/>
          </p:cNvCxnSpPr>
          <p:nvPr/>
        </p:nvCxnSpPr>
        <p:spPr>
          <a:xfrm flipV="1">
            <a:off x="3372090" y="2098882"/>
            <a:ext cx="252688" cy="13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A558502-CCCD-4FB1-B31E-EC760C026BA7}"/>
              </a:ext>
            </a:extLst>
          </p:cNvPr>
          <p:cNvSpPr/>
          <p:nvPr/>
        </p:nvSpPr>
        <p:spPr>
          <a:xfrm>
            <a:off x="2260639" y="1751329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eigen value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BB24C4-5318-4B3D-A8A8-0215DE483268}"/>
              </a:ext>
            </a:extLst>
          </p:cNvPr>
          <p:cNvSpPr/>
          <p:nvPr/>
        </p:nvSpPr>
        <p:spPr>
          <a:xfrm>
            <a:off x="3498434" y="1815981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eigen vector</a:t>
            </a:r>
          </a:p>
        </p:txBody>
      </p:sp>
    </p:spTree>
    <p:extLst>
      <p:ext uri="{BB962C8B-B14F-4D97-AF65-F5344CB8AC3E}">
        <p14:creationId xmlns:p14="http://schemas.microsoft.com/office/powerpoint/2010/main" val="421943572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0529B1D-8646-41A8-889B-C1AAD2DD91AF}"/>
              </a:ext>
            </a:extLst>
          </p:cNvPr>
          <p:cNvSpPr/>
          <p:nvPr/>
        </p:nvSpPr>
        <p:spPr>
          <a:xfrm>
            <a:off x="1398356" y="5831103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Recall that singular value                        , so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64CE3A-628E-4682-813D-89C6E9431615}"/>
              </a:ext>
            </a:extLst>
          </p:cNvPr>
          <p:cNvSpPr/>
          <p:nvPr/>
        </p:nvSpPr>
        <p:spPr>
          <a:xfrm>
            <a:off x="3454547" y="1080000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Relation to SVD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36906-AEB3-4B37-9618-BCA2953316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86" y="2790881"/>
            <a:ext cx="6747428" cy="540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C65B56-FA4B-497C-ADF2-184843DAA1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86" y="2417996"/>
            <a:ext cx="1824000" cy="27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744E4-D319-4EB3-BA79-BDF4F06FB1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937" y="4440004"/>
            <a:ext cx="2294857" cy="1046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76C08A-8719-4056-9FF0-A190CB385956}"/>
              </a:ext>
            </a:extLst>
          </p:cNvPr>
          <p:cNvSpPr/>
          <p:nvPr/>
        </p:nvSpPr>
        <p:spPr>
          <a:xfrm>
            <a:off x="3211698" y="4379053"/>
            <a:ext cx="622071" cy="3435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550A2-C06D-4614-9AB6-FD3BF678997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733" y="3909053"/>
            <a:ext cx="1057524" cy="17828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0FB751E-B1A7-4F2A-9E52-716463726113}"/>
              </a:ext>
            </a:extLst>
          </p:cNvPr>
          <p:cNvGrpSpPr/>
          <p:nvPr/>
        </p:nvGrpSpPr>
        <p:grpSpPr>
          <a:xfrm>
            <a:off x="5966399" y="3432862"/>
            <a:ext cx="2272051" cy="1470126"/>
            <a:chOff x="2890077" y="2392572"/>
            <a:chExt cx="3497916" cy="226331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3EAB172-999C-4374-B5C0-BB31F92D0681}"/>
                </a:ext>
              </a:extLst>
            </p:cNvPr>
            <p:cNvGrpSpPr/>
            <p:nvPr/>
          </p:nvGrpSpPr>
          <p:grpSpPr>
            <a:xfrm>
              <a:off x="2890077" y="2392572"/>
              <a:ext cx="3435834" cy="2039022"/>
              <a:chOff x="4872408" y="2443969"/>
              <a:chExt cx="3435834" cy="2039022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B85ADFE-1114-4B2E-8399-6D3937D2FFB3}"/>
                  </a:ext>
                </a:extLst>
              </p:cNvPr>
              <p:cNvCxnSpPr/>
              <p:nvPr/>
            </p:nvCxnSpPr>
            <p:spPr>
              <a:xfrm>
                <a:off x="4879242" y="4474554"/>
                <a:ext cx="3429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B7E7B0A-030B-4391-BC36-D6ACB2B339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9242" y="2683854"/>
                <a:ext cx="0" cy="1790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0DF5F57-E017-4834-AF6F-007C606441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9241" y="3395054"/>
                <a:ext cx="2679701" cy="10795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062BDAA-622E-466F-ACD0-9555C24B2DD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0968" y="3337911"/>
                <a:ext cx="141714" cy="114286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AC12EEE-3967-4A25-BA68-EE4F44D746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1960" y="2967682"/>
                <a:ext cx="1862264" cy="15068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F9AB6E7-A1F7-4FD6-9A11-D6718F3FBB1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130" y="2760789"/>
                <a:ext cx="217904" cy="152381"/>
              </a:xfrm>
              <a:prstGeom prst="rect">
                <a:avLst/>
              </a:prstGeom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D2CB4CE-1DE5-4375-9AA1-21673FCFD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7837" y="2967682"/>
                <a:ext cx="292104" cy="6559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512AADB-B5A2-49D4-8657-6D92B967B6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2408" y="2902429"/>
                <a:ext cx="1346683" cy="15805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9F2A9FA8-D411-4DED-87E4-524C9831CA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6707" y="2737112"/>
                <a:ext cx="223999" cy="152381"/>
              </a:xfrm>
              <a:prstGeom prst="rect">
                <a:avLst/>
              </a:prstGeom>
            </p:spPr>
          </p:pic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D078C0B-8694-425F-98B7-27B2316CC0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1817" y="3004253"/>
                <a:ext cx="730319" cy="1441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D7C564A-E19B-4A96-9B7E-FF57344AE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7312" y="2923049"/>
                <a:ext cx="386572" cy="8680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F3946BD-29B3-4BFF-9630-620B9897D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1228" y="3031451"/>
                <a:ext cx="476458" cy="95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9661383-B03C-4163-83FC-8BB00AC6580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9545" y="2771928"/>
                <a:ext cx="251428" cy="153905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1A7410-9A73-4959-9C78-1D645229C1F3}"/>
                  </a:ext>
                </a:extLst>
              </p:cNvPr>
              <p:cNvSpPr txBox="1"/>
              <p:nvPr/>
            </p:nvSpPr>
            <p:spPr>
              <a:xfrm>
                <a:off x="5591807" y="2443969"/>
                <a:ext cx="473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….</a:t>
                </a:r>
                <a:endParaRPr lang="zh-CN" alt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A4B39B-DC44-42DB-9CD2-F16A14A8244E}"/>
                </a:ext>
              </a:extLst>
            </p:cNvPr>
            <p:cNvGrpSpPr/>
            <p:nvPr/>
          </p:nvGrpSpPr>
          <p:grpSpPr>
            <a:xfrm rot="20203585">
              <a:off x="4986396" y="2716646"/>
              <a:ext cx="1401597" cy="473835"/>
              <a:chOff x="5085070" y="2916097"/>
              <a:chExt cx="1401597" cy="47383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2FEC9EE-86CE-40A7-8E24-A6094E48F81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5070" y="3057105"/>
                <a:ext cx="121905" cy="178286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57B598-BA26-4085-873A-F06C7C5580C5}"/>
                  </a:ext>
                </a:extLst>
              </p:cNvPr>
              <p:cNvSpPr txBox="1"/>
              <p:nvPr/>
            </p:nvSpPr>
            <p:spPr>
              <a:xfrm>
                <a:off x="5148576" y="2916097"/>
                <a:ext cx="1338091" cy="473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: distance</a:t>
                </a:r>
                <a:endParaRPr lang="zh-CN" altLang="en-US" sz="140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87B2544-F477-4011-82F0-64516EB927EE}"/>
                </a:ext>
              </a:extLst>
            </p:cNvPr>
            <p:cNvGrpSpPr/>
            <p:nvPr/>
          </p:nvGrpSpPr>
          <p:grpSpPr>
            <a:xfrm rot="20273359">
              <a:off x="3361451" y="3853039"/>
              <a:ext cx="1551899" cy="473835"/>
              <a:chOff x="5667324" y="3910735"/>
              <a:chExt cx="1551899" cy="47383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0CF64F-C8E6-4939-A57B-69D31379D54A}"/>
                  </a:ext>
                </a:extLst>
              </p:cNvPr>
              <p:cNvSpPr txBox="1"/>
              <p:nvPr/>
            </p:nvSpPr>
            <p:spPr>
              <a:xfrm>
                <a:off x="5668897" y="3910735"/>
                <a:ext cx="1550326" cy="473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: projection</a:t>
                </a:r>
                <a:endParaRPr lang="zh-CN" altLang="en-US" sz="1400" dirty="0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7F4FE6E-1E75-454D-92CB-5CD281E3FF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7324" y="4128831"/>
                <a:ext cx="134096" cy="161524"/>
              </a:xfrm>
              <a:prstGeom prst="rect">
                <a:avLst/>
              </a:prstGeom>
            </p:spPr>
          </p:pic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694E45F-99DA-4777-84E2-18917E9B8999}"/>
                </a:ext>
              </a:extLst>
            </p:cNvPr>
            <p:cNvCxnSpPr/>
            <p:nvPr/>
          </p:nvCxnSpPr>
          <p:spPr>
            <a:xfrm>
              <a:off x="2896910" y="4423157"/>
              <a:ext cx="97960" cy="2327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7AF2FF5-EABE-432D-8F83-0FAFF201FDB3}"/>
                </a:ext>
              </a:extLst>
            </p:cNvPr>
            <p:cNvCxnSpPr/>
            <p:nvPr/>
          </p:nvCxnSpPr>
          <p:spPr>
            <a:xfrm>
              <a:off x="5038989" y="3576427"/>
              <a:ext cx="97960" cy="2327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FA3527-6D88-4828-8FCB-8DBC7CB26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8551" y="2817907"/>
              <a:ext cx="295443" cy="13001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8DF2C92-9259-455B-BA0B-99607E35E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4872" y="4410908"/>
              <a:ext cx="399060" cy="152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8D4AF02-66B9-4C89-A31A-25B1E33E9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3199" y="3733376"/>
              <a:ext cx="379685" cy="14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B93EB85-8D51-4EDF-894C-C1152E81E5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2095" y="2864956"/>
              <a:ext cx="75082" cy="18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25FE05-AC28-48DB-A6BC-5DA76255A2BB}"/>
                </a:ext>
              </a:extLst>
            </p:cNvPr>
            <p:cNvCxnSpPr>
              <a:cxnSpLocks/>
            </p:cNvCxnSpPr>
            <p:nvPr/>
          </p:nvCxnSpPr>
          <p:spPr>
            <a:xfrm>
              <a:off x="5136949" y="3311932"/>
              <a:ext cx="69576" cy="1795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1D380AC3-9582-4925-BD19-171223F42C6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41" y="5930476"/>
            <a:ext cx="1057524" cy="25447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20F5AAE-C62C-4E79-A15D-F52379E9F26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35" y="5917553"/>
            <a:ext cx="693333" cy="2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26175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64CE3A-628E-4682-813D-89C6E9431615}"/>
              </a:ext>
            </a:extLst>
          </p:cNvPr>
          <p:cNvSpPr/>
          <p:nvPr/>
        </p:nvSpPr>
        <p:spPr>
          <a:xfrm>
            <a:off x="3454547" y="1080000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Relation to SVD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550A2-C06D-4614-9AB6-FD3BF67899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03" y="2236538"/>
            <a:ext cx="1057524" cy="1782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781EBD9-FABA-4731-8412-D7B2B5CF4D1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360" y="2976247"/>
            <a:ext cx="1787428" cy="25142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8937E90-2ADC-494E-84D1-B435426BA11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77" y="3956006"/>
            <a:ext cx="2253714" cy="46327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9EF7502-CC31-4C3A-A2FF-48965B3FD98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79" y="2601080"/>
            <a:ext cx="2369143" cy="102514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1EB1C92-76A3-49AC-81E3-E357864F0F4E}"/>
              </a:ext>
            </a:extLst>
          </p:cNvPr>
          <p:cNvSpPr txBox="1"/>
          <p:nvPr/>
        </p:nvSpPr>
        <p:spPr>
          <a:xfrm>
            <a:off x="1041363" y="2859971"/>
            <a:ext cx="1267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We denote</a:t>
            </a:r>
            <a:endParaRPr lang="zh-CN" altLang="en-US" sz="2000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7323120-3ED2-493C-AC5A-38A0BE43B8F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69" y="5349977"/>
            <a:ext cx="1397333" cy="18631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2E0A68E-474C-4A1A-AAFA-B28224F15BE7}"/>
              </a:ext>
            </a:extLst>
          </p:cNvPr>
          <p:cNvSpPr txBox="1"/>
          <p:nvPr/>
        </p:nvSpPr>
        <p:spPr>
          <a:xfrm>
            <a:off x="2383615" y="4717160"/>
            <a:ext cx="335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If        is real symmetric matrix</a:t>
            </a:r>
            <a:endParaRPr lang="zh-CN" altLang="en-US" sz="20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DC6B724-FDB0-4869-BAA9-D9BE7E6469F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05" y="4830358"/>
            <a:ext cx="257524" cy="173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D9C93D-BDF3-4455-AC7B-04857B5E023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15" y="6356417"/>
            <a:ext cx="1296762" cy="187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82E3F-5625-42E0-B5BE-6CA89DF9323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15" y="5867307"/>
            <a:ext cx="1193143" cy="1863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3E4B26-B237-41F8-AA85-ECC9CEF2A07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15" y="6098486"/>
            <a:ext cx="1397333" cy="186318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02044403-BB4D-498F-AF55-846CEF0AA705}"/>
              </a:ext>
            </a:extLst>
          </p:cNvPr>
          <p:cNvSpPr/>
          <p:nvPr/>
        </p:nvSpPr>
        <p:spPr>
          <a:xfrm>
            <a:off x="3795980" y="5960466"/>
            <a:ext cx="201336" cy="48974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30334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3A928-2227-4592-B847-09E71AE8B126}"/>
              </a:ext>
            </a:extLst>
          </p:cNvPr>
          <p:cNvSpPr/>
          <p:nvPr/>
        </p:nvSpPr>
        <p:spPr>
          <a:xfrm>
            <a:off x="1814837" y="1914404"/>
            <a:ext cx="4451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ym typeface="Wingdings" pitchFamily="2" charset="2"/>
              </a:rPr>
              <a:t>Solving eigenvalues and eigenvectors of  </a:t>
            </a:r>
            <a:endParaRPr lang="zh-CN" alt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CC7BF-0962-4BE8-81B6-3645F615E72B}"/>
              </a:ext>
            </a:extLst>
          </p:cNvPr>
          <p:cNvSpPr/>
          <p:nvPr/>
        </p:nvSpPr>
        <p:spPr>
          <a:xfrm>
            <a:off x="3101085" y="1080000"/>
            <a:ext cx="2941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Eigen Decomposition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5427F7-B617-45C7-93FC-4981FA80D33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57" y="2042916"/>
            <a:ext cx="257524" cy="159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F5E2F6-7332-4A44-BCF4-4B4CA7B2B79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97" y="2610005"/>
            <a:ext cx="3117714" cy="2514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C06CCA-5AD8-4205-80FF-6D7AD639A93D}"/>
              </a:ext>
            </a:extLst>
          </p:cNvPr>
          <p:cNvSpPr/>
          <p:nvPr/>
        </p:nvSpPr>
        <p:spPr>
          <a:xfrm>
            <a:off x="2735102" y="3227672"/>
            <a:ext cx="3386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has nonzero solutions for </a:t>
            </a:r>
            <a:r>
              <a:rPr lang="en-US" altLang="zh-TW" sz="2000" b="1" dirty="0">
                <a:latin typeface="Times New Roman" pitchFamily="18" charset="0"/>
                <a:ea typeface="標楷體" pitchFamily="65" charset="-120"/>
              </a:rPr>
              <a:t> 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 iff </a:t>
            </a:r>
            <a:endParaRPr lang="zh-CN" alt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4A485B-3BD8-4162-99A7-C3A867EAC9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68" y="3318790"/>
            <a:ext cx="1641143" cy="2514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FB6222-96CF-434B-9F7A-8DCBED2B72B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778" y="3388886"/>
            <a:ext cx="144762" cy="1112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CC43B7-E075-49A0-ACDD-AC1593F03F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4" y="3327771"/>
            <a:ext cx="1827048" cy="2514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5ADE098-2E97-4E6F-89B7-0249F1A230D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96" y="3893429"/>
            <a:ext cx="1636571" cy="60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0D51271-A787-491A-9960-B492A6D7B06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83" y="4767076"/>
            <a:ext cx="5523809" cy="99657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55EA1A0-0EC4-4F06-9D19-E1043F08B11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83" y="6030174"/>
            <a:ext cx="2183619" cy="22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97DF3D1-2628-4B88-ACF7-478F13A3F5D9}"/>
              </a:ext>
            </a:extLst>
          </p:cNvPr>
          <p:cNvSpPr/>
          <p:nvPr/>
        </p:nvSpPr>
        <p:spPr>
          <a:xfrm>
            <a:off x="6378681" y="3225567"/>
            <a:ext cx="969973" cy="39997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B15CAE-7F32-484B-9913-68310E8530DD}"/>
              </a:ext>
            </a:extLst>
          </p:cNvPr>
          <p:cNvSpPr/>
          <p:nvPr/>
        </p:nvSpPr>
        <p:spPr>
          <a:xfrm>
            <a:off x="5972237" y="3723315"/>
            <a:ext cx="1782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ym typeface="Wingdings" pitchFamily="2" charset="2"/>
              </a:rPr>
              <a:t>singular matrix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415945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3A928-2227-4592-B847-09E71AE8B126}"/>
              </a:ext>
            </a:extLst>
          </p:cNvPr>
          <p:cNvSpPr/>
          <p:nvPr/>
        </p:nvSpPr>
        <p:spPr>
          <a:xfrm>
            <a:off x="1814837" y="1914404"/>
            <a:ext cx="4451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ym typeface="Wingdings" pitchFamily="2" charset="2"/>
              </a:rPr>
              <a:t>Solving eigenvalues and eigenvectors of  </a:t>
            </a:r>
            <a:endParaRPr lang="zh-CN" alt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CC7BF-0962-4BE8-81B6-3645F615E72B}"/>
              </a:ext>
            </a:extLst>
          </p:cNvPr>
          <p:cNvSpPr/>
          <p:nvPr/>
        </p:nvSpPr>
        <p:spPr>
          <a:xfrm>
            <a:off x="3101085" y="1080000"/>
            <a:ext cx="2941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Eigen Decomposition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5427F7-B617-45C7-93FC-4981FA80D33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57" y="2042916"/>
            <a:ext cx="257524" cy="159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F5E2F6-7332-4A44-BCF4-4B4CA7B2B79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97" y="2610005"/>
            <a:ext cx="3117714" cy="25142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55EA1A0-0EC4-4F06-9D19-E1043F08B11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624" y="3317000"/>
            <a:ext cx="2183619" cy="22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98ADEF-9161-4EA0-A4DE-089EE57BF3F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14" y="3125000"/>
            <a:ext cx="1636571" cy="60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018E8-CEAF-4A8E-80A3-AF97B77EA6C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09" y="4127486"/>
            <a:ext cx="2268952" cy="6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957E60-70FA-456B-8F4B-2E044309BE5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00" y="4093150"/>
            <a:ext cx="1263238" cy="60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7C724E-85B5-485B-ADB7-28C8915E538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10" y="5169999"/>
            <a:ext cx="2268953" cy="60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0F3A47-6F12-4D4C-94F5-8639579CA17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585" y="5169999"/>
            <a:ext cx="1290667" cy="608000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57FC2153-FD12-44A6-AECF-148C785C17E7}"/>
              </a:ext>
            </a:extLst>
          </p:cNvPr>
          <p:cNvSpPr/>
          <p:nvPr/>
        </p:nvSpPr>
        <p:spPr>
          <a:xfrm>
            <a:off x="4619849" y="4222607"/>
            <a:ext cx="669073" cy="4177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DB3BB1F-AE8B-45E9-911E-54470B3F1536}"/>
              </a:ext>
            </a:extLst>
          </p:cNvPr>
          <p:cNvSpPr/>
          <p:nvPr/>
        </p:nvSpPr>
        <p:spPr>
          <a:xfrm>
            <a:off x="4647969" y="5265120"/>
            <a:ext cx="669073" cy="4177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6257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8CC7BF-0962-4BE8-81B6-3645F615E72B}"/>
              </a:ext>
            </a:extLst>
          </p:cNvPr>
          <p:cNvSpPr/>
          <p:nvPr/>
        </p:nvSpPr>
        <p:spPr>
          <a:xfrm>
            <a:off x="3924227" y="1080000"/>
            <a:ext cx="1295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Question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B177A3-8592-48DD-9BE8-E3D5776CE9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76" y="2776265"/>
            <a:ext cx="1941333" cy="91123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769BF73-FC01-47AA-BC11-35CD3F57F0E4}"/>
              </a:ext>
            </a:extLst>
          </p:cNvPr>
          <p:cNvSpPr/>
          <p:nvPr/>
        </p:nvSpPr>
        <p:spPr>
          <a:xfrm>
            <a:off x="1442600" y="1928132"/>
            <a:ext cx="7013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Eigen values and eigen vectors of the following matrix:</a:t>
            </a:r>
          </a:p>
        </p:txBody>
      </p:sp>
    </p:spTree>
    <p:extLst>
      <p:ext uri="{BB962C8B-B14F-4D97-AF65-F5344CB8AC3E}">
        <p14:creationId xmlns:p14="http://schemas.microsoft.com/office/powerpoint/2010/main" val="3166092060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3E2D7B-CB8A-4775-8D3A-5B96869D146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44" y="2129190"/>
            <a:ext cx="4729905" cy="12998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1ECCDB-6A0B-4EA5-B39A-D848611C60F0}"/>
              </a:ext>
            </a:extLst>
          </p:cNvPr>
          <p:cNvSpPr/>
          <p:nvPr/>
        </p:nvSpPr>
        <p:spPr>
          <a:xfrm>
            <a:off x="4000369" y="1080000"/>
            <a:ext cx="114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Answer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68264-6C41-4F39-9D39-DA9D9FB6C8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3" y="2144960"/>
            <a:ext cx="1941333" cy="9112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023DD5-E71C-46F6-BD2E-C251C2574C5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35" y="4103404"/>
            <a:ext cx="705524" cy="213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0D9623-8215-4E2E-9094-E538EC1FC27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35" y="5590025"/>
            <a:ext cx="897524" cy="2133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6E02FE-F60D-469F-856E-791992ABB90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87" y="3754451"/>
            <a:ext cx="300190" cy="9112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B3DFF2-833A-4D8D-805D-97A08BE9268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56" y="5281727"/>
            <a:ext cx="496761" cy="9112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E0F3C75-B778-4A85-AD06-66B4C06B1D4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162" y="5281727"/>
            <a:ext cx="300190" cy="91123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27AFF9-6D53-43E2-9DE7-C6F1D186458B}"/>
              </a:ext>
            </a:extLst>
          </p:cNvPr>
          <p:cNvSpPr/>
          <p:nvPr/>
        </p:nvSpPr>
        <p:spPr>
          <a:xfrm>
            <a:off x="4168666" y="5465858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697281552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F06E2-F748-4485-9489-6FFE29B85A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590" y="3349954"/>
            <a:ext cx="2478095" cy="33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016EE9-2E23-4BCF-8F69-37817BCA4D1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590" y="4352928"/>
            <a:ext cx="2146667" cy="3371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0292EE-8D82-4C6E-8C00-B4DDE961E3AE}"/>
              </a:ext>
            </a:extLst>
          </p:cNvPr>
          <p:cNvSpPr/>
          <p:nvPr/>
        </p:nvSpPr>
        <p:spPr>
          <a:xfrm>
            <a:off x="3101085" y="1080000"/>
            <a:ext cx="2941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Eigen Decomposition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C440D9-67A6-4D31-862B-929358BA5CE3}"/>
              </a:ext>
            </a:extLst>
          </p:cNvPr>
          <p:cNvSpPr/>
          <p:nvPr/>
        </p:nvSpPr>
        <p:spPr>
          <a:xfrm>
            <a:off x="1749674" y="2207496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Important properties:</a:t>
            </a:r>
          </a:p>
        </p:txBody>
      </p:sp>
    </p:spTree>
    <p:extLst>
      <p:ext uri="{BB962C8B-B14F-4D97-AF65-F5344CB8AC3E}">
        <p14:creationId xmlns:p14="http://schemas.microsoft.com/office/powerpoint/2010/main" val="4131221393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20.434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\v=\lambda\v\nonumber&#10;\end{eqnarray}&#10;&#10;&#10;\end{document}"/>
  <p:tag name="IGUANATEXSIZE" val="20"/>
  <p:tag name="IGUANATEXCURSOR" val="58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897.6378"/>
  <p:tag name="LATEXADDIN" val="\documentclass{article}&#10;\usepackage{amsmath}&#10;\pagestyle{empty}&#10;\begin{document}&#10;&#10;$\mathbf{A} = [\mathbf{a}_1^T;\ldots;\mathbf{a}_n^T]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5.1856"/>
  <p:tag name="ORIGINALWIDTH" val="1129.3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&amp;&amp; \A^T\A\v=\lambda\v\nonumber\\&#10;\Rightarrow &amp;&amp; \v^T\A^T\A\v=\lambda\nonumber\\&#10;\Rightarrow &amp;&amp; \|\A\v\|^2 = \lambda \nonumber&#10;\end{eqnarray}&#10;&#10;&#10;\end{document}"/>
  <p:tag name="IGUANATEXSIZE" val="20"/>
  <p:tag name="IGUANATEXCURSOR" val="6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20.434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\v=\lambda\v\nonumber&#10;\end{eqnarray}&#10;&#10;&#10;\end{document}"/>
  <p:tag name="IGUANATEXSIZE" val="20"/>
  <p:tag name="IGUANATEXCURSOR" val="58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0.4349"/>
  <p:tag name="LATEXADDIN" val="\documentclass{article}&#10;\usepackage{amsmath}&#10;\pagestyle{empty}&#10;\begin{document}&#10;&#10;$d = \|\mathbf{A}\mathbf{v}\|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341.2073"/>
  <p:tag name="LATEXADDIN" val="\documentclass{article}&#10;\usepackage{amsmath}&#10;\pagestyle{empty}&#10;\begin{document}&#10;&#10;$\lambda = d^2$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9.74126"/>
  <p:tag name="LATEXADDIN" val="\documentclass{article}&#10;\usepackage{amsmath}&#10;\pagestyle{empty}&#10;\begin{document}&#10;&#10;&#10;$\mathbf{v}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7.2366"/>
  <p:tag name="LATEXADDIN" val="\documentclass{article}&#10;\usepackage{amsmath}&#10;\pagestyle{empty}&#10;\begin{document}&#10;&#10;&#10;$\mathbf{a}_1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0.2362"/>
  <p:tag name="LATEXADDIN" val="\documentclass{article}&#10;\usepackage{amsmath}&#10;\pagestyle{empty}&#10;\begin{document}&#10;&#10;&#10;$\mathbf{a}_2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46.944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\in\mathcal{R}^n$&#10;&#10;&#10;\end{document}"/>
  <p:tag name="IGUANATEXSIZE" val="20"/>
  <p:tag name="IGUANATEXCURSOR" val="54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23.7346"/>
  <p:tag name="LATEXADDIN" val="\documentclass{article}&#10;\usepackage{amsmath}&#10;\pagestyle{empty}&#10;\begin{document}&#10;&#10;&#10;$\mathbf{a}_n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20.434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\v=\lambda\v\nonumber&#10;\end{eqnarray}&#10;&#10;&#10;\end{document}"/>
  <p:tag name="IGUANATEXSIZE" val="20"/>
  <p:tag name="IGUANATEXCURSOR" val="58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79.64"/>
  <p:tag name="LATEXADDIN" val="\documentclass{article}&#10;\usepackage{amsmath}&#10;\pagestyle{empty}&#10;\begin{document}&#10;&#10;$\mathbf{V} = [\mathbf{v}_1;\ldots;\mathbf{v}_n]$&#10;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1109.1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&amp;&amp;\M\V=\V\bm{\Sigma}\nonumber\\&#10;\Rightarrow &amp;&amp;\M=\V\bm{\Sigma}\V^{-1}\nonumber&#10;\end{eqnarray}&#10;&#10;&#10;\end{document}"/>
  <p:tag name="IGUANATEXSIZE" val="20"/>
  <p:tag name="IGUANATEXCURSOR" val="59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554.556"/>
  <p:tag name="LATEXADDIN" val="\documentclass{article}&#10;\usepackage{amsmath}&#10;\usepackage{amssymb}&#10;\usepackage{bm}&#10;\pagestyle{empty}&#10;\begin{document}&#10;&#10;\begin{eqnarray}&#10;\bm{\Sigma} =&#10;\begin{bmatrix}&#10;\lambda_1 &amp;\ldots&amp;0 &amp;0&amp;\\&#10;\vdots&amp; \ddots&amp; &amp; &amp;\\&#10;0 &amp; &amp; \lambda_{k-1} &amp;0 &amp;\\&#10;0 &amp; &amp; 0 &amp; \lambda_k&amp;&#10;\end{bmatrix}\nonumber&#10;\end{eqnarray}&#10;&#10;&#10;\end{document}"/>
  <p:tag name="IGUANATEXSIZE" val="15"/>
  <p:tag name="IGUANATEXCURSOR" val="2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687.6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=\V\bm{\Sigma}\V^T\nonumber&#10;\end{eqnarray}&#10;&#10;&#10;\end{document}"/>
  <p:tag name="IGUANATEXSIZE" val="20"/>
  <p:tag name="IGUANATEXCURSOR" val="54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26.734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38.17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A=\U\S\V^T\nonumber&#10;\end{eqnarray}&#10;&#10;&#10;\end{document}"/>
  <p:tag name="IGUANATEXSIZE" val="20"/>
  <p:tag name="IGUANATEXCURSOR" val="55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87.176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=\A^T\A\nonumber&#10;\end{eqnarray}&#10;&#10;&#10;\end{document}"/>
  <p:tag name="IGUANATEXSIZE" val="20"/>
  <p:tag name="IGUANATEXCURSOR" val="55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687.6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=\V\bm{\Sigma}\V^T\nonumber&#10;\end{eqnarray}&#10;&#10;&#10;\end{document}"/>
  <p:tag name="IGUANATEXSIZE" val="20"/>
  <p:tag name="IGUANATEXCURSOR" val="54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80.57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(\v_1+\v_2)=\lambda(\v_1+\v_2)\nonumber&#10;\end{eqnarray}&#10;&#10;&#10;\end{document}"/>
  <p:tag name="IGUANATEXSIZE" val="20"/>
  <p:tag name="IGUANATEXCURSOR" val="57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26.734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534.30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\x=\lambda\x \Rightarrow (\M-\lambda\I)\x=\0$&#10;&#10;&#10;\end{document}"/>
  <p:tag name="IGUANATEXSIZE" val="20"/>
  <p:tag name="IGUANATEXCURSOR" val="57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07.64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(\M-\lambda\I)\x=\0$&#10;&#10;&#10;\end{document}"/>
  <p:tag name="IGUANATEXSIZE" val="20"/>
  <p:tag name="IGUANATEXCURSOR" val="53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99.13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et(\M-\lambda\I)=0$&#10;&#10;&#10;\end{document}"/>
  <p:tag name="IGUANATEXSIZE" val="20"/>
  <p:tag name="IGUANATEXCURSOR" val="54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05.3993"/>
  <p:tag name="LATEXADDIN" val="\documentclass{article}&#10;\usepackage{amsmath}&#10;\usepackage{amssymb}&#10;\pagestyle{empty}&#10;\begin{document}&#10;&#10;\begin{eqnarray}&#10;\mathbf{M} =&#10;\begin{bmatrix}&#10;2 &amp;-12 \\&#10;1 &amp; -5&#10;\end{bmatrix}\nonumber&#10;\end{eqnarray}&#10;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0.4387"/>
  <p:tag name="ORIGINALWIDTH" val="2718.41"/>
  <p:tag name="LATEXADDIN" val="\documentclass{article}&#10;\usepackage{amsmath}&#10;\pagestyle{empty}&#10;\begin{document}&#10;&#10;\begin{eqnarray}&#10;det(\mathbf{M}-\lambda\mathbf{I})\!\!\!\!\!\!&amp;&amp;=\left|\begin{array}{cc}&#10;2-\lambda &amp; -12\\&#10;1 &amp; -5-\lambda&#10;\end{array}\right|\nonumber\\&#10;&amp;&amp; =\lambda^2+3\lambda+2=(\lambda+1)(\lambda+2)=0\nonumber&#10;\end{eqnarray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74.616"/>
  <p:tag name="LATEXADDIN" val="\documentclass{article}&#10;\usepackage{amsmath}&#10;\pagestyle{empty}&#10;\begin{document}&#10;&#10;\begin{eqnarray}&#10;\lambda_1=-1,\quad \lambda_2=-2 \nonumber&#10;\end{eqnarray}&#10;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26.734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534.30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\x=\lambda\x \Rightarrow (\M-\lambda\I)\x=\0$&#10;&#10;&#10;\end{document}"/>
  <p:tag name="IGUANATEXSIZE" val="20"/>
  <p:tag name="IGUANATEXCURSOR" val="57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21.634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(c\v_1)=\lambda(c\v_1)\nonumber&#10;\end{eqnarray}&#10;&#10;&#10;\end{document}"/>
  <p:tag name="IGUANATEXSIZE" val="20"/>
  <p:tag name="IGUANATEXCURSOR" val="57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74.616"/>
  <p:tag name="LATEXADDIN" val="\documentclass{article}&#10;\usepackage{amsmath}&#10;\pagestyle{empty}&#10;\begin{document}&#10;&#10;\begin{eqnarray}&#10;\lambda_1=-1,\quad \lambda_2=-2 \nonumber&#10;\end{eqnarray}&#10;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05.3993"/>
  <p:tag name="LATEXADDIN" val="\documentclass{article}&#10;\usepackage{amsmath}&#10;\usepackage{amssymb}&#10;\pagestyle{empty}&#10;\begin{document}&#10;&#10;\begin{eqnarray}&#10;\mathbf{M} =&#10;\begin{bmatrix}&#10;2 &amp;-12 \\&#10;1 &amp; -5&#10;\end{bmatrix}\nonumber&#10;\end{eqnarray}&#10;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16.61"/>
  <p:tag name="LATEXADDIN" val="\documentclass{article}&#10;\usepackage{amsmath}&#10;\usepackage{amssymb}&#10;\pagestyle{empty}&#10;\begin{document}&#10;&#10;\begin{eqnarray}&#10;\begin{bmatrix}&#10;3 &amp;-12 \\&#10;1 &amp; -4&#10;\end{bmatrix}&#10;\begin{bmatrix}&#10;x_1 \\&#10;x_2&#10;\end{bmatrix}&#10;=&#10;\begin{bmatrix}&#10;0 \\&#10;0&#10;\end{bmatrix}\nonumber&#10;\end{eqnarray}&#10;&#10;&#10;\end{document}"/>
  <p:tag name="IGUANATEXSIZE" val="20"/>
  <p:tag name="IGUANATEXCURSOR" val="2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621.6723"/>
  <p:tag name="LATEXADDIN" val="\documentclass{article}&#10;\usepackage{amsmath}&#10;\usepackage{amssymb}&#10;\pagestyle{empty}&#10;\begin{document}&#10;&#10;\begin{eqnarray}&#10;\begin{bmatrix}&#10;x_1 \\&#10;x_2&#10;\end{bmatrix}&#10;=&#10;t&#10;\begin{bmatrix}&#10;4 \\&#10;1&#10;\end{bmatrix}\nonumber&#10;\end{eqnarray}&#10;&#10;&#10;\end{document}"/>
  <p:tag name="IGUANATEXSIZE" val="20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16.61"/>
  <p:tag name="LATEXADDIN" val="\documentclass{article}&#10;\usepackage{amsmath}&#10;\usepackage{amssymb}&#10;\pagestyle{empty}&#10;\begin{document}&#10;&#10;\begin{eqnarray}&#10;\begin{bmatrix}&#10;4 &amp;-12 \\&#10;1 &amp; -3&#10;\end{bmatrix}&#10;\begin{bmatrix}&#10;x_1 \\&#10;x_2&#10;\end{bmatrix}&#10;=&#10;\begin{bmatrix}&#10;0 \\&#10;0&#10;\end{bmatrix}\nonumber&#10;\end{eqnarray}&#10;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635.1707"/>
  <p:tag name="LATEXADDIN" val="\documentclass{article}&#10;\usepackage{amsmath}&#10;\usepackage{amssymb}&#10;\pagestyle{empty}&#10;\begin{document}&#10;&#10;\begin{eqnarray}&#10;\begin{bmatrix}&#10;x_1 \\&#10;x_2&#10;\end{bmatrix}&#10;=&#10;s&#10;\begin{bmatrix}&#10;3 \\&#10;1&#10;\end{bmatrix}\nonumber&#10;\end{eqnarray}&#10;&#10;&#10;\end{document}"/>
  <p:tag name="IGUANATEXSIZE" val="20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955.3806"/>
  <p:tag name="LATEXADDIN" val="\documentclass{article}&#10;\usepackage{amsmath}&#10;\usepackage{amssymb}&#10;\pagestyle{empty}&#10;\begin{document}&#10;&#10;\begin{eqnarray}&#10;\mathbf{M} =&#10;\begin{bmatrix}&#10;1 &amp; 3 &amp;  0 \\&#10;3 &amp; 1 &amp; 0\\&#10;0 &amp; 0 &amp; -2&#10;\end{bmatrix}\nonumber&#10;\end{eqnarray}&#10;&#10;&#10;\end{document}"/>
  <p:tag name="IGUANATEXSIZE" val="20"/>
  <p:tag name="IGUANATEXCURSOR" val="1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9.67"/>
  <p:tag name="ORIGINALWIDTH" val="2327.709"/>
  <p:tag name="LATEXADDIN" val="\documentclass{article}&#10;\usepackage{amsmath}&#10;\pagestyle{empty}&#10;\begin{document}&#10;&#10;\begin{eqnarray}&#10;det(\mathbf{M}-\lambda\mathbf{I})\!\!\!\!\!\!&amp;&amp;=\left|\begin{array}{ccc}&#10;1-\lambda &amp; 3 &amp; 0\\&#10;3 &amp; 1-\lambda &amp; 0\\&#10;0 &amp; 0 &amp; -\lambda-2&#10;\end{array}\right|\nonumber\\&#10;&amp;&amp; =(\lambda+2)^2(\lambda-4)=0\nonumber&#10;\end{eqnarray}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955.3806"/>
  <p:tag name="LATEXADDIN" val="\documentclass{article}&#10;\usepackage{amsmath}&#10;\usepackage{amssymb}&#10;\pagestyle{empty}&#10;\begin{document}&#10;&#10;\begin{eqnarray}&#10;\mathbf{M} =&#10;\begin{bmatrix}&#10;1 &amp; 3 &amp;  0 \\&#10;3 &amp; 1 &amp; 0\\&#10;0 &amp; 0 &amp; -2&#10;\end{bmatrix}\nonumber&#10;\end{eqnarray}&#10;&#10;&#10;\end{document}"/>
  <p:tag name="IGUANATEXSIZE" val="20"/>
  <p:tag name="IGUANATEXCURSOR" val="1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347.2066"/>
  <p:tag name="LATEXADDIN" val="\documentclass{article}&#10;\usepackage{amsmath}&#10;\pagestyle{empty}&#10;\begin{document}&#10;&#10;\begin{eqnarray}&#10;\lambda_1=4 \nonumber&#10;\end{eqnarray}&#10;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.2422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lambda$&#10;&#10;&#10;\end{document}"/>
  <p:tag name="IGUANATEXSIZE" val="20"/>
  <p:tag name="IGUANATEXCURSOR" val="5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441.6948"/>
  <p:tag name="LATEXADDIN" val="\documentclass{article}&#10;\usepackage{amsmath}&#10;\pagestyle{empty}&#10;\begin{document}&#10;&#10;\begin{eqnarray}&#10;\lambda_2=-2 \nonumber&#10;\end{eqnarray}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147.7315"/>
  <p:tag name="LATEXADDIN" val="\documentclass{article}&#10;\usepackage{amsmath}&#10;\usepackage{amssymb}&#10;\pagestyle{empty}&#10;\begin{document}&#10;&#10;\begin{eqnarray}&#10;\begin{bmatrix}&#10;1 \\&#10;1\\&#10;0&#10;\end{bmatrix}\nonumber&#10;\end{eqnarray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244.4695"/>
  <p:tag name="LATEXADDIN" val="\documentclass{article}&#10;\usepackage{amsmath}&#10;\usepackage{amssymb}&#10;\pagestyle{empty}&#10;\begin{document}&#10;&#10;\begin{eqnarray}&#10;\begin{bmatrix}&#10;1 \\&#10;-1\\&#10;0&#10;\end{bmatrix}\nonumber&#10;\end{eqnarray}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147.7315"/>
  <p:tag name="LATEXADDIN" val="\documentclass{article}&#10;\usepackage{amsmath}&#10;\usepackage{amssymb}&#10;\pagestyle{empty}&#10;\begin{document}&#10;&#10;\begin{eqnarray}&#10;\begin{bmatrix}&#10;0 \\&#10;0\\&#10;1&#10;\end{bmatrix}\nonumber&#10;\end{eqnarray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975.628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trace(\M)=\sum_i \lambda_i$&#10;&#10;&#10;\end{document}"/>
  <p:tag name="IGUANATEXSIZE" val="25"/>
  <p:tag name="IGUANATEXCURSOR" val="55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845.144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et(\M)=\prod_i \lambda_i$&#10;&#10;&#10;\end{document}"/>
  <p:tag name="IGUANATEXSIZE" val="25"/>
  <p:tag name="IGUANATEXCURSOR" val="54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602.5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1}{n}\sum_{i=1}^n (\v^T\x_i)^2=\frac{1}{n}\v^T\X\X^T\v$&#10;&#10;&#10;\end{document}"/>
  <p:tag name="IGUANATEXSIZE" val="20"/>
  <p:tag name="IGUANATEXCURSOR" val="57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0.48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9.955"/>
  <p:tag name="ORIGINALWIDTH" val="1000.37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x_{\v} &amp;&amp;\v^T\X\X^T\v\nonumber\\&#10;\mbox{s.t.} &amp;&amp; \v^T\v=1\nonumber&#10;\end{eqnarray}&#10;&#10;&#10;\end{document}"/>
  <p:tag name="IGUANATEXSIZE" val="20"/>
  <p:tag name="IGUANATEXCURSOR" val="63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01.0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L}_{\v} = \v^T\X\X^T\v+\lambda(1-\v^T\v)$&#10;&#10;&#10;\end{document}"/>
  <p:tag name="IGUANATEXSIZE" val="20"/>
  <p:tag name="IGUANATEXCURSOR" val="59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61.229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R}^n$&#10;&#10;&#10;\end{document}"/>
  <p:tag name="IGUANATEXSIZE" val="20"/>
  <p:tag name="IGUANATEXCURSOR" val="53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272.59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\partial \mathcal{L}_{\v}}{\partial \v}=\X\X^T\v-\lambda\v=\mathbf{0}$&#10;&#10;&#10;\end{document}"/>
  <p:tag name="IGUANATEXSIZE" val="20"/>
  <p:tag name="IGUANATEXCURSOR" val="59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80.16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\X^T\v=\lambda\v$&#10;&#10;&#10;\end{document}"/>
  <p:tag name="IGUANATEXSIZE" val="20"/>
  <p:tag name="IGUANATEXCURSOR" val="54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5.2043"/>
  <p:tag name="ORIGINALWIDTH" val="1093.363"/>
  <p:tag name="LATEXADDIN" val="\documentclass{article}&#10;\usepackage{amsmath}&#10;\pagestyle{empty}&#10;\begin{document}&#10;&#10;&#10;\begin{eqnarray} &#10;\min_{\mathbf{X}} &amp;&amp; \textnormal{tr}(\mathbf{X}\mathbf{A}\mathbf{X}^T)\nonumber\\&#10;\mbox{s.t.} &amp;&amp;\mathbf{X}\mathbf{B}\mathbf{X}^T=\mathbf{I}.\nonumber&#10;\end{eqnarray}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414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2191.976"/>
  <p:tag name="LATEXADDIN" val="\documentclass{article}&#10;\usepackage{amsmath}&#10;\pagestyle{empty}&#10;\begin{document}&#10;&#10;&#10;\begin{eqnarray}&#10;\mathcal{L}_{\mathbf{X},\mathbf{Z}} = \textnormal{tr}(\mathbf{X}\mathbf{A}\mathbf{X}^T)-\textnormal{tr}((\mathbf{X}\mathbf{B}\mathbf{X}^T-\mathbf{I})\mathbf{Z}). \nonumber&#10;\end{eqnarray}&#10;&#10;\end{document}"/>
  <p:tag name="IGUANATEXSIZE" val="20"/>
  <p:tag name="IGUANATEXCURSOR" val="2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3034.121"/>
  <p:tag name="LATEXADDIN" val="\documentclass{article}&#10;\usepackage{amsmath}&#10;\pagestyle{empty}&#10;\begin{document}&#10;&#10;&#10;\begin{eqnarray}&#10;\frac{\partial\mathcal{L}_{\mathbf{X},\mathbf{Z}}}{\partial\mathbf{X}}=\mathbf{0}\Rightarrow \mathbf{X}\mathbf{A}=&#10;\mathbf{Z}\mathbf{X}\mathbf{B}\Rightarrow&#10;\mathbf{Z}=(\mathbf{X}\mathbf{A}\mathbf{X}^T)(\mathbf{X}\mathbf{B}\mathbf{X}^T)^{-1}\nonumber&#10;\end{eqnarray}&#10;&#10;\end{document}"/>
  <p:tag name="IGUANATEXSIZE" val="20"/>
  <p:tag name="IGUANATEXCURSOR" val="3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72.74094"/>
  <p:tag name="LATEXADDIN" val="\documentclass{article}&#10;\usepackage{amsmath}&#10;\pagestyle{empty}&#10;\begin{document}&#10;&#10;$\mathbf{Z}$&#10;&#10;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569.554"/>
  <p:tag name="LATEXADDIN" val="\documentclass{article}&#10;\usepackage{amsmath}&#10;\pagestyle{empty}&#10;\begin{document}&#10;&#10;\begin{eqnarray} \label{eqn:TCA_dual}&#10;\min_{\mathbf{X}} \textnormal{tr}((\mathbf{X}\mathbf{A}\mathbf{X}^T)(\mathbf{X}\mathbf{B}\mathbf{X}^T)^{-1}).\nonumber&#10;\end{eqnarray}&#10;&#10;&#10;\end{document}"/>
  <p:tag name="IGUANATEXSIZE" val="20"/>
  <p:tag name="IGUANATEXCURSOR" val="2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594.301"/>
  <p:tag name="LATEXADDIN" val="\documentclass{article}&#10;\usepackage{amsmath}&#10;\pagestyle{empty}&#10;\begin{document}&#10;&#10;\begin{eqnarray} &#10;\max_{\mathbf{X}} \textnormal{tr}((\mathbf{X}\mathbf{B}\mathbf{X}^T)(\mathbf{X}\mathbf{A}\mathbf{X}^T)^{-1}).\nonumber&#10;\end{eqnarray} &#10;&#10;&#10;\end{document}"/>
  <p:tag name="IGUANATEXSIZE" val="20"/>
  <p:tag name="IGUANATEXCURSOR" val="2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1.4586"/>
  <p:tag name="LATEXADDIN" val="\documentclass{article}&#10;\usepackage{amsmath}&#10;\pagestyle{empty}&#10;\begin{document}&#10;&#10;$\mathbf{A}^{-1}\mathbf{B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2191.976"/>
  <p:tag name="LATEXADDIN" val="\documentclass{article}&#10;\usepackage{amsmath}&#10;\pagestyle{empty}&#10;\begin{document}&#10;&#10;&#10;\begin{eqnarray}&#10;\mathcal{L}_{\mathbf{X},\mathbf{Z}} = \textnormal{tr}(\mathbf{X}\mathbf{A}\mathbf{X}^T)-\textnormal{tr}((\mathbf{X}\mathbf{B}\mathbf{X}^T-\mathbf{I})\mathbf{Z}). \nonumber&#10;\end{eqnarray}&#10;&#10;\end{document}"/>
  <p:tag name="IGUANATEXSIZE" val="20"/>
  <p:tag name="IGUANATEXCURSOR" val="2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42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358.83"/>
  <p:tag name="LATEXADDIN" val="\documentclass{article}&#10;\usepackage{amsmath}&#10;\pagestyle{empty}&#10;\begin{document}&#10;&#10;&#10;\begin{eqnarray}&#10;\mathbf{Z}=(\mathbf{X}\mathbf{A}\mathbf{X}^T)(\mathbf{X}\mathbf{B}\mathbf{X}^T)^{-1}\nonumber&#10;\end{eqnarray}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4208.474"/>
  <p:tag name="LATEXADDIN" val="\documentclass{article}&#10;\usepackage{amsmath}&#10;\usepackage{bm}&#10;\pagestyle{empty}&#10;\begin{document}&#10;&#10;\begin{eqnarray}&#10;\mathcal{L}_{\bm{\alpha},\bm{\beta},\lambda_1,\lambda_2}=\sum_{i}\bm{\alpha}^T\mathbf{x}_i\mathbf{y}_i^T\bm{\beta} - \lambda_1(\sum_{i}\bm{\alpha}^T\mathbf{x}_i\mathbf{x}_i^T\bm{\alpha}-N)&#10;-\lambda_2(\sum_{i}\bm{\beta}^T\mathbf{y}_i\mathbf{y}_i^T\bm{\beta}-N).\nonumber&#10;\end{eqnarray}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9.857"/>
  <p:tag name="ORIGINALWIDTH" val="2260.218"/>
  <p:tag name="LATEXADDIN" val="\documentclass{article}&#10;\usepackage{amsmath}&#10;\usepackage{bm}&#10;\usepackage{amsfonts}&#10;\pagestyle{empty}&#10;\begin{document}&#10;&#10;\begin{eqnarray}&#10;\max_{\bm{\alpha},\bm{\beta}} &amp;&amp;\frac{\sum_i\bm{\alpha}^T\mathbf{x}_i\mathbf{y}_i^T\bm{\beta}}{\sqrt{(\sum_i \bm{\alpha}^T\mathbf{x}_i\mathbf{x}_i^T\bm{\alpha})(\sum_i \bm{\beta}^T\mathbf{y}_i\mathbf{y}_i^T\bm{\beta})}}\nonumber\\&#10;\mbox{s.t.} &amp;&amp;\frac{1}{N}\sum_i \bm{\alpha}^T\mathbf{x}_i\mathbf{x}_i^T\bm{\alpha} = 1, \nonumber\\&#10;&amp;&amp;\frac{1}{N}\sum_i \bm{\beta}^T\mathbf{y}_i\mathbf{y}_i^T\bm{\beta} = 1. \nonumber&#10;\end{eqnarray}&#10;&#10;&#10;\end{document}"/>
  <p:tag name="IGUANATEXSIZE" val="20"/>
  <p:tag name="IGUANATEXCURSOR" val="3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4171.729"/>
  <p:tag name="LATEXADDIN" val="\documentclass{article}&#10;\usepackage{amsmath}&#10;\usepackage{bm}&#10;\pagestyle{empty}&#10;\begin{document}&#10;&#10;\begin{eqnarray}&#10;\mathcal{L}_{\bm{\alpha},\bm{\beta},\lambda_1,\lambda_2}=\sum_{i}\bm{\alpha}^T\mathbf{x}_i\mathbf{y}_i^T\bm{\beta} - \lambda_1(\sum_{i}\bm{\alpha}^T\mathbf{x}_i\mathbf{x}_i^T\bm{\alpha}-N)&#10;-\lambda_2(\sum_{i}\bm{\beta}^T\mathbf{y}_i\mathbf{y}_i^T\bm{\beta}-N)\nonumber&#10;\end{eqnarray}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2110.236"/>
  <p:tag name="LATEXADDIN" val="\documentclass{article}&#10;\usepackage{amsmath}&#10;\usepackage{bm}&#10;\pagestyle{empty}&#10;\begin{document}&#10;&#10;\begin{eqnarray}&#10;\frac{\partial \mathcal{L}}{\partial \bm{\alpha}}=\mathbf{0}\Rightarrow\sum_i\mathbf{x}_i\mathbf{y}_i^T\bm{\beta} = 2\lambda_1\sum_i\mathbf{x}_i \mathbf{x}_i^T\bm{\alpha}\nonumber&#10;\end{eqnarray}&#10;&#10;&#10;\end{document}"/>
  <p:tag name="IGUANATEXSIZE" val="20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2104.987"/>
  <p:tag name="LATEXADDIN" val="\documentclass{article}&#10;\usepackage{amsmath}&#10;\usepackage{bm}&#10;\pagestyle{empty}&#10;\begin{document}&#10;&#10;\begin{eqnarray}&#10;\frac{\partial \mathcal{L}}{\partial \bm{\beta}}=\mathbf{0}\Rightarrow\sum_i\mathbf{y}_i\mathbf{x}_i^T\bm{\alpha} = 2\lambda_2\sum_i\mathbf{y}_i \mathbf{y}_i^T\bm{\beta}\nonumber&#10;\end{eqnarray}&#10;&#10;&#10;\end{document}"/>
  <p:tag name="IGUANATEXSIZE" val="20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3261.342"/>
  <p:tag name="LATEXADDIN" val="\documentclass{article}&#10;\usepackage{amsmath}&#10;\usepackage{bm}&#10;\usepackage{amssymb}&#10;\pagestyle{empty}&#10;\begin{document}&#10;&#10;\begin{eqnarray}&#10;\begin{bmatrix}&#10;\sum_i\mathbf{x}_i\mathbf{x}_i^T &amp;  \mathbf{0} \\&#10;\mathbf{0} &amp;  \sum_i\mathbf{y}_i\mathbf{y}_i^T&#10;\end{bmatrix}^{-1}&#10;\begin{bmatrix}&#10;\mathbf{0} &amp; \sum_i\mathbf{x}_i\mathbf{y}_i^T \\&#10; \sum_i\mathbf{y}_i\mathbf{x}_i^T &amp; \mathbf{0} &#10;\end{bmatrix}&#10;\begin{bmatrix}&#10;\bm{\alpha}  \\&#10;\bm{\beta} &#10;\end{bmatrix}&#10;=2\lambda&#10;\begin{bmatrix}&#10;\bm{\alpha}  \\&#10;\bm{\beta} &#10;\end{bmatrix}&#10;\nonumber&#10;\end{eqnarray}&#10;&#10;&#10;\end{document}"/>
  <p:tag name="IGUANATEXSIZE" val="20"/>
  <p:tag name="IGUANATEXCURSOR" val="4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127.109"/>
  <p:tag name="LATEXADDIN" val="\documentclass{article}&#10;\usepackage{amsmath}&#10;\usepackage{bm}&#10;\usepackage{amssymb}&#10;\pagestyle{empty}&#10;\begin{document}&#10;&#10;\begin{eqnarray}&#10;\begin{bmatrix}&#10;\mathbf{0} &amp; \sum_i\mathbf{x}_i\mathbf{y}_i^T \\&#10; \sum_i\mathbf{y}_i\mathbf{x}_i^T &amp; \mathbf{0} &#10;\end{bmatrix}&#10;\begin{bmatrix}&#10;\bm{\alpha}  \\&#10;\bm{\beta} &#10;\end{bmatrix}&#10;=2\lambda&#10;\begin{bmatrix}&#10;\sum_i\mathbf{x}_i\mathbf{x}_i^T &amp;  \mathbf{0} \\&#10;\mathbf{0} &amp;  \sum_i\mathbf{y}_i\mathbf{y}_i^T&#10;\end{bmatrix}&#10;\begin{bmatrix}&#10;\bm{\alpha}  \\&#10;\bm{\beta} &#10;\end{bmatrix}&#10;\nonumber&#10;\end{eqnarray}&#10;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405.699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lambda_1=\lambda_2$&#10;&#10;&#10;\end{document}"/>
  <p:tag name="IGUANATEXSIZE" val="20"/>
  <p:tag name="IGUANATEXCURSOR" val="55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18.935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\x=\lambda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20.585"/>
  <p:tag name="LATEXADDIN" val="\documentclass{article}&#10;\usepackage{amsmath}&#10;\pagestyle{empty}&#10;\begin{document}&#10;&#10;\begin{eqnarray}&#10;\mathbf{v}^*=\arg\max_{\|\mathbf{v}\|=1}\|\mathbf{A}\mathbf{v}\|^2=\arg\max_{\|\mathbf{v}\|=1} \sum_i (\mathbf{a}_i^T\mathbf{v})^2=\arg\max \sum_i p_i^2\nonumber&#10;\end{eqnarray}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6820</TotalTime>
  <Words>166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標楷體</vt:lpstr>
      <vt:lpstr>新細明體</vt:lpstr>
      <vt:lpstr>等线</vt:lpstr>
      <vt:lpstr>黑体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587</cp:revision>
  <dcterms:created xsi:type="dcterms:W3CDTF">2016-04-20T02:59:17Z</dcterms:created>
  <dcterms:modified xsi:type="dcterms:W3CDTF">2019-06-16T01:09:26Z</dcterms:modified>
</cp:coreProperties>
</file>