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40"/>
  </p:notesMasterIdLst>
  <p:handoutMasterIdLst>
    <p:handoutMasterId r:id="rId41"/>
  </p:handoutMasterIdLst>
  <p:sldIdLst>
    <p:sldId id="256" r:id="rId2"/>
    <p:sldId id="337" r:id="rId3"/>
    <p:sldId id="338" r:id="rId4"/>
    <p:sldId id="340" r:id="rId5"/>
    <p:sldId id="342" r:id="rId6"/>
    <p:sldId id="344" r:id="rId7"/>
    <p:sldId id="377" r:id="rId8"/>
    <p:sldId id="347" r:id="rId9"/>
    <p:sldId id="348" r:id="rId10"/>
    <p:sldId id="349" r:id="rId11"/>
    <p:sldId id="315" r:id="rId12"/>
    <p:sldId id="351" r:id="rId13"/>
    <p:sldId id="316" r:id="rId14"/>
    <p:sldId id="352" r:id="rId15"/>
    <p:sldId id="350" r:id="rId16"/>
    <p:sldId id="378" r:id="rId17"/>
    <p:sldId id="353" r:id="rId18"/>
    <p:sldId id="365" r:id="rId19"/>
    <p:sldId id="366" r:id="rId20"/>
    <p:sldId id="367" r:id="rId21"/>
    <p:sldId id="370" r:id="rId22"/>
    <p:sldId id="368" r:id="rId23"/>
    <p:sldId id="369" r:id="rId24"/>
    <p:sldId id="371" r:id="rId25"/>
    <p:sldId id="372" r:id="rId26"/>
    <p:sldId id="373" r:id="rId27"/>
    <p:sldId id="375" r:id="rId28"/>
    <p:sldId id="376" r:id="rId29"/>
    <p:sldId id="374" r:id="rId30"/>
    <p:sldId id="318" r:id="rId31"/>
    <p:sldId id="362" r:id="rId32"/>
    <p:sldId id="345" r:id="rId33"/>
    <p:sldId id="363" r:id="rId34"/>
    <p:sldId id="364" r:id="rId35"/>
    <p:sldId id="354" r:id="rId36"/>
    <p:sldId id="355" r:id="rId37"/>
    <p:sldId id="356" r:id="rId38"/>
    <p:sldId id="282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98"/>
    <a:srgbClr val="FF0000"/>
    <a:srgbClr val="E6E6E6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580" autoAdjust="0"/>
  </p:normalViewPr>
  <p:slideViewPr>
    <p:cSldViewPr snapToGrid="0">
      <p:cViewPr varScale="1">
        <p:scale>
          <a:sx n="108" d="100"/>
          <a:sy n="108" d="100"/>
        </p:scale>
        <p:origin x="14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4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lt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ai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11" r:id="rId3"/>
    <p:sldLayoutId id="2147483818" r:id="rId4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None/>
        <a:defRPr sz="2400" i="0" u="sng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5.xml"/><Relationship Id="rId7" Type="http://schemas.openxmlformats.org/officeDocument/2006/relationships/image" Target="../media/image14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6.xml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39.xml"/><Relationship Id="rId7" Type="http://schemas.openxmlformats.org/officeDocument/2006/relationships/image" Target="../media/image32.png"/><Relationship Id="rId12" Type="http://schemas.openxmlformats.org/officeDocument/2006/relationships/image" Target="../media/image37.jpe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9.png"/><Relationship Id="rId11" Type="http://schemas.openxmlformats.org/officeDocument/2006/relationships/image" Target="../media/image36.jpeg"/><Relationship Id="rId5" Type="http://schemas.openxmlformats.org/officeDocument/2006/relationships/image" Target="../media/image20.png"/><Relationship Id="rId10" Type="http://schemas.openxmlformats.org/officeDocument/2006/relationships/image" Target="../media/image35.jp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3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4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43.jpe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10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tags" Target="../tags/tag44.xml"/><Relationship Id="rId7" Type="http://schemas.openxmlformats.org/officeDocument/2006/relationships/image" Target="../media/image35.jpg"/><Relationship Id="rId12" Type="http://schemas.openxmlformats.org/officeDocument/2006/relationships/image" Target="../media/image47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4.jpg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46.png"/><Relationship Id="rId4" Type="http://schemas.openxmlformats.org/officeDocument/2006/relationships/tags" Target="../tags/tag45.xml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50.png"/><Relationship Id="rId3" Type="http://schemas.openxmlformats.org/officeDocument/2006/relationships/tags" Target="../tags/tag48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49.png"/><Relationship Id="rId2" Type="http://schemas.openxmlformats.org/officeDocument/2006/relationships/tags" Target="../tags/tag47.xml"/><Relationship Id="rId16" Type="http://schemas.openxmlformats.org/officeDocument/2006/relationships/image" Target="../media/image53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48.png"/><Relationship Id="rId5" Type="http://schemas.openxmlformats.org/officeDocument/2006/relationships/tags" Target="../tags/tag50.xml"/><Relationship Id="rId15" Type="http://schemas.openxmlformats.org/officeDocument/2006/relationships/image" Target="../media/image52.png"/><Relationship Id="rId10" Type="http://schemas.openxmlformats.org/officeDocument/2006/relationships/image" Target="../media/image43.jpeg"/><Relationship Id="rId4" Type="http://schemas.openxmlformats.org/officeDocument/2006/relationships/tags" Target="../tags/tag49.xml"/><Relationship Id="rId9" Type="http://schemas.openxmlformats.org/officeDocument/2006/relationships/image" Target="../media/image35.jpg"/><Relationship Id="rId1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13" Type="http://schemas.openxmlformats.org/officeDocument/2006/relationships/image" Target="../media/image55.png"/><Relationship Id="rId3" Type="http://schemas.openxmlformats.org/officeDocument/2006/relationships/tags" Target="../tags/tag54.xml"/><Relationship Id="rId7" Type="http://schemas.openxmlformats.org/officeDocument/2006/relationships/image" Target="../media/image34.jpg"/><Relationship Id="rId12" Type="http://schemas.openxmlformats.org/officeDocument/2006/relationships/image" Target="../media/image54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49.png"/><Relationship Id="rId5" Type="http://schemas.openxmlformats.org/officeDocument/2006/relationships/tags" Target="../tags/tag56.xml"/><Relationship Id="rId10" Type="http://schemas.openxmlformats.org/officeDocument/2006/relationships/image" Target="../media/image48.png"/><Relationship Id="rId4" Type="http://schemas.openxmlformats.org/officeDocument/2006/relationships/tags" Target="../tags/tag55.xml"/><Relationship Id="rId9" Type="http://schemas.openxmlformats.org/officeDocument/2006/relationships/image" Target="../media/image43.jpeg"/><Relationship Id="rId1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4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43.jpe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9.xml"/><Relationship Id="rId6" Type="http://schemas.openxmlformats.org/officeDocument/2006/relationships/image" Target="../media/image57.png"/><Relationship Id="rId5" Type="http://schemas.openxmlformats.org/officeDocument/2006/relationships/image" Target="../media/image43.jpeg"/><Relationship Id="rId4" Type="http://schemas.openxmlformats.org/officeDocument/2006/relationships/image" Target="../media/image35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image" Target="../media/image59.png"/><Relationship Id="rId18" Type="http://schemas.openxmlformats.org/officeDocument/2006/relationships/image" Target="../media/image63.png"/><Relationship Id="rId3" Type="http://schemas.openxmlformats.org/officeDocument/2006/relationships/tags" Target="../tags/tag62.xml"/><Relationship Id="rId21" Type="http://schemas.openxmlformats.org/officeDocument/2006/relationships/image" Target="../media/image66.png"/><Relationship Id="rId7" Type="http://schemas.openxmlformats.org/officeDocument/2006/relationships/tags" Target="../tags/tag66.xml"/><Relationship Id="rId12" Type="http://schemas.openxmlformats.org/officeDocument/2006/relationships/image" Target="../media/image58.jpg"/><Relationship Id="rId17" Type="http://schemas.openxmlformats.org/officeDocument/2006/relationships/image" Target="../media/image48.png"/><Relationship Id="rId2" Type="http://schemas.openxmlformats.org/officeDocument/2006/relationships/tags" Target="../tags/tag61.xml"/><Relationship Id="rId16" Type="http://schemas.openxmlformats.org/officeDocument/2006/relationships/image" Target="../media/image62.png"/><Relationship Id="rId20" Type="http://schemas.openxmlformats.org/officeDocument/2006/relationships/image" Target="../media/image65.png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64.xml"/><Relationship Id="rId15" Type="http://schemas.openxmlformats.org/officeDocument/2006/relationships/image" Target="../media/image61.png"/><Relationship Id="rId10" Type="http://schemas.openxmlformats.org/officeDocument/2006/relationships/tags" Target="../tags/tag69.xml"/><Relationship Id="rId19" Type="http://schemas.openxmlformats.org/officeDocument/2006/relationships/image" Target="../media/image64.png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16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18.xml"/><Relationship Id="rId16" Type="http://schemas.openxmlformats.org/officeDocument/2006/relationships/image" Target="../media/image19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4.png"/><Relationship Id="rId5" Type="http://schemas.openxmlformats.org/officeDocument/2006/relationships/tags" Target="../tags/tag21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tags" Target="../tags/tag72.xml"/><Relationship Id="rId7" Type="http://schemas.openxmlformats.org/officeDocument/2006/relationships/image" Target="../media/image35.jpg"/><Relationship Id="rId12" Type="http://schemas.openxmlformats.org/officeDocument/2006/relationships/image" Target="../media/image70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34.jpg"/><Relationship Id="rId11" Type="http://schemas.openxmlformats.org/officeDocument/2006/relationships/image" Target="../media/image69.png"/><Relationship Id="rId5" Type="http://schemas.openxmlformats.org/officeDocument/2006/relationships/slideLayout" Target="../slideLayouts/slideLayout3.xml"/><Relationship Id="rId10" Type="http://schemas.openxmlformats.org/officeDocument/2006/relationships/image" Target="../media/image68.png"/><Relationship Id="rId4" Type="http://schemas.openxmlformats.org/officeDocument/2006/relationships/tags" Target="../tags/tag73.xml"/><Relationship Id="rId9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13" Type="http://schemas.openxmlformats.org/officeDocument/2006/relationships/image" Target="../media/image71.png"/><Relationship Id="rId3" Type="http://schemas.openxmlformats.org/officeDocument/2006/relationships/tags" Target="../tags/tag76.xml"/><Relationship Id="rId7" Type="http://schemas.openxmlformats.org/officeDocument/2006/relationships/image" Target="../media/image34.jpg"/><Relationship Id="rId12" Type="http://schemas.openxmlformats.org/officeDocument/2006/relationships/image" Target="../media/image69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68.png"/><Relationship Id="rId5" Type="http://schemas.openxmlformats.org/officeDocument/2006/relationships/tags" Target="../tags/tag78.xml"/><Relationship Id="rId10" Type="http://schemas.openxmlformats.org/officeDocument/2006/relationships/image" Target="../media/image67.png"/><Relationship Id="rId4" Type="http://schemas.openxmlformats.org/officeDocument/2006/relationships/tags" Target="../tags/tag77.xml"/><Relationship Id="rId9" Type="http://schemas.openxmlformats.org/officeDocument/2006/relationships/image" Target="../media/image43.jpeg"/><Relationship Id="rId1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image" Target="../media/image20.png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image" Target="../media/image19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image" Target="../media/image74.png"/><Relationship Id="rId5" Type="http://schemas.openxmlformats.org/officeDocument/2006/relationships/tags" Target="../tags/tag83.xml"/><Relationship Id="rId10" Type="http://schemas.openxmlformats.org/officeDocument/2006/relationships/image" Target="../media/image73.png"/><Relationship Id="rId4" Type="http://schemas.openxmlformats.org/officeDocument/2006/relationships/tags" Target="../tags/tag82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89.xml"/><Relationship Id="rId7" Type="http://schemas.openxmlformats.org/officeDocument/2006/relationships/image" Target="../media/image20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0.xml"/><Relationship Id="rId9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g"/><Relationship Id="rId13" Type="http://schemas.openxmlformats.org/officeDocument/2006/relationships/image" Target="../media/image82.png"/><Relationship Id="rId3" Type="http://schemas.openxmlformats.org/officeDocument/2006/relationships/tags" Target="../tags/tag93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81.png"/><Relationship Id="rId2" Type="http://schemas.openxmlformats.org/officeDocument/2006/relationships/tags" Target="../tags/tag92.xml"/><Relationship Id="rId16" Type="http://schemas.openxmlformats.org/officeDocument/2006/relationships/image" Target="../media/image85.png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80.png"/><Relationship Id="rId5" Type="http://schemas.openxmlformats.org/officeDocument/2006/relationships/tags" Target="../tags/tag95.xml"/><Relationship Id="rId15" Type="http://schemas.openxmlformats.org/officeDocument/2006/relationships/image" Target="../media/image84.png"/><Relationship Id="rId10" Type="http://schemas.openxmlformats.org/officeDocument/2006/relationships/image" Target="../media/image79.jpg"/><Relationship Id="rId4" Type="http://schemas.openxmlformats.org/officeDocument/2006/relationships/tags" Target="../tags/tag94.xml"/><Relationship Id="rId9" Type="http://schemas.openxmlformats.org/officeDocument/2006/relationships/image" Target="../media/image78.jpg"/><Relationship Id="rId1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27.xml"/><Relationship Id="rId7" Type="http://schemas.openxmlformats.org/officeDocument/2006/relationships/image" Target="../media/image1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8.xml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7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jpe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31.xml"/><Relationship Id="rId7" Type="http://schemas.openxmlformats.org/officeDocument/2006/relationships/image" Target="../media/image1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2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C4FD068-9506-4D2B-A013-C878070538E7}"/>
              </a:ext>
            </a:extLst>
          </p:cNvPr>
          <p:cNvGrpSpPr/>
          <p:nvPr/>
        </p:nvGrpSpPr>
        <p:grpSpPr>
          <a:xfrm>
            <a:off x="1688781" y="1734256"/>
            <a:ext cx="5021937" cy="372009"/>
            <a:chOff x="1688781" y="1734256"/>
            <a:chExt cx="5021937" cy="37200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578939-5654-4FA0-9F23-45E5996A3AC2}"/>
                </a:ext>
              </a:extLst>
            </p:cNvPr>
            <p:cNvSpPr txBox="1"/>
            <p:nvPr/>
          </p:nvSpPr>
          <p:spPr>
            <a:xfrm>
              <a:off x="1688781" y="1736933"/>
              <a:ext cx="1965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Training categories</a:t>
              </a:r>
              <a:endParaRPr lang="zh-CN" altLang="en-US" dirty="0" err="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74926F-0915-4E84-99FA-C937F40C13E3}"/>
                </a:ext>
              </a:extLst>
            </p:cNvPr>
            <p:cNvSpPr txBox="1"/>
            <p:nvPr/>
          </p:nvSpPr>
          <p:spPr>
            <a:xfrm>
              <a:off x="4590919" y="1734256"/>
              <a:ext cx="1854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Testing categories</a:t>
              </a:r>
              <a:endParaRPr lang="zh-CN" altLang="en-US" dirty="0" err="1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FC97195-4BB8-4351-8F68-246FBC9A531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842" y="1839434"/>
              <a:ext cx="230095" cy="1843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3D3F2B-75DB-4604-9EAE-11E835982BA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861" y="1820515"/>
              <a:ext cx="214857" cy="208762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370C003-4D89-4AE3-8D08-3DBBC1BE92BB}"/>
              </a:ext>
            </a:extLst>
          </p:cNvPr>
          <p:cNvSpPr txBox="1"/>
          <p:nvPr/>
        </p:nvSpPr>
        <p:spPr>
          <a:xfrm>
            <a:off x="2979064" y="1080000"/>
            <a:ext cx="345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Training/testing categories</a:t>
            </a:r>
            <a:endParaRPr lang="zh-CN" altLang="en-US" sz="2400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D69B69-40D0-4C4A-AB5E-6E82D7AA81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61" y="2667044"/>
            <a:ext cx="1971810" cy="2529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EBC1E4-CDBF-45A7-BC74-0471A7CC62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861" y="3277340"/>
            <a:ext cx="3260952" cy="2651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690D36-7AD4-4615-B9AB-2898B9601E20}"/>
              </a:ext>
            </a:extLst>
          </p:cNvPr>
          <p:cNvSpPr txBox="1"/>
          <p:nvPr/>
        </p:nvSpPr>
        <p:spPr>
          <a:xfrm>
            <a:off x="1957463" y="4224160"/>
            <a:ext cx="6571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Training categories and testing categories have no overlap.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In other words, we have zero training samples for testing categories.</a:t>
            </a:r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1998996634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7F3DB396-E274-4672-B0E3-9C77B63879C7}"/>
              </a:ext>
            </a:extLst>
          </p:cNvPr>
          <p:cNvSpPr txBox="1"/>
          <p:nvPr/>
        </p:nvSpPr>
        <p:spPr>
          <a:xfrm>
            <a:off x="4865843" y="3334348"/>
            <a:ext cx="1019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6076522-FF43-429A-9D80-F669E64761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792" y="3985268"/>
            <a:ext cx="230095" cy="188952"/>
          </a:xfrm>
          <a:prstGeom prst="rect">
            <a:avLst/>
          </a:prstGeom>
        </p:spPr>
      </p:pic>
      <p:sp>
        <p:nvSpPr>
          <p:cNvPr id="4" name="Arrow: Curved Left 19">
            <a:extLst>
              <a:ext uri="{FF2B5EF4-FFF2-40B4-BE49-F238E27FC236}">
                <a16:creationId xmlns:a16="http://schemas.microsoft.com/office/drawing/2014/main" id="{8125AFEB-5A99-4C62-B5AB-E5B665A3DA2B}"/>
              </a:ext>
            </a:extLst>
          </p:cNvPr>
          <p:cNvSpPr/>
          <p:nvPr/>
        </p:nvSpPr>
        <p:spPr>
          <a:xfrm rot="16200000">
            <a:off x="6191386" y="1557838"/>
            <a:ext cx="745747" cy="2389839"/>
          </a:xfrm>
          <a:prstGeom prst="curvedLeftArrow">
            <a:avLst/>
          </a:prstGeom>
          <a:solidFill>
            <a:srgbClr val="B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84A56B-69EA-4DBA-92A7-F32D624587C8}"/>
              </a:ext>
            </a:extLst>
          </p:cNvPr>
          <p:cNvSpPr txBox="1"/>
          <p:nvPr/>
        </p:nvSpPr>
        <p:spPr>
          <a:xfrm>
            <a:off x="7112191" y="3334348"/>
            <a:ext cx="1019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2480E5F-DF34-41F0-83DC-12E7B8D885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45" y="3975718"/>
            <a:ext cx="214857" cy="222476"/>
          </a:xfrm>
          <a:prstGeom prst="rect">
            <a:avLst/>
          </a:prstGeom>
        </p:spPr>
      </p:pic>
      <p:sp>
        <p:nvSpPr>
          <p:cNvPr id="7" name="Oval 22 1">
            <a:extLst>
              <a:ext uri="{FF2B5EF4-FFF2-40B4-BE49-F238E27FC236}">
                <a16:creationId xmlns:a16="http://schemas.microsoft.com/office/drawing/2014/main" id="{4CB36680-277F-469A-8EAA-147E2D8E2C69}"/>
              </a:ext>
            </a:extLst>
          </p:cNvPr>
          <p:cNvSpPr/>
          <p:nvPr/>
        </p:nvSpPr>
        <p:spPr>
          <a:xfrm>
            <a:off x="7015198" y="3149793"/>
            <a:ext cx="1260000" cy="12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AD69FA47-961B-4833-AF33-5A5E2A0EFF75}"/>
              </a:ext>
            </a:extLst>
          </p:cNvPr>
          <p:cNvSpPr txBox="1"/>
          <p:nvPr/>
        </p:nvSpPr>
        <p:spPr>
          <a:xfrm>
            <a:off x="5741760" y="2553786"/>
            <a:ext cx="1538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transfer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A071347-42AD-4F44-B354-F6ACC7D7C76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89" y="5488921"/>
            <a:ext cx="1225143" cy="236190"/>
          </a:xfrm>
          <a:prstGeom prst="rect">
            <a:avLst/>
          </a:prstGeom>
        </p:spPr>
      </p:pic>
      <p:sp>
        <p:nvSpPr>
          <p:cNvPr id="12" name="Oval 22 2">
            <a:extLst>
              <a:ext uri="{FF2B5EF4-FFF2-40B4-BE49-F238E27FC236}">
                <a16:creationId xmlns:a16="http://schemas.microsoft.com/office/drawing/2014/main" id="{8491B90D-E703-479C-B0AE-A82ABC993182}"/>
              </a:ext>
            </a:extLst>
          </p:cNvPr>
          <p:cNvSpPr/>
          <p:nvPr/>
        </p:nvSpPr>
        <p:spPr>
          <a:xfrm>
            <a:off x="4723892" y="3149793"/>
            <a:ext cx="1260000" cy="126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5E1AD3-5003-46E5-9B9E-C819B9846B0D}"/>
              </a:ext>
            </a:extLst>
          </p:cNvPr>
          <p:cNvGrpSpPr/>
          <p:nvPr/>
        </p:nvGrpSpPr>
        <p:grpSpPr>
          <a:xfrm>
            <a:off x="271138" y="2732905"/>
            <a:ext cx="4077773" cy="2399539"/>
            <a:chOff x="271138" y="2732905"/>
            <a:chExt cx="4077773" cy="2399539"/>
          </a:xfrm>
        </p:grpSpPr>
        <p:pic>
          <p:nvPicPr>
            <p:cNvPr id="14" name="Picture 4 1" descr="cartoon_banana">
              <a:extLst>
                <a:ext uri="{FF2B5EF4-FFF2-40B4-BE49-F238E27FC236}">
                  <a16:creationId xmlns:a16="http://schemas.microsoft.com/office/drawing/2014/main" id="{826CA8F3-6771-4054-825A-F196DB1B9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820" y="4220372"/>
              <a:ext cx="12700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30">
              <a:extLst>
                <a:ext uri="{FF2B5EF4-FFF2-40B4-BE49-F238E27FC236}">
                  <a16:creationId xmlns:a16="http://schemas.microsoft.com/office/drawing/2014/main" id="{645FF1ED-A321-4798-B6A9-ED1BD6D903CA}"/>
                </a:ext>
              </a:extLst>
            </p:cNvPr>
            <p:cNvSpPr/>
            <p:nvPr/>
          </p:nvSpPr>
          <p:spPr>
            <a:xfrm>
              <a:off x="271138" y="2769869"/>
              <a:ext cx="1393109" cy="184016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ectangle 31">
              <a:extLst>
                <a:ext uri="{FF2B5EF4-FFF2-40B4-BE49-F238E27FC236}">
                  <a16:creationId xmlns:a16="http://schemas.microsoft.com/office/drawing/2014/main" id="{E4FED943-0C64-4042-8AED-415FF7C1FA60}"/>
                </a:ext>
              </a:extLst>
            </p:cNvPr>
            <p:cNvSpPr/>
            <p:nvPr/>
          </p:nvSpPr>
          <p:spPr>
            <a:xfrm>
              <a:off x="2955802" y="2732905"/>
              <a:ext cx="1393109" cy="18771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20 1">
              <a:extLst>
                <a:ext uri="{FF2B5EF4-FFF2-40B4-BE49-F238E27FC236}">
                  <a16:creationId xmlns:a16="http://schemas.microsoft.com/office/drawing/2014/main" id="{B87580C9-BB49-43D5-830F-F98175135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88" y="4732334"/>
              <a:ext cx="13276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set</a:t>
              </a:r>
            </a:p>
          </p:txBody>
        </p:sp>
        <p:sp>
          <p:nvSpPr>
            <p:cNvPr id="18" name="TextBox 20 2">
              <a:extLst>
                <a:ext uri="{FF2B5EF4-FFF2-40B4-BE49-F238E27FC236}">
                  <a16:creationId xmlns:a16="http://schemas.microsoft.com/office/drawing/2014/main" id="{16D77D8B-D3ED-4E61-9AC1-E8E9ECDF6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096" y="4685002"/>
              <a:ext cx="8867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se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Arrow: Left-Right 35">
              <a:extLst>
                <a:ext uri="{FF2B5EF4-FFF2-40B4-BE49-F238E27FC236}">
                  <a16:creationId xmlns:a16="http://schemas.microsoft.com/office/drawing/2014/main" id="{D0546337-E969-435B-9FA3-5839E959EA1C}"/>
                </a:ext>
              </a:extLst>
            </p:cNvPr>
            <p:cNvSpPr/>
            <p:nvPr/>
          </p:nvSpPr>
          <p:spPr>
            <a:xfrm>
              <a:off x="1706445" y="3622011"/>
              <a:ext cx="1146118" cy="205273"/>
            </a:xfrm>
            <a:prstGeom prst="leftRightArrow">
              <a:avLst/>
            </a:prstGeom>
            <a:solidFill>
              <a:srgbClr val="B7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TextBox 36">
              <a:extLst>
                <a:ext uri="{FF2B5EF4-FFF2-40B4-BE49-F238E27FC236}">
                  <a16:creationId xmlns:a16="http://schemas.microsoft.com/office/drawing/2014/main" id="{E1B97D13-C299-422F-95E5-1E74CAE7D2BB}"/>
                </a:ext>
              </a:extLst>
            </p:cNvPr>
            <p:cNvSpPr txBox="1"/>
            <p:nvPr/>
          </p:nvSpPr>
          <p:spPr>
            <a:xfrm>
              <a:off x="1786421" y="333286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anose="020B0604020202020204" pitchFamily="34" charset="0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mismatch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Picture 4 2" descr="cartoon_banana">
              <a:extLst>
                <a:ext uri="{FF2B5EF4-FFF2-40B4-BE49-F238E27FC236}">
                  <a16:creationId xmlns:a16="http://schemas.microsoft.com/office/drawing/2014/main" id="{FB24308E-142D-4C22-8C76-C3A39BFB2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1220" y="4372772"/>
              <a:ext cx="12700" cy="1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8">
              <a:extLst>
                <a:ext uri="{FF2B5EF4-FFF2-40B4-BE49-F238E27FC236}">
                  <a16:creationId xmlns:a16="http://schemas.microsoft.com/office/drawing/2014/main" id="{B4751986-E5D3-4B39-AF04-7E3554FAD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09" y="2885410"/>
              <a:ext cx="1240283" cy="694559"/>
            </a:xfrm>
            <a:prstGeom prst="rect">
              <a:avLst/>
            </a:prstGeom>
          </p:spPr>
        </p:pic>
        <p:pic>
          <p:nvPicPr>
            <p:cNvPr id="23" name="Picture 40">
              <a:extLst>
                <a:ext uri="{FF2B5EF4-FFF2-40B4-BE49-F238E27FC236}">
                  <a16:creationId xmlns:a16="http://schemas.microsoft.com/office/drawing/2014/main" id="{625DF58B-8036-4782-B291-0BEC3E3E4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326" y="2849126"/>
              <a:ext cx="1172319" cy="694559"/>
            </a:xfrm>
            <a:prstGeom prst="rect">
              <a:avLst/>
            </a:prstGeom>
          </p:spPr>
        </p:pic>
        <p:pic>
          <p:nvPicPr>
            <p:cNvPr id="24" name="Picture 2 2" descr="âèé²¸âçå¾çæç´¢ç»æ">
              <a:extLst>
                <a:ext uri="{FF2B5EF4-FFF2-40B4-BE49-F238E27FC236}">
                  <a16:creationId xmlns:a16="http://schemas.microsoft.com/office/drawing/2014/main" id="{7FAA8DA5-86C6-4C89-8FCD-D35E2CDEB0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325" y="3659906"/>
              <a:ext cx="1000990" cy="823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4 3" descr="âæé©¬âçå¾çæç´¢ç»æ">
              <a:extLst>
                <a:ext uri="{FF2B5EF4-FFF2-40B4-BE49-F238E27FC236}">
                  <a16:creationId xmlns:a16="http://schemas.microsoft.com/office/drawing/2014/main" id="{A55FB0FC-4365-4FDA-B5AF-A7FC6DE03D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374" y="3745124"/>
              <a:ext cx="1200979" cy="738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F1A2C46-22A2-4344-88F1-7D0D8BCE7BF6}"/>
              </a:ext>
            </a:extLst>
          </p:cNvPr>
          <p:cNvSpPr txBox="1"/>
          <p:nvPr/>
        </p:nvSpPr>
        <p:spPr>
          <a:xfrm>
            <a:off x="3288636" y="1080000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Zero-shot learning</a:t>
            </a:r>
            <a:endParaRPr lang="zh-CN" altLang="en-US" sz="2400" dirty="0" err="1"/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6CB3C53F-052B-4D19-BC31-EE0C43A4DFE3}"/>
              </a:ext>
            </a:extLst>
          </p:cNvPr>
          <p:cNvSpPr txBox="1"/>
          <p:nvPr/>
        </p:nvSpPr>
        <p:spPr>
          <a:xfrm>
            <a:off x="4619817" y="4529874"/>
            <a:ext cx="1538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seen  categories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6A577683-57A6-447D-90F6-E952D9E6808D}"/>
              </a:ext>
            </a:extLst>
          </p:cNvPr>
          <p:cNvSpPr txBox="1"/>
          <p:nvPr/>
        </p:nvSpPr>
        <p:spPr>
          <a:xfrm>
            <a:off x="6800544" y="4529874"/>
            <a:ext cx="1718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categories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99415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7DDD9-FDCC-496D-A4F6-1D1DACC3B039}"/>
              </a:ext>
            </a:extLst>
          </p:cNvPr>
          <p:cNvSpPr txBox="1"/>
          <p:nvPr/>
        </p:nvSpPr>
        <p:spPr>
          <a:xfrm>
            <a:off x="3288636" y="1080000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Zero-shot learning</a:t>
            </a:r>
            <a:endParaRPr lang="zh-CN" altLang="en-US" sz="2400" dirty="0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FE973-E707-445D-BAD9-0B13A88200A9}"/>
              </a:ext>
            </a:extLst>
          </p:cNvPr>
          <p:cNvSpPr/>
          <p:nvPr/>
        </p:nvSpPr>
        <p:spPr>
          <a:xfrm>
            <a:off x="1230937" y="1763940"/>
            <a:ext cx="7574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It is impossible to collect ample annotated examples for all categories,</a:t>
            </a:r>
            <a:r>
              <a:rPr lang="zh-CN" altLang="en-US" dirty="0"/>
              <a:t> </a:t>
            </a:r>
            <a:r>
              <a:rPr lang="en-US" altLang="zh-CN" dirty="0"/>
              <a:t>especially for deep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New categories are always emerging.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FA152-793D-41E6-9B04-0ADC18C3E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12" y="3518822"/>
            <a:ext cx="4864963" cy="2754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9B404-F21F-42A8-A138-CB7CE95C33EF}"/>
              </a:ext>
            </a:extLst>
          </p:cNvPr>
          <p:cNvSpPr txBox="1"/>
          <p:nvPr/>
        </p:nvSpPr>
        <p:spPr>
          <a:xfrm>
            <a:off x="4843708" y="4295196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“long-tail” categories</a:t>
            </a:r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2001874661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6">
            <a:extLst>
              <a:ext uri="{FF2B5EF4-FFF2-40B4-BE49-F238E27FC236}">
                <a16:creationId xmlns:a16="http://schemas.microsoft.com/office/drawing/2014/main" id="{36C767C6-DD16-446D-B4DF-1F6A86D1EFA6}"/>
              </a:ext>
            </a:extLst>
          </p:cNvPr>
          <p:cNvSpPr txBox="1"/>
          <p:nvPr/>
        </p:nvSpPr>
        <p:spPr>
          <a:xfrm>
            <a:off x="1777609" y="1862196"/>
            <a:ext cx="5588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category-level semantic information to bridge the gap between seen categories and unseen categories.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38">
            <a:extLst>
              <a:ext uri="{FF2B5EF4-FFF2-40B4-BE49-F238E27FC236}">
                <a16:creationId xmlns:a16="http://schemas.microsoft.com/office/drawing/2014/main" id="{0122C5B0-DD11-4F9C-B1BC-048DA61BA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20" y="3426324"/>
            <a:ext cx="1390649" cy="778764"/>
          </a:xfrm>
          <a:prstGeom prst="rect">
            <a:avLst/>
          </a:prstGeom>
        </p:spPr>
      </p:pic>
      <p:pic>
        <p:nvPicPr>
          <p:cNvPr id="4" name="Picture 40">
            <a:extLst>
              <a:ext uri="{FF2B5EF4-FFF2-40B4-BE49-F238E27FC236}">
                <a16:creationId xmlns:a16="http://schemas.microsoft.com/office/drawing/2014/main" id="{86718096-2928-47A7-9DD6-8D5221C1C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720" y="5058488"/>
            <a:ext cx="1390649" cy="823912"/>
          </a:xfrm>
          <a:prstGeom prst="rect">
            <a:avLst/>
          </a:prstGeom>
        </p:spPr>
      </p:pic>
      <p:cxnSp>
        <p:nvCxnSpPr>
          <p:cNvPr id="5" name="Straight Arrow Connector 42">
            <a:extLst>
              <a:ext uri="{FF2B5EF4-FFF2-40B4-BE49-F238E27FC236}">
                <a16:creationId xmlns:a16="http://schemas.microsoft.com/office/drawing/2014/main" id="{53D16210-EA6E-474A-B5F7-9952D234FC18}"/>
              </a:ext>
            </a:extLst>
          </p:cNvPr>
          <p:cNvCxnSpPr>
            <a:cxnSpLocks/>
          </p:cNvCxnSpPr>
          <p:nvPr/>
        </p:nvCxnSpPr>
        <p:spPr>
          <a:xfrm>
            <a:off x="3561888" y="3815706"/>
            <a:ext cx="132698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43">
            <a:extLst>
              <a:ext uri="{FF2B5EF4-FFF2-40B4-BE49-F238E27FC236}">
                <a16:creationId xmlns:a16="http://schemas.microsoft.com/office/drawing/2014/main" id="{5D27F4CF-2F73-45A4-A78C-5F11FD54EC82}"/>
              </a:ext>
            </a:extLst>
          </p:cNvPr>
          <p:cNvSpPr/>
          <p:nvPr/>
        </p:nvSpPr>
        <p:spPr>
          <a:xfrm>
            <a:off x="6445702" y="3285891"/>
            <a:ext cx="1505058" cy="11457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46">
            <a:extLst>
              <a:ext uri="{FF2B5EF4-FFF2-40B4-BE49-F238E27FC236}">
                <a16:creationId xmlns:a16="http://schemas.microsoft.com/office/drawing/2014/main" id="{541F39F6-6642-4E12-BA69-669B65ED6276}"/>
              </a:ext>
            </a:extLst>
          </p:cNvPr>
          <p:cNvSpPr txBox="1"/>
          <p:nvPr/>
        </p:nvSpPr>
        <p:spPr>
          <a:xfrm>
            <a:off x="6573459" y="3333272"/>
            <a:ext cx="1236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black-white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tail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lives on land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47">
            <a:extLst>
              <a:ext uri="{FF2B5EF4-FFF2-40B4-BE49-F238E27FC236}">
                <a16:creationId xmlns:a16="http://schemas.microsoft.com/office/drawing/2014/main" id="{6868D069-A5B6-44DC-A670-01792B7CDCE9}"/>
              </a:ext>
            </a:extLst>
          </p:cNvPr>
          <p:cNvSpPr/>
          <p:nvPr/>
        </p:nvSpPr>
        <p:spPr>
          <a:xfrm>
            <a:off x="6445702" y="4981819"/>
            <a:ext cx="1505058" cy="11457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A2113093-1025-44D6-9731-D144786F4ED7}"/>
              </a:ext>
            </a:extLst>
          </p:cNvPr>
          <p:cNvSpPr txBox="1"/>
          <p:nvPr/>
        </p:nvSpPr>
        <p:spPr>
          <a:xfrm>
            <a:off x="6551259" y="5002960"/>
            <a:ext cx="1293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tail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lives in water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51">
            <a:extLst>
              <a:ext uri="{FF2B5EF4-FFF2-40B4-BE49-F238E27FC236}">
                <a16:creationId xmlns:a16="http://schemas.microsoft.com/office/drawing/2014/main" id="{137B44DA-9E5D-4665-A22E-0C7272208155}"/>
              </a:ext>
            </a:extLst>
          </p:cNvPr>
          <p:cNvSpPr txBox="1"/>
          <p:nvPr/>
        </p:nvSpPr>
        <p:spPr>
          <a:xfrm>
            <a:off x="5169214" y="3425435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zebra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 1 0 0 ]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52">
            <a:extLst>
              <a:ext uri="{FF2B5EF4-FFF2-40B4-BE49-F238E27FC236}">
                <a16:creationId xmlns:a16="http://schemas.microsoft.com/office/drawing/2014/main" id="{EF157B54-C003-44BD-A967-068225A8C140}"/>
              </a:ext>
            </a:extLst>
          </p:cNvPr>
          <p:cNvSpPr txBox="1"/>
          <p:nvPr/>
        </p:nvSpPr>
        <p:spPr>
          <a:xfrm>
            <a:off x="5169214" y="522755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whale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 1 1 1 ]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Left-Right 58">
            <a:extLst>
              <a:ext uri="{FF2B5EF4-FFF2-40B4-BE49-F238E27FC236}">
                <a16:creationId xmlns:a16="http://schemas.microsoft.com/office/drawing/2014/main" id="{CB47F5D7-A391-46D2-BFB4-FDAEE18CE664}"/>
              </a:ext>
            </a:extLst>
          </p:cNvPr>
          <p:cNvSpPr/>
          <p:nvPr/>
        </p:nvSpPr>
        <p:spPr>
          <a:xfrm rot="5400000">
            <a:off x="5187844" y="4505734"/>
            <a:ext cx="1017292" cy="321013"/>
          </a:xfrm>
          <a:prstGeom prst="leftRightArrow">
            <a:avLst/>
          </a:prstGeom>
          <a:solidFill>
            <a:srgbClr val="B7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Rectangle 30">
            <a:extLst>
              <a:ext uri="{FF2B5EF4-FFF2-40B4-BE49-F238E27FC236}">
                <a16:creationId xmlns:a16="http://schemas.microsoft.com/office/drawing/2014/main" id="{C2B2D688-DC1E-4E4A-A9B3-87B5C4EF6B18}"/>
              </a:ext>
            </a:extLst>
          </p:cNvPr>
          <p:cNvSpPr/>
          <p:nvPr/>
        </p:nvSpPr>
        <p:spPr>
          <a:xfrm>
            <a:off x="1711842" y="3259849"/>
            <a:ext cx="1673957" cy="2896397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id="{B02E0E88-A233-456C-9E3A-5AA40D30C826}"/>
              </a:ext>
            </a:extLst>
          </p:cNvPr>
          <p:cNvSpPr/>
          <p:nvPr/>
        </p:nvSpPr>
        <p:spPr>
          <a:xfrm>
            <a:off x="5169214" y="3218041"/>
            <a:ext cx="1153403" cy="2896397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36">
            <a:extLst>
              <a:ext uri="{FF2B5EF4-FFF2-40B4-BE49-F238E27FC236}">
                <a16:creationId xmlns:a16="http://schemas.microsoft.com/office/drawing/2014/main" id="{0B5F883F-059B-4729-919A-B72E78F77F35}"/>
              </a:ext>
            </a:extLst>
          </p:cNvPr>
          <p:cNvSpPr txBox="1"/>
          <p:nvPr/>
        </p:nvSpPr>
        <p:spPr>
          <a:xfrm>
            <a:off x="1856296" y="2732103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space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36">
            <a:extLst>
              <a:ext uri="{FF2B5EF4-FFF2-40B4-BE49-F238E27FC236}">
                <a16:creationId xmlns:a16="http://schemas.microsoft.com/office/drawing/2014/main" id="{D0974961-F157-4597-A848-FA076FB0959F}"/>
              </a:ext>
            </a:extLst>
          </p:cNvPr>
          <p:cNvSpPr txBox="1"/>
          <p:nvPr/>
        </p:nvSpPr>
        <p:spPr>
          <a:xfrm>
            <a:off x="4832740" y="2732103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space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86EFCE-F2CA-459D-9387-79AF59FE6B33}"/>
              </a:ext>
            </a:extLst>
          </p:cNvPr>
          <p:cNvSpPr txBox="1"/>
          <p:nvPr/>
        </p:nvSpPr>
        <p:spPr>
          <a:xfrm>
            <a:off x="3288636" y="1080000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Zero-shot learning</a:t>
            </a:r>
            <a:endParaRPr lang="zh-CN" altLang="en-US" sz="2400" dirty="0" err="1"/>
          </a:p>
        </p:txBody>
      </p:sp>
      <p:cxnSp>
        <p:nvCxnSpPr>
          <p:cNvPr id="23" name="Straight Arrow Connector 42">
            <a:extLst>
              <a:ext uri="{FF2B5EF4-FFF2-40B4-BE49-F238E27FC236}">
                <a16:creationId xmlns:a16="http://schemas.microsoft.com/office/drawing/2014/main" id="{8140743B-E95A-448C-A1ED-B586141F749A}"/>
              </a:ext>
            </a:extLst>
          </p:cNvPr>
          <p:cNvCxnSpPr>
            <a:cxnSpLocks/>
          </p:cNvCxnSpPr>
          <p:nvPr/>
        </p:nvCxnSpPr>
        <p:spPr>
          <a:xfrm>
            <a:off x="3561888" y="5516248"/>
            <a:ext cx="132698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378768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DCC65-6771-4A3B-906A-C84D16CA8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6" y="2423704"/>
            <a:ext cx="8025414" cy="2975772"/>
          </a:xfrm>
          <a:prstGeom prst="rect">
            <a:avLst/>
          </a:prstGeom>
        </p:spPr>
      </p:pic>
      <p:sp>
        <p:nvSpPr>
          <p:cNvPr id="4" name="TextBox 36">
            <a:extLst>
              <a:ext uri="{FF2B5EF4-FFF2-40B4-BE49-F238E27FC236}">
                <a16:creationId xmlns:a16="http://schemas.microsoft.com/office/drawing/2014/main" id="{FE944E35-7259-4AE2-B11B-D863D34B1AA7}"/>
              </a:ext>
            </a:extLst>
          </p:cNvPr>
          <p:cNvSpPr txBox="1"/>
          <p:nvPr/>
        </p:nvSpPr>
        <p:spPr>
          <a:xfrm>
            <a:off x="2493547" y="1862196"/>
            <a:ext cx="3815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annotated attribute vector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F974A-1894-4B6C-AB34-DF3B83D3E114}"/>
              </a:ext>
            </a:extLst>
          </p:cNvPr>
          <p:cNvSpPr txBox="1"/>
          <p:nvPr/>
        </p:nvSpPr>
        <p:spPr>
          <a:xfrm>
            <a:off x="3288636" y="1080000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Zero-shot learning</a:t>
            </a:r>
            <a:endParaRPr lang="zh-CN" altLang="en-US" sz="24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0052C3-095D-49F3-8745-89BFFD94DD33}"/>
              </a:ext>
            </a:extLst>
          </p:cNvPr>
          <p:cNvSpPr/>
          <p:nvPr/>
        </p:nvSpPr>
        <p:spPr>
          <a:xfrm>
            <a:off x="2578963" y="56981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/>
                </a:solidFill>
              </a:rPr>
              <a:t>Pros</a:t>
            </a:r>
            <a:r>
              <a:rPr lang="en-US" altLang="zh-CN" dirty="0"/>
              <a:t>: accurate if informative by design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Cons</a:t>
            </a:r>
            <a:r>
              <a:rPr lang="en-US" altLang="zh-CN" dirty="0"/>
              <a:t>: manual annotation effort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937889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10B404-2191-419F-B466-7D3956CEB5E2}"/>
              </a:ext>
            </a:extLst>
          </p:cNvPr>
          <p:cNvSpPr txBox="1"/>
          <p:nvPr/>
        </p:nvSpPr>
        <p:spPr>
          <a:xfrm>
            <a:off x="3288636" y="1080000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Zero-shot learning</a:t>
            </a:r>
            <a:endParaRPr lang="zh-CN" altLang="en-US" sz="24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EBA98-7ECB-470B-A6EB-371C506C492E}"/>
              </a:ext>
            </a:extLst>
          </p:cNvPr>
          <p:cNvSpPr txBox="1"/>
          <p:nvPr/>
        </p:nvSpPr>
        <p:spPr>
          <a:xfrm>
            <a:off x="677463" y="2489209"/>
            <a:ext cx="2826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textual feature of wiki page</a:t>
            </a:r>
            <a:endParaRPr lang="zh-CN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6979E-9A34-4732-ACC6-14E4CCAE1BA9}"/>
              </a:ext>
            </a:extLst>
          </p:cNvPr>
          <p:cNvSpPr txBox="1"/>
          <p:nvPr/>
        </p:nvSpPr>
        <p:spPr>
          <a:xfrm>
            <a:off x="5055425" y="2487574"/>
            <a:ext cx="369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 vector of category name</a:t>
            </a:r>
            <a:endParaRPr lang="zh-CN" alt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0D6516-9142-4B6F-A094-FE28BFD96F4C}"/>
              </a:ext>
            </a:extLst>
          </p:cNvPr>
          <p:cNvSpPr/>
          <p:nvPr/>
        </p:nvSpPr>
        <p:spPr>
          <a:xfrm>
            <a:off x="4126386" y="5041760"/>
            <a:ext cx="4538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vector(king) - vector(man) + vector(woman) ≈ vector(queen)</a:t>
            </a:r>
            <a:endParaRPr lang="zh-CN" alt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E301B0-6BF0-44E9-8B75-F1114DB64AAB}"/>
              </a:ext>
            </a:extLst>
          </p:cNvPr>
          <p:cNvGrpSpPr/>
          <p:nvPr/>
        </p:nvGrpSpPr>
        <p:grpSpPr>
          <a:xfrm>
            <a:off x="4687979" y="3561153"/>
            <a:ext cx="4172770" cy="1404749"/>
            <a:chOff x="5784432" y="2851148"/>
            <a:chExt cx="5988811" cy="2016113"/>
          </a:xfrm>
        </p:grpSpPr>
        <p:pic>
          <p:nvPicPr>
            <p:cNvPr id="7" name="Picture 4" descr="âwikipediaâçå¾çæç´¢ç»æ">
              <a:extLst>
                <a:ext uri="{FF2B5EF4-FFF2-40B4-BE49-F238E27FC236}">
                  <a16:creationId xmlns:a16="http://schemas.microsoft.com/office/drawing/2014/main" id="{34DB812F-2F3D-425F-9B5E-F77C7ACF8B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4432" y="3081484"/>
              <a:ext cx="1354531" cy="1555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F2C065F-A6CF-416A-8589-63DFF5A27957}"/>
                </a:ext>
              </a:extLst>
            </p:cNvPr>
            <p:cNvSpPr/>
            <p:nvPr/>
          </p:nvSpPr>
          <p:spPr>
            <a:xfrm>
              <a:off x="6986823" y="3808133"/>
              <a:ext cx="1990529" cy="240750"/>
            </a:xfrm>
            <a:prstGeom prst="rightArrow">
              <a:avLst/>
            </a:prstGeom>
            <a:solidFill>
              <a:srgbClr val="B7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C8EA00-7345-4198-9279-79CB89B75F83}"/>
                </a:ext>
              </a:extLst>
            </p:cNvPr>
            <p:cNvGrpSpPr/>
            <p:nvPr/>
          </p:nvGrpSpPr>
          <p:grpSpPr>
            <a:xfrm>
              <a:off x="8814133" y="2851148"/>
              <a:ext cx="2959110" cy="2016113"/>
              <a:chOff x="8517744" y="2535379"/>
              <a:chExt cx="3165444" cy="215669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C7D1A5D-85E7-4CE3-88E5-13F82134B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7744" y="2535379"/>
                <a:ext cx="2936908" cy="2156693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EE4964-C170-479E-8BA4-FDF2A62EE344}"/>
                  </a:ext>
                </a:extLst>
              </p:cNvPr>
              <p:cNvSpPr txBox="1"/>
              <p:nvPr/>
            </p:nvSpPr>
            <p:spPr>
              <a:xfrm>
                <a:off x="9756101" y="2535379"/>
                <a:ext cx="773269" cy="472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king</a:t>
                </a:r>
                <a:endParaRPr lang="zh-CN" altLang="en-US" sz="1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641446-DEE4-4797-895B-AD29E2A978DF}"/>
                  </a:ext>
                </a:extLst>
              </p:cNvPr>
              <p:cNvSpPr txBox="1"/>
              <p:nvPr/>
            </p:nvSpPr>
            <p:spPr>
              <a:xfrm>
                <a:off x="10078499" y="2866075"/>
                <a:ext cx="943083" cy="472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queen</a:t>
                </a:r>
                <a:endParaRPr lang="zh-CN" altLang="en-US" sz="1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6CE26A-5B8F-42FC-8512-B9EB0885E315}"/>
                  </a:ext>
                </a:extLst>
              </p:cNvPr>
              <p:cNvSpPr txBox="1"/>
              <p:nvPr/>
            </p:nvSpPr>
            <p:spPr>
              <a:xfrm>
                <a:off x="10230898" y="3613725"/>
                <a:ext cx="758503" cy="472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man</a:t>
                </a:r>
                <a:endParaRPr lang="zh-CN" alt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A6547A-65FF-4A39-A004-59CA137A068B}"/>
                  </a:ext>
                </a:extLst>
              </p:cNvPr>
              <p:cNvSpPr txBox="1"/>
              <p:nvPr/>
            </p:nvSpPr>
            <p:spPr>
              <a:xfrm>
                <a:off x="10587519" y="3859205"/>
                <a:ext cx="1095669" cy="472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woman</a:t>
                </a:r>
                <a:endParaRPr lang="zh-CN" altLang="en-US" sz="14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34B2A1-4AC9-447B-B19A-534EDC1115CF}"/>
                </a:ext>
              </a:extLst>
            </p:cNvPr>
            <p:cNvSpPr txBox="1"/>
            <p:nvPr/>
          </p:nvSpPr>
          <p:spPr>
            <a:xfrm>
              <a:off x="6900404" y="3322235"/>
              <a:ext cx="2179175" cy="4858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linguistic model</a:t>
              </a:r>
              <a:endParaRPr lang="zh-CN" altLang="en-US" sz="16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EC70E-CE07-422C-98DA-EDCD688E8A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9" y="2851280"/>
            <a:ext cx="3503891" cy="283403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40F92F-6328-4944-9C35-635CE53E9BD8}"/>
              </a:ext>
            </a:extLst>
          </p:cNvPr>
          <p:cNvSpPr/>
          <p:nvPr/>
        </p:nvSpPr>
        <p:spPr>
          <a:xfrm>
            <a:off x="1719987" y="4937103"/>
            <a:ext cx="1001407" cy="74820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AF5685-E4FC-40BE-AB30-8F1E30F441AE}"/>
              </a:ext>
            </a:extLst>
          </p:cNvPr>
          <p:cNvSpPr txBox="1"/>
          <p:nvPr/>
        </p:nvSpPr>
        <p:spPr>
          <a:xfrm>
            <a:off x="2721394" y="1861200"/>
            <a:ext cx="3381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free category-level information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1F7163-CA00-4263-BB0D-DBD3D6910304}"/>
              </a:ext>
            </a:extLst>
          </p:cNvPr>
          <p:cNvSpPr/>
          <p:nvPr/>
        </p:nvSpPr>
        <p:spPr>
          <a:xfrm>
            <a:off x="2195496" y="5975212"/>
            <a:ext cx="4654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/>
                </a:solidFill>
              </a:rPr>
              <a:t>Pros</a:t>
            </a:r>
            <a:r>
              <a:rPr lang="en-US" altLang="zh-CN" dirty="0"/>
              <a:t>: automatic/Free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Cons</a:t>
            </a:r>
            <a:r>
              <a:rPr lang="en-US" altLang="zh-CN" dirty="0"/>
              <a:t>: less informative than attributes 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6EE014-F30E-49EF-8886-0FFEEF1A7E4A}"/>
              </a:ext>
            </a:extLst>
          </p:cNvPr>
          <p:cNvSpPr/>
          <p:nvPr/>
        </p:nvSpPr>
        <p:spPr>
          <a:xfrm>
            <a:off x="4136741" y="5362839"/>
            <a:ext cx="48829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vector(Paris) - vector(France) + vector(Germany) ≈ vector(Berlin)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2050314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262EC86A-C0AA-4BC9-BA72-ADB5CC329EA4}"/>
              </a:ext>
            </a:extLst>
          </p:cNvPr>
          <p:cNvSpPr/>
          <p:nvPr/>
        </p:nvSpPr>
        <p:spPr>
          <a:xfrm>
            <a:off x="3510580" y="4624254"/>
            <a:ext cx="2650982" cy="199325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5918A-3E7A-4E01-AF21-9C3BB7DDB6C2}"/>
              </a:ext>
            </a:extLst>
          </p:cNvPr>
          <p:cNvSpPr txBox="1"/>
          <p:nvPr/>
        </p:nvSpPr>
        <p:spPr>
          <a:xfrm>
            <a:off x="3288636" y="1080000"/>
            <a:ext cx="3235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Traditional classification</a:t>
            </a:r>
            <a:endParaRPr lang="zh-CN" altLang="en-US" sz="24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64FEF-6290-49D8-BA9D-D95DD4ED2D32}"/>
              </a:ext>
            </a:extLst>
          </p:cNvPr>
          <p:cNvSpPr txBox="1"/>
          <p:nvPr/>
        </p:nvSpPr>
        <p:spPr>
          <a:xfrm>
            <a:off x="3988133" y="1735813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category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4A4-6641-4250-8A7F-612BEE9386E7}"/>
              </a:ext>
            </a:extLst>
          </p:cNvPr>
          <p:cNvSpPr txBox="1"/>
          <p:nvPr/>
        </p:nvSpPr>
        <p:spPr>
          <a:xfrm>
            <a:off x="4182687" y="426789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 space</a:t>
            </a:r>
          </a:p>
        </p:txBody>
      </p:sp>
      <p:pic>
        <p:nvPicPr>
          <p:cNvPr id="7" name="Picture 38">
            <a:extLst>
              <a:ext uri="{FF2B5EF4-FFF2-40B4-BE49-F238E27FC236}">
                <a16:creationId xmlns:a16="http://schemas.microsoft.com/office/drawing/2014/main" id="{BB241C81-535E-43EA-9C7F-4F1CD0CCF0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51" y="4923961"/>
            <a:ext cx="1189199" cy="665952"/>
          </a:xfrm>
          <a:prstGeom prst="rect">
            <a:avLst/>
          </a:prstGeom>
        </p:spPr>
      </p:pic>
      <p:pic>
        <p:nvPicPr>
          <p:cNvPr id="8" name="Picture 40">
            <a:extLst>
              <a:ext uri="{FF2B5EF4-FFF2-40B4-BE49-F238E27FC236}">
                <a16:creationId xmlns:a16="http://schemas.microsoft.com/office/drawing/2014/main" id="{39536E67-FDCA-456E-B48E-EAE39DE205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641" y="5287906"/>
            <a:ext cx="1124034" cy="665952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6118D663-966A-4E6F-9994-109FA6617ABA}"/>
              </a:ext>
            </a:extLst>
          </p:cNvPr>
          <p:cNvSpPr/>
          <p:nvPr/>
        </p:nvSpPr>
        <p:spPr>
          <a:xfrm>
            <a:off x="3632549" y="2160560"/>
            <a:ext cx="2261593" cy="140164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C30A4D-3A32-48B1-BF2B-209AE9BA60DD}"/>
              </a:ext>
            </a:extLst>
          </p:cNvPr>
          <p:cNvSpPr/>
          <p:nvPr/>
        </p:nvSpPr>
        <p:spPr>
          <a:xfrm>
            <a:off x="4304776" y="2457141"/>
            <a:ext cx="133165" cy="1331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DE874-9388-4A87-9DF5-D7EA08146348}"/>
              </a:ext>
            </a:extLst>
          </p:cNvPr>
          <p:cNvSpPr txBox="1"/>
          <p:nvPr/>
        </p:nvSpPr>
        <p:spPr>
          <a:xfrm>
            <a:off x="4465473" y="23236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zebra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44751E-B5DD-47C0-B625-6EAC5A470BA2}"/>
              </a:ext>
            </a:extLst>
          </p:cNvPr>
          <p:cNvSpPr/>
          <p:nvPr/>
        </p:nvSpPr>
        <p:spPr>
          <a:xfrm>
            <a:off x="3902824" y="2984331"/>
            <a:ext cx="133165" cy="1331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324C13-E3F6-4E3E-9046-D642A8CA4E06}"/>
              </a:ext>
            </a:extLst>
          </p:cNvPr>
          <p:cNvSpPr txBox="1"/>
          <p:nvPr/>
        </p:nvSpPr>
        <p:spPr>
          <a:xfrm>
            <a:off x="4027246" y="28662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2B6C8B-AD01-4A08-B3AD-A2B86339586B}"/>
              </a:ext>
            </a:extLst>
          </p:cNvPr>
          <p:cNvSpPr/>
          <p:nvPr/>
        </p:nvSpPr>
        <p:spPr>
          <a:xfrm>
            <a:off x="5027337" y="2830004"/>
            <a:ext cx="133165" cy="1331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D760DC-0157-4EEC-B6AF-5E4A94FDDAB2}"/>
              </a:ext>
            </a:extLst>
          </p:cNvPr>
          <p:cNvSpPr txBox="1"/>
          <p:nvPr/>
        </p:nvSpPr>
        <p:spPr>
          <a:xfrm>
            <a:off x="5122188" y="26930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tiger</a:t>
            </a:r>
          </a:p>
        </p:txBody>
      </p:sp>
      <p:pic>
        <p:nvPicPr>
          <p:cNvPr id="1026" name="Picture 2" descr="âtigerâçå¾çæç´¢ç»æ">
            <a:extLst>
              <a:ext uri="{FF2B5EF4-FFF2-40B4-BE49-F238E27FC236}">
                <a16:creationId xmlns:a16="http://schemas.microsoft.com/office/drawing/2014/main" id="{BA0E425B-1403-475F-882C-796EAF6D5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812" y="5629648"/>
            <a:ext cx="992366" cy="6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E2E3A70B-75DD-49D8-ABF8-B2A2214CB4D5}"/>
              </a:ext>
            </a:extLst>
          </p:cNvPr>
          <p:cNvSpPr/>
          <p:nvPr/>
        </p:nvSpPr>
        <p:spPr>
          <a:xfrm rot="10800000">
            <a:off x="4621443" y="3648443"/>
            <a:ext cx="372862" cy="5770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F887E6-948B-4F73-A170-8AF9A355FF5F}"/>
              </a:ext>
            </a:extLst>
          </p:cNvPr>
          <p:cNvSpPr txBox="1"/>
          <p:nvPr/>
        </p:nvSpPr>
        <p:spPr>
          <a:xfrm>
            <a:off x="5259658" y="377593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classification</a:t>
            </a:r>
            <a:endParaRPr lang="zh-CN" altLang="en-US" dirty="0" err="1"/>
          </a:p>
        </p:txBody>
      </p:sp>
    </p:spTree>
    <p:extLst>
      <p:ext uri="{BB962C8B-B14F-4D97-AF65-F5344CB8AC3E}">
        <p14:creationId xmlns:p14="http://schemas.microsoft.com/office/powerpoint/2010/main" val="3660005852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262EC86A-C0AA-4BC9-BA72-ADB5CC329EA4}"/>
              </a:ext>
            </a:extLst>
          </p:cNvPr>
          <p:cNvSpPr/>
          <p:nvPr/>
        </p:nvSpPr>
        <p:spPr>
          <a:xfrm>
            <a:off x="5161371" y="4427697"/>
            <a:ext cx="2650982" cy="199325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5918A-3E7A-4E01-AF21-9C3BB7DDB6C2}"/>
              </a:ext>
            </a:extLst>
          </p:cNvPr>
          <p:cNvSpPr txBox="1"/>
          <p:nvPr/>
        </p:nvSpPr>
        <p:spPr>
          <a:xfrm>
            <a:off x="3288636" y="1080000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Zero-shot learning</a:t>
            </a:r>
            <a:endParaRPr lang="zh-CN" altLang="en-US" sz="24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64FEF-6290-49D8-BA9D-D95DD4ED2D32}"/>
              </a:ext>
            </a:extLst>
          </p:cNvPr>
          <p:cNvSpPr txBox="1"/>
          <p:nvPr/>
        </p:nvSpPr>
        <p:spPr>
          <a:xfrm>
            <a:off x="3748433" y="1895617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category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4A4-6641-4250-8A7F-612BEE9386E7}"/>
              </a:ext>
            </a:extLst>
          </p:cNvPr>
          <p:cNvSpPr txBox="1"/>
          <p:nvPr/>
        </p:nvSpPr>
        <p:spPr>
          <a:xfrm>
            <a:off x="5833478" y="407133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 space</a:t>
            </a:r>
          </a:p>
        </p:txBody>
      </p:sp>
      <p:pic>
        <p:nvPicPr>
          <p:cNvPr id="7" name="Picture 38">
            <a:extLst>
              <a:ext uri="{FF2B5EF4-FFF2-40B4-BE49-F238E27FC236}">
                <a16:creationId xmlns:a16="http://schemas.microsoft.com/office/drawing/2014/main" id="{BB241C81-535E-43EA-9C7F-4F1CD0CCF0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42" y="4727404"/>
            <a:ext cx="1189199" cy="665952"/>
          </a:xfrm>
          <a:prstGeom prst="rect">
            <a:avLst/>
          </a:prstGeom>
        </p:spPr>
      </p:pic>
      <p:pic>
        <p:nvPicPr>
          <p:cNvPr id="8" name="Picture 40">
            <a:extLst>
              <a:ext uri="{FF2B5EF4-FFF2-40B4-BE49-F238E27FC236}">
                <a16:creationId xmlns:a16="http://schemas.microsoft.com/office/drawing/2014/main" id="{39536E67-FDCA-456E-B48E-EAE39DE205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32" y="5091349"/>
            <a:ext cx="1124034" cy="665952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6118D663-966A-4E6F-9994-109FA6617ABA}"/>
              </a:ext>
            </a:extLst>
          </p:cNvPr>
          <p:cNvSpPr/>
          <p:nvPr/>
        </p:nvSpPr>
        <p:spPr>
          <a:xfrm>
            <a:off x="3392849" y="2320364"/>
            <a:ext cx="2261593" cy="140164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C30A4D-3A32-48B1-BF2B-209AE9BA60DD}"/>
              </a:ext>
            </a:extLst>
          </p:cNvPr>
          <p:cNvSpPr/>
          <p:nvPr/>
        </p:nvSpPr>
        <p:spPr>
          <a:xfrm>
            <a:off x="4065076" y="2616945"/>
            <a:ext cx="133165" cy="1331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DE874-9388-4A87-9DF5-D7EA08146348}"/>
              </a:ext>
            </a:extLst>
          </p:cNvPr>
          <p:cNvSpPr txBox="1"/>
          <p:nvPr/>
        </p:nvSpPr>
        <p:spPr>
          <a:xfrm>
            <a:off x="4225773" y="24834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zebra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44751E-B5DD-47C0-B625-6EAC5A470BA2}"/>
              </a:ext>
            </a:extLst>
          </p:cNvPr>
          <p:cNvSpPr/>
          <p:nvPr/>
        </p:nvSpPr>
        <p:spPr>
          <a:xfrm>
            <a:off x="3663124" y="3144135"/>
            <a:ext cx="133165" cy="1331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324C13-E3F6-4E3E-9046-D642A8CA4E06}"/>
              </a:ext>
            </a:extLst>
          </p:cNvPr>
          <p:cNvSpPr txBox="1"/>
          <p:nvPr/>
        </p:nvSpPr>
        <p:spPr>
          <a:xfrm>
            <a:off x="3787546" y="30260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2B6C8B-AD01-4A08-B3AD-A2B86339586B}"/>
              </a:ext>
            </a:extLst>
          </p:cNvPr>
          <p:cNvSpPr/>
          <p:nvPr/>
        </p:nvSpPr>
        <p:spPr>
          <a:xfrm>
            <a:off x="4787637" y="2989808"/>
            <a:ext cx="133165" cy="1331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D760DC-0157-4EEC-B6AF-5E4A94FDDAB2}"/>
              </a:ext>
            </a:extLst>
          </p:cNvPr>
          <p:cNvSpPr txBox="1"/>
          <p:nvPr/>
        </p:nvSpPr>
        <p:spPr>
          <a:xfrm>
            <a:off x="4882488" y="285280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tiger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0552FE-0829-4E57-B33E-04F709C09CF7}"/>
              </a:ext>
            </a:extLst>
          </p:cNvPr>
          <p:cNvGrpSpPr/>
          <p:nvPr/>
        </p:nvGrpSpPr>
        <p:grpSpPr>
          <a:xfrm>
            <a:off x="1043468" y="4427697"/>
            <a:ext cx="2752821" cy="1837462"/>
            <a:chOff x="1389695" y="4463209"/>
            <a:chExt cx="2752821" cy="1837462"/>
          </a:xfrm>
        </p:grpSpPr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F1C255CD-BF6C-4EE9-B8D4-4569B80257C8}"/>
                </a:ext>
              </a:extLst>
            </p:cNvPr>
            <p:cNvSpPr/>
            <p:nvPr/>
          </p:nvSpPr>
          <p:spPr>
            <a:xfrm>
              <a:off x="1389695" y="4463209"/>
              <a:ext cx="2752821" cy="1837462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TextBox 51">
              <a:extLst>
                <a:ext uri="{FF2B5EF4-FFF2-40B4-BE49-F238E27FC236}">
                  <a16:creationId xmlns:a16="http://schemas.microsoft.com/office/drawing/2014/main" id="{9EFB6202-117B-4B12-836B-E1563167849C}"/>
                </a:ext>
              </a:extLst>
            </p:cNvPr>
            <p:cNvSpPr txBox="1"/>
            <p:nvPr/>
          </p:nvSpPr>
          <p:spPr>
            <a:xfrm>
              <a:off x="2313205" y="4617488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zebra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 1 0 0 ]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52">
              <a:extLst>
                <a:ext uri="{FF2B5EF4-FFF2-40B4-BE49-F238E27FC236}">
                  <a16:creationId xmlns:a16="http://schemas.microsoft.com/office/drawing/2014/main" id="{DB92D67C-FFF9-409B-B974-7FB9328277F0}"/>
                </a:ext>
              </a:extLst>
            </p:cNvPr>
            <p:cNvSpPr txBox="1"/>
            <p:nvPr/>
          </p:nvSpPr>
          <p:spPr>
            <a:xfrm>
              <a:off x="2706137" y="5273630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whale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 1 1 1 ]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52">
              <a:extLst>
                <a:ext uri="{FF2B5EF4-FFF2-40B4-BE49-F238E27FC236}">
                  <a16:creationId xmlns:a16="http://schemas.microsoft.com/office/drawing/2014/main" id="{8CFA8D83-851E-49A2-90AE-CC9471D4FF31}"/>
                </a:ext>
              </a:extLst>
            </p:cNvPr>
            <p:cNvSpPr txBox="1"/>
            <p:nvPr/>
          </p:nvSpPr>
          <p:spPr>
            <a:xfrm>
              <a:off x="1629164" y="5263819"/>
              <a:ext cx="10310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tiger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 1 0 1 ]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Picture 2" descr="âtigerâçå¾çæç´¢ç»æ">
            <a:extLst>
              <a:ext uri="{FF2B5EF4-FFF2-40B4-BE49-F238E27FC236}">
                <a16:creationId xmlns:a16="http://schemas.microsoft.com/office/drawing/2014/main" id="{BA0E425B-1403-475F-882C-796EAF6D5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03" y="5433091"/>
            <a:ext cx="992366" cy="6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266EBE-9292-4EC9-BA14-2B6B0F5DDBD4}"/>
              </a:ext>
            </a:extLst>
          </p:cNvPr>
          <p:cNvSpPr txBox="1"/>
          <p:nvPr/>
        </p:nvSpPr>
        <p:spPr>
          <a:xfrm>
            <a:off x="1571874" y="407414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semantic space</a:t>
            </a:r>
          </a:p>
        </p:txBody>
      </p:sp>
      <p:sp>
        <p:nvSpPr>
          <p:cNvPr id="25" name="Arrow: Left-Right 58">
            <a:extLst>
              <a:ext uri="{FF2B5EF4-FFF2-40B4-BE49-F238E27FC236}">
                <a16:creationId xmlns:a16="http://schemas.microsoft.com/office/drawing/2014/main" id="{CA850FD4-A5D1-41A7-8398-7F91F9A5A221}"/>
              </a:ext>
            </a:extLst>
          </p:cNvPr>
          <p:cNvSpPr/>
          <p:nvPr/>
        </p:nvSpPr>
        <p:spPr>
          <a:xfrm rot="8100000">
            <a:off x="2562283" y="3612327"/>
            <a:ext cx="1017292" cy="22917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Arrow: Left-Right 58">
            <a:extLst>
              <a:ext uri="{FF2B5EF4-FFF2-40B4-BE49-F238E27FC236}">
                <a16:creationId xmlns:a16="http://schemas.microsoft.com/office/drawing/2014/main" id="{14AC67CE-8952-4E40-8DEA-EAA7DF91630A}"/>
              </a:ext>
            </a:extLst>
          </p:cNvPr>
          <p:cNvSpPr/>
          <p:nvPr/>
        </p:nvSpPr>
        <p:spPr>
          <a:xfrm rot="2700000">
            <a:off x="5401849" y="3533454"/>
            <a:ext cx="1017292" cy="22917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Arrow: Left-Right 58">
            <a:extLst>
              <a:ext uri="{FF2B5EF4-FFF2-40B4-BE49-F238E27FC236}">
                <a16:creationId xmlns:a16="http://schemas.microsoft.com/office/drawing/2014/main" id="{1A597842-4D6E-47DD-BB9C-07EC26201EF0}"/>
              </a:ext>
            </a:extLst>
          </p:cNvPr>
          <p:cNvSpPr/>
          <p:nvPr/>
        </p:nvSpPr>
        <p:spPr>
          <a:xfrm>
            <a:off x="4035758" y="5203913"/>
            <a:ext cx="1017292" cy="229178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090902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02108-13C1-4CE3-9CD7-826F3BEB7022}"/>
              </a:ext>
            </a:extLst>
          </p:cNvPr>
          <p:cNvSpPr txBox="1"/>
          <p:nvPr/>
        </p:nvSpPr>
        <p:spPr>
          <a:xfrm>
            <a:off x="2711555" y="1080000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Zero-shot learning methods</a:t>
            </a:r>
            <a:endParaRPr lang="zh-CN" altLang="en-US" sz="24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89181-F22D-4EB5-BC2B-22A7594F3A82}"/>
              </a:ext>
            </a:extLst>
          </p:cNvPr>
          <p:cNvSpPr txBox="1"/>
          <p:nvPr/>
        </p:nvSpPr>
        <p:spPr>
          <a:xfrm>
            <a:off x="2642046" y="2958470"/>
            <a:ext cx="36166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Semantic relatedness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Semantic embedding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Synthetic methods</a:t>
            </a:r>
            <a:endParaRPr lang="zh-CN" altLang="en-US" sz="2000" dirty="0" err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396662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262EC86A-C0AA-4BC9-BA72-ADB5CC329EA4}"/>
              </a:ext>
            </a:extLst>
          </p:cNvPr>
          <p:cNvSpPr/>
          <p:nvPr/>
        </p:nvSpPr>
        <p:spPr>
          <a:xfrm>
            <a:off x="5161371" y="4427697"/>
            <a:ext cx="2650982" cy="199325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5918A-3E7A-4E01-AF21-9C3BB7DDB6C2}"/>
              </a:ext>
            </a:extLst>
          </p:cNvPr>
          <p:cNvSpPr txBox="1"/>
          <p:nvPr/>
        </p:nvSpPr>
        <p:spPr>
          <a:xfrm>
            <a:off x="2627397" y="1080000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Semantic relatedness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64FEF-6290-49D8-BA9D-D95DD4ED2D32}"/>
              </a:ext>
            </a:extLst>
          </p:cNvPr>
          <p:cNvSpPr txBox="1"/>
          <p:nvPr/>
        </p:nvSpPr>
        <p:spPr>
          <a:xfrm>
            <a:off x="3748433" y="1895617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category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4A4-6641-4250-8A7F-612BEE9386E7}"/>
              </a:ext>
            </a:extLst>
          </p:cNvPr>
          <p:cNvSpPr txBox="1"/>
          <p:nvPr/>
        </p:nvSpPr>
        <p:spPr>
          <a:xfrm>
            <a:off x="5833478" y="407133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 space</a:t>
            </a:r>
          </a:p>
        </p:txBody>
      </p:sp>
      <p:pic>
        <p:nvPicPr>
          <p:cNvPr id="7" name="Picture 38">
            <a:extLst>
              <a:ext uri="{FF2B5EF4-FFF2-40B4-BE49-F238E27FC236}">
                <a16:creationId xmlns:a16="http://schemas.microsoft.com/office/drawing/2014/main" id="{BB241C81-535E-43EA-9C7F-4F1CD0CCF0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42" y="4727404"/>
            <a:ext cx="1189199" cy="665952"/>
          </a:xfrm>
          <a:prstGeom prst="rect">
            <a:avLst/>
          </a:prstGeom>
        </p:spPr>
      </p:pic>
      <p:pic>
        <p:nvPicPr>
          <p:cNvPr id="8" name="Picture 40">
            <a:extLst>
              <a:ext uri="{FF2B5EF4-FFF2-40B4-BE49-F238E27FC236}">
                <a16:creationId xmlns:a16="http://schemas.microsoft.com/office/drawing/2014/main" id="{39536E67-FDCA-456E-B48E-EAE39DE205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32" y="5091349"/>
            <a:ext cx="1124034" cy="665952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6118D663-966A-4E6F-9994-109FA6617ABA}"/>
              </a:ext>
            </a:extLst>
          </p:cNvPr>
          <p:cNvSpPr/>
          <p:nvPr/>
        </p:nvSpPr>
        <p:spPr>
          <a:xfrm>
            <a:off x="3392849" y="2320364"/>
            <a:ext cx="2261593" cy="140164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C30A4D-3A32-48B1-BF2B-209AE9BA60DD}"/>
              </a:ext>
            </a:extLst>
          </p:cNvPr>
          <p:cNvSpPr/>
          <p:nvPr/>
        </p:nvSpPr>
        <p:spPr>
          <a:xfrm>
            <a:off x="4065076" y="2616945"/>
            <a:ext cx="133165" cy="1331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DE874-9388-4A87-9DF5-D7EA08146348}"/>
              </a:ext>
            </a:extLst>
          </p:cNvPr>
          <p:cNvSpPr txBox="1"/>
          <p:nvPr/>
        </p:nvSpPr>
        <p:spPr>
          <a:xfrm>
            <a:off x="4225773" y="24834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zebra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44751E-B5DD-47C0-B625-6EAC5A470BA2}"/>
              </a:ext>
            </a:extLst>
          </p:cNvPr>
          <p:cNvSpPr/>
          <p:nvPr/>
        </p:nvSpPr>
        <p:spPr>
          <a:xfrm>
            <a:off x="3663124" y="3144135"/>
            <a:ext cx="133165" cy="1331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324C13-E3F6-4E3E-9046-D642A8CA4E06}"/>
              </a:ext>
            </a:extLst>
          </p:cNvPr>
          <p:cNvSpPr txBox="1"/>
          <p:nvPr/>
        </p:nvSpPr>
        <p:spPr>
          <a:xfrm>
            <a:off x="3787546" y="30260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2B6C8B-AD01-4A08-B3AD-A2B86339586B}"/>
              </a:ext>
            </a:extLst>
          </p:cNvPr>
          <p:cNvSpPr/>
          <p:nvPr/>
        </p:nvSpPr>
        <p:spPr>
          <a:xfrm>
            <a:off x="4787637" y="2989808"/>
            <a:ext cx="133165" cy="1331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D760DC-0157-4EEC-B6AF-5E4A94FDDAB2}"/>
              </a:ext>
            </a:extLst>
          </p:cNvPr>
          <p:cNvSpPr txBox="1"/>
          <p:nvPr/>
        </p:nvSpPr>
        <p:spPr>
          <a:xfrm>
            <a:off x="4882488" y="285280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tiger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0552FE-0829-4E57-B33E-04F709C09CF7}"/>
              </a:ext>
            </a:extLst>
          </p:cNvPr>
          <p:cNvGrpSpPr/>
          <p:nvPr/>
        </p:nvGrpSpPr>
        <p:grpSpPr>
          <a:xfrm>
            <a:off x="635093" y="4427697"/>
            <a:ext cx="2752821" cy="1837462"/>
            <a:chOff x="1389695" y="4463209"/>
            <a:chExt cx="2752821" cy="1837462"/>
          </a:xfrm>
        </p:grpSpPr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F1C255CD-BF6C-4EE9-B8D4-4569B80257C8}"/>
                </a:ext>
              </a:extLst>
            </p:cNvPr>
            <p:cNvSpPr/>
            <p:nvPr/>
          </p:nvSpPr>
          <p:spPr>
            <a:xfrm>
              <a:off x="1389695" y="4463209"/>
              <a:ext cx="2752821" cy="1837462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TextBox 51">
              <a:extLst>
                <a:ext uri="{FF2B5EF4-FFF2-40B4-BE49-F238E27FC236}">
                  <a16:creationId xmlns:a16="http://schemas.microsoft.com/office/drawing/2014/main" id="{9EFB6202-117B-4B12-836B-E1563167849C}"/>
                </a:ext>
              </a:extLst>
            </p:cNvPr>
            <p:cNvSpPr txBox="1"/>
            <p:nvPr/>
          </p:nvSpPr>
          <p:spPr>
            <a:xfrm>
              <a:off x="2313205" y="4617488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zebra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 1 0 0 ]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52 1">
              <a:extLst>
                <a:ext uri="{FF2B5EF4-FFF2-40B4-BE49-F238E27FC236}">
                  <a16:creationId xmlns:a16="http://schemas.microsoft.com/office/drawing/2014/main" id="{DB92D67C-FFF9-409B-B974-7FB9328277F0}"/>
                </a:ext>
              </a:extLst>
            </p:cNvPr>
            <p:cNvSpPr txBox="1"/>
            <p:nvPr/>
          </p:nvSpPr>
          <p:spPr>
            <a:xfrm>
              <a:off x="2706137" y="5273630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whale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 1 1 1 ]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52 2">
              <a:extLst>
                <a:ext uri="{FF2B5EF4-FFF2-40B4-BE49-F238E27FC236}">
                  <a16:creationId xmlns:a16="http://schemas.microsoft.com/office/drawing/2014/main" id="{8CFA8D83-851E-49A2-90AE-CC9471D4FF31}"/>
                </a:ext>
              </a:extLst>
            </p:cNvPr>
            <p:cNvSpPr txBox="1"/>
            <p:nvPr/>
          </p:nvSpPr>
          <p:spPr>
            <a:xfrm>
              <a:off x="1629164" y="5263819"/>
              <a:ext cx="10310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tiger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 1 0 1 ]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Picture 2" descr="âtigerâçå¾çæç´¢ç»æ">
            <a:extLst>
              <a:ext uri="{FF2B5EF4-FFF2-40B4-BE49-F238E27FC236}">
                <a16:creationId xmlns:a16="http://schemas.microsoft.com/office/drawing/2014/main" id="{BA0E425B-1403-475F-882C-796EAF6D5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03" y="5433091"/>
            <a:ext cx="992366" cy="6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266EBE-9292-4EC9-BA14-2B6B0F5DDBD4}"/>
              </a:ext>
            </a:extLst>
          </p:cNvPr>
          <p:cNvSpPr txBox="1"/>
          <p:nvPr/>
        </p:nvSpPr>
        <p:spPr>
          <a:xfrm>
            <a:off x="1163499" y="407414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semantic space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116FD2A-F062-42F7-92D8-F46B1CC27844}"/>
              </a:ext>
            </a:extLst>
          </p:cNvPr>
          <p:cNvSpPr/>
          <p:nvPr/>
        </p:nvSpPr>
        <p:spPr>
          <a:xfrm rot="13500000">
            <a:off x="5427569" y="3595180"/>
            <a:ext cx="955863" cy="2407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6A8217C-3EAC-43A6-9CC2-68E9C21712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60" y="3349027"/>
            <a:ext cx="457143" cy="251429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9F89D8D0-2AA0-4F7F-B402-0E0C5075CDE1}"/>
              </a:ext>
            </a:extLst>
          </p:cNvPr>
          <p:cNvSpPr/>
          <p:nvPr/>
        </p:nvSpPr>
        <p:spPr>
          <a:xfrm rot="16200000">
            <a:off x="1755023" y="3648929"/>
            <a:ext cx="369334" cy="4305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239EE4-1F12-4D6E-BC18-74DD63F13D96}"/>
              </a:ext>
            </a:extLst>
          </p:cNvPr>
          <p:cNvSpPr txBox="1"/>
          <p:nvPr/>
        </p:nvSpPr>
        <p:spPr>
          <a:xfrm>
            <a:off x="1091225" y="2403370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similarity matrix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44A607-7B10-4440-8F7F-ED127A2C96F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14" y="2843108"/>
            <a:ext cx="2681143" cy="7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50479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2216BA6-5609-434E-9A74-8EF3C594826E}"/>
              </a:ext>
            </a:extLst>
          </p:cNvPr>
          <p:cNvGrpSpPr/>
          <p:nvPr/>
        </p:nvGrpSpPr>
        <p:grpSpPr>
          <a:xfrm>
            <a:off x="663143" y="2707721"/>
            <a:ext cx="2478306" cy="826578"/>
            <a:chOff x="3811400" y="2978497"/>
            <a:chExt cx="2478306" cy="8265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578939-5654-4FA0-9F23-45E5996A3AC2}"/>
                </a:ext>
              </a:extLst>
            </p:cNvPr>
            <p:cNvSpPr txBox="1"/>
            <p:nvPr/>
          </p:nvSpPr>
          <p:spPr>
            <a:xfrm>
              <a:off x="3811400" y="2978497"/>
              <a:ext cx="1670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Training feature</a:t>
              </a:r>
              <a:endParaRPr lang="zh-CN" altLang="en-US" dirty="0" err="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74926F-0915-4E84-99FA-C937F40C13E3}"/>
                </a:ext>
              </a:extLst>
            </p:cNvPr>
            <p:cNvSpPr txBox="1"/>
            <p:nvPr/>
          </p:nvSpPr>
          <p:spPr>
            <a:xfrm>
              <a:off x="3811400" y="3435743"/>
              <a:ext cx="1559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Testing feature</a:t>
              </a:r>
              <a:endParaRPr lang="zh-CN" altLang="en-US" dirty="0" err="1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4305EB3-6FE3-4C42-9C32-9F16F054B1DF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801" y="3133824"/>
              <a:ext cx="313905" cy="23771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C1E0BDC-BFAB-4316-81AD-60AC36D104D0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800" y="3487076"/>
              <a:ext cx="313905" cy="26666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4F67235-9468-4B75-A1F7-D6CA2742400F}"/>
              </a:ext>
            </a:extLst>
          </p:cNvPr>
          <p:cNvSpPr txBox="1"/>
          <p:nvPr/>
        </p:nvSpPr>
        <p:spPr>
          <a:xfrm>
            <a:off x="602934" y="2062231"/>
            <a:ext cx="253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Single-View Learning:</a:t>
            </a:r>
            <a:endParaRPr lang="zh-CN" altLang="en-US" sz="2000" dirty="0" err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778175-38FA-4E65-8CF0-E492D7CFEB53}"/>
              </a:ext>
            </a:extLst>
          </p:cNvPr>
          <p:cNvSpPr txBox="1"/>
          <p:nvPr/>
        </p:nvSpPr>
        <p:spPr>
          <a:xfrm>
            <a:off x="5487559" y="2044612"/>
            <a:ext cx="2451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Multi-View Learning:</a:t>
            </a:r>
            <a:endParaRPr lang="zh-CN" altLang="en-US" sz="2000" dirty="0" err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6271D8-BBAE-45E3-A87F-A9A965F41316}"/>
              </a:ext>
            </a:extLst>
          </p:cNvPr>
          <p:cNvGrpSpPr/>
          <p:nvPr/>
        </p:nvGrpSpPr>
        <p:grpSpPr>
          <a:xfrm>
            <a:off x="4436744" y="2623111"/>
            <a:ext cx="4490330" cy="867231"/>
            <a:chOff x="3811400" y="2937844"/>
            <a:chExt cx="4490330" cy="8672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B48BAC-EC4C-4107-A25D-F9F2B1D19695}"/>
                </a:ext>
              </a:extLst>
            </p:cNvPr>
            <p:cNvSpPr txBox="1"/>
            <p:nvPr/>
          </p:nvSpPr>
          <p:spPr>
            <a:xfrm>
              <a:off x="3811400" y="2978497"/>
              <a:ext cx="1670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Training feature</a:t>
              </a:r>
              <a:endParaRPr lang="zh-CN" altLang="en-US" dirty="0" err="1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71489F-42AF-45AD-87E6-7EA336FD0514}"/>
                </a:ext>
              </a:extLst>
            </p:cNvPr>
            <p:cNvSpPr txBox="1"/>
            <p:nvPr/>
          </p:nvSpPr>
          <p:spPr>
            <a:xfrm>
              <a:off x="3811400" y="3435743"/>
              <a:ext cx="1559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Testing feature</a:t>
              </a:r>
              <a:endParaRPr lang="zh-CN" altLang="en-US" dirty="0" err="1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EB509E8-5B16-4AC6-BCD2-8D520DE48FE9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801" y="3133824"/>
              <a:ext cx="313905" cy="23771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378B302-7557-49D8-8741-D50BC99804ED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800" y="3487076"/>
              <a:ext cx="313905" cy="26666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34F2C00-CF46-44E1-A50F-D469A0A95F78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492" y="3129253"/>
              <a:ext cx="295619" cy="24685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8CAC5F5-93DF-4EC7-97E6-6E76B1481DE0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897" y="3133824"/>
              <a:ext cx="300190" cy="23771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7E5400-2AC2-4266-8D6C-1F0CB98D599B}"/>
                </a:ext>
              </a:extLst>
            </p:cNvPr>
            <p:cNvSpPr txBox="1"/>
            <p:nvPr/>
          </p:nvSpPr>
          <p:spPr>
            <a:xfrm>
              <a:off x="7732343" y="2937844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….</a:t>
              </a:r>
              <a:endParaRPr lang="zh-CN" altLang="en-US" sz="2400" dirty="0" err="1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2434737-ADF6-4629-A781-C12A04D5799F}"/>
              </a:ext>
            </a:extLst>
          </p:cNvPr>
          <p:cNvSpPr txBox="1"/>
          <p:nvPr/>
        </p:nvSpPr>
        <p:spPr>
          <a:xfrm>
            <a:off x="252219" y="4215414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Learning using Privileged Information:</a:t>
            </a:r>
            <a:endParaRPr lang="zh-CN" altLang="en-US" sz="2000" dirty="0" err="1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25A8B3-A1B7-49C3-B7FB-D637D8AFEC12}"/>
              </a:ext>
            </a:extLst>
          </p:cNvPr>
          <p:cNvGrpSpPr/>
          <p:nvPr/>
        </p:nvGrpSpPr>
        <p:grpSpPr>
          <a:xfrm>
            <a:off x="445552" y="5074669"/>
            <a:ext cx="4086571" cy="867231"/>
            <a:chOff x="3811400" y="2937844"/>
            <a:chExt cx="4086571" cy="86723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9B1129-7F87-459A-ABED-0B271502679A}"/>
                </a:ext>
              </a:extLst>
            </p:cNvPr>
            <p:cNvSpPr txBox="1"/>
            <p:nvPr/>
          </p:nvSpPr>
          <p:spPr>
            <a:xfrm>
              <a:off x="3811400" y="2978497"/>
              <a:ext cx="1670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Training feature</a:t>
              </a:r>
              <a:endParaRPr lang="zh-CN" altLang="en-US" dirty="0" err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F5477AC-7C69-4092-9031-A3C4CE7E8C19}"/>
                </a:ext>
              </a:extLst>
            </p:cNvPr>
            <p:cNvSpPr txBox="1"/>
            <p:nvPr/>
          </p:nvSpPr>
          <p:spPr>
            <a:xfrm>
              <a:off x="3811400" y="3435743"/>
              <a:ext cx="1559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Testing feature</a:t>
              </a:r>
              <a:endParaRPr lang="zh-CN" altLang="en-US" dirty="0" err="1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5E55D95-A5EA-4DA9-9EA3-93EEE8A12B9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042" y="3133824"/>
              <a:ext cx="313905" cy="23771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FB38350-59DA-4A95-834A-AC3428E9AB7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041" y="3487076"/>
              <a:ext cx="313905" cy="26666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8DA1C6B-80C7-4E49-A51A-181D42B2E2D4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733" y="3129253"/>
              <a:ext cx="295619" cy="24685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A696A09-073D-4F3E-A5EF-B67D9CD0FF2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138" y="3133824"/>
              <a:ext cx="300190" cy="23771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D972FD-F72B-4B73-9A8A-19E8A97AA528}"/>
                </a:ext>
              </a:extLst>
            </p:cNvPr>
            <p:cNvSpPr txBox="1"/>
            <p:nvPr/>
          </p:nvSpPr>
          <p:spPr>
            <a:xfrm>
              <a:off x="7328584" y="2937844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….</a:t>
              </a:r>
              <a:endParaRPr lang="zh-CN" altLang="en-US" sz="2400" dirty="0" err="1"/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B38F9EBA-F394-49FC-8679-621C66C517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1" y="3192153"/>
            <a:ext cx="295619" cy="27580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FB1A373-2D01-46BA-9729-A15CD7AAE6C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256" y="3196723"/>
            <a:ext cx="300190" cy="26666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2FC7D34-A007-4FE7-8ABF-1613FF77A3DC}"/>
              </a:ext>
            </a:extLst>
          </p:cNvPr>
          <p:cNvSpPr txBox="1"/>
          <p:nvPr/>
        </p:nvSpPr>
        <p:spPr>
          <a:xfrm>
            <a:off x="8345702" y="3000743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….</a:t>
            </a:r>
            <a:endParaRPr lang="zh-CN" altLang="en-US" sz="2400" dirty="0" err="1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C97F59-49E6-4583-8261-CDFE9C6EF346}"/>
              </a:ext>
            </a:extLst>
          </p:cNvPr>
          <p:cNvGrpSpPr/>
          <p:nvPr/>
        </p:nvGrpSpPr>
        <p:grpSpPr>
          <a:xfrm>
            <a:off x="4935882" y="5091691"/>
            <a:ext cx="2074547" cy="826578"/>
            <a:chOff x="3811400" y="2978497"/>
            <a:chExt cx="2074547" cy="82657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8211DE6-AB68-4182-ADF7-E69010F89165}"/>
                </a:ext>
              </a:extLst>
            </p:cNvPr>
            <p:cNvSpPr txBox="1"/>
            <p:nvPr/>
          </p:nvSpPr>
          <p:spPr>
            <a:xfrm>
              <a:off x="3811400" y="2978497"/>
              <a:ext cx="1670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Training feature</a:t>
              </a:r>
              <a:endParaRPr lang="zh-CN" altLang="en-US" dirty="0" err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76E355-CCA2-4923-AA9A-80F8FD1D709F}"/>
                </a:ext>
              </a:extLst>
            </p:cNvPr>
            <p:cNvSpPr txBox="1"/>
            <p:nvPr/>
          </p:nvSpPr>
          <p:spPr>
            <a:xfrm>
              <a:off x="3811400" y="3435743"/>
              <a:ext cx="1559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Testing feature</a:t>
              </a:r>
              <a:endParaRPr lang="zh-CN" altLang="en-US" dirty="0" err="1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A6AE39D-34B1-4559-8D14-D3FFE78EF1A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042" y="3133824"/>
              <a:ext cx="313905" cy="2377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A7647B7-EC0D-4E29-A222-C2420018386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041" y="3487076"/>
              <a:ext cx="313905" cy="266666"/>
            </a:xfrm>
            <a:prstGeom prst="rect">
              <a:avLst/>
            </a:prstGeom>
          </p:spPr>
        </p:pic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0419B99E-6A1E-4D92-93F4-5D52634B859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1" y="5595700"/>
            <a:ext cx="295619" cy="27580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AFC0D4-CB48-4A82-AAAA-27D3F6E754B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256" y="5600270"/>
            <a:ext cx="300190" cy="26666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F32654A-D0A1-4EB9-BF04-93F1B94023B0}"/>
              </a:ext>
            </a:extLst>
          </p:cNvPr>
          <p:cNvSpPr txBox="1"/>
          <p:nvPr/>
        </p:nvSpPr>
        <p:spPr>
          <a:xfrm>
            <a:off x="8345702" y="5404290"/>
            <a:ext cx="56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….</a:t>
            </a:r>
            <a:endParaRPr lang="zh-CN" altLang="en-US" sz="2400" dirty="0" err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31E836-F917-4ED6-8D21-D5EBF334B7A3}"/>
              </a:ext>
            </a:extLst>
          </p:cNvPr>
          <p:cNvSpPr txBox="1"/>
          <p:nvPr/>
        </p:nvSpPr>
        <p:spPr>
          <a:xfrm>
            <a:off x="6463064" y="4046071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b="1" dirty="0"/>
              <a:t>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2E91CC-EE0F-4031-B5BA-C4E73E71AE0B}"/>
              </a:ext>
            </a:extLst>
          </p:cNvPr>
          <p:cNvSpPr txBox="1"/>
          <p:nvPr/>
        </p:nvSpPr>
        <p:spPr>
          <a:xfrm>
            <a:off x="2979064" y="1080000"/>
            <a:ext cx="3185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Training/testing features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1426040989"/>
      </p:ext>
    </p:ext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8">
            <a:extLst>
              <a:ext uri="{FF2B5EF4-FFF2-40B4-BE49-F238E27FC236}">
                <a16:creationId xmlns:a16="http://schemas.microsoft.com/office/drawing/2014/main" id="{262EC86A-C0AA-4BC9-BA72-ADB5CC329EA4}"/>
              </a:ext>
            </a:extLst>
          </p:cNvPr>
          <p:cNvSpPr/>
          <p:nvPr/>
        </p:nvSpPr>
        <p:spPr>
          <a:xfrm>
            <a:off x="1241895" y="4495793"/>
            <a:ext cx="2650982" cy="199325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5918A-3E7A-4E01-AF21-9C3BB7DDB6C2}"/>
              </a:ext>
            </a:extLst>
          </p:cNvPr>
          <p:cNvSpPr txBox="1"/>
          <p:nvPr/>
        </p:nvSpPr>
        <p:spPr>
          <a:xfrm>
            <a:off x="2627397" y="1080000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Semantic relatedness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64FEF-6290-49D8-BA9D-D95DD4ED2D32}"/>
              </a:ext>
            </a:extLst>
          </p:cNvPr>
          <p:cNvSpPr txBox="1"/>
          <p:nvPr/>
        </p:nvSpPr>
        <p:spPr>
          <a:xfrm>
            <a:off x="1633895" y="167363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category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4A4-6641-4250-8A7F-612BEE9386E7}"/>
              </a:ext>
            </a:extLst>
          </p:cNvPr>
          <p:cNvSpPr txBox="1"/>
          <p:nvPr/>
        </p:nvSpPr>
        <p:spPr>
          <a:xfrm>
            <a:off x="1914002" y="419270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 space</a:t>
            </a:r>
          </a:p>
        </p:txBody>
      </p:sp>
      <p:pic>
        <p:nvPicPr>
          <p:cNvPr id="7" name="Picture 38">
            <a:extLst>
              <a:ext uri="{FF2B5EF4-FFF2-40B4-BE49-F238E27FC236}">
                <a16:creationId xmlns:a16="http://schemas.microsoft.com/office/drawing/2014/main" id="{BB241C81-535E-43EA-9C7F-4F1CD0CCF0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966" y="4795500"/>
            <a:ext cx="1189199" cy="665952"/>
          </a:xfrm>
          <a:prstGeom prst="rect">
            <a:avLst/>
          </a:prstGeom>
        </p:spPr>
      </p:pic>
      <p:pic>
        <p:nvPicPr>
          <p:cNvPr id="8" name="Picture 40">
            <a:extLst>
              <a:ext uri="{FF2B5EF4-FFF2-40B4-BE49-F238E27FC236}">
                <a16:creationId xmlns:a16="http://schemas.microsoft.com/office/drawing/2014/main" id="{39536E67-FDCA-456E-B48E-EAE39DE205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56" y="5159445"/>
            <a:ext cx="1124034" cy="665952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6118D663-966A-4E6F-9994-109FA6617ABA}"/>
              </a:ext>
            </a:extLst>
          </p:cNvPr>
          <p:cNvSpPr/>
          <p:nvPr/>
        </p:nvSpPr>
        <p:spPr>
          <a:xfrm>
            <a:off x="1278311" y="2045109"/>
            <a:ext cx="2261593" cy="140164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C30A4D-3A32-48B1-BF2B-209AE9BA60DD}"/>
              </a:ext>
            </a:extLst>
          </p:cNvPr>
          <p:cNvSpPr/>
          <p:nvPr/>
        </p:nvSpPr>
        <p:spPr>
          <a:xfrm>
            <a:off x="1950538" y="2341690"/>
            <a:ext cx="133165" cy="1331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DE874-9388-4A87-9DF5-D7EA08146348}"/>
              </a:ext>
            </a:extLst>
          </p:cNvPr>
          <p:cNvSpPr txBox="1"/>
          <p:nvPr/>
        </p:nvSpPr>
        <p:spPr>
          <a:xfrm>
            <a:off x="2111235" y="220821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zebra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44751E-B5DD-47C0-B625-6EAC5A470BA2}"/>
              </a:ext>
            </a:extLst>
          </p:cNvPr>
          <p:cNvSpPr/>
          <p:nvPr/>
        </p:nvSpPr>
        <p:spPr>
          <a:xfrm>
            <a:off x="1548586" y="2868880"/>
            <a:ext cx="133165" cy="1331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324C13-E3F6-4E3E-9046-D642A8CA4E06}"/>
              </a:ext>
            </a:extLst>
          </p:cNvPr>
          <p:cNvSpPr txBox="1"/>
          <p:nvPr/>
        </p:nvSpPr>
        <p:spPr>
          <a:xfrm>
            <a:off x="1673008" y="27507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2B6C8B-AD01-4A08-B3AD-A2B86339586B}"/>
              </a:ext>
            </a:extLst>
          </p:cNvPr>
          <p:cNvSpPr/>
          <p:nvPr/>
        </p:nvSpPr>
        <p:spPr>
          <a:xfrm>
            <a:off x="2673099" y="2714553"/>
            <a:ext cx="133165" cy="1331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D760DC-0157-4EEC-B6AF-5E4A94FDDAB2}"/>
              </a:ext>
            </a:extLst>
          </p:cNvPr>
          <p:cNvSpPr txBox="1"/>
          <p:nvPr/>
        </p:nvSpPr>
        <p:spPr>
          <a:xfrm>
            <a:off x="2767950" y="257754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tiger</a:t>
            </a:r>
          </a:p>
        </p:txBody>
      </p:sp>
      <p:pic>
        <p:nvPicPr>
          <p:cNvPr id="1026" name="Picture 2" descr="âtigerâçå¾çæç´¢ç»æ">
            <a:extLst>
              <a:ext uri="{FF2B5EF4-FFF2-40B4-BE49-F238E27FC236}">
                <a16:creationId xmlns:a16="http://schemas.microsoft.com/office/drawing/2014/main" id="{BA0E425B-1403-475F-882C-796EAF6D5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127" y="5501187"/>
            <a:ext cx="992366" cy="6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3116FD2A-F062-42F7-92D8-F46B1CC27844}"/>
              </a:ext>
            </a:extLst>
          </p:cNvPr>
          <p:cNvSpPr/>
          <p:nvPr/>
        </p:nvSpPr>
        <p:spPr>
          <a:xfrm rot="16200000">
            <a:off x="2027282" y="3733156"/>
            <a:ext cx="813598" cy="2407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6A8217C-3EAC-43A6-9CC2-68E9C21712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52" y="3629928"/>
            <a:ext cx="457143" cy="2514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EE94F57-779A-4C11-9782-048B292DC32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40" y="3397165"/>
            <a:ext cx="1877334" cy="2544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2E068C-9C20-4B09-AD56-138F93C55BF5}"/>
              </a:ext>
            </a:extLst>
          </p:cNvPr>
          <p:cNvSpPr txBox="1"/>
          <p:nvPr/>
        </p:nvSpPr>
        <p:spPr>
          <a:xfrm>
            <a:off x="3892877" y="3319547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Classifiers for seen categories: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79439F-3C5B-446C-82AF-2E0349882520}"/>
              </a:ext>
            </a:extLst>
          </p:cNvPr>
          <p:cNvSpPr txBox="1"/>
          <p:nvPr/>
        </p:nvSpPr>
        <p:spPr>
          <a:xfrm>
            <a:off x="3892877" y="4008034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Classifiers for unseen categories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914FC0B-1879-4E72-9793-13A0FB08CA6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912" y="1983421"/>
            <a:ext cx="2681143" cy="7977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14A3FA-9D25-42BD-B050-7E675C20B42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44" y="4660642"/>
            <a:ext cx="2878475" cy="69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96702"/>
      </p:ext>
    </p:extLst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02108-13C1-4CE3-9CD7-826F3BEB7022}"/>
              </a:ext>
            </a:extLst>
          </p:cNvPr>
          <p:cNvSpPr txBox="1"/>
          <p:nvPr/>
        </p:nvSpPr>
        <p:spPr>
          <a:xfrm>
            <a:off x="2711555" y="1080000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Zero-shot learning methods</a:t>
            </a:r>
            <a:endParaRPr lang="zh-CN" altLang="en-US" sz="24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89181-F22D-4EB5-BC2B-22A7594F3A82}"/>
              </a:ext>
            </a:extLst>
          </p:cNvPr>
          <p:cNvSpPr txBox="1"/>
          <p:nvPr/>
        </p:nvSpPr>
        <p:spPr>
          <a:xfrm>
            <a:off x="2642046" y="2958470"/>
            <a:ext cx="36166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Semantic relatedness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Semantic embedding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Synthetic methods</a:t>
            </a:r>
            <a:endParaRPr lang="zh-CN" altLang="en-US" sz="2000" dirty="0" err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540238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05918A-3E7A-4E01-AF21-9C3BB7DDB6C2}"/>
              </a:ext>
            </a:extLst>
          </p:cNvPr>
          <p:cNvSpPr txBox="1"/>
          <p:nvPr/>
        </p:nvSpPr>
        <p:spPr>
          <a:xfrm>
            <a:off x="2627397" y="1080000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Semantic embedding methods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C113BDA0-B18F-4152-8B59-CC882E46CF5C}"/>
              </a:ext>
            </a:extLst>
          </p:cNvPr>
          <p:cNvSpPr/>
          <p:nvPr/>
        </p:nvSpPr>
        <p:spPr>
          <a:xfrm>
            <a:off x="5418823" y="2155011"/>
            <a:ext cx="2650982" cy="199325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F49E97-2CD7-4EBD-8296-0B240E0F8D40}"/>
              </a:ext>
            </a:extLst>
          </p:cNvPr>
          <p:cNvSpPr txBox="1"/>
          <p:nvPr/>
        </p:nvSpPr>
        <p:spPr>
          <a:xfrm>
            <a:off x="6090930" y="179865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 space</a:t>
            </a:r>
          </a:p>
        </p:txBody>
      </p:sp>
      <p:pic>
        <p:nvPicPr>
          <p:cNvPr id="27" name="Picture 38">
            <a:extLst>
              <a:ext uri="{FF2B5EF4-FFF2-40B4-BE49-F238E27FC236}">
                <a16:creationId xmlns:a16="http://schemas.microsoft.com/office/drawing/2014/main" id="{81CFC87F-3A74-4302-91A6-110FCE50D1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94" y="2454718"/>
            <a:ext cx="1189199" cy="665952"/>
          </a:xfrm>
          <a:prstGeom prst="rect">
            <a:avLst/>
          </a:prstGeom>
        </p:spPr>
      </p:pic>
      <p:pic>
        <p:nvPicPr>
          <p:cNvPr id="29" name="Picture 40">
            <a:extLst>
              <a:ext uri="{FF2B5EF4-FFF2-40B4-BE49-F238E27FC236}">
                <a16:creationId xmlns:a16="http://schemas.microsoft.com/office/drawing/2014/main" id="{CFC4711B-B696-4602-8B20-0997633955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4" y="2818663"/>
            <a:ext cx="1124034" cy="66595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D06AD2E-7156-4713-8E4D-296B0D36E7D1}"/>
              </a:ext>
            </a:extLst>
          </p:cNvPr>
          <p:cNvGrpSpPr/>
          <p:nvPr/>
        </p:nvGrpSpPr>
        <p:grpSpPr>
          <a:xfrm>
            <a:off x="1149999" y="2155011"/>
            <a:ext cx="2752821" cy="1837462"/>
            <a:chOff x="1389695" y="4463209"/>
            <a:chExt cx="2752821" cy="1837462"/>
          </a:xfrm>
        </p:grpSpPr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989F97CB-6869-4A71-9022-E410C180F704}"/>
                </a:ext>
              </a:extLst>
            </p:cNvPr>
            <p:cNvSpPr/>
            <p:nvPr/>
          </p:nvSpPr>
          <p:spPr>
            <a:xfrm>
              <a:off x="1389695" y="4463209"/>
              <a:ext cx="2752821" cy="1837462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TextBox 51">
              <a:extLst>
                <a:ext uri="{FF2B5EF4-FFF2-40B4-BE49-F238E27FC236}">
                  <a16:creationId xmlns:a16="http://schemas.microsoft.com/office/drawing/2014/main" id="{DD06B628-7C91-468D-971A-46D9388270CC}"/>
                </a:ext>
              </a:extLst>
            </p:cNvPr>
            <p:cNvSpPr txBox="1"/>
            <p:nvPr/>
          </p:nvSpPr>
          <p:spPr>
            <a:xfrm>
              <a:off x="2313205" y="4617488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zebra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 1 0 0 ]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52 1">
              <a:extLst>
                <a:ext uri="{FF2B5EF4-FFF2-40B4-BE49-F238E27FC236}">
                  <a16:creationId xmlns:a16="http://schemas.microsoft.com/office/drawing/2014/main" id="{001C32B4-AC14-4781-93A5-CAC5BED64001}"/>
                </a:ext>
              </a:extLst>
            </p:cNvPr>
            <p:cNvSpPr txBox="1"/>
            <p:nvPr/>
          </p:nvSpPr>
          <p:spPr>
            <a:xfrm>
              <a:off x="2706137" y="5273630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whale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 1 1 1 ]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52 2">
              <a:extLst>
                <a:ext uri="{FF2B5EF4-FFF2-40B4-BE49-F238E27FC236}">
                  <a16:creationId xmlns:a16="http://schemas.microsoft.com/office/drawing/2014/main" id="{2448C717-D691-42A9-A3EE-B0947539EFDE}"/>
                </a:ext>
              </a:extLst>
            </p:cNvPr>
            <p:cNvSpPr txBox="1"/>
            <p:nvPr/>
          </p:nvSpPr>
          <p:spPr>
            <a:xfrm>
              <a:off x="1629164" y="5263819"/>
              <a:ext cx="10310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tiger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 1 0 1 ]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5" name="Picture 2" descr="âtigerâçå¾çæç´¢ç»æ">
            <a:extLst>
              <a:ext uri="{FF2B5EF4-FFF2-40B4-BE49-F238E27FC236}">
                <a16:creationId xmlns:a16="http://schemas.microsoft.com/office/drawing/2014/main" id="{A05676B4-2854-475E-9C0B-4FFB98298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055" y="3160405"/>
            <a:ext cx="992366" cy="6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E2D058-5D2D-4DF1-A24D-26533BF0B2E2}"/>
              </a:ext>
            </a:extLst>
          </p:cNvPr>
          <p:cNvSpPr txBox="1"/>
          <p:nvPr/>
        </p:nvSpPr>
        <p:spPr>
          <a:xfrm>
            <a:off x="1678405" y="180145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semantic space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D17013A-5CCA-464C-A195-2E0CB7B65559}"/>
              </a:ext>
            </a:extLst>
          </p:cNvPr>
          <p:cNvSpPr/>
          <p:nvPr/>
        </p:nvSpPr>
        <p:spPr>
          <a:xfrm rot="10800000">
            <a:off x="4115965" y="2818663"/>
            <a:ext cx="955863" cy="2407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1029">
            <a:extLst>
              <a:ext uri="{FF2B5EF4-FFF2-40B4-BE49-F238E27FC236}">
                <a16:creationId xmlns:a16="http://schemas.microsoft.com/office/drawing/2014/main" id="{0C9ABE9A-E400-4B40-8617-5544B85EF2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79" y="4197988"/>
            <a:ext cx="144762" cy="111238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C49BA584-4DD6-42FC-A540-1344834B27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2" y="4175827"/>
            <a:ext cx="134096" cy="115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E31EFF5-4743-445E-9133-9921F34C38D4}"/>
              </a:ext>
            </a:extLst>
          </p:cNvPr>
          <p:cNvSpPr txBox="1"/>
          <p:nvPr/>
        </p:nvSpPr>
        <p:spPr>
          <a:xfrm>
            <a:off x="1414769" y="5025444"/>
            <a:ext cx="10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Training: </a:t>
            </a:r>
          </a:p>
        </p:txBody>
      </p: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0AA0568C-C27F-4ADF-BCB3-7A90A907E18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105" y="4871527"/>
            <a:ext cx="2427428" cy="69638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7D8B3B5-9DF6-4EA7-A7EC-104AF8353B69}"/>
              </a:ext>
            </a:extLst>
          </p:cNvPr>
          <p:cNvSpPr txBox="1"/>
          <p:nvPr/>
        </p:nvSpPr>
        <p:spPr>
          <a:xfrm>
            <a:off x="1414769" y="5852547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Testing: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D89C508-58EB-47DB-A22F-2AEDC1CAE5C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21" y="5914489"/>
            <a:ext cx="3221333" cy="28495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BE803453-CD75-4E71-A6DD-B8D53CF4ED93}"/>
              </a:ext>
            </a:extLst>
          </p:cNvPr>
          <p:cNvSpPr/>
          <p:nvPr/>
        </p:nvSpPr>
        <p:spPr>
          <a:xfrm>
            <a:off x="4562246" y="5135309"/>
            <a:ext cx="320471" cy="26834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F04BC38-3892-4AEF-A7CD-BC1965F0D435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4722482" y="4894515"/>
            <a:ext cx="0" cy="240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B106049-24DD-4BF3-9981-8956944BF616}"/>
              </a:ext>
            </a:extLst>
          </p:cNvPr>
          <p:cNvGrpSpPr/>
          <p:nvPr/>
        </p:nvGrpSpPr>
        <p:grpSpPr>
          <a:xfrm>
            <a:off x="3786904" y="4524946"/>
            <a:ext cx="2230895" cy="369332"/>
            <a:chOff x="3786904" y="4524946"/>
            <a:chExt cx="2230895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BBDBED1-8504-4E14-86CF-AEB8B38AB4DB}"/>
                </a:ext>
              </a:extLst>
            </p:cNvPr>
            <p:cNvSpPr txBox="1"/>
            <p:nvPr/>
          </p:nvSpPr>
          <p:spPr>
            <a:xfrm>
              <a:off x="3786904" y="4524946"/>
              <a:ext cx="2191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 category label of  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9C9360B-1EBE-442F-9805-CDEFDD5709E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989" y="4680740"/>
              <a:ext cx="211810" cy="150857"/>
            </a:xfrm>
            <a:prstGeom prst="rect">
              <a:avLst/>
            </a:prstGeom>
          </p:spPr>
        </p:pic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1AAA4696-1666-4204-B187-7111F6FA387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06" y="2610303"/>
            <a:ext cx="173714" cy="1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2644"/>
      </p:ext>
    </p:extLst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Left-Right 58">
            <a:extLst>
              <a:ext uri="{FF2B5EF4-FFF2-40B4-BE49-F238E27FC236}">
                <a16:creationId xmlns:a16="http://schemas.microsoft.com/office/drawing/2014/main" id="{D594829B-B417-4032-9AAB-F470E348635A}"/>
              </a:ext>
            </a:extLst>
          </p:cNvPr>
          <p:cNvSpPr/>
          <p:nvPr/>
        </p:nvSpPr>
        <p:spPr>
          <a:xfrm>
            <a:off x="4117568" y="2823355"/>
            <a:ext cx="1017292" cy="229178"/>
          </a:xfrm>
          <a:prstGeom prst="leftRightArrow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5918A-3E7A-4E01-AF21-9C3BB7DDB6C2}"/>
              </a:ext>
            </a:extLst>
          </p:cNvPr>
          <p:cNvSpPr txBox="1"/>
          <p:nvPr/>
        </p:nvSpPr>
        <p:spPr>
          <a:xfrm>
            <a:off x="2627397" y="1080000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Semantic embedding methods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C113BDA0-B18F-4152-8B59-CC882E46CF5C}"/>
              </a:ext>
            </a:extLst>
          </p:cNvPr>
          <p:cNvSpPr/>
          <p:nvPr/>
        </p:nvSpPr>
        <p:spPr>
          <a:xfrm>
            <a:off x="5418823" y="2155011"/>
            <a:ext cx="2650982" cy="199325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F49E97-2CD7-4EBD-8296-0B240E0F8D40}"/>
              </a:ext>
            </a:extLst>
          </p:cNvPr>
          <p:cNvSpPr txBox="1"/>
          <p:nvPr/>
        </p:nvSpPr>
        <p:spPr>
          <a:xfrm>
            <a:off x="6090930" y="179865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 space</a:t>
            </a:r>
          </a:p>
        </p:txBody>
      </p:sp>
      <p:pic>
        <p:nvPicPr>
          <p:cNvPr id="27" name="Picture 38">
            <a:extLst>
              <a:ext uri="{FF2B5EF4-FFF2-40B4-BE49-F238E27FC236}">
                <a16:creationId xmlns:a16="http://schemas.microsoft.com/office/drawing/2014/main" id="{81CFC87F-3A74-4302-91A6-110FCE50D1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894" y="2454718"/>
            <a:ext cx="1189199" cy="665952"/>
          </a:xfrm>
          <a:prstGeom prst="rect">
            <a:avLst/>
          </a:prstGeom>
        </p:spPr>
      </p:pic>
      <p:pic>
        <p:nvPicPr>
          <p:cNvPr id="29" name="Picture 40">
            <a:extLst>
              <a:ext uri="{FF2B5EF4-FFF2-40B4-BE49-F238E27FC236}">
                <a16:creationId xmlns:a16="http://schemas.microsoft.com/office/drawing/2014/main" id="{CFC4711B-B696-4602-8B20-0997633955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4" y="2818663"/>
            <a:ext cx="1124034" cy="66595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D06AD2E-7156-4713-8E4D-296B0D36E7D1}"/>
              </a:ext>
            </a:extLst>
          </p:cNvPr>
          <p:cNvGrpSpPr/>
          <p:nvPr/>
        </p:nvGrpSpPr>
        <p:grpSpPr>
          <a:xfrm>
            <a:off x="1149999" y="2155011"/>
            <a:ext cx="2752821" cy="1837462"/>
            <a:chOff x="1389695" y="4463209"/>
            <a:chExt cx="2752821" cy="1837462"/>
          </a:xfrm>
        </p:grpSpPr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989F97CB-6869-4A71-9022-E410C180F704}"/>
                </a:ext>
              </a:extLst>
            </p:cNvPr>
            <p:cNvSpPr/>
            <p:nvPr/>
          </p:nvSpPr>
          <p:spPr>
            <a:xfrm>
              <a:off x="1389695" y="4463209"/>
              <a:ext cx="2752821" cy="1837462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TextBox 51">
              <a:extLst>
                <a:ext uri="{FF2B5EF4-FFF2-40B4-BE49-F238E27FC236}">
                  <a16:creationId xmlns:a16="http://schemas.microsoft.com/office/drawing/2014/main" id="{DD06B628-7C91-468D-971A-46D9388270CC}"/>
                </a:ext>
              </a:extLst>
            </p:cNvPr>
            <p:cNvSpPr txBox="1"/>
            <p:nvPr/>
          </p:nvSpPr>
          <p:spPr>
            <a:xfrm>
              <a:off x="2313205" y="4617488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zebra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 1 0 0 ]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52 1">
              <a:extLst>
                <a:ext uri="{FF2B5EF4-FFF2-40B4-BE49-F238E27FC236}">
                  <a16:creationId xmlns:a16="http://schemas.microsoft.com/office/drawing/2014/main" id="{001C32B4-AC14-4781-93A5-CAC5BED64001}"/>
                </a:ext>
              </a:extLst>
            </p:cNvPr>
            <p:cNvSpPr txBox="1"/>
            <p:nvPr/>
          </p:nvSpPr>
          <p:spPr>
            <a:xfrm>
              <a:off x="2706137" y="5273630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whale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 1 1 1 ]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52 2">
              <a:extLst>
                <a:ext uri="{FF2B5EF4-FFF2-40B4-BE49-F238E27FC236}">
                  <a16:creationId xmlns:a16="http://schemas.microsoft.com/office/drawing/2014/main" id="{2448C717-D691-42A9-A3EE-B0947539EFDE}"/>
                </a:ext>
              </a:extLst>
            </p:cNvPr>
            <p:cNvSpPr txBox="1"/>
            <p:nvPr/>
          </p:nvSpPr>
          <p:spPr>
            <a:xfrm>
              <a:off x="1629164" y="5263819"/>
              <a:ext cx="10310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tiger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 1 0 1 ]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5" name="Picture 2 1" descr="âtigerâçå¾çæç´¢ç»æ">
            <a:extLst>
              <a:ext uri="{FF2B5EF4-FFF2-40B4-BE49-F238E27FC236}">
                <a16:creationId xmlns:a16="http://schemas.microsoft.com/office/drawing/2014/main" id="{A05676B4-2854-475E-9C0B-4FFB98298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055" y="3160405"/>
            <a:ext cx="992366" cy="6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E2D058-5D2D-4DF1-A24D-26533BF0B2E2}"/>
              </a:ext>
            </a:extLst>
          </p:cNvPr>
          <p:cNvSpPr txBox="1"/>
          <p:nvPr/>
        </p:nvSpPr>
        <p:spPr>
          <a:xfrm>
            <a:off x="1678405" y="1801459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semantic space</a:t>
            </a:r>
          </a:p>
        </p:txBody>
      </p:sp>
      <p:pic>
        <p:nvPicPr>
          <p:cNvPr id="1030" name="Picture 1029">
            <a:extLst>
              <a:ext uri="{FF2B5EF4-FFF2-40B4-BE49-F238E27FC236}">
                <a16:creationId xmlns:a16="http://schemas.microsoft.com/office/drawing/2014/main" id="{0C9ABE9A-E400-4B40-8617-5544B85EF2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79" y="4197988"/>
            <a:ext cx="144762" cy="111238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C49BA584-4DD6-42FC-A540-1344834B27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2" y="4175827"/>
            <a:ext cx="134096" cy="11581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E31EFF5-4743-445E-9133-9921F34C38D4}"/>
              </a:ext>
            </a:extLst>
          </p:cNvPr>
          <p:cNvSpPr txBox="1"/>
          <p:nvPr/>
        </p:nvSpPr>
        <p:spPr>
          <a:xfrm>
            <a:off x="1414769" y="5176366"/>
            <a:ext cx="10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Training: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D8B3B5-9DF6-4EA7-A7EC-104AF8353B69}"/>
              </a:ext>
            </a:extLst>
          </p:cNvPr>
          <p:cNvSpPr txBox="1"/>
          <p:nvPr/>
        </p:nvSpPr>
        <p:spPr>
          <a:xfrm>
            <a:off x="1414769" y="6003469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Testing: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DA71A8-AD26-4755-ADD2-A7CFC57BA30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54" y="6060259"/>
            <a:ext cx="2733714" cy="31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2A5C01-73FB-4971-91AA-538D66A6AC9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07" y="2610303"/>
            <a:ext cx="257523" cy="1737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821EC9-6059-474A-896A-B3D1D1300D8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52" y="5038886"/>
            <a:ext cx="6044953" cy="70095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DF5E509-B3F1-4702-BD5F-31293A7F4537}"/>
              </a:ext>
            </a:extLst>
          </p:cNvPr>
          <p:cNvSpPr/>
          <p:nvPr/>
        </p:nvSpPr>
        <p:spPr>
          <a:xfrm>
            <a:off x="6196132" y="5107023"/>
            <a:ext cx="968148" cy="4386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3C4CBF-E6B0-4516-B2D0-AF86A2D26E2D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6680206" y="4864963"/>
            <a:ext cx="0" cy="242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DEB016D-7268-4F7D-BE38-F53C6717B00F}"/>
              </a:ext>
            </a:extLst>
          </p:cNvPr>
          <p:cNvSpPr txBox="1"/>
          <p:nvPr/>
        </p:nvSpPr>
        <p:spPr>
          <a:xfrm>
            <a:off x="5809758" y="449928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compatibility score</a:t>
            </a:r>
          </a:p>
        </p:txBody>
      </p:sp>
    </p:spTree>
    <p:extLst>
      <p:ext uri="{BB962C8B-B14F-4D97-AF65-F5344CB8AC3E}">
        <p14:creationId xmlns:p14="http://schemas.microsoft.com/office/powerpoint/2010/main" val="3870536756"/>
      </p:ext>
    </p:extLst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02108-13C1-4CE3-9CD7-826F3BEB7022}"/>
              </a:ext>
            </a:extLst>
          </p:cNvPr>
          <p:cNvSpPr txBox="1"/>
          <p:nvPr/>
        </p:nvSpPr>
        <p:spPr>
          <a:xfrm>
            <a:off x="2711555" y="1080000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Zero-shot learning methods</a:t>
            </a:r>
            <a:endParaRPr lang="zh-CN" altLang="en-US" sz="24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89181-F22D-4EB5-BC2B-22A7594F3A82}"/>
              </a:ext>
            </a:extLst>
          </p:cNvPr>
          <p:cNvSpPr txBox="1"/>
          <p:nvPr/>
        </p:nvSpPr>
        <p:spPr>
          <a:xfrm>
            <a:off x="2642046" y="2958470"/>
            <a:ext cx="361669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Semantic relatedness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Semantic embedding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Synthetic methods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305702969"/>
      </p:ext>
    </p:extLst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AD0A1ACC-3C86-40FF-9D82-74B2F37D08AE}"/>
              </a:ext>
            </a:extLst>
          </p:cNvPr>
          <p:cNvSpPr/>
          <p:nvPr/>
        </p:nvSpPr>
        <p:spPr>
          <a:xfrm>
            <a:off x="5161371" y="4685152"/>
            <a:ext cx="2650982" cy="199325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0D25A-3862-423A-9D54-411148BB1679}"/>
              </a:ext>
            </a:extLst>
          </p:cNvPr>
          <p:cNvSpPr txBox="1"/>
          <p:nvPr/>
        </p:nvSpPr>
        <p:spPr>
          <a:xfrm>
            <a:off x="3748433" y="215307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category 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FE5A4-B23F-4C12-9858-E1F394D18F65}"/>
              </a:ext>
            </a:extLst>
          </p:cNvPr>
          <p:cNvSpPr txBox="1"/>
          <p:nvPr/>
        </p:nvSpPr>
        <p:spPr>
          <a:xfrm>
            <a:off x="5833478" y="432879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 space</a:t>
            </a:r>
          </a:p>
        </p:txBody>
      </p:sp>
      <p:pic>
        <p:nvPicPr>
          <p:cNvPr id="5" name="Picture 38">
            <a:extLst>
              <a:ext uri="{FF2B5EF4-FFF2-40B4-BE49-F238E27FC236}">
                <a16:creationId xmlns:a16="http://schemas.microsoft.com/office/drawing/2014/main" id="{146EEA07-FA78-4502-9201-BC5E86EC76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42" y="4984859"/>
            <a:ext cx="1189199" cy="665952"/>
          </a:xfrm>
          <a:prstGeom prst="rect">
            <a:avLst/>
          </a:prstGeom>
        </p:spPr>
      </p:pic>
      <p:pic>
        <p:nvPicPr>
          <p:cNvPr id="6" name="Picture 40">
            <a:extLst>
              <a:ext uri="{FF2B5EF4-FFF2-40B4-BE49-F238E27FC236}">
                <a16:creationId xmlns:a16="http://schemas.microsoft.com/office/drawing/2014/main" id="{D6D35257-E38F-41B8-9266-13CC01D18F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32" y="5348804"/>
            <a:ext cx="1124034" cy="665952"/>
          </a:xfrm>
          <a:prstGeom prst="rect">
            <a:avLst/>
          </a:prstGeom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BB255CDE-D4D2-4379-B623-BA98BD30A768}"/>
              </a:ext>
            </a:extLst>
          </p:cNvPr>
          <p:cNvSpPr/>
          <p:nvPr/>
        </p:nvSpPr>
        <p:spPr>
          <a:xfrm>
            <a:off x="3392849" y="2577819"/>
            <a:ext cx="2261593" cy="140164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3455CC-3174-452E-A498-5AD81FCCD7B7}"/>
              </a:ext>
            </a:extLst>
          </p:cNvPr>
          <p:cNvSpPr/>
          <p:nvPr/>
        </p:nvSpPr>
        <p:spPr>
          <a:xfrm>
            <a:off x="4065076" y="2874400"/>
            <a:ext cx="133165" cy="1331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AFD33-5A18-4975-8A10-83567937BE5A}"/>
              </a:ext>
            </a:extLst>
          </p:cNvPr>
          <p:cNvSpPr txBox="1"/>
          <p:nvPr/>
        </p:nvSpPr>
        <p:spPr>
          <a:xfrm>
            <a:off x="4225773" y="274092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zebra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BDADCA-33C7-403C-8131-0D518C9FC301}"/>
              </a:ext>
            </a:extLst>
          </p:cNvPr>
          <p:cNvSpPr/>
          <p:nvPr/>
        </p:nvSpPr>
        <p:spPr>
          <a:xfrm>
            <a:off x="3663124" y="3401590"/>
            <a:ext cx="133165" cy="1331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8A768-19EF-4113-A62C-F15ACEE35711}"/>
              </a:ext>
            </a:extLst>
          </p:cNvPr>
          <p:cNvSpPr txBox="1"/>
          <p:nvPr/>
        </p:nvSpPr>
        <p:spPr>
          <a:xfrm>
            <a:off x="3787546" y="32835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B71894-BAF4-45F2-B642-B3AC72000135}"/>
              </a:ext>
            </a:extLst>
          </p:cNvPr>
          <p:cNvSpPr/>
          <p:nvPr/>
        </p:nvSpPr>
        <p:spPr>
          <a:xfrm>
            <a:off x="4787637" y="3247263"/>
            <a:ext cx="133165" cy="1331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30C82-E603-4A58-BB3A-A2E7DA4A8325}"/>
              </a:ext>
            </a:extLst>
          </p:cNvPr>
          <p:cNvSpPr txBox="1"/>
          <p:nvPr/>
        </p:nvSpPr>
        <p:spPr>
          <a:xfrm>
            <a:off x="4882488" y="311025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tiger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24F0E4-ABEC-473D-967F-4AD8CBD78F88}"/>
              </a:ext>
            </a:extLst>
          </p:cNvPr>
          <p:cNvGrpSpPr/>
          <p:nvPr/>
        </p:nvGrpSpPr>
        <p:grpSpPr>
          <a:xfrm>
            <a:off x="635093" y="4685152"/>
            <a:ext cx="2752821" cy="1837462"/>
            <a:chOff x="1389695" y="4463209"/>
            <a:chExt cx="2752821" cy="1837462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0D6A6593-0085-4B1D-856C-9E9D80F63BD4}"/>
                </a:ext>
              </a:extLst>
            </p:cNvPr>
            <p:cNvSpPr/>
            <p:nvPr/>
          </p:nvSpPr>
          <p:spPr>
            <a:xfrm>
              <a:off x="1389695" y="4463209"/>
              <a:ext cx="2752821" cy="1837462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51">
              <a:extLst>
                <a:ext uri="{FF2B5EF4-FFF2-40B4-BE49-F238E27FC236}">
                  <a16:creationId xmlns:a16="http://schemas.microsoft.com/office/drawing/2014/main" id="{D76B90E6-781B-4BDE-9B7B-99D8A3886B00}"/>
                </a:ext>
              </a:extLst>
            </p:cNvPr>
            <p:cNvSpPr txBox="1"/>
            <p:nvPr/>
          </p:nvSpPr>
          <p:spPr>
            <a:xfrm>
              <a:off x="2313205" y="4617488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zebra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 1 0 0 ]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2 1">
              <a:extLst>
                <a:ext uri="{FF2B5EF4-FFF2-40B4-BE49-F238E27FC236}">
                  <a16:creationId xmlns:a16="http://schemas.microsoft.com/office/drawing/2014/main" id="{2F73B5AA-436F-4547-AF7B-D7E0E169B4E4}"/>
                </a:ext>
              </a:extLst>
            </p:cNvPr>
            <p:cNvSpPr txBox="1"/>
            <p:nvPr/>
          </p:nvSpPr>
          <p:spPr>
            <a:xfrm>
              <a:off x="2706137" y="5273630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whale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 1 1 1 ]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52 2">
              <a:extLst>
                <a:ext uri="{FF2B5EF4-FFF2-40B4-BE49-F238E27FC236}">
                  <a16:creationId xmlns:a16="http://schemas.microsoft.com/office/drawing/2014/main" id="{46AEFA4D-94A3-46DA-BFCF-C2D03205E417}"/>
                </a:ext>
              </a:extLst>
            </p:cNvPr>
            <p:cNvSpPr txBox="1"/>
            <p:nvPr/>
          </p:nvSpPr>
          <p:spPr>
            <a:xfrm>
              <a:off x="1629164" y="5263819"/>
              <a:ext cx="10310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tiger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 1 0 1 ]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Picture 2" descr="âtigerâçå¾çæç´¢ç»æ">
            <a:extLst>
              <a:ext uri="{FF2B5EF4-FFF2-40B4-BE49-F238E27FC236}">
                <a16:creationId xmlns:a16="http://schemas.microsoft.com/office/drawing/2014/main" id="{4D788FDF-A393-4D23-A17D-5EAC5DCDD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03" y="5690546"/>
            <a:ext cx="992366" cy="6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6E1AEA-0438-4FD2-BD2D-9BAD5C4985E9}"/>
              </a:ext>
            </a:extLst>
          </p:cNvPr>
          <p:cNvSpPr txBox="1"/>
          <p:nvPr/>
        </p:nvSpPr>
        <p:spPr>
          <a:xfrm>
            <a:off x="1163499" y="433160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semantic space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41E0214-E353-4DF3-BDBA-E0AB38397F5C}"/>
              </a:ext>
            </a:extLst>
          </p:cNvPr>
          <p:cNvSpPr/>
          <p:nvPr/>
        </p:nvSpPr>
        <p:spPr>
          <a:xfrm rot="13500000">
            <a:off x="5427569" y="3852635"/>
            <a:ext cx="955863" cy="2407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F59823-4457-4F74-A13C-FFC26003227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060" y="3606482"/>
            <a:ext cx="457143" cy="251429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77763C4C-99CB-4566-89B5-98D9FBFBB8F0}"/>
              </a:ext>
            </a:extLst>
          </p:cNvPr>
          <p:cNvSpPr/>
          <p:nvPr/>
        </p:nvSpPr>
        <p:spPr>
          <a:xfrm>
            <a:off x="3729867" y="5365365"/>
            <a:ext cx="955863" cy="2407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E468503-1433-49F2-B63C-D4EEB00897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84" y="5043835"/>
            <a:ext cx="199619" cy="1782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57A9194-4FFC-4B12-A994-C475B2A20155}"/>
              </a:ext>
            </a:extLst>
          </p:cNvPr>
          <p:cNvSpPr txBox="1"/>
          <p:nvPr/>
        </p:nvSpPr>
        <p:spPr>
          <a:xfrm>
            <a:off x="3339932" y="1080000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Synthetic methods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56611E-AEB4-49A0-9C62-82D2601B74AB}"/>
              </a:ext>
            </a:extLst>
          </p:cNvPr>
          <p:cNvSpPr txBox="1"/>
          <p:nvPr/>
        </p:nvSpPr>
        <p:spPr>
          <a:xfrm>
            <a:off x="531049" y="1631039"/>
            <a:ext cx="855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Synthesize training samples for unseen categories and convert to traditional classification. </a:t>
            </a:r>
          </a:p>
        </p:txBody>
      </p:sp>
    </p:spTree>
    <p:extLst>
      <p:ext uri="{BB962C8B-B14F-4D97-AF65-F5344CB8AC3E}">
        <p14:creationId xmlns:p14="http://schemas.microsoft.com/office/powerpoint/2010/main" val="3412943449"/>
      </p:ext>
    </p:extLst>
  </p:cSld>
  <p:clrMapOvr>
    <a:masterClrMapping/>
  </p:clrMapOvr>
  <p:transition spd="med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AD0A1ACC-3C86-40FF-9D82-74B2F37D08AE}"/>
              </a:ext>
            </a:extLst>
          </p:cNvPr>
          <p:cNvSpPr/>
          <p:nvPr/>
        </p:nvSpPr>
        <p:spPr>
          <a:xfrm>
            <a:off x="5560868" y="3957182"/>
            <a:ext cx="2650982" cy="199325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FE5A4-B23F-4C12-9858-E1F394D18F65}"/>
              </a:ext>
            </a:extLst>
          </p:cNvPr>
          <p:cNvSpPr txBox="1"/>
          <p:nvPr/>
        </p:nvSpPr>
        <p:spPr>
          <a:xfrm>
            <a:off x="6232975" y="360082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 space</a:t>
            </a:r>
          </a:p>
        </p:txBody>
      </p:sp>
      <p:pic>
        <p:nvPicPr>
          <p:cNvPr id="5" name="Picture 38">
            <a:extLst>
              <a:ext uri="{FF2B5EF4-FFF2-40B4-BE49-F238E27FC236}">
                <a16:creationId xmlns:a16="http://schemas.microsoft.com/office/drawing/2014/main" id="{146EEA07-FA78-4502-9201-BC5E86EC76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39" y="4256889"/>
            <a:ext cx="1189199" cy="665952"/>
          </a:xfrm>
          <a:prstGeom prst="rect">
            <a:avLst/>
          </a:prstGeom>
        </p:spPr>
      </p:pic>
      <p:pic>
        <p:nvPicPr>
          <p:cNvPr id="6" name="Picture 40">
            <a:extLst>
              <a:ext uri="{FF2B5EF4-FFF2-40B4-BE49-F238E27FC236}">
                <a16:creationId xmlns:a16="http://schemas.microsoft.com/office/drawing/2014/main" id="{D6D35257-E38F-41B8-9266-13CC01D18F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929" y="4620834"/>
            <a:ext cx="1124034" cy="66595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424F0E4-ABEC-473D-967F-4AD8CBD78F88}"/>
              </a:ext>
            </a:extLst>
          </p:cNvPr>
          <p:cNvGrpSpPr/>
          <p:nvPr/>
        </p:nvGrpSpPr>
        <p:grpSpPr>
          <a:xfrm>
            <a:off x="1034590" y="3957182"/>
            <a:ext cx="2752821" cy="1837462"/>
            <a:chOff x="1389695" y="4463209"/>
            <a:chExt cx="2752821" cy="1837462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0D6A6593-0085-4B1D-856C-9E9D80F63BD4}"/>
                </a:ext>
              </a:extLst>
            </p:cNvPr>
            <p:cNvSpPr/>
            <p:nvPr/>
          </p:nvSpPr>
          <p:spPr>
            <a:xfrm>
              <a:off x="1389695" y="4463209"/>
              <a:ext cx="2752821" cy="1837462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TextBox 51">
              <a:extLst>
                <a:ext uri="{FF2B5EF4-FFF2-40B4-BE49-F238E27FC236}">
                  <a16:creationId xmlns:a16="http://schemas.microsoft.com/office/drawing/2014/main" id="{D76B90E6-781B-4BDE-9B7B-99D8A3886B00}"/>
                </a:ext>
              </a:extLst>
            </p:cNvPr>
            <p:cNvSpPr txBox="1"/>
            <p:nvPr/>
          </p:nvSpPr>
          <p:spPr>
            <a:xfrm>
              <a:off x="2313205" y="4617488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zebra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 1 0 0 ]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52 1">
              <a:extLst>
                <a:ext uri="{FF2B5EF4-FFF2-40B4-BE49-F238E27FC236}">
                  <a16:creationId xmlns:a16="http://schemas.microsoft.com/office/drawing/2014/main" id="{2F73B5AA-436F-4547-AF7B-D7E0E169B4E4}"/>
                </a:ext>
              </a:extLst>
            </p:cNvPr>
            <p:cNvSpPr txBox="1"/>
            <p:nvPr/>
          </p:nvSpPr>
          <p:spPr>
            <a:xfrm>
              <a:off x="2706137" y="5273630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whale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 1 1 1 ]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52 2">
              <a:extLst>
                <a:ext uri="{FF2B5EF4-FFF2-40B4-BE49-F238E27FC236}">
                  <a16:creationId xmlns:a16="http://schemas.microsoft.com/office/drawing/2014/main" id="{46AEFA4D-94A3-46DA-BFCF-C2D03205E417}"/>
                </a:ext>
              </a:extLst>
            </p:cNvPr>
            <p:cNvSpPr txBox="1"/>
            <p:nvPr/>
          </p:nvSpPr>
          <p:spPr>
            <a:xfrm>
              <a:off x="1629164" y="5263819"/>
              <a:ext cx="10310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tiger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 1 0 1 ]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Picture 2" descr="âtigerâçå¾çæç´¢ç»æ">
            <a:extLst>
              <a:ext uri="{FF2B5EF4-FFF2-40B4-BE49-F238E27FC236}">
                <a16:creationId xmlns:a16="http://schemas.microsoft.com/office/drawing/2014/main" id="{4D788FDF-A393-4D23-A17D-5EAC5DCDD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100" y="4962576"/>
            <a:ext cx="992366" cy="6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6E1AEA-0438-4FD2-BD2D-9BAD5C4985E9}"/>
              </a:ext>
            </a:extLst>
          </p:cNvPr>
          <p:cNvSpPr txBox="1"/>
          <p:nvPr/>
        </p:nvSpPr>
        <p:spPr>
          <a:xfrm>
            <a:off x="1562996" y="360363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semantic space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7763C4C-99CB-4566-89B5-98D9FBFBB8F0}"/>
              </a:ext>
            </a:extLst>
          </p:cNvPr>
          <p:cNvSpPr/>
          <p:nvPr/>
        </p:nvSpPr>
        <p:spPr>
          <a:xfrm>
            <a:off x="4129364" y="4637395"/>
            <a:ext cx="955863" cy="2407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E468503-1433-49F2-B63C-D4EEB00897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881" y="4315865"/>
            <a:ext cx="199619" cy="1782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57A9194-4FFC-4B12-A994-C475B2A20155}"/>
              </a:ext>
            </a:extLst>
          </p:cNvPr>
          <p:cNvSpPr txBox="1"/>
          <p:nvPr/>
        </p:nvSpPr>
        <p:spPr>
          <a:xfrm>
            <a:off x="3339932" y="1080000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Synthetic methods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56611E-AEB4-49A0-9C62-82D2601B74AB}"/>
              </a:ext>
            </a:extLst>
          </p:cNvPr>
          <p:cNvSpPr txBox="1"/>
          <p:nvPr/>
        </p:nvSpPr>
        <p:spPr>
          <a:xfrm>
            <a:off x="2115891" y="2143912"/>
            <a:ext cx="5552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Synthesize training samples for unseen categories.</a:t>
            </a:r>
          </a:p>
          <a:p>
            <a:endParaRPr lang="en-US" altLang="zh-CN" dirty="0"/>
          </a:p>
          <a:p>
            <a:r>
              <a:rPr lang="en-US" altLang="zh-CN" dirty="0"/>
              <a:t>We only have semantic information for unseen categories.</a:t>
            </a:r>
          </a:p>
        </p:txBody>
      </p:sp>
    </p:spTree>
    <p:extLst>
      <p:ext uri="{BB962C8B-B14F-4D97-AF65-F5344CB8AC3E}">
        <p14:creationId xmlns:p14="http://schemas.microsoft.com/office/powerpoint/2010/main" val="2210726520"/>
      </p:ext>
    </p:extLst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D5DCB2-83B3-4C20-B620-16CA4B607668}"/>
              </a:ext>
            </a:extLst>
          </p:cNvPr>
          <p:cNvSpPr/>
          <p:nvPr/>
        </p:nvSpPr>
        <p:spPr>
          <a:xfrm>
            <a:off x="3956687" y="4087076"/>
            <a:ext cx="1264294" cy="811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FE5A4-B23F-4C12-9858-E1F394D18F65}"/>
              </a:ext>
            </a:extLst>
          </p:cNvPr>
          <p:cNvSpPr txBox="1"/>
          <p:nvPr/>
        </p:nvSpPr>
        <p:spPr>
          <a:xfrm>
            <a:off x="7602278" y="383653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image</a:t>
            </a:r>
          </a:p>
        </p:txBody>
      </p:sp>
      <p:pic>
        <p:nvPicPr>
          <p:cNvPr id="5" name="Picture 38">
            <a:extLst>
              <a:ext uri="{FF2B5EF4-FFF2-40B4-BE49-F238E27FC236}">
                <a16:creationId xmlns:a16="http://schemas.microsoft.com/office/drawing/2014/main" id="{146EEA07-FA78-4502-9201-BC5E86EC76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53" y="3688220"/>
            <a:ext cx="1189199" cy="665952"/>
          </a:xfrm>
          <a:prstGeom prst="rect">
            <a:avLst/>
          </a:prstGeom>
        </p:spPr>
      </p:pic>
      <p:sp>
        <p:nvSpPr>
          <p:cNvPr id="16" name="TextBox 51">
            <a:extLst>
              <a:ext uri="{FF2B5EF4-FFF2-40B4-BE49-F238E27FC236}">
                <a16:creationId xmlns:a16="http://schemas.microsoft.com/office/drawing/2014/main" id="{D76B90E6-781B-4BDE-9B7B-99D8A3886B00}"/>
              </a:ext>
            </a:extLst>
          </p:cNvPr>
          <p:cNvSpPr txBox="1"/>
          <p:nvPr/>
        </p:nvSpPr>
        <p:spPr>
          <a:xfrm>
            <a:off x="1958100" y="411146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zebra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 1 0 0 ]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6E1AEA-0438-4FD2-BD2D-9BAD5C4985E9}"/>
              </a:ext>
            </a:extLst>
          </p:cNvPr>
          <p:cNvSpPr txBox="1"/>
          <p:nvPr/>
        </p:nvSpPr>
        <p:spPr>
          <a:xfrm>
            <a:off x="538368" y="4086688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semantic </a:t>
            </a:r>
          </a:p>
          <a:p>
            <a:pPr algn="ctr"/>
            <a:r>
              <a:rPr lang="en-US" altLang="zh-CN" dirty="0"/>
              <a:t>information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7763C4C-99CB-4566-89B5-98D9FBFBB8F0}"/>
              </a:ext>
            </a:extLst>
          </p:cNvPr>
          <p:cNvSpPr/>
          <p:nvPr/>
        </p:nvSpPr>
        <p:spPr>
          <a:xfrm>
            <a:off x="3129834" y="4334398"/>
            <a:ext cx="709685" cy="2407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A9194-4FFC-4B12-A994-C475B2A20155}"/>
              </a:ext>
            </a:extLst>
          </p:cNvPr>
          <p:cNvSpPr txBox="1"/>
          <p:nvPr/>
        </p:nvSpPr>
        <p:spPr>
          <a:xfrm>
            <a:off x="3339932" y="1080000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Synthetic methods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56611E-AEB4-49A0-9C62-82D2601B74AB}"/>
              </a:ext>
            </a:extLst>
          </p:cNvPr>
          <p:cNvSpPr txBox="1"/>
          <p:nvPr/>
        </p:nvSpPr>
        <p:spPr>
          <a:xfrm>
            <a:off x="2115891" y="2143912"/>
            <a:ext cx="5552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Synthesize training samples for unseen categories.</a:t>
            </a:r>
          </a:p>
          <a:p>
            <a:endParaRPr lang="en-US" altLang="zh-CN" dirty="0"/>
          </a:p>
          <a:p>
            <a:r>
              <a:rPr lang="en-US" altLang="zh-CN" dirty="0"/>
              <a:t>We only have semantic information for unseen categories.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80AF86-100A-48C6-AD98-8FB9ACF50608}"/>
              </a:ext>
            </a:extLst>
          </p:cNvPr>
          <p:cNvSpPr txBox="1"/>
          <p:nvPr/>
        </p:nvSpPr>
        <p:spPr>
          <a:xfrm>
            <a:off x="3998557" y="425688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Generator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F9E0E8E-2C70-4B40-9A02-EA5A7B1FCE11}"/>
              </a:ext>
            </a:extLst>
          </p:cNvPr>
          <p:cNvSpPr/>
          <p:nvPr/>
        </p:nvSpPr>
        <p:spPr>
          <a:xfrm>
            <a:off x="5314027" y="4354172"/>
            <a:ext cx="709685" cy="2407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FF9F33-4805-4E71-96B9-94C098171507}"/>
              </a:ext>
            </a:extLst>
          </p:cNvPr>
          <p:cNvSpPr txBox="1"/>
          <p:nvPr/>
        </p:nvSpPr>
        <p:spPr>
          <a:xfrm>
            <a:off x="6765739" y="44723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381809-D3C2-408D-A248-3E32C4679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87326" y="4543276"/>
            <a:ext cx="284975" cy="12573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EFC0344-9E42-4595-AF01-C76F187ED23E}"/>
              </a:ext>
            </a:extLst>
          </p:cNvPr>
          <p:cNvSpPr txBox="1"/>
          <p:nvPr/>
        </p:nvSpPr>
        <p:spPr>
          <a:xfrm>
            <a:off x="7614912" y="4962860"/>
            <a:ext cx="14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 feature</a:t>
            </a:r>
          </a:p>
        </p:txBody>
      </p:sp>
    </p:spTree>
    <p:extLst>
      <p:ext uri="{BB962C8B-B14F-4D97-AF65-F5344CB8AC3E}">
        <p14:creationId xmlns:p14="http://schemas.microsoft.com/office/powerpoint/2010/main" val="1556176929"/>
      </p:ext>
    </p:extLst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D5DCB2-83B3-4C20-B620-16CA4B607668}"/>
              </a:ext>
            </a:extLst>
          </p:cNvPr>
          <p:cNvSpPr/>
          <p:nvPr/>
        </p:nvSpPr>
        <p:spPr>
          <a:xfrm>
            <a:off x="3956687" y="4087076"/>
            <a:ext cx="1264294" cy="811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FE5A4-B23F-4C12-9858-E1F394D18F65}"/>
              </a:ext>
            </a:extLst>
          </p:cNvPr>
          <p:cNvSpPr txBox="1"/>
          <p:nvPr/>
        </p:nvSpPr>
        <p:spPr>
          <a:xfrm>
            <a:off x="7602278" y="383653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image</a:t>
            </a:r>
          </a:p>
        </p:txBody>
      </p:sp>
      <p:pic>
        <p:nvPicPr>
          <p:cNvPr id="5" name="Picture 38">
            <a:extLst>
              <a:ext uri="{FF2B5EF4-FFF2-40B4-BE49-F238E27FC236}">
                <a16:creationId xmlns:a16="http://schemas.microsoft.com/office/drawing/2014/main" id="{146EEA07-FA78-4502-9201-BC5E86EC76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53" y="3688220"/>
            <a:ext cx="1189199" cy="665952"/>
          </a:xfrm>
          <a:prstGeom prst="rect">
            <a:avLst/>
          </a:prstGeom>
        </p:spPr>
      </p:pic>
      <p:sp>
        <p:nvSpPr>
          <p:cNvPr id="16" name="TextBox 51">
            <a:extLst>
              <a:ext uri="{FF2B5EF4-FFF2-40B4-BE49-F238E27FC236}">
                <a16:creationId xmlns:a16="http://schemas.microsoft.com/office/drawing/2014/main" id="{D76B90E6-781B-4BDE-9B7B-99D8A3886B00}"/>
              </a:ext>
            </a:extLst>
          </p:cNvPr>
          <p:cNvSpPr txBox="1"/>
          <p:nvPr/>
        </p:nvSpPr>
        <p:spPr>
          <a:xfrm>
            <a:off x="1958100" y="4111461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zebra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 1 0 0 ]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6E1AEA-0438-4FD2-BD2D-9BAD5C4985E9}"/>
              </a:ext>
            </a:extLst>
          </p:cNvPr>
          <p:cNvSpPr txBox="1"/>
          <p:nvPr/>
        </p:nvSpPr>
        <p:spPr>
          <a:xfrm>
            <a:off x="538368" y="4086688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semantic </a:t>
            </a:r>
          </a:p>
          <a:p>
            <a:pPr algn="ctr"/>
            <a:r>
              <a:rPr lang="en-US" altLang="zh-CN" dirty="0"/>
              <a:t>information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7763C4C-99CB-4566-89B5-98D9FBFBB8F0}"/>
              </a:ext>
            </a:extLst>
          </p:cNvPr>
          <p:cNvSpPr/>
          <p:nvPr/>
        </p:nvSpPr>
        <p:spPr>
          <a:xfrm>
            <a:off x="3129834" y="4334398"/>
            <a:ext cx="709685" cy="2407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A9194-4FFC-4B12-A994-C475B2A20155}"/>
              </a:ext>
            </a:extLst>
          </p:cNvPr>
          <p:cNvSpPr txBox="1"/>
          <p:nvPr/>
        </p:nvSpPr>
        <p:spPr>
          <a:xfrm>
            <a:off x="3339932" y="1080000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Synthetic methods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56611E-AEB4-49A0-9C62-82D2601B74AB}"/>
              </a:ext>
            </a:extLst>
          </p:cNvPr>
          <p:cNvSpPr txBox="1"/>
          <p:nvPr/>
        </p:nvSpPr>
        <p:spPr>
          <a:xfrm>
            <a:off x="2115891" y="2143912"/>
            <a:ext cx="5552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Synthesize training samples for unseen categories.</a:t>
            </a:r>
          </a:p>
          <a:p>
            <a:endParaRPr lang="en-US" altLang="zh-CN" dirty="0"/>
          </a:p>
          <a:p>
            <a:r>
              <a:rPr lang="en-US" altLang="zh-CN" dirty="0"/>
              <a:t>We only have semantic information for unseen categories.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80AF86-100A-48C6-AD98-8FB9ACF50608}"/>
              </a:ext>
            </a:extLst>
          </p:cNvPr>
          <p:cNvSpPr txBox="1"/>
          <p:nvPr/>
        </p:nvSpPr>
        <p:spPr>
          <a:xfrm>
            <a:off x="3998557" y="4256889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Generator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F9E0E8E-2C70-4B40-9A02-EA5A7B1FCE11}"/>
              </a:ext>
            </a:extLst>
          </p:cNvPr>
          <p:cNvSpPr/>
          <p:nvPr/>
        </p:nvSpPr>
        <p:spPr>
          <a:xfrm>
            <a:off x="5314027" y="4354172"/>
            <a:ext cx="709685" cy="2407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FF9F33-4805-4E71-96B9-94C098171507}"/>
              </a:ext>
            </a:extLst>
          </p:cNvPr>
          <p:cNvSpPr txBox="1"/>
          <p:nvPr/>
        </p:nvSpPr>
        <p:spPr>
          <a:xfrm>
            <a:off x="6765739" y="44723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381809-D3C2-408D-A248-3E32C4679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87326" y="4543276"/>
            <a:ext cx="284975" cy="12573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EFC0344-9E42-4595-AF01-C76F187ED23E}"/>
              </a:ext>
            </a:extLst>
          </p:cNvPr>
          <p:cNvSpPr txBox="1"/>
          <p:nvPr/>
        </p:nvSpPr>
        <p:spPr>
          <a:xfrm>
            <a:off x="7614912" y="4962860"/>
            <a:ext cx="1472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 feature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09B275-2D63-491E-A33F-6EF5FCDADC25}"/>
              </a:ext>
            </a:extLst>
          </p:cNvPr>
          <p:cNvSpPr/>
          <p:nvPr/>
        </p:nvSpPr>
        <p:spPr>
          <a:xfrm>
            <a:off x="6301140" y="4959826"/>
            <a:ext cx="2674183" cy="4681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88736A-6F9C-4F10-B1D9-BE3111CFB182}"/>
              </a:ext>
            </a:extLst>
          </p:cNvPr>
          <p:cNvCxnSpPr>
            <a:cxnSpLocks/>
          </p:cNvCxnSpPr>
          <p:nvPr/>
        </p:nvCxnSpPr>
        <p:spPr>
          <a:xfrm flipH="1">
            <a:off x="7199787" y="5427980"/>
            <a:ext cx="415125" cy="365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88BEC0-9EA6-45B6-AEE7-CDCF11D85D64}"/>
              </a:ext>
            </a:extLst>
          </p:cNvPr>
          <p:cNvSpPr txBox="1"/>
          <p:nvPr/>
        </p:nvSpPr>
        <p:spPr>
          <a:xfrm>
            <a:off x="6657147" y="574635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much easier</a:t>
            </a:r>
          </a:p>
        </p:txBody>
      </p:sp>
    </p:spTree>
    <p:extLst>
      <p:ext uri="{BB962C8B-B14F-4D97-AF65-F5344CB8AC3E}">
        <p14:creationId xmlns:p14="http://schemas.microsoft.com/office/powerpoint/2010/main" val="1612848735"/>
      </p:ext>
    </p:extLst>
  </p:cSld>
  <p:clrMapOvr>
    <a:masterClrMapping/>
  </p:clrMapOvr>
  <p:transition spd="med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201AE-D9D3-48E7-A723-771428E3249D}"/>
              </a:ext>
            </a:extLst>
          </p:cNvPr>
          <p:cNvSpPr txBox="1"/>
          <p:nvPr/>
        </p:nvSpPr>
        <p:spPr>
          <a:xfrm>
            <a:off x="3339932" y="1080000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Synthetic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F9DAB-046C-45FA-961D-7EA5493C2ABB}"/>
              </a:ext>
            </a:extLst>
          </p:cNvPr>
          <p:cNvSpPr txBox="1"/>
          <p:nvPr/>
        </p:nvSpPr>
        <p:spPr>
          <a:xfrm>
            <a:off x="2113635" y="1779928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Generate visual features from semantic information.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84C625-4B66-4FF2-B195-49C3B59F76CC}"/>
              </a:ext>
            </a:extLst>
          </p:cNvPr>
          <p:cNvGrpSpPr/>
          <p:nvPr/>
        </p:nvGrpSpPr>
        <p:grpSpPr>
          <a:xfrm>
            <a:off x="807866" y="2529362"/>
            <a:ext cx="7154415" cy="3710570"/>
            <a:chOff x="807866" y="2591508"/>
            <a:chExt cx="7154415" cy="37105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D5A87E-294B-4411-9D91-61D0BEF7F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866" y="2668461"/>
              <a:ext cx="6614961" cy="336835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0844FA-77FF-4DAC-A51B-0D90CE82086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635" y="4751859"/>
              <a:ext cx="930286" cy="1942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D638CF-D005-4E60-BB7E-3583A542829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778" y="6148173"/>
              <a:ext cx="222476" cy="15390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9F1F89E-8F42-42D2-A9F1-CC6515879B5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541" y="5097848"/>
              <a:ext cx="844190" cy="25142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CD0F47C-31E8-42E6-B0FD-9149A5BC66E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214" y="3532659"/>
              <a:ext cx="889904" cy="25142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52D72E3-8E22-4B52-8278-9B5E4C5A900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0762" y="2591508"/>
              <a:ext cx="222476" cy="15390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151E02B-BEAE-4D35-BCCC-2C78CD695C3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238" y="4001350"/>
              <a:ext cx="144762" cy="1112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D5BAF49-024F-4D2C-8DA2-CB19A972CDF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346" y="5488280"/>
              <a:ext cx="144762" cy="17371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1E45402-5487-48D7-B1CB-916427F186F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523" y="5185730"/>
              <a:ext cx="641524" cy="25295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1BC0131-EED0-4EF6-961E-00750522C89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6186" y="3470736"/>
              <a:ext cx="646095" cy="21942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ACC7C49-692F-4D13-8F0C-8FA365E0F5D5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8359" y="5153711"/>
              <a:ext cx="406857" cy="217905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424A281-AE90-4E8C-AD10-C41520218659}"/>
              </a:ext>
            </a:extLst>
          </p:cNvPr>
          <p:cNvSpPr/>
          <p:nvPr/>
        </p:nvSpPr>
        <p:spPr>
          <a:xfrm>
            <a:off x="4828000" y="5306379"/>
            <a:ext cx="549069" cy="4681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852898-02D4-4A10-8873-D3E5E6F0D1C8}"/>
              </a:ext>
            </a:extLst>
          </p:cNvPr>
          <p:cNvCxnSpPr>
            <a:cxnSpLocks/>
          </p:cNvCxnSpPr>
          <p:nvPr/>
        </p:nvCxnSpPr>
        <p:spPr>
          <a:xfrm flipH="1">
            <a:off x="5170744" y="5774533"/>
            <a:ext cx="1" cy="319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DA5B403-6392-4B94-A794-BE7BE6844F50}"/>
              </a:ext>
            </a:extLst>
          </p:cNvPr>
          <p:cNvSpPr txBox="1"/>
          <p:nvPr/>
        </p:nvSpPr>
        <p:spPr>
          <a:xfrm>
            <a:off x="4372731" y="6081972"/>
            <a:ext cx="1688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generated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7DAE9-4C15-4C97-8352-58E9FECDD0B7}"/>
              </a:ext>
            </a:extLst>
          </p:cNvPr>
          <p:cNvSpPr txBox="1"/>
          <p:nvPr/>
        </p:nvSpPr>
        <p:spPr>
          <a:xfrm>
            <a:off x="5804068" y="4525450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3984722058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C4FD068-9506-4D2B-A013-C878070538E7}"/>
              </a:ext>
            </a:extLst>
          </p:cNvPr>
          <p:cNvGrpSpPr/>
          <p:nvPr/>
        </p:nvGrpSpPr>
        <p:grpSpPr>
          <a:xfrm>
            <a:off x="1688781" y="1734256"/>
            <a:ext cx="5021937" cy="372009"/>
            <a:chOff x="1688781" y="1734256"/>
            <a:chExt cx="5021937" cy="37200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578939-5654-4FA0-9F23-45E5996A3AC2}"/>
                </a:ext>
              </a:extLst>
            </p:cNvPr>
            <p:cNvSpPr txBox="1"/>
            <p:nvPr/>
          </p:nvSpPr>
          <p:spPr>
            <a:xfrm>
              <a:off x="1688781" y="1736933"/>
              <a:ext cx="1965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Training categories</a:t>
              </a:r>
              <a:endParaRPr lang="zh-CN" altLang="en-US" dirty="0" err="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74926F-0915-4E84-99FA-C937F40C13E3}"/>
                </a:ext>
              </a:extLst>
            </p:cNvPr>
            <p:cNvSpPr txBox="1"/>
            <p:nvPr/>
          </p:nvSpPr>
          <p:spPr>
            <a:xfrm>
              <a:off x="4590919" y="1734256"/>
              <a:ext cx="1854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Testing categories</a:t>
              </a:r>
              <a:endParaRPr lang="zh-CN" altLang="en-US" dirty="0" err="1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FC97195-4BB8-4351-8F68-246FBC9A5315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842" y="1839434"/>
              <a:ext cx="230095" cy="1843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3D3F2B-75DB-4604-9EAE-11E835982BA9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861" y="1820515"/>
              <a:ext cx="214857" cy="20876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4F67235-9468-4B75-A1F7-D6CA2742400F}"/>
              </a:ext>
            </a:extLst>
          </p:cNvPr>
          <p:cNvSpPr txBox="1"/>
          <p:nvPr/>
        </p:nvSpPr>
        <p:spPr>
          <a:xfrm>
            <a:off x="2462836" y="2690087"/>
            <a:ext cx="2128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Traditional setting:</a:t>
            </a:r>
            <a:endParaRPr lang="zh-CN" altLang="en-US" sz="2000" dirty="0" err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C146CF-6BDF-4A2E-99DA-83F295A998E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60" y="2805796"/>
            <a:ext cx="809143" cy="20876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86D0F1E-B31D-46A8-A1F0-7B4AA3D56871}"/>
              </a:ext>
            </a:extLst>
          </p:cNvPr>
          <p:cNvSpPr txBox="1"/>
          <p:nvPr/>
        </p:nvSpPr>
        <p:spPr>
          <a:xfrm>
            <a:off x="2462836" y="3626518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New setting:</a:t>
            </a:r>
            <a:endParaRPr lang="zh-CN" altLang="en-US" sz="2000" dirty="0" err="1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EEE7E6C-AFEA-4FA2-8C58-972A5400D6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59" y="3680919"/>
            <a:ext cx="809143" cy="257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4421FD-218E-46B7-A199-102FA358637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13" y="4541053"/>
            <a:ext cx="3221336" cy="252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290578-4EA7-4F02-B155-54E1D54AF32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671" y="5556251"/>
            <a:ext cx="3267049" cy="265144"/>
          </a:xfrm>
          <a:prstGeom prst="rect">
            <a:avLst/>
          </a:prstGeom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F046FB5-B390-4490-98E8-1ECDC35FFAAA}"/>
              </a:ext>
            </a:extLst>
          </p:cNvPr>
          <p:cNvSpPr/>
          <p:nvPr/>
        </p:nvSpPr>
        <p:spPr>
          <a:xfrm>
            <a:off x="4840999" y="4424928"/>
            <a:ext cx="1071529" cy="4172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137A5BB-D3EB-45AA-823C-BF0F3273CE3C}"/>
              </a:ext>
            </a:extLst>
          </p:cNvPr>
          <p:cNvSpPr/>
          <p:nvPr/>
        </p:nvSpPr>
        <p:spPr>
          <a:xfrm>
            <a:off x="4853421" y="5479783"/>
            <a:ext cx="1155905" cy="4172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A9BE2BD-8E72-41C0-A9F9-B77F7A2EDC6D}"/>
              </a:ext>
            </a:extLst>
          </p:cNvPr>
          <p:cNvSpPr/>
          <p:nvPr/>
        </p:nvSpPr>
        <p:spPr>
          <a:xfrm>
            <a:off x="3452516" y="4432385"/>
            <a:ext cx="1303143" cy="40011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2225B0E-13F0-45AB-97EB-2ABCCAE17843}"/>
              </a:ext>
            </a:extLst>
          </p:cNvPr>
          <p:cNvSpPr/>
          <p:nvPr/>
        </p:nvSpPr>
        <p:spPr>
          <a:xfrm>
            <a:off x="6068800" y="5479783"/>
            <a:ext cx="1281911" cy="41725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Equals 79">
            <a:extLst>
              <a:ext uri="{FF2B5EF4-FFF2-40B4-BE49-F238E27FC236}">
                <a16:creationId xmlns:a16="http://schemas.microsoft.com/office/drawing/2014/main" id="{0C4FFFC3-8402-46EE-A7F3-1FA494DDDA50}"/>
              </a:ext>
            </a:extLst>
          </p:cNvPr>
          <p:cNvSpPr/>
          <p:nvPr/>
        </p:nvSpPr>
        <p:spPr>
          <a:xfrm rot="16200000">
            <a:off x="5082047" y="4976797"/>
            <a:ext cx="589432" cy="396661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2D79C-1139-47D4-B899-8B6C9EC89986}"/>
              </a:ext>
            </a:extLst>
          </p:cNvPr>
          <p:cNvSpPr txBox="1"/>
          <p:nvPr/>
        </p:nvSpPr>
        <p:spPr>
          <a:xfrm>
            <a:off x="2979064" y="1080000"/>
            <a:ext cx="345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Training/testing categories</a:t>
            </a:r>
            <a:endParaRPr lang="zh-CN" altLang="en-US" sz="2400" dirty="0" err="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4842D4-4DE8-4795-80E8-5B3BEEAFDA68}"/>
              </a:ext>
            </a:extLst>
          </p:cNvPr>
          <p:cNvGrpSpPr/>
          <p:nvPr/>
        </p:nvGrpSpPr>
        <p:grpSpPr>
          <a:xfrm>
            <a:off x="562691" y="5054568"/>
            <a:ext cx="2252180" cy="1267680"/>
            <a:chOff x="1757447" y="5033056"/>
            <a:chExt cx="2252180" cy="126768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800E71B-C472-4B94-A251-CF65495F25B5}"/>
                </a:ext>
              </a:extLst>
            </p:cNvPr>
            <p:cNvGrpSpPr/>
            <p:nvPr/>
          </p:nvGrpSpPr>
          <p:grpSpPr>
            <a:xfrm>
              <a:off x="2749627" y="5033056"/>
              <a:ext cx="1260000" cy="1260000"/>
              <a:chOff x="4066602" y="5040736"/>
              <a:chExt cx="1260000" cy="126000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B6C925-1C25-4961-90F4-C41A8DD6988C}"/>
                  </a:ext>
                </a:extLst>
              </p:cNvPr>
              <p:cNvSpPr txBox="1"/>
              <p:nvPr/>
            </p:nvSpPr>
            <p:spPr>
              <a:xfrm>
                <a:off x="4305642" y="5225291"/>
                <a:ext cx="10198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</a:t>
                </a:r>
              </a:p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categories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61BD2868-4C82-42CE-AF09-1F62937228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5696" y="5866661"/>
                <a:ext cx="214857" cy="222476"/>
              </a:xfrm>
              <a:prstGeom prst="rect">
                <a:avLst/>
              </a:prstGeom>
            </p:spPr>
          </p:pic>
          <p:sp>
            <p:nvSpPr>
              <p:cNvPr id="33" name="Oval 22 1">
                <a:extLst>
                  <a:ext uri="{FF2B5EF4-FFF2-40B4-BE49-F238E27FC236}">
                    <a16:creationId xmlns:a16="http://schemas.microsoft.com/office/drawing/2014/main" id="{9EC8DAEF-C4E0-4C39-9A00-CD50D735F3EF}"/>
                  </a:ext>
                </a:extLst>
              </p:cNvPr>
              <p:cNvSpPr/>
              <p:nvPr/>
            </p:nvSpPr>
            <p:spPr>
              <a:xfrm>
                <a:off x="4066602" y="5040736"/>
                <a:ext cx="1260000" cy="1260000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9E0CA0C-53B6-4114-B9B4-8A3EA58B5AB1}"/>
                </a:ext>
              </a:extLst>
            </p:cNvPr>
            <p:cNvGrpSpPr/>
            <p:nvPr/>
          </p:nvGrpSpPr>
          <p:grpSpPr>
            <a:xfrm>
              <a:off x="1757447" y="5040736"/>
              <a:ext cx="1277849" cy="1260000"/>
              <a:chOff x="1757447" y="5040736"/>
              <a:chExt cx="1277849" cy="1260000"/>
            </a:xfrm>
          </p:grpSpPr>
          <p:sp>
            <p:nvSpPr>
              <p:cNvPr id="28" name="TextBox 11">
                <a:extLst>
                  <a:ext uri="{FF2B5EF4-FFF2-40B4-BE49-F238E27FC236}">
                    <a16:creationId xmlns:a16="http://schemas.microsoft.com/office/drawing/2014/main" id="{D4AE4072-0335-424E-AFF4-EA8C4890AF8E}"/>
                  </a:ext>
                </a:extLst>
              </p:cNvPr>
              <p:cNvSpPr txBox="1"/>
              <p:nvPr/>
            </p:nvSpPr>
            <p:spPr>
              <a:xfrm>
                <a:off x="1757447" y="5225291"/>
                <a:ext cx="10198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</a:t>
                </a:r>
              </a:p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categories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BDA7DAB-4548-4F84-B1F9-11578280C64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65396" y="5876211"/>
                <a:ext cx="230095" cy="188952"/>
              </a:xfrm>
              <a:prstGeom prst="rect">
                <a:avLst/>
              </a:prstGeom>
            </p:spPr>
          </p:pic>
          <p:sp>
            <p:nvSpPr>
              <p:cNvPr id="30" name="Oval 22 2">
                <a:extLst>
                  <a:ext uri="{FF2B5EF4-FFF2-40B4-BE49-F238E27FC236}">
                    <a16:creationId xmlns:a16="http://schemas.microsoft.com/office/drawing/2014/main" id="{ACFD78FA-FA63-4328-BB38-354C7BE2DD02}"/>
                  </a:ext>
                </a:extLst>
              </p:cNvPr>
              <p:cNvSpPr/>
              <p:nvPr/>
            </p:nvSpPr>
            <p:spPr>
              <a:xfrm>
                <a:off x="1775296" y="5040736"/>
                <a:ext cx="1260000" cy="1260000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9058259"/>
      </p:ext>
    </p:extLst>
  </p:cSld>
  <p:clrMapOvr>
    <a:masterClrMapping/>
  </p:clrMapOvr>
  <p:transition spd="med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8">
            <a:extLst>
              <a:ext uri="{FF2B5EF4-FFF2-40B4-BE49-F238E27FC236}">
                <a16:creationId xmlns:a16="http://schemas.microsoft.com/office/drawing/2014/main" id="{211DFD3D-28A9-4221-96F5-C3819D82B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6" y="2816629"/>
            <a:ext cx="1390649" cy="778764"/>
          </a:xfrm>
          <a:prstGeom prst="rect">
            <a:avLst/>
          </a:prstGeom>
        </p:spPr>
      </p:pic>
      <p:pic>
        <p:nvPicPr>
          <p:cNvPr id="3" name="Picture 40">
            <a:extLst>
              <a:ext uri="{FF2B5EF4-FFF2-40B4-BE49-F238E27FC236}">
                <a16:creationId xmlns:a16="http://schemas.microsoft.com/office/drawing/2014/main" id="{A4B70A52-4AC2-4DF3-B66B-3BEA41A85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6" y="4448793"/>
            <a:ext cx="1390649" cy="823912"/>
          </a:xfrm>
          <a:prstGeom prst="rect">
            <a:avLst/>
          </a:prstGeom>
        </p:spPr>
      </p:pic>
      <p:cxnSp>
        <p:nvCxnSpPr>
          <p:cNvPr id="4" name="Straight Arrow Connector 42">
            <a:extLst>
              <a:ext uri="{FF2B5EF4-FFF2-40B4-BE49-F238E27FC236}">
                <a16:creationId xmlns:a16="http://schemas.microsoft.com/office/drawing/2014/main" id="{2EA94CDA-BFF0-4E51-8072-1951D9CC5BFA}"/>
              </a:ext>
            </a:extLst>
          </p:cNvPr>
          <p:cNvCxnSpPr/>
          <p:nvPr/>
        </p:nvCxnSpPr>
        <p:spPr>
          <a:xfrm>
            <a:off x="1720551" y="3206011"/>
            <a:ext cx="44599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9">
            <a:extLst>
              <a:ext uri="{FF2B5EF4-FFF2-40B4-BE49-F238E27FC236}">
                <a16:creationId xmlns:a16="http://schemas.microsoft.com/office/drawing/2014/main" id="{494F6A84-93B5-4337-979F-66B9635738C8}"/>
              </a:ext>
            </a:extLst>
          </p:cNvPr>
          <p:cNvGrpSpPr/>
          <p:nvPr/>
        </p:nvGrpSpPr>
        <p:grpSpPr>
          <a:xfrm>
            <a:off x="2210201" y="2650155"/>
            <a:ext cx="1505058" cy="1059866"/>
            <a:chOff x="8880764" y="2826336"/>
            <a:chExt cx="1505058" cy="1059866"/>
          </a:xfrm>
        </p:grpSpPr>
        <p:sp>
          <p:nvSpPr>
            <p:cNvPr id="6" name="Rectangle: Rounded Corners 43">
              <a:extLst>
                <a:ext uri="{FF2B5EF4-FFF2-40B4-BE49-F238E27FC236}">
                  <a16:creationId xmlns:a16="http://schemas.microsoft.com/office/drawing/2014/main" id="{D2B78D1D-088E-423B-BFAD-9C55CDEB3498}"/>
                </a:ext>
              </a:extLst>
            </p:cNvPr>
            <p:cNvSpPr/>
            <p:nvPr/>
          </p:nvSpPr>
          <p:spPr>
            <a:xfrm>
              <a:off x="8880764" y="2826336"/>
              <a:ext cx="1505058" cy="105986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46">
              <a:extLst>
                <a:ext uri="{FF2B5EF4-FFF2-40B4-BE49-F238E27FC236}">
                  <a16:creationId xmlns:a16="http://schemas.microsoft.com/office/drawing/2014/main" id="{B10FBEF5-F819-4DBC-88CB-151CD8E780A8}"/>
                </a:ext>
              </a:extLst>
            </p:cNvPr>
            <p:cNvSpPr txBox="1"/>
            <p:nvPr/>
          </p:nvSpPr>
          <p:spPr>
            <a:xfrm>
              <a:off x="9075046" y="2873716"/>
              <a:ext cx="1103186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black-white</a:t>
              </a:r>
            </a:p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has tail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lives on land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50">
            <a:extLst>
              <a:ext uri="{FF2B5EF4-FFF2-40B4-BE49-F238E27FC236}">
                <a16:creationId xmlns:a16="http://schemas.microsoft.com/office/drawing/2014/main" id="{305D341B-F5F7-49FE-8F3B-82939B33FD58}"/>
              </a:ext>
            </a:extLst>
          </p:cNvPr>
          <p:cNvGrpSpPr/>
          <p:nvPr/>
        </p:nvGrpSpPr>
        <p:grpSpPr>
          <a:xfrm>
            <a:off x="2210201" y="4346082"/>
            <a:ext cx="1505058" cy="1041955"/>
            <a:chOff x="8803820" y="4481073"/>
            <a:chExt cx="1505058" cy="1259999"/>
          </a:xfrm>
        </p:grpSpPr>
        <p:sp>
          <p:nvSpPr>
            <p:cNvPr id="9" name="Rectangle: Rounded Corners 47">
              <a:extLst>
                <a:ext uri="{FF2B5EF4-FFF2-40B4-BE49-F238E27FC236}">
                  <a16:creationId xmlns:a16="http://schemas.microsoft.com/office/drawing/2014/main" id="{E2B8A81F-15D7-48E8-ADEF-B19E3888FB0F}"/>
                </a:ext>
              </a:extLst>
            </p:cNvPr>
            <p:cNvSpPr/>
            <p:nvPr/>
          </p:nvSpPr>
          <p:spPr>
            <a:xfrm>
              <a:off x="8803820" y="4481073"/>
              <a:ext cx="1505058" cy="1259999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48">
              <a:extLst>
                <a:ext uri="{FF2B5EF4-FFF2-40B4-BE49-F238E27FC236}">
                  <a16:creationId xmlns:a16="http://schemas.microsoft.com/office/drawing/2014/main" id="{EDD174C9-8763-44D7-9207-3A61F9910707}"/>
                </a:ext>
              </a:extLst>
            </p:cNvPr>
            <p:cNvSpPr txBox="1"/>
            <p:nvPr/>
          </p:nvSpPr>
          <p:spPr>
            <a:xfrm>
              <a:off x="8979909" y="4506638"/>
              <a:ext cx="1152880" cy="11537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gray</a:t>
              </a:r>
            </a:p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has tail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lives in water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" name="Straight Arrow Connector 42">
            <a:extLst>
              <a:ext uri="{FF2B5EF4-FFF2-40B4-BE49-F238E27FC236}">
                <a16:creationId xmlns:a16="http://schemas.microsoft.com/office/drawing/2014/main" id="{49872CAB-2D96-4A4B-B299-257D4D6DA3AE}"/>
              </a:ext>
            </a:extLst>
          </p:cNvPr>
          <p:cNvCxnSpPr/>
          <p:nvPr/>
        </p:nvCxnSpPr>
        <p:spPr>
          <a:xfrm>
            <a:off x="1720551" y="4860749"/>
            <a:ext cx="44599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">
            <a:extLst>
              <a:ext uri="{FF2B5EF4-FFF2-40B4-BE49-F238E27FC236}">
                <a16:creationId xmlns:a16="http://schemas.microsoft.com/office/drawing/2014/main" id="{3CB58757-C7E3-4C8E-A3F7-6E83E28B4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231" y="1889554"/>
            <a:ext cx="25715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domain shift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38">
            <a:extLst>
              <a:ext uri="{FF2B5EF4-FFF2-40B4-BE49-F238E27FC236}">
                <a16:creationId xmlns:a16="http://schemas.microsoft.com/office/drawing/2014/main" id="{065F5FAD-1C73-4DC2-9206-758DE078F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88" y="2865254"/>
            <a:ext cx="1390649" cy="778764"/>
          </a:xfrm>
          <a:prstGeom prst="rect">
            <a:avLst/>
          </a:prstGeom>
        </p:spPr>
      </p:pic>
      <p:pic>
        <p:nvPicPr>
          <p:cNvPr id="14" name="Picture 40">
            <a:extLst>
              <a:ext uri="{FF2B5EF4-FFF2-40B4-BE49-F238E27FC236}">
                <a16:creationId xmlns:a16="http://schemas.microsoft.com/office/drawing/2014/main" id="{AC04748C-04E8-4CC5-BAF9-A03BD9E1C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88" y="4497418"/>
            <a:ext cx="1390649" cy="823912"/>
          </a:xfrm>
          <a:prstGeom prst="rect">
            <a:avLst/>
          </a:prstGeom>
        </p:spPr>
      </p:pic>
      <p:sp>
        <p:nvSpPr>
          <p:cNvPr id="15" name="矩形 1">
            <a:extLst>
              <a:ext uri="{FF2B5EF4-FFF2-40B4-BE49-F238E27FC236}">
                <a16:creationId xmlns:a16="http://schemas.microsoft.com/office/drawing/2014/main" id="{0BBD3E53-5173-4D56-9CE9-D88F3BE11AC3}"/>
              </a:ext>
            </a:extLst>
          </p:cNvPr>
          <p:cNvSpPr/>
          <p:nvPr/>
        </p:nvSpPr>
        <p:spPr>
          <a:xfrm>
            <a:off x="4934467" y="3309449"/>
            <a:ext cx="123568" cy="285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23">
            <a:extLst>
              <a:ext uri="{FF2B5EF4-FFF2-40B4-BE49-F238E27FC236}">
                <a16:creationId xmlns:a16="http://schemas.microsoft.com/office/drawing/2014/main" id="{25E1AF1D-46A9-4859-AFC5-E1EAE4B524D2}"/>
              </a:ext>
            </a:extLst>
          </p:cNvPr>
          <p:cNvSpPr/>
          <p:nvPr/>
        </p:nvSpPr>
        <p:spPr>
          <a:xfrm>
            <a:off x="5226910" y="5097059"/>
            <a:ext cx="119449" cy="175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25">
            <a:extLst>
              <a:ext uri="{FF2B5EF4-FFF2-40B4-BE49-F238E27FC236}">
                <a16:creationId xmlns:a16="http://schemas.microsoft.com/office/drawing/2014/main" id="{97735177-4D39-4C4F-945C-A6D62F7A9E7F}"/>
              </a:ext>
            </a:extLst>
          </p:cNvPr>
          <p:cNvCxnSpPr>
            <a:stCxn id="15" idx="2"/>
          </p:cNvCxnSpPr>
          <p:nvPr/>
        </p:nvCxnSpPr>
        <p:spPr>
          <a:xfrm>
            <a:off x="4996251" y="3595393"/>
            <a:ext cx="0" cy="274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26">
            <a:extLst>
              <a:ext uri="{FF2B5EF4-FFF2-40B4-BE49-F238E27FC236}">
                <a16:creationId xmlns:a16="http://schemas.microsoft.com/office/drawing/2014/main" id="{781468C6-0404-487F-B2BE-0070D53EDC8E}"/>
              </a:ext>
            </a:extLst>
          </p:cNvPr>
          <p:cNvCxnSpPr/>
          <p:nvPr/>
        </p:nvCxnSpPr>
        <p:spPr>
          <a:xfrm flipH="1" flipV="1">
            <a:off x="5058035" y="4346082"/>
            <a:ext cx="168876" cy="7509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">
            <a:extLst>
              <a:ext uri="{FF2B5EF4-FFF2-40B4-BE49-F238E27FC236}">
                <a16:creationId xmlns:a16="http://schemas.microsoft.com/office/drawing/2014/main" id="{E3647FAC-7EDD-4D18-BF21-FB1701B8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4543" y="3833822"/>
            <a:ext cx="21979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“has tail” attribute</a:t>
            </a:r>
          </a:p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visual appearances</a:t>
            </a:r>
            <a:endParaRPr lang="en-SG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42">
            <a:extLst>
              <a:ext uri="{FF2B5EF4-FFF2-40B4-BE49-F238E27FC236}">
                <a16:creationId xmlns:a16="http://schemas.microsoft.com/office/drawing/2014/main" id="{363BEA14-BF2B-4005-BBD6-489219B05261}"/>
              </a:ext>
            </a:extLst>
          </p:cNvPr>
          <p:cNvCxnSpPr/>
          <p:nvPr/>
        </p:nvCxnSpPr>
        <p:spPr>
          <a:xfrm>
            <a:off x="6395527" y="3308985"/>
            <a:ext cx="713340" cy="46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">
            <a:extLst>
              <a:ext uri="{FF2B5EF4-FFF2-40B4-BE49-F238E27FC236}">
                <a16:creationId xmlns:a16="http://schemas.microsoft.com/office/drawing/2014/main" id="{98E01CB9-2D7A-4F1D-8B18-00C1CB264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2643" y="3124319"/>
            <a:ext cx="8451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tail</a:t>
            </a:r>
            <a:endParaRPr lang="en-SG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9DA4F9C5-6FC8-406C-9925-694866B21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2643" y="4760679"/>
            <a:ext cx="8451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tail</a:t>
            </a:r>
            <a:endParaRPr lang="en-SG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42">
            <a:extLst>
              <a:ext uri="{FF2B5EF4-FFF2-40B4-BE49-F238E27FC236}">
                <a16:creationId xmlns:a16="http://schemas.microsoft.com/office/drawing/2014/main" id="{C1E682AD-238B-415A-BAA9-47412F04F6BC}"/>
              </a:ext>
            </a:extLst>
          </p:cNvPr>
          <p:cNvCxnSpPr/>
          <p:nvPr/>
        </p:nvCxnSpPr>
        <p:spPr>
          <a:xfrm>
            <a:off x="6395527" y="4968909"/>
            <a:ext cx="713340" cy="46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">
            <a:extLst>
              <a:ext uri="{FF2B5EF4-FFF2-40B4-BE49-F238E27FC236}">
                <a16:creationId xmlns:a16="http://schemas.microsoft.com/office/drawing/2014/main" id="{ECAF7538-8BA0-4C53-95D8-2FFF59BC4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313" y="2280823"/>
            <a:ext cx="26276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visual-semantic projection</a:t>
            </a:r>
            <a:endParaRPr lang="en-SG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207DC8-9334-45D6-B66C-6ED46F5FDB9D}"/>
              </a:ext>
            </a:extLst>
          </p:cNvPr>
          <p:cNvSpPr txBox="1"/>
          <p:nvPr/>
        </p:nvSpPr>
        <p:spPr>
          <a:xfrm>
            <a:off x="2511180" y="1080000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Problems in zero-shot learning</a:t>
            </a:r>
            <a:endParaRPr lang="zh-CN" altLang="en-US" sz="2400" dirty="0" err="1"/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40849201-EF43-4C44-AADD-9712039E2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66" y="5893402"/>
            <a:ext cx="88365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unlabeled test samples to adapt visual-semantic projection to unseen categories.</a:t>
            </a:r>
            <a:endParaRPr lang="en-SG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49622"/>
      </p:ext>
    </p:extLst>
  </p:cSld>
  <p:clrMapOvr>
    <a:masterClrMapping/>
  </p:clrMapOvr>
  <p:transition spd="med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 1">
            <a:extLst>
              <a:ext uri="{FF2B5EF4-FFF2-40B4-BE49-F238E27FC236}">
                <a16:creationId xmlns:a16="http://schemas.microsoft.com/office/drawing/2014/main" id="{3CB58757-C7E3-4C8E-A3F7-6E83E28B4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581" y="1889554"/>
            <a:ext cx="1927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hubness problem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207DC8-9334-45D6-B66C-6ED46F5FDB9D}"/>
              </a:ext>
            </a:extLst>
          </p:cNvPr>
          <p:cNvSpPr txBox="1"/>
          <p:nvPr/>
        </p:nvSpPr>
        <p:spPr>
          <a:xfrm>
            <a:off x="2511180" y="1080000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Problems in zero-shot learning</a:t>
            </a:r>
            <a:endParaRPr lang="zh-CN" altLang="en-US" sz="2400" dirty="0" err="1"/>
          </a:p>
        </p:txBody>
      </p:sp>
      <p:sp>
        <p:nvSpPr>
          <p:cNvPr id="27" name="TextBox 2 2">
            <a:extLst>
              <a:ext uri="{FF2B5EF4-FFF2-40B4-BE49-F238E27FC236}">
                <a16:creationId xmlns:a16="http://schemas.microsoft.com/office/drawing/2014/main" id="{BED92C6B-B7E0-424E-86F6-89940D24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742" y="5743750"/>
            <a:ext cx="33201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normalize the distance  </a:t>
            </a:r>
            <a:endParaRPr lang="en-SG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1042A8-D7C7-4100-933C-3128FA3718FA}"/>
              </a:ext>
            </a:extLst>
          </p:cNvPr>
          <p:cNvSpPr/>
          <p:nvPr/>
        </p:nvSpPr>
        <p:spPr>
          <a:xfrm>
            <a:off x="1268397" y="2314387"/>
            <a:ext cx="6607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There are a small set of “hub” unseen categories that become the nearest neighbors to the majority of testing samples.</a:t>
            </a:r>
            <a:endParaRPr lang="zh-CN" altLang="en-US" dirty="0"/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25D3F7DE-4F30-45F7-81C6-E137EC49FCC1}"/>
              </a:ext>
            </a:extLst>
          </p:cNvPr>
          <p:cNvSpPr/>
          <p:nvPr/>
        </p:nvSpPr>
        <p:spPr>
          <a:xfrm>
            <a:off x="5224621" y="3533786"/>
            <a:ext cx="2650982" cy="199325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ACC2D8-0746-41C8-99A9-AE297B56B80D}"/>
              </a:ext>
            </a:extLst>
          </p:cNvPr>
          <p:cNvSpPr txBox="1"/>
          <p:nvPr/>
        </p:nvSpPr>
        <p:spPr>
          <a:xfrm>
            <a:off x="5896728" y="317742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 space</a:t>
            </a:r>
          </a:p>
        </p:txBody>
      </p:sp>
      <p:pic>
        <p:nvPicPr>
          <p:cNvPr id="30" name="Picture 38">
            <a:extLst>
              <a:ext uri="{FF2B5EF4-FFF2-40B4-BE49-F238E27FC236}">
                <a16:creationId xmlns:a16="http://schemas.microsoft.com/office/drawing/2014/main" id="{23736E15-F9D5-4EA5-8A39-93BF1ADDAB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92" y="3833493"/>
            <a:ext cx="1189199" cy="665952"/>
          </a:xfrm>
          <a:prstGeom prst="rect">
            <a:avLst/>
          </a:prstGeom>
        </p:spPr>
      </p:pic>
      <p:pic>
        <p:nvPicPr>
          <p:cNvPr id="31" name="Picture 40">
            <a:extLst>
              <a:ext uri="{FF2B5EF4-FFF2-40B4-BE49-F238E27FC236}">
                <a16:creationId xmlns:a16="http://schemas.microsoft.com/office/drawing/2014/main" id="{318F6C10-0195-4242-99C3-BFC5B46F69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82" y="4197438"/>
            <a:ext cx="1124034" cy="66595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440F209-FC05-4F8C-AFB1-5DA46DA78BC7}"/>
              </a:ext>
            </a:extLst>
          </p:cNvPr>
          <p:cNvGrpSpPr/>
          <p:nvPr/>
        </p:nvGrpSpPr>
        <p:grpSpPr>
          <a:xfrm>
            <a:off x="1106718" y="3533786"/>
            <a:ext cx="2752821" cy="1837462"/>
            <a:chOff x="1389695" y="4463209"/>
            <a:chExt cx="2752821" cy="1837462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3C9D867E-3FCE-4BB9-AEBF-88219207681F}"/>
                </a:ext>
              </a:extLst>
            </p:cNvPr>
            <p:cNvSpPr/>
            <p:nvPr/>
          </p:nvSpPr>
          <p:spPr>
            <a:xfrm>
              <a:off x="1389695" y="4463209"/>
              <a:ext cx="2752821" cy="1837462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TextBox 51">
              <a:extLst>
                <a:ext uri="{FF2B5EF4-FFF2-40B4-BE49-F238E27FC236}">
                  <a16:creationId xmlns:a16="http://schemas.microsoft.com/office/drawing/2014/main" id="{8A4A3AF4-552F-4499-BDAF-37F8C1CB6810}"/>
                </a:ext>
              </a:extLst>
            </p:cNvPr>
            <p:cNvSpPr txBox="1"/>
            <p:nvPr/>
          </p:nvSpPr>
          <p:spPr>
            <a:xfrm>
              <a:off x="2313205" y="4617488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zebra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 1 0 0 ]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52 1">
              <a:extLst>
                <a:ext uri="{FF2B5EF4-FFF2-40B4-BE49-F238E27FC236}">
                  <a16:creationId xmlns:a16="http://schemas.microsoft.com/office/drawing/2014/main" id="{48D8AF88-E076-4F8C-9A00-1D660F649457}"/>
                </a:ext>
              </a:extLst>
            </p:cNvPr>
            <p:cNvSpPr txBox="1"/>
            <p:nvPr/>
          </p:nvSpPr>
          <p:spPr>
            <a:xfrm>
              <a:off x="2706137" y="5273630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whale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 1 1 1 ]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52 2">
              <a:extLst>
                <a:ext uri="{FF2B5EF4-FFF2-40B4-BE49-F238E27FC236}">
                  <a16:creationId xmlns:a16="http://schemas.microsoft.com/office/drawing/2014/main" id="{3AFF2A4E-65FC-48FB-8E1C-029C08F4CBC6}"/>
                </a:ext>
              </a:extLst>
            </p:cNvPr>
            <p:cNvSpPr txBox="1"/>
            <p:nvPr/>
          </p:nvSpPr>
          <p:spPr>
            <a:xfrm>
              <a:off x="1629164" y="5263819"/>
              <a:ext cx="10310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tiger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 1 0 1 ]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7" name="Picture 2" descr="âtigerâçå¾çæç´¢ç»æ">
            <a:extLst>
              <a:ext uri="{FF2B5EF4-FFF2-40B4-BE49-F238E27FC236}">
                <a16:creationId xmlns:a16="http://schemas.microsoft.com/office/drawing/2014/main" id="{0C855D3C-8258-490F-AC96-238CBE24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853" y="4539180"/>
            <a:ext cx="992366" cy="6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5A6F824-7C2C-4BF4-863B-C8E1FD8B88B3}"/>
              </a:ext>
            </a:extLst>
          </p:cNvPr>
          <p:cNvSpPr txBox="1"/>
          <p:nvPr/>
        </p:nvSpPr>
        <p:spPr>
          <a:xfrm>
            <a:off x="1635124" y="318023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semantic space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55CC1F-E732-4809-AB7D-3096657BD138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3061279" y="4011231"/>
            <a:ext cx="2656413" cy="749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9D490D-3E6A-4898-89B6-768292977CBE}"/>
              </a:ext>
            </a:extLst>
          </p:cNvPr>
          <p:cNvCxnSpPr>
            <a:cxnSpLocks/>
          </p:cNvCxnSpPr>
          <p:nvPr/>
        </p:nvCxnSpPr>
        <p:spPr>
          <a:xfrm flipH="1" flipV="1">
            <a:off x="3061279" y="4086157"/>
            <a:ext cx="3460644" cy="258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EA9D58-0826-487C-9311-625F9B42A6C0}"/>
              </a:ext>
            </a:extLst>
          </p:cNvPr>
          <p:cNvCxnSpPr>
            <a:cxnSpLocks/>
          </p:cNvCxnSpPr>
          <p:nvPr/>
        </p:nvCxnSpPr>
        <p:spPr>
          <a:xfrm flipH="1" flipV="1">
            <a:off x="3061279" y="4149566"/>
            <a:ext cx="2914060" cy="5585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C39B6DB-2DC9-4A56-9D80-67236090FC83}"/>
              </a:ext>
            </a:extLst>
          </p:cNvPr>
          <p:cNvSpPr/>
          <p:nvPr/>
        </p:nvSpPr>
        <p:spPr>
          <a:xfrm>
            <a:off x="2030228" y="3784408"/>
            <a:ext cx="952669" cy="54998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FE0EAC-956B-4A1B-A843-71AC4C0CDA43}"/>
              </a:ext>
            </a:extLst>
          </p:cNvPr>
          <p:cNvSpPr txBox="1"/>
          <p:nvPr/>
        </p:nvSpPr>
        <p:spPr>
          <a:xfrm>
            <a:off x="1483644" y="38526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hub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7C10539-08F7-42A5-B9D5-51442F3ECAE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86" y="3797308"/>
            <a:ext cx="365714" cy="24838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A2E99C0-756B-4A68-A450-6D323C275ED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80" y="4158147"/>
            <a:ext cx="365714" cy="24838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0F45988-28F0-41B0-BAED-019C2718154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63" y="4479764"/>
            <a:ext cx="365714" cy="2483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1C6DE1-59C3-438A-A93B-3125A7BB38B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39" y="5793168"/>
            <a:ext cx="1472000" cy="4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8040"/>
      </p:ext>
    </p:extLst>
  </p:cSld>
  <p:clrMapOvr>
    <a:masterClrMapping/>
  </p:clrMapOvr>
  <p:transition spd="med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 1">
            <a:extLst>
              <a:ext uri="{FF2B5EF4-FFF2-40B4-BE49-F238E27FC236}">
                <a16:creationId xmlns:a16="http://schemas.microsoft.com/office/drawing/2014/main" id="{781016E0-E6A5-4BC1-AD7C-7DDDBA253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581" y="1889554"/>
            <a:ext cx="1927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hubness problem</a:t>
            </a:r>
            <a:endParaRPr lang="en-SG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2 2">
            <a:extLst>
              <a:ext uri="{FF2B5EF4-FFF2-40B4-BE49-F238E27FC236}">
                <a16:creationId xmlns:a16="http://schemas.microsoft.com/office/drawing/2014/main" id="{E5D670CF-2115-411C-8D4B-CA953F3AB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742" y="5743750"/>
            <a:ext cx="2198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ranking</a:t>
            </a:r>
            <a:endParaRPr lang="en-SG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8004A-271E-41BC-B3E0-8161CCC99D8A}"/>
              </a:ext>
            </a:extLst>
          </p:cNvPr>
          <p:cNvSpPr/>
          <p:nvPr/>
        </p:nvSpPr>
        <p:spPr>
          <a:xfrm>
            <a:off x="1268397" y="2314387"/>
            <a:ext cx="6607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There are a small set of “hub” unseen category that become the nearest neighbors to the majority of testing samples.</a:t>
            </a:r>
            <a:endParaRPr lang="zh-CN" alt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F525C9B-B10E-433B-921D-B2776606F48C}"/>
              </a:ext>
            </a:extLst>
          </p:cNvPr>
          <p:cNvSpPr/>
          <p:nvPr/>
        </p:nvSpPr>
        <p:spPr>
          <a:xfrm>
            <a:off x="5224621" y="3533786"/>
            <a:ext cx="2650982" cy="199325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27ED2-3F5D-4D35-A9E2-58A217C9BA60}"/>
              </a:ext>
            </a:extLst>
          </p:cNvPr>
          <p:cNvSpPr txBox="1"/>
          <p:nvPr/>
        </p:nvSpPr>
        <p:spPr>
          <a:xfrm>
            <a:off x="5896728" y="317742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 space</a:t>
            </a:r>
          </a:p>
        </p:txBody>
      </p:sp>
      <p:pic>
        <p:nvPicPr>
          <p:cNvPr id="8" name="Picture 38">
            <a:extLst>
              <a:ext uri="{FF2B5EF4-FFF2-40B4-BE49-F238E27FC236}">
                <a16:creationId xmlns:a16="http://schemas.microsoft.com/office/drawing/2014/main" id="{0EF5710F-177A-45A1-A3B4-D13C0E4A1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92" y="3833493"/>
            <a:ext cx="1189199" cy="665952"/>
          </a:xfrm>
          <a:prstGeom prst="rect">
            <a:avLst/>
          </a:prstGeom>
        </p:spPr>
      </p:pic>
      <p:pic>
        <p:nvPicPr>
          <p:cNvPr id="9" name="Picture 40">
            <a:extLst>
              <a:ext uri="{FF2B5EF4-FFF2-40B4-BE49-F238E27FC236}">
                <a16:creationId xmlns:a16="http://schemas.microsoft.com/office/drawing/2014/main" id="{753BDC08-E364-44D1-B423-F79D9C5AC2B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82" y="4197438"/>
            <a:ext cx="1124034" cy="66595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76999BB-D47C-41B3-B47E-D58C882F957D}"/>
              </a:ext>
            </a:extLst>
          </p:cNvPr>
          <p:cNvGrpSpPr/>
          <p:nvPr/>
        </p:nvGrpSpPr>
        <p:grpSpPr>
          <a:xfrm>
            <a:off x="1106718" y="3533786"/>
            <a:ext cx="2752821" cy="1837462"/>
            <a:chOff x="1389695" y="4463209"/>
            <a:chExt cx="2752821" cy="1837462"/>
          </a:xfrm>
        </p:grpSpPr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B7D99100-0E7F-4616-B999-C67AD0CA8E68}"/>
                </a:ext>
              </a:extLst>
            </p:cNvPr>
            <p:cNvSpPr/>
            <p:nvPr/>
          </p:nvSpPr>
          <p:spPr>
            <a:xfrm>
              <a:off x="1389695" y="4463209"/>
              <a:ext cx="2752821" cy="1837462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TextBox 51">
              <a:extLst>
                <a:ext uri="{FF2B5EF4-FFF2-40B4-BE49-F238E27FC236}">
                  <a16:creationId xmlns:a16="http://schemas.microsoft.com/office/drawing/2014/main" id="{D17CDAF0-5C40-4947-AFDD-4642BD96FEDC}"/>
                </a:ext>
              </a:extLst>
            </p:cNvPr>
            <p:cNvSpPr txBox="1"/>
            <p:nvPr/>
          </p:nvSpPr>
          <p:spPr>
            <a:xfrm>
              <a:off x="2313205" y="4617488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zebra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 1 0 0 ]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52 1">
              <a:extLst>
                <a:ext uri="{FF2B5EF4-FFF2-40B4-BE49-F238E27FC236}">
                  <a16:creationId xmlns:a16="http://schemas.microsoft.com/office/drawing/2014/main" id="{E2D53665-5B24-4E31-A77F-FDE3DB22D8BC}"/>
                </a:ext>
              </a:extLst>
            </p:cNvPr>
            <p:cNvSpPr txBox="1"/>
            <p:nvPr/>
          </p:nvSpPr>
          <p:spPr>
            <a:xfrm>
              <a:off x="2706137" y="5273630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whale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 1 1 1 ]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52 2">
              <a:extLst>
                <a:ext uri="{FF2B5EF4-FFF2-40B4-BE49-F238E27FC236}">
                  <a16:creationId xmlns:a16="http://schemas.microsoft.com/office/drawing/2014/main" id="{ACCB2BD0-25C4-46D2-9FD4-DFF19CD19D5A}"/>
                </a:ext>
              </a:extLst>
            </p:cNvPr>
            <p:cNvSpPr txBox="1"/>
            <p:nvPr/>
          </p:nvSpPr>
          <p:spPr>
            <a:xfrm>
              <a:off x="1629164" y="5263819"/>
              <a:ext cx="10310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tiger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 1 0 1 ]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5" name="Picture 2" descr="âtigerâçå¾çæç´¢ç»æ">
            <a:extLst>
              <a:ext uri="{FF2B5EF4-FFF2-40B4-BE49-F238E27FC236}">
                <a16:creationId xmlns:a16="http://schemas.microsoft.com/office/drawing/2014/main" id="{741EC490-08D1-400F-80A5-8E23B9BE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853" y="4539180"/>
            <a:ext cx="992366" cy="66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096F6F-8A67-4A75-B24E-CBB38E38CDD5}"/>
              </a:ext>
            </a:extLst>
          </p:cNvPr>
          <p:cNvSpPr txBox="1"/>
          <p:nvPr/>
        </p:nvSpPr>
        <p:spPr>
          <a:xfrm>
            <a:off x="1635124" y="3180234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semantic space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91BC2F-6B0C-4A16-A40E-71052A78238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061279" y="4011231"/>
            <a:ext cx="2656413" cy="749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8DB504-DA46-49DE-A7C5-422093381481}"/>
              </a:ext>
            </a:extLst>
          </p:cNvPr>
          <p:cNvCxnSpPr>
            <a:cxnSpLocks/>
          </p:cNvCxnSpPr>
          <p:nvPr/>
        </p:nvCxnSpPr>
        <p:spPr>
          <a:xfrm flipH="1" flipV="1">
            <a:off x="3061279" y="4086157"/>
            <a:ext cx="3460644" cy="258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8BBAB1-E4C6-40EF-AB0E-39D9A79F1DE2}"/>
              </a:ext>
            </a:extLst>
          </p:cNvPr>
          <p:cNvCxnSpPr>
            <a:cxnSpLocks/>
          </p:cNvCxnSpPr>
          <p:nvPr/>
        </p:nvCxnSpPr>
        <p:spPr>
          <a:xfrm flipH="1" flipV="1">
            <a:off x="3061279" y="4149566"/>
            <a:ext cx="2914060" cy="5585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E2F78F-FCC8-4BDD-BE50-789FC17CD9F2}"/>
              </a:ext>
            </a:extLst>
          </p:cNvPr>
          <p:cNvSpPr/>
          <p:nvPr/>
        </p:nvSpPr>
        <p:spPr>
          <a:xfrm>
            <a:off x="2030228" y="3784408"/>
            <a:ext cx="952669" cy="54998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2C4304-D2C6-4680-80D7-2157BA3A7679}"/>
              </a:ext>
            </a:extLst>
          </p:cNvPr>
          <p:cNvSpPr txBox="1"/>
          <p:nvPr/>
        </p:nvSpPr>
        <p:spPr>
          <a:xfrm>
            <a:off x="1483644" y="38526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hub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86339A-01FD-4267-A31F-40E0FFCFC7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86" y="3797308"/>
            <a:ext cx="365714" cy="2483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2E2DBC-679E-4A61-8E0E-A9C9E752210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80" y="4158147"/>
            <a:ext cx="365714" cy="2483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79FBA52-0DA3-4C33-A6A4-CD5774D18BF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263" y="4479764"/>
            <a:ext cx="365714" cy="2483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944F37A-8A3B-4E2D-93C3-49FDA9848AA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291" y="5839625"/>
            <a:ext cx="3204571" cy="2697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734E2B-FC4C-4240-A326-0DDBD39D8D6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365" y="6338429"/>
            <a:ext cx="2715428" cy="25142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35A6B4A-6E26-4D1B-A3EF-81362B84DA71}"/>
              </a:ext>
            </a:extLst>
          </p:cNvPr>
          <p:cNvSpPr txBox="1"/>
          <p:nvPr/>
        </p:nvSpPr>
        <p:spPr>
          <a:xfrm>
            <a:off x="2511180" y="1080000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Problems in zero-shot learning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901797372"/>
      </p:ext>
    </p:extLst>
  </p:cSld>
  <p:clrMapOvr>
    <a:masterClrMapping/>
  </p:clrMapOvr>
  <p:transition spd="med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69E914-8D1F-4111-A379-9E092FBBAE84}"/>
              </a:ext>
            </a:extLst>
          </p:cNvPr>
          <p:cNvSpPr txBox="1"/>
          <p:nvPr/>
        </p:nvSpPr>
        <p:spPr>
          <a:xfrm>
            <a:off x="2507974" y="1080000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Generalized zero-shot learning</a:t>
            </a:r>
            <a:endParaRPr lang="zh-CN" altLang="en-US" sz="2400" dirty="0" err="1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FCB9B67-1A82-41F1-8F1C-D13367EE3C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5" y="3194565"/>
            <a:ext cx="1732572" cy="25295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737D795-294D-472C-BAC2-FD9A188160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50" y="3877547"/>
            <a:ext cx="2509715" cy="265144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9B91BC2-D02C-4D6B-B8C5-9F376CDF10D6}"/>
              </a:ext>
            </a:extLst>
          </p:cNvPr>
          <p:cNvSpPr/>
          <p:nvPr/>
        </p:nvSpPr>
        <p:spPr>
          <a:xfrm>
            <a:off x="1536109" y="3134082"/>
            <a:ext cx="954109" cy="4172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EE7B961-57BB-4152-BD2A-441BBFAD3AC1}"/>
              </a:ext>
            </a:extLst>
          </p:cNvPr>
          <p:cNvSpPr/>
          <p:nvPr/>
        </p:nvSpPr>
        <p:spPr>
          <a:xfrm>
            <a:off x="1554965" y="3833377"/>
            <a:ext cx="1739859" cy="40011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DBCFD5-CAEC-459C-94FB-9E77A8EEEBE3}"/>
              </a:ext>
            </a:extLst>
          </p:cNvPr>
          <p:cNvGrpSpPr/>
          <p:nvPr/>
        </p:nvGrpSpPr>
        <p:grpSpPr>
          <a:xfrm>
            <a:off x="2034825" y="4701606"/>
            <a:ext cx="1260000" cy="1260000"/>
            <a:chOff x="2824938" y="4667875"/>
            <a:chExt cx="1260000" cy="126000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78E6FF6-BC65-468E-BA79-3991C9C75F99}"/>
                </a:ext>
              </a:extLst>
            </p:cNvPr>
            <p:cNvSpPr txBox="1"/>
            <p:nvPr/>
          </p:nvSpPr>
          <p:spPr>
            <a:xfrm>
              <a:off x="2921931" y="4852430"/>
              <a:ext cx="10198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categories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D1E63AA-8A14-4C2D-B45A-E12FAF3E137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985" y="5493800"/>
              <a:ext cx="214857" cy="222476"/>
            </a:xfrm>
            <a:prstGeom prst="rect">
              <a:avLst/>
            </a:prstGeom>
          </p:spPr>
        </p:pic>
        <p:sp>
          <p:nvSpPr>
            <p:cNvPr id="41" name="Oval 22 1 1">
              <a:extLst>
                <a:ext uri="{FF2B5EF4-FFF2-40B4-BE49-F238E27FC236}">
                  <a16:creationId xmlns:a16="http://schemas.microsoft.com/office/drawing/2014/main" id="{F1F8F60A-9FF7-4987-94EA-222637207806}"/>
                </a:ext>
              </a:extLst>
            </p:cNvPr>
            <p:cNvSpPr/>
            <p:nvPr/>
          </p:nvSpPr>
          <p:spPr>
            <a:xfrm>
              <a:off x="2824938" y="4667875"/>
              <a:ext cx="1260000" cy="12600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4DB80C-4F9C-4FDE-B298-83F1BAF4A102}"/>
              </a:ext>
            </a:extLst>
          </p:cNvPr>
          <p:cNvGrpSpPr/>
          <p:nvPr/>
        </p:nvGrpSpPr>
        <p:grpSpPr>
          <a:xfrm>
            <a:off x="533632" y="4667875"/>
            <a:ext cx="1260000" cy="1260000"/>
            <a:chOff x="533632" y="4667875"/>
            <a:chExt cx="1260000" cy="1260000"/>
          </a:xfrm>
        </p:grpSpPr>
        <p:sp>
          <p:nvSpPr>
            <p:cNvPr id="37" name="TextBox 11 1">
              <a:extLst>
                <a:ext uri="{FF2B5EF4-FFF2-40B4-BE49-F238E27FC236}">
                  <a16:creationId xmlns:a16="http://schemas.microsoft.com/office/drawing/2014/main" id="{CE5945E0-C235-4365-9B17-2F2A98968C89}"/>
                </a:ext>
              </a:extLst>
            </p:cNvPr>
            <p:cNvSpPr txBox="1"/>
            <p:nvPr/>
          </p:nvSpPr>
          <p:spPr>
            <a:xfrm>
              <a:off x="675583" y="4852430"/>
              <a:ext cx="10198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</a:t>
              </a:r>
            </a:p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categories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EE3152-47D8-4704-9816-E5B029DF83F8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532" y="5503350"/>
              <a:ext cx="230095" cy="188952"/>
            </a:xfrm>
            <a:prstGeom prst="rect">
              <a:avLst/>
            </a:prstGeom>
          </p:spPr>
        </p:pic>
        <p:sp>
          <p:nvSpPr>
            <p:cNvPr id="42" name="Oval 22 2 1">
              <a:extLst>
                <a:ext uri="{FF2B5EF4-FFF2-40B4-BE49-F238E27FC236}">
                  <a16:creationId xmlns:a16="http://schemas.microsoft.com/office/drawing/2014/main" id="{722E1D60-A1E8-4F14-BEB9-05AAEBE2A5B7}"/>
                </a:ext>
              </a:extLst>
            </p:cNvPr>
            <p:cNvSpPr/>
            <p:nvPr/>
          </p:nvSpPr>
          <p:spPr>
            <a:xfrm>
              <a:off x="533632" y="4667875"/>
              <a:ext cx="1260000" cy="12600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5BCA9EF5-F0DF-45FC-87E8-7CABEB3EFF9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814" y="3877547"/>
            <a:ext cx="3597713" cy="265144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9D5F86E-0AE7-4A56-91C4-23DF77E7B249}"/>
              </a:ext>
            </a:extLst>
          </p:cNvPr>
          <p:cNvSpPr/>
          <p:nvPr/>
        </p:nvSpPr>
        <p:spPr>
          <a:xfrm>
            <a:off x="6886220" y="3833377"/>
            <a:ext cx="1805017" cy="40011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1199735-C4B0-465A-B27E-E3457A99198D}"/>
              </a:ext>
            </a:extLst>
          </p:cNvPr>
          <p:cNvSpPr/>
          <p:nvPr/>
        </p:nvSpPr>
        <p:spPr>
          <a:xfrm>
            <a:off x="5868229" y="3833377"/>
            <a:ext cx="920150" cy="4172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5FC7B8-DA3D-4445-8083-3006218FFC44}"/>
              </a:ext>
            </a:extLst>
          </p:cNvPr>
          <p:cNvSpPr txBox="1"/>
          <p:nvPr/>
        </p:nvSpPr>
        <p:spPr>
          <a:xfrm>
            <a:off x="605260" y="235711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standard zero-shot learning</a:t>
            </a:r>
            <a:endParaRPr lang="zh-CN" altLang="en-US" dirty="0" err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2D29C2-1B39-4BAA-A99D-586D62CE622B}"/>
              </a:ext>
            </a:extLst>
          </p:cNvPr>
          <p:cNvSpPr txBox="1"/>
          <p:nvPr/>
        </p:nvSpPr>
        <p:spPr>
          <a:xfrm>
            <a:off x="5098868" y="2357113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generalized zero-shot learning</a:t>
            </a:r>
            <a:endParaRPr lang="zh-CN" altLang="en-US" dirty="0" err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D483DEF-A0B4-43E3-B4C4-F58E3ADA4A61}"/>
              </a:ext>
            </a:extLst>
          </p:cNvPr>
          <p:cNvGrpSpPr/>
          <p:nvPr/>
        </p:nvGrpSpPr>
        <p:grpSpPr>
          <a:xfrm>
            <a:off x="5391672" y="4629276"/>
            <a:ext cx="2897899" cy="1683319"/>
            <a:chOff x="4998128" y="4424516"/>
            <a:chExt cx="2897899" cy="168331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526467-AC21-45D9-8E8E-7AB3B7C4B9C4}"/>
                </a:ext>
              </a:extLst>
            </p:cNvPr>
            <p:cNvSpPr txBox="1"/>
            <p:nvPr/>
          </p:nvSpPr>
          <p:spPr>
            <a:xfrm>
              <a:off x="6536785" y="4684201"/>
              <a:ext cx="10198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categories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63004A9B-6508-45E2-BAF6-8FC15EA4981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734" y="5272016"/>
              <a:ext cx="214857" cy="222476"/>
            </a:xfrm>
            <a:prstGeom prst="rect">
              <a:avLst/>
            </a:prstGeom>
          </p:spPr>
        </p:pic>
        <p:sp>
          <p:nvSpPr>
            <p:cNvPr id="58" name="Oval 22 1 2">
              <a:extLst>
                <a:ext uri="{FF2B5EF4-FFF2-40B4-BE49-F238E27FC236}">
                  <a16:creationId xmlns:a16="http://schemas.microsoft.com/office/drawing/2014/main" id="{774C5FD5-E256-4DFF-B2FF-9C263E69C56A}"/>
                </a:ext>
              </a:extLst>
            </p:cNvPr>
            <p:cNvSpPr/>
            <p:nvPr/>
          </p:nvSpPr>
          <p:spPr>
            <a:xfrm>
              <a:off x="4998128" y="4424516"/>
              <a:ext cx="2897899" cy="168331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4929E1C-DA91-4122-839E-42F2153E5EF4}"/>
                </a:ext>
              </a:extLst>
            </p:cNvPr>
            <p:cNvGrpSpPr/>
            <p:nvPr/>
          </p:nvGrpSpPr>
          <p:grpSpPr>
            <a:xfrm>
              <a:off x="5134834" y="4634144"/>
              <a:ext cx="1260000" cy="1260000"/>
              <a:chOff x="533632" y="4667875"/>
              <a:chExt cx="1260000" cy="1260000"/>
            </a:xfrm>
          </p:grpSpPr>
          <p:sp>
            <p:nvSpPr>
              <p:cNvPr id="60" name="TextBox 11 2">
                <a:extLst>
                  <a:ext uri="{FF2B5EF4-FFF2-40B4-BE49-F238E27FC236}">
                    <a16:creationId xmlns:a16="http://schemas.microsoft.com/office/drawing/2014/main" id="{5A1C288D-B6DE-443D-A64E-03BCE8D9DB77}"/>
                  </a:ext>
                </a:extLst>
              </p:cNvPr>
              <p:cNvSpPr txBox="1"/>
              <p:nvPr/>
            </p:nvSpPr>
            <p:spPr>
              <a:xfrm>
                <a:off x="675583" y="4852430"/>
                <a:ext cx="10198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</a:t>
                </a:r>
              </a:p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categories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CC162EF8-0610-4D6E-B6A9-D329617243B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532" y="5503350"/>
                <a:ext cx="230095" cy="188952"/>
              </a:xfrm>
              <a:prstGeom prst="rect">
                <a:avLst/>
              </a:prstGeom>
            </p:spPr>
          </p:pic>
          <p:sp>
            <p:nvSpPr>
              <p:cNvPr id="62" name="Oval 22 2 2">
                <a:extLst>
                  <a:ext uri="{FF2B5EF4-FFF2-40B4-BE49-F238E27FC236}">
                    <a16:creationId xmlns:a16="http://schemas.microsoft.com/office/drawing/2014/main" id="{B3098BE9-1D9F-4A13-9C07-77E78098B8FE}"/>
                  </a:ext>
                </a:extLst>
              </p:cNvPr>
              <p:cNvSpPr/>
              <p:nvPr/>
            </p:nvSpPr>
            <p:spPr>
              <a:xfrm>
                <a:off x="533632" y="4667875"/>
                <a:ext cx="1260000" cy="1260000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7E4C5D74-F51D-48DF-A6CB-6ED85AA6687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04" y="3194565"/>
            <a:ext cx="1732572" cy="252953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73606DC-26D7-4EF2-9528-DEEC7A3AFF9C}"/>
              </a:ext>
            </a:extLst>
          </p:cNvPr>
          <p:cNvSpPr/>
          <p:nvPr/>
        </p:nvSpPr>
        <p:spPr>
          <a:xfrm>
            <a:off x="5885985" y="3134082"/>
            <a:ext cx="902394" cy="4172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290459"/>
      </p:ext>
    </p:extLst>
  </p:cSld>
  <p:clrMapOvr>
    <a:masterClrMapping/>
  </p:clrMapOvr>
  <p:transition spd="med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787B2-3934-435B-805A-3389B91FC6A0}"/>
              </a:ext>
            </a:extLst>
          </p:cNvPr>
          <p:cNvSpPr txBox="1"/>
          <p:nvPr/>
        </p:nvSpPr>
        <p:spPr>
          <a:xfrm>
            <a:off x="2507974" y="1080000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Generalized zero-shot learning</a:t>
            </a:r>
            <a:endParaRPr lang="zh-CN" altLang="en-US" sz="24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31559-5371-495D-AE89-74BC9ECB476C}"/>
              </a:ext>
            </a:extLst>
          </p:cNvPr>
          <p:cNvSpPr txBox="1"/>
          <p:nvPr/>
        </p:nvSpPr>
        <p:spPr>
          <a:xfrm>
            <a:off x="766220" y="1969623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generalized zero-shot learning</a:t>
            </a:r>
            <a:endParaRPr lang="zh-CN" altLang="en-US" dirty="0" err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19AE25-27E6-40D7-A592-06889CF3AE46}"/>
              </a:ext>
            </a:extLst>
          </p:cNvPr>
          <p:cNvGrpSpPr/>
          <p:nvPr/>
        </p:nvGrpSpPr>
        <p:grpSpPr>
          <a:xfrm>
            <a:off x="1059024" y="4241786"/>
            <a:ext cx="2897899" cy="1683319"/>
            <a:chOff x="4998128" y="4424516"/>
            <a:chExt cx="2897899" cy="1683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E9481B-242D-45C6-BD51-EE588E5EF2AF}"/>
                </a:ext>
              </a:extLst>
            </p:cNvPr>
            <p:cNvSpPr txBox="1"/>
            <p:nvPr/>
          </p:nvSpPr>
          <p:spPr>
            <a:xfrm>
              <a:off x="6536785" y="4684201"/>
              <a:ext cx="10198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categories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4C35A9-ECB2-4F83-B87A-CE43C4322D7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4734" y="5272016"/>
              <a:ext cx="214857" cy="222476"/>
            </a:xfrm>
            <a:prstGeom prst="rect">
              <a:avLst/>
            </a:prstGeom>
          </p:spPr>
        </p:pic>
        <p:sp>
          <p:nvSpPr>
            <p:cNvPr id="12" name="Oval 22 1">
              <a:extLst>
                <a:ext uri="{FF2B5EF4-FFF2-40B4-BE49-F238E27FC236}">
                  <a16:creationId xmlns:a16="http://schemas.microsoft.com/office/drawing/2014/main" id="{35A161F8-770D-440C-8734-4A272DEB6DD9}"/>
                </a:ext>
              </a:extLst>
            </p:cNvPr>
            <p:cNvSpPr/>
            <p:nvPr/>
          </p:nvSpPr>
          <p:spPr>
            <a:xfrm>
              <a:off x="4998128" y="4424516"/>
              <a:ext cx="2897899" cy="168331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CA0D90-A02A-4653-AC28-030EA8B830DA}"/>
                </a:ext>
              </a:extLst>
            </p:cNvPr>
            <p:cNvGrpSpPr/>
            <p:nvPr/>
          </p:nvGrpSpPr>
          <p:grpSpPr>
            <a:xfrm>
              <a:off x="5134834" y="4634144"/>
              <a:ext cx="1260000" cy="1260000"/>
              <a:chOff x="533632" y="4667875"/>
              <a:chExt cx="1260000" cy="1260000"/>
            </a:xfrm>
          </p:grpSpPr>
          <p:sp>
            <p:nvSpPr>
              <p:cNvPr id="14" name="TextBox 11">
                <a:extLst>
                  <a:ext uri="{FF2B5EF4-FFF2-40B4-BE49-F238E27FC236}">
                    <a16:creationId xmlns:a16="http://schemas.microsoft.com/office/drawing/2014/main" id="{DAB82A84-CC4D-4F91-B959-D48419A46264}"/>
                  </a:ext>
                </a:extLst>
              </p:cNvPr>
              <p:cNvSpPr txBox="1"/>
              <p:nvPr/>
            </p:nvSpPr>
            <p:spPr>
              <a:xfrm>
                <a:off x="675583" y="4852430"/>
                <a:ext cx="10198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</a:t>
                </a:r>
              </a:p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categories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AD1829C-0E55-4CA8-A2C0-0DF9BCF4ED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532" y="5503350"/>
                <a:ext cx="230095" cy="188952"/>
              </a:xfrm>
              <a:prstGeom prst="rect">
                <a:avLst/>
              </a:prstGeom>
            </p:spPr>
          </p:pic>
          <p:sp>
            <p:nvSpPr>
              <p:cNvPr id="16" name="Oval 22 2">
                <a:extLst>
                  <a:ext uri="{FF2B5EF4-FFF2-40B4-BE49-F238E27FC236}">
                    <a16:creationId xmlns:a16="http://schemas.microsoft.com/office/drawing/2014/main" id="{2A940B51-0357-4C09-982C-48A5D9D742B9}"/>
                  </a:ext>
                </a:extLst>
              </p:cNvPr>
              <p:cNvSpPr/>
              <p:nvPr/>
            </p:nvSpPr>
            <p:spPr>
              <a:xfrm>
                <a:off x="533632" y="4667875"/>
                <a:ext cx="1260000" cy="1260000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0FBF0AE-7609-48ED-AB37-EBE61D5F61D8}"/>
              </a:ext>
            </a:extLst>
          </p:cNvPr>
          <p:cNvSpPr txBox="1"/>
          <p:nvPr/>
        </p:nvSpPr>
        <p:spPr>
          <a:xfrm>
            <a:off x="4904881" y="2100261"/>
            <a:ext cx="4128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Problem</a:t>
            </a:r>
            <a:r>
              <a:rPr lang="en-US" altLang="zh-CN" dirty="0"/>
              <a:t>: the prediction of test samples </a:t>
            </a:r>
          </a:p>
          <a:p>
            <a:pPr algn="l"/>
            <a:r>
              <a:rPr lang="en-US" altLang="zh-CN" dirty="0"/>
              <a:t>is biased towards seen categories.</a:t>
            </a:r>
            <a:endParaRPr lang="zh-CN" altLang="en-US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4D0A6F-32EA-43A2-9BB8-27500BD8AC7B}"/>
              </a:ext>
            </a:extLst>
          </p:cNvPr>
          <p:cNvSpPr txBox="1"/>
          <p:nvPr/>
        </p:nvSpPr>
        <p:spPr>
          <a:xfrm>
            <a:off x="5727783" y="2973041"/>
            <a:ext cx="253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prediction score matrix</a:t>
            </a:r>
            <a:endParaRPr lang="zh-CN" altLang="en-US" dirty="0" err="1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BE1CDF-7AF8-40E0-ACC1-F3D0DDB7CA0A}"/>
              </a:ext>
            </a:extLst>
          </p:cNvPr>
          <p:cNvGrpSpPr/>
          <p:nvPr/>
        </p:nvGrpSpPr>
        <p:grpSpPr>
          <a:xfrm>
            <a:off x="4636338" y="3414406"/>
            <a:ext cx="4140956" cy="1045956"/>
            <a:chOff x="4610899" y="3913178"/>
            <a:chExt cx="4140956" cy="104595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E8EA68-B049-4398-886B-50C003D7B485}"/>
                </a:ext>
              </a:extLst>
            </p:cNvPr>
            <p:cNvSpPr/>
            <p:nvPr/>
          </p:nvSpPr>
          <p:spPr>
            <a:xfrm>
              <a:off x="5762316" y="4312803"/>
              <a:ext cx="1433712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EB0C40-7037-408F-925E-C5E694A675FD}"/>
                </a:ext>
              </a:extLst>
            </p:cNvPr>
            <p:cNvSpPr/>
            <p:nvPr/>
          </p:nvSpPr>
          <p:spPr>
            <a:xfrm>
              <a:off x="7196028" y="4312802"/>
              <a:ext cx="14337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4E25D5-722A-40FF-A1CE-CBA75DDD0781}"/>
                </a:ext>
              </a:extLst>
            </p:cNvPr>
            <p:cNvSpPr txBox="1"/>
            <p:nvPr/>
          </p:nvSpPr>
          <p:spPr>
            <a:xfrm>
              <a:off x="5702344" y="3913179"/>
              <a:ext cx="1433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dirty="0"/>
                <a:t>seen categories</a:t>
              </a:r>
              <a:endParaRPr lang="zh-CN" altLang="en-US" sz="1600" dirty="0" err="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C0CCF1A-686A-4474-8678-C5E324B14034}"/>
                </a:ext>
              </a:extLst>
            </p:cNvPr>
            <p:cNvSpPr txBox="1"/>
            <p:nvPr/>
          </p:nvSpPr>
          <p:spPr>
            <a:xfrm>
              <a:off x="7100545" y="3913178"/>
              <a:ext cx="1651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dirty="0"/>
                <a:t>unseen categories</a:t>
              </a:r>
              <a:endParaRPr lang="zh-CN" altLang="en-US" sz="1600" dirty="0" err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CF42F8-FBE5-4780-9170-BFB2701EDBD4}"/>
                </a:ext>
              </a:extLst>
            </p:cNvPr>
            <p:cNvSpPr txBox="1"/>
            <p:nvPr/>
          </p:nvSpPr>
          <p:spPr>
            <a:xfrm>
              <a:off x="4610899" y="4449668"/>
              <a:ext cx="12246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dirty="0"/>
                <a:t>test samples</a:t>
              </a:r>
              <a:endParaRPr lang="zh-CN" altLang="en-US" sz="1600" dirty="0" err="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AA8A43-94CE-4ECC-94E7-4DDA0F120A09}"/>
                </a:ext>
              </a:extLst>
            </p:cNvPr>
            <p:cNvSpPr txBox="1"/>
            <p:nvPr/>
          </p:nvSpPr>
          <p:spPr>
            <a:xfrm>
              <a:off x="6118894" y="4449668"/>
              <a:ext cx="7205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dirty="0"/>
                <a:t>higher</a:t>
              </a:r>
              <a:endParaRPr lang="zh-CN" altLang="en-US" sz="1600" dirty="0" err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6388C4-7AC3-4E01-BCA5-8AA085813AC2}"/>
                </a:ext>
              </a:extLst>
            </p:cNvPr>
            <p:cNvSpPr txBox="1"/>
            <p:nvPr/>
          </p:nvSpPr>
          <p:spPr>
            <a:xfrm>
              <a:off x="7552606" y="4449668"/>
              <a:ext cx="682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dirty="0"/>
                <a:t>lower</a:t>
              </a:r>
              <a:endParaRPr lang="zh-CN" altLang="en-US" sz="1600" dirty="0" err="1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F3D5806-4B80-4A58-B780-49A22AC853A5}"/>
              </a:ext>
            </a:extLst>
          </p:cNvPr>
          <p:cNvSpPr txBox="1"/>
          <p:nvPr/>
        </p:nvSpPr>
        <p:spPr>
          <a:xfrm>
            <a:off x="4506823" y="4770943"/>
            <a:ext cx="4531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Solution</a:t>
            </a:r>
          </a:p>
          <a:p>
            <a:pPr marL="342900" indent="-342900" algn="l">
              <a:buAutoNum type="arabicPeriod"/>
            </a:pPr>
            <a:r>
              <a:rPr lang="en-US" altLang="zh-CN" dirty="0"/>
              <a:t>Deduct</a:t>
            </a:r>
            <a:r>
              <a:rPr lang="zh-CN" altLang="en-US" dirty="0"/>
              <a:t> </a:t>
            </a:r>
            <a:r>
              <a:rPr lang="en-US" altLang="zh-CN" dirty="0"/>
              <a:t>the prediction scores on seen categories by a constant</a:t>
            </a:r>
          </a:p>
          <a:p>
            <a:pPr marL="342900" indent="-342900" algn="l">
              <a:buAutoNum type="arabicPeriod"/>
            </a:pPr>
            <a:r>
              <a:rPr lang="en-US" altLang="zh-CN" dirty="0"/>
              <a:t>Hierarchical prediction: first predict whether seen categories or unseen categories, then predict specific category.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01AD257-6D19-40AF-ABE7-13617828E1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19" y="3477841"/>
            <a:ext cx="3597713" cy="265144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7E8762-B707-4718-9E6D-06BBEE6E18CE}"/>
              </a:ext>
            </a:extLst>
          </p:cNvPr>
          <p:cNvSpPr/>
          <p:nvPr/>
        </p:nvSpPr>
        <p:spPr>
          <a:xfrm>
            <a:off x="2579925" y="3433671"/>
            <a:ext cx="1805017" cy="40011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D1A162A-3799-4729-9589-B2B128BE079F}"/>
              </a:ext>
            </a:extLst>
          </p:cNvPr>
          <p:cNvSpPr/>
          <p:nvPr/>
        </p:nvSpPr>
        <p:spPr>
          <a:xfrm>
            <a:off x="1561934" y="3433671"/>
            <a:ext cx="920150" cy="4172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5B981B5-D770-4B32-A430-A4C9CC6EC50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9" y="2794859"/>
            <a:ext cx="1732572" cy="252953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46EE99-27CD-4BE1-AAEF-8DB68AC7BF91}"/>
              </a:ext>
            </a:extLst>
          </p:cNvPr>
          <p:cNvSpPr/>
          <p:nvPr/>
        </p:nvSpPr>
        <p:spPr>
          <a:xfrm>
            <a:off x="1579690" y="2734376"/>
            <a:ext cx="902394" cy="4172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26747"/>
      </p:ext>
    </p:extLst>
  </p:cSld>
  <p:clrMapOvr>
    <a:masterClrMapping/>
  </p:clrMapOvr>
  <p:transition spd="med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A4268C-8FCE-419E-A456-EE569D26AF64}"/>
              </a:ext>
            </a:extLst>
          </p:cNvPr>
          <p:cNvSpPr/>
          <p:nvPr/>
        </p:nvSpPr>
        <p:spPr>
          <a:xfrm>
            <a:off x="1053669" y="2502114"/>
            <a:ext cx="77723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If unlabeled target domain samples are available in the training stage, use unsupervised domain adaptation.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If unlabeled target domain samples are </a:t>
            </a:r>
            <a:r>
              <a:rPr lang="en-US" altLang="zh-CN" sz="2000" b="1" dirty="0"/>
              <a:t>not</a:t>
            </a:r>
            <a:r>
              <a:rPr lang="en-US" altLang="zh-CN" sz="2000" dirty="0"/>
              <a:t> available in the training stage, zero-shot domain adaptation may help here. </a:t>
            </a:r>
            <a:endParaRPr lang="zh-CN" alt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C2DC6-A0D2-44A6-8E36-94B744D94832}"/>
              </a:ext>
            </a:extLst>
          </p:cNvPr>
          <p:cNvSpPr/>
          <p:nvPr/>
        </p:nvSpPr>
        <p:spPr>
          <a:xfrm>
            <a:off x="1053669" y="1080000"/>
            <a:ext cx="7036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From zero shot learning to zero-shot domain adaptation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1535031"/>
      </p:ext>
    </p:extLst>
  </p:cSld>
  <p:clrMapOvr>
    <a:masterClrMapping/>
  </p:clrMapOvr>
  <p:transition spd="med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900E71-93F6-4447-855F-DE6E98625056}"/>
              </a:ext>
            </a:extLst>
          </p:cNvPr>
          <p:cNvSpPr/>
          <p:nvPr/>
        </p:nvSpPr>
        <p:spPr>
          <a:xfrm>
            <a:off x="1649027" y="1910892"/>
            <a:ext cx="5845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Zero-Shot learning: category attribute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Zero-Shot domain adaptation: domain attribute vector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34F7B-9F6F-4E16-A7EE-F84166FB8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044" y="3333122"/>
            <a:ext cx="4314548" cy="29805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6D0018-F046-4780-B70B-7AFAE9AE3853}"/>
              </a:ext>
            </a:extLst>
          </p:cNvPr>
          <p:cNvSpPr/>
          <p:nvPr/>
        </p:nvSpPr>
        <p:spPr>
          <a:xfrm>
            <a:off x="5701602" y="2748061"/>
            <a:ext cx="21066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domain attribute vector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D53B822-79C8-4905-B952-072F8DE91703}"/>
              </a:ext>
            </a:extLst>
          </p:cNvPr>
          <p:cNvSpPr/>
          <p:nvPr/>
        </p:nvSpPr>
        <p:spPr>
          <a:xfrm>
            <a:off x="2732102" y="3419679"/>
            <a:ext cx="221942" cy="11896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779A03-7408-4E2F-A776-2E01FA9B8857}"/>
              </a:ext>
            </a:extLst>
          </p:cNvPr>
          <p:cNvSpPr/>
          <p:nvPr/>
        </p:nvSpPr>
        <p:spPr>
          <a:xfrm>
            <a:off x="3049417" y="3281635"/>
            <a:ext cx="4112643" cy="24854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792AF3-C414-467D-B29B-5B7825EC5CCB}"/>
              </a:ext>
            </a:extLst>
          </p:cNvPr>
          <p:cNvCxnSpPr/>
          <p:nvPr/>
        </p:nvCxnSpPr>
        <p:spPr>
          <a:xfrm flipV="1">
            <a:off x="5759387" y="3071674"/>
            <a:ext cx="408373" cy="209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7B45A8D-0F19-43EC-944D-1441878BD656}"/>
              </a:ext>
            </a:extLst>
          </p:cNvPr>
          <p:cNvSpPr/>
          <p:nvPr/>
        </p:nvSpPr>
        <p:spPr>
          <a:xfrm>
            <a:off x="1600801" y="3641020"/>
            <a:ext cx="1122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car make </a:t>
            </a:r>
          </a:p>
          <a:p>
            <a:r>
              <a:rPr lang="en-US" altLang="zh-CN" sz="1600" dirty="0"/>
              <a:t>recognition</a:t>
            </a:r>
            <a:endParaRPr lang="zh-CN" altLang="en-US" sz="16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CCFC227-C27E-40C1-AE4C-74E55B507FFF}"/>
              </a:ext>
            </a:extLst>
          </p:cNvPr>
          <p:cNvSpPr/>
          <p:nvPr/>
        </p:nvSpPr>
        <p:spPr>
          <a:xfrm>
            <a:off x="2723224" y="4823401"/>
            <a:ext cx="221942" cy="13998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7544C2-E55C-4ADD-8192-84D7E2CE9AAC}"/>
              </a:ext>
            </a:extLst>
          </p:cNvPr>
          <p:cNvSpPr/>
          <p:nvPr/>
        </p:nvSpPr>
        <p:spPr>
          <a:xfrm>
            <a:off x="911874" y="5230935"/>
            <a:ext cx="19311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surveillance vehicle</a:t>
            </a:r>
          </a:p>
          <a:p>
            <a:r>
              <a:rPr lang="en-US" altLang="zh-CN" sz="1600" dirty="0"/>
              <a:t>detection</a:t>
            </a:r>
            <a:endParaRPr lang="zh-CN" alt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91393-CD92-4873-8015-4331D3920CEF}"/>
              </a:ext>
            </a:extLst>
          </p:cNvPr>
          <p:cNvSpPr/>
          <p:nvPr/>
        </p:nvSpPr>
        <p:spPr>
          <a:xfrm>
            <a:off x="1053669" y="1080000"/>
            <a:ext cx="7036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From zero shot learning to zero-shot domain adaptation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0352555"/>
      </p:ext>
    </p:extLst>
  </p:cSld>
  <p:clrMapOvr>
    <a:masterClrMapping/>
  </p:clrMapOvr>
  <p:transition spd="med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E1E4FB-E2D0-429A-B31D-CA7E509CFB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57" y="1713029"/>
            <a:ext cx="1980710" cy="1144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89CC16-4628-48AA-9F24-3CB8C97D62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57" y="3166858"/>
            <a:ext cx="1980710" cy="1318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329488-5655-478C-96E9-41A139D704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457" y="5042207"/>
            <a:ext cx="1985201" cy="1144410"/>
          </a:xfrm>
          <a:prstGeom prst="rect">
            <a:avLst/>
          </a:prstGeom>
        </p:spPr>
      </p:pic>
      <p:sp>
        <p:nvSpPr>
          <p:cNvPr id="11" name="Rectangle 30 1">
            <a:extLst>
              <a:ext uri="{FF2B5EF4-FFF2-40B4-BE49-F238E27FC236}">
                <a16:creationId xmlns:a16="http://schemas.microsoft.com/office/drawing/2014/main" id="{B420E7C1-E4A8-4190-84BA-C781B7CF3965}"/>
              </a:ext>
            </a:extLst>
          </p:cNvPr>
          <p:cNvSpPr/>
          <p:nvPr/>
        </p:nvSpPr>
        <p:spPr>
          <a:xfrm>
            <a:off x="1850457" y="1646692"/>
            <a:ext cx="1980710" cy="314724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30 2">
            <a:extLst>
              <a:ext uri="{FF2B5EF4-FFF2-40B4-BE49-F238E27FC236}">
                <a16:creationId xmlns:a16="http://schemas.microsoft.com/office/drawing/2014/main" id="{0AC6F8C3-1D9F-4EDB-ADAC-9F99243B5C49}"/>
              </a:ext>
            </a:extLst>
          </p:cNvPr>
          <p:cNvSpPr/>
          <p:nvPr/>
        </p:nvSpPr>
        <p:spPr>
          <a:xfrm>
            <a:off x="1850457" y="4961318"/>
            <a:ext cx="1980710" cy="159203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EDC50-B377-4A6E-9513-433857B263E8}"/>
              </a:ext>
            </a:extLst>
          </p:cNvPr>
          <p:cNvSpPr txBox="1"/>
          <p:nvPr/>
        </p:nvSpPr>
        <p:spPr>
          <a:xfrm>
            <a:off x="2154011" y="279433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[0,0,1,1,0,0]</a:t>
            </a:r>
            <a:endParaRPr lang="zh-CN" altLang="en-US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94ED2-4602-4082-A098-DCB00C2C4550}"/>
              </a:ext>
            </a:extLst>
          </p:cNvPr>
          <p:cNvSpPr txBox="1"/>
          <p:nvPr/>
        </p:nvSpPr>
        <p:spPr>
          <a:xfrm>
            <a:off x="2154011" y="4399403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[0,1,0,0,1,0]</a:t>
            </a:r>
            <a:endParaRPr lang="zh-CN" altLang="en-US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52547B-EB40-4FD4-8104-DD54268EC58B}"/>
              </a:ext>
            </a:extLst>
          </p:cNvPr>
          <p:cNvSpPr txBox="1"/>
          <p:nvPr/>
        </p:nvSpPr>
        <p:spPr>
          <a:xfrm>
            <a:off x="2181016" y="616932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[1,0,0,0,0,1]</a:t>
            </a:r>
            <a:endParaRPr lang="zh-CN" altLang="en-US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85105D-1877-4D08-B063-2D6812EA2BDC}"/>
              </a:ext>
            </a:extLst>
          </p:cNvPr>
          <p:cNvSpPr/>
          <p:nvPr/>
        </p:nvSpPr>
        <p:spPr>
          <a:xfrm>
            <a:off x="131794" y="2857439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domains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68689B-EDF3-4D78-898C-E3C789FA2248}"/>
              </a:ext>
            </a:extLst>
          </p:cNvPr>
          <p:cNvSpPr/>
          <p:nvPr/>
        </p:nvSpPr>
        <p:spPr>
          <a:xfrm>
            <a:off x="131794" y="5429746"/>
            <a:ext cx="1456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domain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10DBBF3C-6981-45FD-9EDB-4F0F3AAB4F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043" y="2205334"/>
            <a:ext cx="2512760" cy="26819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E58203AE-13F2-4B44-B1E1-692D4E8F1B5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043" y="3772665"/>
            <a:ext cx="2512760" cy="26819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58F8B15A-759E-41F0-8B35-F14F74EB444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043" y="5429746"/>
            <a:ext cx="2212572" cy="275810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57C37C6-ADC1-4E85-8D97-36AA440C7456}"/>
              </a:ext>
            </a:extLst>
          </p:cNvPr>
          <p:cNvCxnSpPr>
            <a:cxnSpLocks/>
            <a:stCxn id="16" idx="3"/>
            <a:endCxn id="15" idx="3"/>
          </p:cNvCxnSpPr>
          <p:nvPr/>
        </p:nvCxnSpPr>
        <p:spPr>
          <a:xfrm flipH="1" flipV="1">
            <a:off x="3473603" y="4584069"/>
            <a:ext cx="27005" cy="1769925"/>
          </a:xfrm>
          <a:prstGeom prst="bentConnector3">
            <a:avLst>
              <a:gd name="adj1" fmla="val -18656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F35A8B5-86EF-4827-9ACE-6C1F03A9C12F}"/>
              </a:ext>
            </a:extLst>
          </p:cNvPr>
          <p:cNvCxnSpPr>
            <a:cxnSpLocks/>
          </p:cNvCxnSpPr>
          <p:nvPr/>
        </p:nvCxnSpPr>
        <p:spPr>
          <a:xfrm>
            <a:off x="3473603" y="6451648"/>
            <a:ext cx="8494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0B48763-41BE-4152-80CC-5C0048A6745F}"/>
              </a:ext>
            </a:extLst>
          </p:cNvPr>
          <p:cNvCxnSpPr>
            <a:cxnSpLocks/>
          </p:cNvCxnSpPr>
          <p:nvPr/>
        </p:nvCxnSpPr>
        <p:spPr>
          <a:xfrm flipH="1">
            <a:off x="4315285" y="2979004"/>
            <a:ext cx="7770" cy="34684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2F98099-551A-47CB-8805-20D57510571F}"/>
              </a:ext>
            </a:extLst>
          </p:cNvPr>
          <p:cNvCxnSpPr>
            <a:cxnSpLocks/>
          </p:cNvCxnSpPr>
          <p:nvPr/>
        </p:nvCxnSpPr>
        <p:spPr>
          <a:xfrm flipH="1">
            <a:off x="3468587" y="2979004"/>
            <a:ext cx="8544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57F48FCA-9314-4588-BFC6-DE87D9EAA59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746" y="5280413"/>
            <a:ext cx="196572" cy="149333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E856282-754E-4F86-B75C-09D71AB8146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796" y="4181062"/>
            <a:ext cx="190476" cy="149333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4527900-BC78-4CFB-9223-CD486510187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48" y="6087327"/>
            <a:ext cx="2831238" cy="266667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B2AEE60C-227B-4FF1-B274-047DC25A4796}"/>
              </a:ext>
            </a:extLst>
          </p:cNvPr>
          <p:cNvSpPr/>
          <p:nvPr/>
        </p:nvSpPr>
        <p:spPr>
          <a:xfrm>
            <a:off x="1053669" y="1080000"/>
            <a:ext cx="70366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From zero shot learning to zero-shot domain adaptation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4833235"/>
      </p:ext>
    </p:extLst>
  </p:cSld>
  <p:clrMapOvr>
    <a:masterClrMapping/>
  </p:clrMapOvr>
  <p:transition spd="med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C4FD068-9506-4D2B-A013-C878070538E7}"/>
              </a:ext>
            </a:extLst>
          </p:cNvPr>
          <p:cNvGrpSpPr/>
          <p:nvPr/>
        </p:nvGrpSpPr>
        <p:grpSpPr>
          <a:xfrm>
            <a:off x="1688781" y="1734256"/>
            <a:ext cx="5021937" cy="372009"/>
            <a:chOff x="1688781" y="1734256"/>
            <a:chExt cx="5021937" cy="37200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578939-5654-4FA0-9F23-45E5996A3AC2}"/>
                </a:ext>
              </a:extLst>
            </p:cNvPr>
            <p:cNvSpPr txBox="1"/>
            <p:nvPr/>
          </p:nvSpPr>
          <p:spPr>
            <a:xfrm>
              <a:off x="1688781" y="1736933"/>
              <a:ext cx="1965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Training categories</a:t>
              </a:r>
              <a:endParaRPr lang="zh-CN" altLang="en-US" dirty="0" err="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74926F-0915-4E84-99FA-C937F40C13E3}"/>
                </a:ext>
              </a:extLst>
            </p:cNvPr>
            <p:cNvSpPr txBox="1"/>
            <p:nvPr/>
          </p:nvSpPr>
          <p:spPr>
            <a:xfrm>
              <a:off x="4590919" y="1734256"/>
              <a:ext cx="1854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Testing categories</a:t>
              </a:r>
              <a:endParaRPr lang="zh-CN" altLang="en-US" dirty="0" err="1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FC97195-4BB8-4351-8F68-246FBC9A531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842" y="1839434"/>
              <a:ext cx="230095" cy="1843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3D3F2B-75DB-4604-9EAE-11E835982BA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861" y="1820515"/>
              <a:ext cx="214857" cy="208762"/>
            </a:xfrm>
            <a:prstGeom prst="rect">
              <a:avLst/>
            </a:prstGeom>
          </p:spPr>
        </p:pic>
      </p:grpSp>
      <p:sp>
        <p:nvSpPr>
          <p:cNvPr id="31" name="Arrow: Down 30">
            <a:extLst>
              <a:ext uri="{FF2B5EF4-FFF2-40B4-BE49-F238E27FC236}">
                <a16:creationId xmlns:a16="http://schemas.microsoft.com/office/drawing/2014/main" id="{E7EB057A-AEA9-4892-A8ED-E2BA8B9C620A}"/>
              </a:ext>
            </a:extLst>
          </p:cNvPr>
          <p:cNvSpPr/>
          <p:nvPr/>
        </p:nvSpPr>
        <p:spPr>
          <a:xfrm rot="18000000" flipH="1">
            <a:off x="4081623" y="3223624"/>
            <a:ext cx="168175" cy="103538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9020F0-A78A-46A9-AB9F-A8418826B2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31" y="3137557"/>
            <a:ext cx="3221336" cy="2529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54BD39-8785-4E88-9F77-2716007B2E9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89" y="4152755"/>
            <a:ext cx="3267049" cy="265144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78E42F-F830-418A-9136-D63E2BB6D3AA}"/>
              </a:ext>
            </a:extLst>
          </p:cNvPr>
          <p:cNvSpPr/>
          <p:nvPr/>
        </p:nvSpPr>
        <p:spPr>
          <a:xfrm>
            <a:off x="4249739" y="4076287"/>
            <a:ext cx="1155905" cy="4172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53E359-52B1-4257-A5A1-D92358D4FF4B}"/>
              </a:ext>
            </a:extLst>
          </p:cNvPr>
          <p:cNvSpPr/>
          <p:nvPr/>
        </p:nvSpPr>
        <p:spPr>
          <a:xfrm>
            <a:off x="2848834" y="3028889"/>
            <a:ext cx="2477768" cy="40011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85B447-6B47-4959-9464-FBD983998EFB}"/>
              </a:ext>
            </a:extLst>
          </p:cNvPr>
          <p:cNvSpPr/>
          <p:nvPr/>
        </p:nvSpPr>
        <p:spPr>
          <a:xfrm>
            <a:off x="5465118" y="4076287"/>
            <a:ext cx="1281911" cy="41725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69217E-8992-48F7-9FA0-219FA5EF2F60}"/>
              </a:ext>
            </a:extLst>
          </p:cNvPr>
          <p:cNvSpPr txBox="1"/>
          <p:nvPr/>
        </p:nvSpPr>
        <p:spPr>
          <a:xfrm>
            <a:off x="2979064" y="1080000"/>
            <a:ext cx="345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Training/testing categories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3713423286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âcatâçå¾çæç´¢ç»æ">
            <a:extLst>
              <a:ext uri="{FF2B5EF4-FFF2-40B4-BE49-F238E27FC236}">
                <a16:creationId xmlns:a16="http://schemas.microsoft.com/office/drawing/2014/main" id="{BDE528E0-E39A-4454-8600-E28B00C2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91" y="2304636"/>
            <a:ext cx="733615" cy="49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99E116-7D19-4AEC-AAA2-F338E8C10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80" y="2269817"/>
            <a:ext cx="284975" cy="102796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B10FB2F-5371-4D31-B1AD-C1332EE9F50E}"/>
              </a:ext>
            </a:extLst>
          </p:cNvPr>
          <p:cNvSpPr/>
          <p:nvPr/>
        </p:nvSpPr>
        <p:spPr>
          <a:xfrm>
            <a:off x="2793485" y="2651227"/>
            <a:ext cx="1438769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BF6BFE-271B-4A61-B762-24296A6F6E55}"/>
              </a:ext>
            </a:extLst>
          </p:cNvPr>
          <p:cNvSpPr txBox="1"/>
          <p:nvPr/>
        </p:nvSpPr>
        <p:spPr>
          <a:xfrm>
            <a:off x="2691448" y="2326323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feature extractor</a:t>
            </a:r>
            <a:endParaRPr lang="zh-CN" altLang="en-US" sz="16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50251F-7B3C-43BC-8597-E6B0FDBAA439}"/>
              </a:ext>
            </a:extLst>
          </p:cNvPr>
          <p:cNvSpPr txBox="1"/>
          <p:nvPr/>
        </p:nvSpPr>
        <p:spPr>
          <a:xfrm>
            <a:off x="3755610" y="3261198"/>
            <a:ext cx="13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visual feature</a:t>
            </a:r>
            <a:endParaRPr lang="zh-CN" altLang="en-US" sz="1600" dirty="0" err="1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BA7AACA-5EC2-4A15-96A0-13FE4BBC8E1C}"/>
              </a:ext>
            </a:extLst>
          </p:cNvPr>
          <p:cNvSpPr/>
          <p:nvPr/>
        </p:nvSpPr>
        <p:spPr>
          <a:xfrm>
            <a:off x="4595406" y="2672457"/>
            <a:ext cx="793718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02C3D-10E9-4ADD-A4A4-8EFD5809E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94" y="2032960"/>
            <a:ext cx="419795" cy="4172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0EA841-57BD-4DD6-8CB6-5BBCC29639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94" y="2596404"/>
            <a:ext cx="419795" cy="4172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CE9CA7-6F0F-45B4-ACC2-89ADD594D8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94" y="3261198"/>
            <a:ext cx="419795" cy="417250"/>
          </a:xfrm>
          <a:prstGeom prst="rect">
            <a:avLst/>
          </a:prstGeom>
        </p:spPr>
      </p:pic>
      <p:pic>
        <p:nvPicPr>
          <p:cNvPr id="1026" name="Picture 2" descr="âdogâçå¾çæç´¢ç»æ">
            <a:extLst>
              <a:ext uri="{FF2B5EF4-FFF2-40B4-BE49-F238E27FC236}">
                <a16:creationId xmlns:a16="http://schemas.microsoft.com/office/drawing/2014/main" id="{5F18DEC4-5E8A-468F-AB93-F398CE39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988" y="2700417"/>
            <a:ext cx="419795" cy="4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4B032-0EB6-45E3-995A-B733B73402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92" y="2916371"/>
            <a:ext cx="419795" cy="4213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D65151A-7F7E-4AE7-A605-558BF0E52E63}"/>
              </a:ext>
            </a:extLst>
          </p:cNvPr>
          <p:cNvSpPr txBox="1"/>
          <p:nvPr/>
        </p:nvSpPr>
        <p:spPr>
          <a:xfrm>
            <a:off x="5085043" y="3845084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binary classifiers</a:t>
            </a:r>
            <a:endParaRPr lang="zh-CN" altLang="en-US" sz="1600" dirty="0" err="1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63425C8-E6EA-4B64-8BD1-E2712736354A}"/>
              </a:ext>
            </a:extLst>
          </p:cNvPr>
          <p:cNvSpPr/>
          <p:nvPr/>
        </p:nvSpPr>
        <p:spPr>
          <a:xfrm>
            <a:off x="6232828" y="2108743"/>
            <a:ext cx="536020" cy="2329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554BDF1-4722-4034-9677-569196EAF5E6}"/>
              </a:ext>
            </a:extLst>
          </p:cNvPr>
          <p:cNvSpPr/>
          <p:nvPr/>
        </p:nvSpPr>
        <p:spPr>
          <a:xfrm>
            <a:off x="6264619" y="2748211"/>
            <a:ext cx="536020" cy="2329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53A70B9-2B58-4EB3-B512-6647675204CA}"/>
              </a:ext>
            </a:extLst>
          </p:cNvPr>
          <p:cNvSpPr/>
          <p:nvPr/>
        </p:nvSpPr>
        <p:spPr>
          <a:xfrm>
            <a:off x="6264619" y="3416279"/>
            <a:ext cx="536020" cy="2329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2A95FD-724B-474E-BF29-E9FCB8EFA0C2}"/>
              </a:ext>
            </a:extLst>
          </p:cNvPr>
          <p:cNvSpPr txBox="1"/>
          <p:nvPr/>
        </p:nvSpPr>
        <p:spPr>
          <a:xfrm>
            <a:off x="6765005" y="2047050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cat or not</a:t>
            </a:r>
            <a:endParaRPr lang="zh-CN" altLang="en-US" sz="1600" dirty="0" err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9CE74F-5D5D-4A83-B22C-CE729470EBD8}"/>
              </a:ext>
            </a:extLst>
          </p:cNvPr>
          <p:cNvSpPr txBox="1"/>
          <p:nvPr/>
        </p:nvSpPr>
        <p:spPr>
          <a:xfrm>
            <a:off x="6765005" y="2687046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dog or not</a:t>
            </a:r>
            <a:endParaRPr lang="zh-CN" altLang="en-US" sz="1600" dirty="0" err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C2292A-8A5C-4ED2-B2CE-7179E18D5C7C}"/>
              </a:ext>
            </a:extLst>
          </p:cNvPr>
          <p:cNvSpPr txBox="1"/>
          <p:nvPr/>
        </p:nvSpPr>
        <p:spPr>
          <a:xfrm>
            <a:off x="6765005" y="334570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bird or not</a:t>
            </a:r>
            <a:endParaRPr lang="zh-CN" altLang="en-US" sz="16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D3165A-E61F-47C4-A71C-77C47C83BA31}"/>
              </a:ext>
            </a:extLst>
          </p:cNvPr>
          <p:cNvSpPr/>
          <p:nvPr/>
        </p:nvSpPr>
        <p:spPr>
          <a:xfrm>
            <a:off x="5389124" y="3127329"/>
            <a:ext cx="2405330" cy="65314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0E0F44-6153-4D09-86B2-832CE4878F32}"/>
              </a:ext>
            </a:extLst>
          </p:cNvPr>
          <p:cNvSpPr txBox="1"/>
          <p:nvPr/>
        </p:nvSpPr>
        <p:spPr>
          <a:xfrm>
            <a:off x="1210773" y="1443122"/>
            <a:ext cx="103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Training:</a:t>
            </a:r>
            <a:endParaRPr lang="zh-CN" altLang="en-US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F447D7-7044-40D5-80EE-BE29BB33354D}"/>
              </a:ext>
            </a:extLst>
          </p:cNvPr>
          <p:cNvSpPr txBox="1"/>
          <p:nvPr/>
        </p:nvSpPr>
        <p:spPr>
          <a:xfrm>
            <a:off x="1210773" y="4401966"/>
            <a:ext cx="92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Testing:</a:t>
            </a:r>
            <a:endParaRPr lang="zh-CN" altLang="en-US" dirty="0" err="1"/>
          </a:p>
        </p:txBody>
      </p:sp>
      <p:pic>
        <p:nvPicPr>
          <p:cNvPr id="45" name="Picture 44" descr="âcatâçå¾çæç´¢ç»æ">
            <a:extLst>
              <a:ext uri="{FF2B5EF4-FFF2-40B4-BE49-F238E27FC236}">
                <a16:creationId xmlns:a16="http://schemas.microsoft.com/office/drawing/2014/main" id="{7942F577-5FAF-4390-9022-D06820312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98" y="5058193"/>
            <a:ext cx="733615" cy="49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âdogâçå¾çæç´¢ç»æ">
            <a:extLst>
              <a:ext uri="{FF2B5EF4-FFF2-40B4-BE49-F238E27FC236}">
                <a16:creationId xmlns:a16="http://schemas.microsoft.com/office/drawing/2014/main" id="{7941EF9C-3992-46E3-B220-6FFF63A4C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5" y="5453974"/>
            <a:ext cx="419795" cy="4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20D9A7-37F5-4A40-9AD6-260C157FA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36" y="5102009"/>
            <a:ext cx="284975" cy="1027965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C286A0F0-42B8-490D-9FFA-5BDC9F90FD25}"/>
              </a:ext>
            </a:extLst>
          </p:cNvPr>
          <p:cNvSpPr/>
          <p:nvPr/>
        </p:nvSpPr>
        <p:spPr>
          <a:xfrm>
            <a:off x="2894279" y="5483420"/>
            <a:ext cx="1438769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676C8F-BF2D-4667-B282-B85F806C4387}"/>
              </a:ext>
            </a:extLst>
          </p:cNvPr>
          <p:cNvSpPr txBox="1"/>
          <p:nvPr/>
        </p:nvSpPr>
        <p:spPr>
          <a:xfrm>
            <a:off x="2792242" y="515851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feature extractor</a:t>
            </a:r>
            <a:endParaRPr lang="zh-CN" altLang="en-US" sz="1600" dirty="0" err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AB3DB1-D4EC-46B0-91C7-BB3B6CD35900}"/>
              </a:ext>
            </a:extLst>
          </p:cNvPr>
          <p:cNvSpPr txBox="1"/>
          <p:nvPr/>
        </p:nvSpPr>
        <p:spPr>
          <a:xfrm>
            <a:off x="3856404" y="6093391"/>
            <a:ext cx="13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visual feature</a:t>
            </a:r>
            <a:endParaRPr lang="zh-CN" altLang="en-US" sz="1600" dirty="0" err="1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0005E948-A556-44CD-9B83-861D1A580FEA}"/>
              </a:ext>
            </a:extLst>
          </p:cNvPr>
          <p:cNvSpPr/>
          <p:nvPr/>
        </p:nvSpPr>
        <p:spPr>
          <a:xfrm>
            <a:off x="4696200" y="5504650"/>
            <a:ext cx="793718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A5A7BF8-3588-4485-B9CE-95BA194041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66" y="5149280"/>
            <a:ext cx="419795" cy="4172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29CF33D-B867-46E0-92D6-A3E7E57238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66" y="5712724"/>
            <a:ext cx="419795" cy="417250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D044A48C-7663-49AD-9BB9-D0C49B366F71}"/>
              </a:ext>
            </a:extLst>
          </p:cNvPr>
          <p:cNvSpPr/>
          <p:nvPr/>
        </p:nvSpPr>
        <p:spPr>
          <a:xfrm>
            <a:off x="6300900" y="5225063"/>
            <a:ext cx="536020" cy="2329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BC1446E-E2A1-42CD-871F-ED4C8C06D447}"/>
              </a:ext>
            </a:extLst>
          </p:cNvPr>
          <p:cNvSpPr/>
          <p:nvPr/>
        </p:nvSpPr>
        <p:spPr>
          <a:xfrm>
            <a:off x="6332691" y="5864531"/>
            <a:ext cx="536020" cy="2329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54EEA1-3541-40C5-A1C1-F5DA21085B3A}"/>
              </a:ext>
            </a:extLst>
          </p:cNvPr>
          <p:cNvSpPr txBox="1"/>
          <p:nvPr/>
        </p:nvSpPr>
        <p:spPr>
          <a:xfrm>
            <a:off x="6833077" y="5163370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cat or not</a:t>
            </a:r>
            <a:endParaRPr lang="zh-CN" altLang="en-US" sz="1600" dirty="0" err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3903C6-FCE1-4EA3-999D-56849B9745E8}"/>
              </a:ext>
            </a:extLst>
          </p:cNvPr>
          <p:cNvSpPr txBox="1"/>
          <p:nvPr/>
        </p:nvSpPr>
        <p:spPr>
          <a:xfrm>
            <a:off x="6833077" y="5803366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dog or not</a:t>
            </a:r>
            <a:endParaRPr lang="zh-CN" altLang="en-US" sz="16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8A99AC-BCF3-4951-8EBD-B37033E4DED8}"/>
              </a:ext>
            </a:extLst>
          </p:cNvPr>
          <p:cNvSpPr/>
          <p:nvPr/>
        </p:nvSpPr>
        <p:spPr>
          <a:xfrm>
            <a:off x="1322773" y="1859207"/>
            <a:ext cx="6773662" cy="2406512"/>
          </a:xfrm>
          <a:prstGeom prst="rect">
            <a:avLst/>
          </a:prstGeom>
          <a:noFill/>
          <a:ln>
            <a:solidFill>
              <a:srgbClr val="00409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1AB75D-FC61-4623-8154-5681E97018F3}"/>
              </a:ext>
            </a:extLst>
          </p:cNvPr>
          <p:cNvSpPr/>
          <p:nvPr/>
        </p:nvSpPr>
        <p:spPr>
          <a:xfrm>
            <a:off x="1322773" y="4800466"/>
            <a:ext cx="6773662" cy="1733897"/>
          </a:xfrm>
          <a:prstGeom prst="rect">
            <a:avLst/>
          </a:prstGeom>
          <a:noFill/>
          <a:ln>
            <a:solidFill>
              <a:srgbClr val="00409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E757F1-F503-4B67-BD80-61773DBC3A54}"/>
              </a:ext>
            </a:extLst>
          </p:cNvPr>
          <p:cNvSpPr txBox="1"/>
          <p:nvPr/>
        </p:nvSpPr>
        <p:spPr>
          <a:xfrm>
            <a:off x="2979064" y="1080000"/>
            <a:ext cx="345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Training/testing categories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3489794379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âcatâçå¾çæç´¢ç»æ">
            <a:extLst>
              <a:ext uri="{FF2B5EF4-FFF2-40B4-BE49-F238E27FC236}">
                <a16:creationId xmlns:a16="http://schemas.microsoft.com/office/drawing/2014/main" id="{BDE528E0-E39A-4454-8600-E28B00C2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91" y="2304636"/>
            <a:ext cx="733615" cy="49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99E116-7D19-4AEC-AAA2-F338E8C10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80" y="2269817"/>
            <a:ext cx="284975" cy="102796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B10FB2F-5371-4D31-B1AD-C1332EE9F50E}"/>
              </a:ext>
            </a:extLst>
          </p:cNvPr>
          <p:cNvSpPr/>
          <p:nvPr/>
        </p:nvSpPr>
        <p:spPr>
          <a:xfrm>
            <a:off x="2793485" y="2651227"/>
            <a:ext cx="1438769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BF6BFE-271B-4A61-B762-24296A6F6E55}"/>
              </a:ext>
            </a:extLst>
          </p:cNvPr>
          <p:cNvSpPr txBox="1"/>
          <p:nvPr/>
        </p:nvSpPr>
        <p:spPr>
          <a:xfrm>
            <a:off x="2691448" y="2326323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feature extractor</a:t>
            </a:r>
            <a:endParaRPr lang="zh-CN" altLang="en-US" sz="16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50251F-7B3C-43BC-8597-E6B0FDBAA439}"/>
              </a:ext>
            </a:extLst>
          </p:cNvPr>
          <p:cNvSpPr txBox="1"/>
          <p:nvPr/>
        </p:nvSpPr>
        <p:spPr>
          <a:xfrm>
            <a:off x="3687514" y="3261198"/>
            <a:ext cx="13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visual feature</a:t>
            </a:r>
            <a:endParaRPr lang="zh-CN" altLang="en-US" sz="1600" dirty="0" err="1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BA7AACA-5EC2-4A15-96A0-13FE4BBC8E1C}"/>
              </a:ext>
            </a:extLst>
          </p:cNvPr>
          <p:cNvSpPr/>
          <p:nvPr/>
        </p:nvSpPr>
        <p:spPr>
          <a:xfrm>
            <a:off x="4595405" y="2672457"/>
            <a:ext cx="493134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âdogâçå¾çæç´¢ç»æ">
            <a:extLst>
              <a:ext uri="{FF2B5EF4-FFF2-40B4-BE49-F238E27FC236}">
                <a16:creationId xmlns:a16="http://schemas.microsoft.com/office/drawing/2014/main" id="{5F18DEC4-5E8A-468F-AB93-F398CE39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988" y="2700417"/>
            <a:ext cx="419795" cy="4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4B032-0EB6-45E3-995A-B733B73402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92" y="2916371"/>
            <a:ext cx="419795" cy="4213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D65151A-7F7E-4AE7-A605-558BF0E52E63}"/>
              </a:ext>
            </a:extLst>
          </p:cNvPr>
          <p:cNvSpPr txBox="1"/>
          <p:nvPr/>
        </p:nvSpPr>
        <p:spPr>
          <a:xfrm>
            <a:off x="5020443" y="3276687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multi-class classifier</a:t>
            </a:r>
            <a:endParaRPr lang="zh-CN" altLang="en-US" sz="1600" dirty="0" err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2A95FD-724B-474E-BF29-E9FCB8EFA0C2}"/>
              </a:ext>
            </a:extLst>
          </p:cNvPr>
          <p:cNvSpPr txBox="1"/>
          <p:nvPr/>
        </p:nvSpPr>
        <p:spPr>
          <a:xfrm>
            <a:off x="6485212" y="2626209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cat or dog or bird</a:t>
            </a:r>
            <a:endParaRPr lang="zh-CN" altLang="en-US" sz="1600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0E0F44-6153-4D09-86B2-832CE4878F32}"/>
              </a:ext>
            </a:extLst>
          </p:cNvPr>
          <p:cNvSpPr txBox="1"/>
          <p:nvPr/>
        </p:nvSpPr>
        <p:spPr>
          <a:xfrm>
            <a:off x="1210773" y="1443122"/>
            <a:ext cx="103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Training:</a:t>
            </a:r>
            <a:endParaRPr lang="zh-CN" altLang="en-US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F447D7-7044-40D5-80EE-BE29BB33354D}"/>
              </a:ext>
            </a:extLst>
          </p:cNvPr>
          <p:cNvSpPr txBox="1"/>
          <p:nvPr/>
        </p:nvSpPr>
        <p:spPr>
          <a:xfrm>
            <a:off x="1210773" y="4401966"/>
            <a:ext cx="92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Testing:</a:t>
            </a:r>
            <a:endParaRPr lang="zh-CN" altLang="en-US" dirty="0" err="1"/>
          </a:p>
        </p:txBody>
      </p:sp>
      <p:pic>
        <p:nvPicPr>
          <p:cNvPr id="45" name="Picture 44" descr="âcatâçå¾çæç´¢ç»æ">
            <a:extLst>
              <a:ext uri="{FF2B5EF4-FFF2-40B4-BE49-F238E27FC236}">
                <a16:creationId xmlns:a16="http://schemas.microsoft.com/office/drawing/2014/main" id="{7942F577-5FAF-4390-9022-D06820312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98" y="5058193"/>
            <a:ext cx="733615" cy="49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âdogâçå¾çæç´¢ç»æ">
            <a:extLst>
              <a:ext uri="{FF2B5EF4-FFF2-40B4-BE49-F238E27FC236}">
                <a16:creationId xmlns:a16="http://schemas.microsoft.com/office/drawing/2014/main" id="{7941EF9C-3992-46E3-B220-6FFF63A4C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5" y="5453974"/>
            <a:ext cx="419795" cy="4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20D9A7-37F5-4A40-9AD6-260C157FA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36" y="5102009"/>
            <a:ext cx="284975" cy="1027965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C286A0F0-42B8-490D-9FFA-5BDC9F90FD25}"/>
              </a:ext>
            </a:extLst>
          </p:cNvPr>
          <p:cNvSpPr/>
          <p:nvPr/>
        </p:nvSpPr>
        <p:spPr>
          <a:xfrm>
            <a:off x="2894279" y="5483420"/>
            <a:ext cx="1438769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676C8F-BF2D-4667-B282-B85F806C4387}"/>
              </a:ext>
            </a:extLst>
          </p:cNvPr>
          <p:cNvSpPr txBox="1"/>
          <p:nvPr/>
        </p:nvSpPr>
        <p:spPr>
          <a:xfrm>
            <a:off x="2792242" y="515851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feature extractor</a:t>
            </a:r>
            <a:endParaRPr lang="zh-CN" altLang="en-US" sz="1600" dirty="0" err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AB3DB1-D4EC-46B0-91C7-BB3B6CD35900}"/>
              </a:ext>
            </a:extLst>
          </p:cNvPr>
          <p:cNvSpPr txBox="1"/>
          <p:nvPr/>
        </p:nvSpPr>
        <p:spPr>
          <a:xfrm>
            <a:off x="3856404" y="6093391"/>
            <a:ext cx="13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visual feature</a:t>
            </a:r>
            <a:endParaRPr lang="zh-CN" altLang="en-US" sz="1600" dirty="0" err="1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0005E948-A556-44CD-9B83-861D1A580FEA}"/>
              </a:ext>
            </a:extLst>
          </p:cNvPr>
          <p:cNvSpPr/>
          <p:nvPr/>
        </p:nvSpPr>
        <p:spPr>
          <a:xfrm>
            <a:off x="4696200" y="5504650"/>
            <a:ext cx="392339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8A99AC-BCF3-4951-8EBD-B37033E4DED8}"/>
              </a:ext>
            </a:extLst>
          </p:cNvPr>
          <p:cNvSpPr/>
          <p:nvPr/>
        </p:nvSpPr>
        <p:spPr>
          <a:xfrm>
            <a:off x="1322773" y="1859207"/>
            <a:ext cx="6773662" cy="2406512"/>
          </a:xfrm>
          <a:prstGeom prst="rect">
            <a:avLst/>
          </a:prstGeom>
          <a:noFill/>
          <a:ln>
            <a:solidFill>
              <a:srgbClr val="00409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1AB75D-FC61-4623-8154-5681E97018F3}"/>
              </a:ext>
            </a:extLst>
          </p:cNvPr>
          <p:cNvSpPr/>
          <p:nvPr/>
        </p:nvSpPr>
        <p:spPr>
          <a:xfrm>
            <a:off x="1322773" y="4800466"/>
            <a:ext cx="6773662" cy="1733897"/>
          </a:xfrm>
          <a:prstGeom prst="rect">
            <a:avLst/>
          </a:prstGeom>
          <a:noFill/>
          <a:ln>
            <a:solidFill>
              <a:srgbClr val="00409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4A294-5E19-4ACB-A756-29D6987F9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923" y="2414112"/>
            <a:ext cx="780657" cy="766800"/>
          </a:xfrm>
          <a:prstGeom prst="rect">
            <a:avLst/>
          </a:prstGeom>
        </p:spPr>
      </p:pic>
      <p:sp>
        <p:nvSpPr>
          <p:cNvPr id="41" name="Arrow: Right 40">
            <a:extLst>
              <a:ext uri="{FF2B5EF4-FFF2-40B4-BE49-F238E27FC236}">
                <a16:creationId xmlns:a16="http://schemas.microsoft.com/office/drawing/2014/main" id="{3C2B4708-BD2F-4E51-91DD-A352F83298BC}"/>
              </a:ext>
            </a:extLst>
          </p:cNvPr>
          <p:cNvSpPr/>
          <p:nvPr/>
        </p:nvSpPr>
        <p:spPr>
          <a:xfrm>
            <a:off x="6082224" y="2684952"/>
            <a:ext cx="450405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C65619-A045-4236-AF41-E24F3CFBD2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10" y="5268684"/>
            <a:ext cx="778684" cy="76486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DCDC222-125D-4EA8-AB51-ACAAE143961B}"/>
              </a:ext>
            </a:extLst>
          </p:cNvPr>
          <p:cNvSpPr txBox="1"/>
          <p:nvPr/>
        </p:nvSpPr>
        <p:spPr>
          <a:xfrm>
            <a:off x="6511442" y="5438327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cat or dog or</a:t>
            </a:r>
            <a:r>
              <a:rPr lang="zh-CN" altLang="en-US" sz="1600" dirty="0"/>
              <a:t> </a:t>
            </a:r>
            <a:r>
              <a:rPr lang="en-US" altLang="zh-CN" sz="1600" dirty="0"/>
              <a:t>bird</a:t>
            </a:r>
            <a:endParaRPr lang="zh-CN" altLang="en-US" sz="1600" dirty="0" err="1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0B700D04-9F56-45C7-B1BE-4433B669D56D}"/>
              </a:ext>
            </a:extLst>
          </p:cNvPr>
          <p:cNvSpPr/>
          <p:nvPr/>
        </p:nvSpPr>
        <p:spPr>
          <a:xfrm>
            <a:off x="6108454" y="5497070"/>
            <a:ext cx="450405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F56424-C727-4734-8BE6-492791DEEF0E}"/>
              </a:ext>
            </a:extLst>
          </p:cNvPr>
          <p:cNvSpPr txBox="1"/>
          <p:nvPr/>
        </p:nvSpPr>
        <p:spPr>
          <a:xfrm>
            <a:off x="5138696" y="6073731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multi-class classifier</a:t>
            </a:r>
            <a:endParaRPr lang="zh-CN" altLang="en-US" sz="1600" dirty="0" err="1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298E512-1C56-43A7-B0CF-11C03266D9C3}"/>
              </a:ext>
            </a:extLst>
          </p:cNvPr>
          <p:cNvSpPr/>
          <p:nvPr/>
        </p:nvSpPr>
        <p:spPr>
          <a:xfrm>
            <a:off x="7547302" y="5368252"/>
            <a:ext cx="522780" cy="5227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E88E21-A1BF-41CC-981C-8E02B649E7C3}"/>
              </a:ext>
            </a:extLst>
          </p:cNvPr>
          <p:cNvSpPr txBox="1"/>
          <p:nvPr/>
        </p:nvSpPr>
        <p:spPr>
          <a:xfrm>
            <a:off x="2979064" y="1080000"/>
            <a:ext cx="345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Training/testing categories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3024214788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âcatâçå¾çæç´¢ç»æ">
            <a:extLst>
              <a:ext uri="{FF2B5EF4-FFF2-40B4-BE49-F238E27FC236}">
                <a16:creationId xmlns:a16="http://schemas.microsoft.com/office/drawing/2014/main" id="{BDE528E0-E39A-4454-8600-E28B00C2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91" y="2304636"/>
            <a:ext cx="733615" cy="49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99E116-7D19-4AEC-AAA2-F338E8C10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080" y="2269817"/>
            <a:ext cx="284975" cy="102796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B10FB2F-5371-4D31-B1AD-C1332EE9F50E}"/>
              </a:ext>
            </a:extLst>
          </p:cNvPr>
          <p:cNvSpPr/>
          <p:nvPr/>
        </p:nvSpPr>
        <p:spPr>
          <a:xfrm>
            <a:off x="2793485" y="2651227"/>
            <a:ext cx="1438769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BF6BFE-271B-4A61-B762-24296A6F6E55}"/>
              </a:ext>
            </a:extLst>
          </p:cNvPr>
          <p:cNvSpPr txBox="1"/>
          <p:nvPr/>
        </p:nvSpPr>
        <p:spPr>
          <a:xfrm>
            <a:off x="2691448" y="2326323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feature extractor</a:t>
            </a:r>
            <a:endParaRPr lang="zh-CN" altLang="en-US" sz="1600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50251F-7B3C-43BC-8597-E6B0FDBAA439}"/>
              </a:ext>
            </a:extLst>
          </p:cNvPr>
          <p:cNvSpPr txBox="1"/>
          <p:nvPr/>
        </p:nvSpPr>
        <p:spPr>
          <a:xfrm>
            <a:off x="3687514" y="3261198"/>
            <a:ext cx="13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visual feature</a:t>
            </a:r>
            <a:endParaRPr lang="zh-CN" altLang="en-US" sz="1600" dirty="0" err="1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BA7AACA-5EC2-4A15-96A0-13FE4BBC8E1C}"/>
              </a:ext>
            </a:extLst>
          </p:cNvPr>
          <p:cNvSpPr/>
          <p:nvPr/>
        </p:nvSpPr>
        <p:spPr>
          <a:xfrm>
            <a:off x="4595405" y="2672457"/>
            <a:ext cx="493134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âdogâçå¾çæç´¢ç»æ">
            <a:extLst>
              <a:ext uri="{FF2B5EF4-FFF2-40B4-BE49-F238E27FC236}">
                <a16:creationId xmlns:a16="http://schemas.microsoft.com/office/drawing/2014/main" id="{5F18DEC4-5E8A-468F-AB93-F398CE39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988" y="2700417"/>
            <a:ext cx="419795" cy="4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D65151A-7F7E-4AE7-A605-558BF0E52E63}"/>
              </a:ext>
            </a:extLst>
          </p:cNvPr>
          <p:cNvSpPr txBox="1"/>
          <p:nvPr/>
        </p:nvSpPr>
        <p:spPr>
          <a:xfrm>
            <a:off x="5020443" y="3276687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multi-class classifier</a:t>
            </a:r>
            <a:endParaRPr lang="zh-CN" altLang="en-US" sz="1600" dirty="0" err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2A95FD-724B-474E-BF29-E9FCB8EFA0C2}"/>
              </a:ext>
            </a:extLst>
          </p:cNvPr>
          <p:cNvSpPr txBox="1"/>
          <p:nvPr/>
        </p:nvSpPr>
        <p:spPr>
          <a:xfrm>
            <a:off x="6485212" y="2626209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cat or dog</a:t>
            </a:r>
            <a:endParaRPr lang="zh-CN" altLang="en-US" sz="1600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0E0F44-6153-4D09-86B2-832CE4878F32}"/>
              </a:ext>
            </a:extLst>
          </p:cNvPr>
          <p:cNvSpPr txBox="1"/>
          <p:nvPr/>
        </p:nvSpPr>
        <p:spPr>
          <a:xfrm>
            <a:off x="1210773" y="1443122"/>
            <a:ext cx="103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Training:</a:t>
            </a:r>
            <a:endParaRPr lang="zh-CN" altLang="en-US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F447D7-7044-40D5-80EE-BE29BB33354D}"/>
              </a:ext>
            </a:extLst>
          </p:cNvPr>
          <p:cNvSpPr txBox="1"/>
          <p:nvPr/>
        </p:nvSpPr>
        <p:spPr>
          <a:xfrm>
            <a:off x="1210773" y="4401966"/>
            <a:ext cx="92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Testing:</a:t>
            </a:r>
            <a:endParaRPr lang="zh-CN" altLang="en-US" dirty="0" err="1"/>
          </a:p>
        </p:txBody>
      </p:sp>
      <p:pic>
        <p:nvPicPr>
          <p:cNvPr id="45" name="Picture 44" descr="âcatâçå¾çæç´¢ç»æ">
            <a:extLst>
              <a:ext uri="{FF2B5EF4-FFF2-40B4-BE49-F238E27FC236}">
                <a16:creationId xmlns:a16="http://schemas.microsoft.com/office/drawing/2014/main" id="{7942F577-5FAF-4390-9022-D06820312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98" y="5058193"/>
            <a:ext cx="733615" cy="49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âdogâçå¾çæç´¢ç»æ">
            <a:extLst>
              <a:ext uri="{FF2B5EF4-FFF2-40B4-BE49-F238E27FC236}">
                <a16:creationId xmlns:a16="http://schemas.microsoft.com/office/drawing/2014/main" id="{7941EF9C-3992-46E3-B220-6FFF63A4C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5" y="5453974"/>
            <a:ext cx="419795" cy="4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820D9A7-37F5-4A40-9AD6-260C157FA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136" y="5102009"/>
            <a:ext cx="284975" cy="1027965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C286A0F0-42B8-490D-9FFA-5BDC9F90FD25}"/>
              </a:ext>
            </a:extLst>
          </p:cNvPr>
          <p:cNvSpPr/>
          <p:nvPr/>
        </p:nvSpPr>
        <p:spPr>
          <a:xfrm>
            <a:off x="2894279" y="5483420"/>
            <a:ext cx="1438769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676C8F-BF2D-4667-B282-B85F806C4387}"/>
              </a:ext>
            </a:extLst>
          </p:cNvPr>
          <p:cNvSpPr txBox="1"/>
          <p:nvPr/>
        </p:nvSpPr>
        <p:spPr>
          <a:xfrm>
            <a:off x="2792242" y="515851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feature extractor</a:t>
            </a:r>
            <a:endParaRPr lang="zh-CN" altLang="en-US" sz="1600" dirty="0" err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AB3DB1-D4EC-46B0-91C7-BB3B6CD35900}"/>
              </a:ext>
            </a:extLst>
          </p:cNvPr>
          <p:cNvSpPr txBox="1"/>
          <p:nvPr/>
        </p:nvSpPr>
        <p:spPr>
          <a:xfrm>
            <a:off x="3856404" y="6093391"/>
            <a:ext cx="1332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visual feature</a:t>
            </a:r>
            <a:endParaRPr lang="zh-CN" altLang="en-US" sz="1600" dirty="0" err="1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0005E948-A556-44CD-9B83-861D1A580FEA}"/>
              </a:ext>
            </a:extLst>
          </p:cNvPr>
          <p:cNvSpPr/>
          <p:nvPr/>
        </p:nvSpPr>
        <p:spPr>
          <a:xfrm>
            <a:off x="4696200" y="5504650"/>
            <a:ext cx="392339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8A99AC-BCF3-4951-8EBD-B37033E4DED8}"/>
              </a:ext>
            </a:extLst>
          </p:cNvPr>
          <p:cNvSpPr/>
          <p:nvPr/>
        </p:nvSpPr>
        <p:spPr>
          <a:xfrm>
            <a:off x="1322773" y="1859207"/>
            <a:ext cx="6773662" cy="2406512"/>
          </a:xfrm>
          <a:prstGeom prst="rect">
            <a:avLst/>
          </a:prstGeom>
          <a:noFill/>
          <a:ln>
            <a:solidFill>
              <a:srgbClr val="00409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1AB75D-FC61-4623-8154-5681E97018F3}"/>
              </a:ext>
            </a:extLst>
          </p:cNvPr>
          <p:cNvSpPr/>
          <p:nvPr/>
        </p:nvSpPr>
        <p:spPr>
          <a:xfrm>
            <a:off x="1322773" y="4800466"/>
            <a:ext cx="6773662" cy="1733897"/>
          </a:xfrm>
          <a:prstGeom prst="rect">
            <a:avLst/>
          </a:prstGeom>
          <a:noFill/>
          <a:ln>
            <a:solidFill>
              <a:srgbClr val="00409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3C2B4708-BD2F-4E51-91DD-A352F83298BC}"/>
              </a:ext>
            </a:extLst>
          </p:cNvPr>
          <p:cNvSpPr/>
          <p:nvPr/>
        </p:nvSpPr>
        <p:spPr>
          <a:xfrm>
            <a:off x="6082224" y="2684952"/>
            <a:ext cx="450405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CDC222-125D-4EA8-AB51-ACAAE143961B}"/>
              </a:ext>
            </a:extLst>
          </p:cNvPr>
          <p:cNvSpPr txBox="1"/>
          <p:nvPr/>
        </p:nvSpPr>
        <p:spPr>
          <a:xfrm>
            <a:off x="6511442" y="5438327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cat or dog</a:t>
            </a:r>
            <a:endParaRPr lang="zh-CN" altLang="en-US" sz="1600" dirty="0" err="1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0B700D04-9F56-45C7-B1BE-4433B669D56D}"/>
              </a:ext>
            </a:extLst>
          </p:cNvPr>
          <p:cNvSpPr/>
          <p:nvPr/>
        </p:nvSpPr>
        <p:spPr>
          <a:xfrm>
            <a:off x="6108454" y="5497070"/>
            <a:ext cx="450405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F56424-C727-4734-8BE6-492791DEEF0E}"/>
              </a:ext>
            </a:extLst>
          </p:cNvPr>
          <p:cNvSpPr txBox="1"/>
          <p:nvPr/>
        </p:nvSpPr>
        <p:spPr>
          <a:xfrm>
            <a:off x="5138696" y="6073731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multi-class classifier</a:t>
            </a:r>
            <a:endParaRPr lang="zh-CN" altLang="en-US" sz="1600" dirty="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E88E21-A1BF-41CC-981C-8E02B649E7C3}"/>
              </a:ext>
            </a:extLst>
          </p:cNvPr>
          <p:cNvSpPr txBox="1"/>
          <p:nvPr/>
        </p:nvSpPr>
        <p:spPr>
          <a:xfrm>
            <a:off x="2979064" y="1080000"/>
            <a:ext cx="345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Training/testing categories</a:t>
            </a:r>
            <a:endParaRPr lang="zh-CN" altLang="en-US" sz="2400" dirty="0" err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ECFD7A-CA31-48E0-A32E-A8824FAD9B60}"/>
              </a:ext>
            </a:extLst>
          </p:cNvPr>
          <p:cNvGrpSpPr/>
          <p:nvPr/>
        </p:nvGrpSpPr>
        <p:grpSpPr>
          <a:xfrm>
            <a:off x="5187225" y="2495600"/>
            <a:ext cx="813942" cy="679185"/>
            <a:chOff x="5187225" y="2495600"/>
            <a:chExt cx="813942" cy="6791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D83C8B-D074-4B47-B2F3-D5DD568C0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225" y="2621426"/>
              <a:ext cx="813942" cy="48284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124064-5E26-4650-9B57-A2B181BE56BA}"/>
                </a:ext>
              </a:extLst>
            </p:cNvPr>
            <p:cNvCxnSpPr/>
            <p:nvPr/>
          </p:nvCxnSpPr>
          <p:spPr>
            <a:xfrm flipH="1">
              <a:off x="5521911" y="2495600"/>
              <a:ext cx="74833" cy="6791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74A15F-A0F6-4292-840D-E5C2A739BF56}"/>
              </a:ext>
            </a:extLst>
          </p:cNvPr>
          <p:cNvGrpSpPr/>
          <p:nvPr/>
        </p:nvGrpSpPr>
        <p:grpSpPr>
          <a:xfrm>
            <a:off x="5181971" y="5304516"/>
            <a:ext cx="813942" cy="679185"/>
            <a:chOff x="5187225" y="2495600"/>
            <a:chExt cx="813942" cy="67918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93332EF-237A-4693-B5AE-C021EB61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225" y="2621426"/>
              <a:ext cx="813942" cy="482847"/>
            </a:xfrm>
            <a:prstGeom prst="rect">
              <a:avLst/>
            </a:prstGeom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FE1CFD-2040-4BF3-867C-93E628845D07}"/>
                </a:ext>
              </a:extLst>
            </p:cNvPr>
            <p:cNvCxnSpPr/>
            <p:nvPr/>
          </p:nvCxnSpPr>
          <p:spPr>
            <a:xfrm flipH="1">
              <a:off x="5521911" y="2495600"/>
              <a:ext cx="74833" cy="6791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9224796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âcatâçå¾çæç´¢ç»æ">
            <a:extLst>
              <a:ext uri="{FF2B5EF4-FFF2-40B4-BE49-F238E27FC236}">
                <a16:creationId xmlns:a16="http://schemas.microsoft.com/office/drawing/2014/main" id="{BDE528E0-E39A-4454-8600-E28B00C23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891" y="2304636"/>
            <a:ext cx="733615" cy="49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B10FB2F-5371-4D31-B1AD-C1332EE9F50E}"/>
              </a:ext>
            </a:extLst>
          </p:cNvPr>
          <p:cNvSpPr/>
          <p:nvPr/>
        </p:nvSpPr>
        <p:spPr>
          <a:xfrm>
            <a:off x="2793485" y="2651227"/>
            <a:ext cx="1438769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âdogâçå¾çæç´¢ç»æ">
            <a:extLst>
              <a:ext uri="{FF2B5EF4-FFF2-40B4-BE49-F238E27FC236}">
                <a16:creationId xmlns:a16="http://schemas.microsoft.com/office/drawing/2014/main" id="{5F18DEC4-5E8A-468F-AB93-F398CE398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988" y="2700417"/>
            <a:ext cx="419795" cy="4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4B032-0EB6-45E3-995A-B733B7340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92" y="2916371"/>
            <a:ext cx="419795" cy="42135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D65151A-7F7E-4AE7-A605-558BF0E52E63}"/>
              </a:ext>
            </a:extLst>
          </p:cNvPr>
          <p:cNvSpPr txBox="1"/>
          <p:nvPr/>
        </p:nvSpPr>
        <p:spPr>
          <a:xfrm>
            <a:off x="4653007" y="3646916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CNN</a:t>
            </a:r>
            <a:endParaRPr lang="zh-CN" altLang="en-US" sz="1600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0E0F44-6153-4D09-86B2-832CE4878F32}"/>
              </a:ext>
            </a:extLst>
          </p:cNvPr>
          <p:cNvSpPr txBox="1"/>
          <p:nvPr/>
        </p:nvSpPr>
        <p:spPr>
          <a:xfrm>
            <a:off x="1210773" y="1443122"/>
            <a:ext cx="103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Training:</a:t>
            </a:r>
            <a:endParaRPr lang="zh-CN" altLang="en-US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F447D7-7044-40D5-80EE-BE29BB33354D}"/>
              </a:ext>
            </a:extLst>
          </p:cNvPr>
          <p:cNvSpPr txBox="1"/>
          <p:nvPr/>
        </p:nvSpPr>
        <p:spPr>
          <a:xfrm>
            <a:off x="1210773" y="4401966"/>
            <a:ext cx="92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Testing:</a:t>
            </a:r>
            <a:endParaRPr lang="zh-CN" altLang="en-US" dirty="0" err="1"/>
          </a:p>
        </p:txBody>
      </p:sp>
      <p:pic>
        <p:nvPicPr>
          <p:cNvPr id="45" name="Picture 44" descr="âcatâçå¾çæç´¢ç»æ">
            <a:extLst>
              <a:ext uri="{FF2B5EF4-FFF2-40B4-BE49-F238E27FC236}">
                <a16:creationId xmlns:a16="http://schemas.microsoft.com/office/drawing/2014/main" id="{7942F577-5FAF-4390-9022-D06820312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698" y="5058193"/>
            <a:ext cx="733615" cy="49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âdogâçå¾çæç´¢ç»æ">
            <a:extLst>
              <a:ext uri="{FF2B5EF4-FFF2-40B4-BE49-F238E27FC236}">
                <a16:creationId xmlns:a16="http://schemas.microsoft.com/office/drawing/2014/main" id="{7941EF9C-3992-46E3-B220-6FFF63A4C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95" y="5453974"/>
            <a:ext cx="419795" cy="47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98A99AC-BCF3-4951-8EBD-B37033E4DED8}"/>
              </a:ext>
            </a:extLst>
          </p:cNvPr>
          <p:cNvSpPr/>
          <p:nvPr/>
        </p:nvSpPr>
        <p:spPr>
          <a:xfrm>
            <a:off x="1322773" y="1859207"/>
            <a:ext cx="6773662" cy="2406512"/>
          </a:xfrm>
          <a:prstGeom prst="rect">
            <a:avLst/>
          </a:prstGeom>
          <a:noFill/>
          <a:ln>
            <a:solidFill>
              <a:srgbClr val="00409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1AB75D-FC61-4623-8154-5681E97018F3}"/>
              </a:ext>
            </a:extLst>
          </p:cNvPr>
          <p:cNvSpPr/>
          <p:nvPr/>
        </p:nvSpPr>
        <p:spPr>
          <a:xfrm>
            <a:off x="1322773" y="4800466"/>
            <a:ext cx="6773662" cy="1733897"/>
          </a:xfrm>
          <a:prstGeom prst="rect">
            <a:avLst/>
          </a:prstGeom>
          <a:noFill/>
          <a:ln>
            <a:solidFill>
              <a:srgbClr val="004098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26C210F-5D7A-4682-838B-991DA38B8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048" y="2222335"/>
            <a:ext cx="1314578" cy="120666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F9D2DB-D713-4DE8-B107-5CBA9B9CF34F}"/>
              </a:ext>
            </a:extLst>
          </p:cNvPr>
          <p:cNvCxnSpPr/>
          <p:nvPr/>
        </p:nvCxnSpPr>
        <p:spPr>
          <a:xfrm>
            <a:off x="6615849" y="2461856"/>
            <a:ext cx="3639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57CA7B4-1359-4045-8164-A768D80D3D66}"/>
              </a:ext>
            </a:extLst>
          </p:cNvPr>
          <p:cNvCxnSpPr/>
          <p:nvPr/>
        </p:nvCxnSpPr>
        <p:spPr>
          <a:xfrm>
            <a:off x="6615849" y="2827321"/>
            <a:ext cx="3639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85DFDB-06AF-4CA3-8E26-1DDF0956E7E3}"/>
              </a:ext>
            </a:extLst>
          </p:cNvPr>
          <p:cNvCxnSpPr/>
          <p:nvPr/>
        </p:nvCxnSpPr>
        <p:spPr>
          <a:xfrm>
            <a:off x="6613986" y="3210540"/>
            <a:ext cx="3639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B897D9-E990-4320-AD41-FDF43CD6030D}"/>
              </a:ext>
            </a:extLst>
          </p:cNvPr>
          <p:cNvSpPr txBox="1"/>
          <p:nvPr/>
        </p:nvSpPr>
        <p:spPr>
          <a:xfrm>
            <a:off x="6977970" y="26064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dog</a:t>
            </a:r>
            <a:endParaRPr lang="zh-CN" altLang="en-US" dirty="0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B48686-8F73-4563-8209-81DE9311496F}"/>
              </a:ext>
            </a:extLst>
          </p:cNvPr>
          <p:cNvSpPr txBox="1"/>
          <p:nvPr/>
        </p:nvSpPr>
        <p:spPr>
          <a:xfrm>
            <a:off x="6977970" y="302502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bird</a:t>
            </a:r>
            <a:endParaRPr lang="zh-CN" altLang="en-US" dirty="0" err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066938-6ED3-4B05-9597-CD40B373DE8B}"/>
              </a:ext>
            </a:extLst>
          </p:cNvPr>
          <p:cNvSpPr txBox="1"/>
          <p:nvPr/>
        </p:nvSpPr>
        <p:spPr>
          <a:xfrm>
            <a:off x="6984985" y="22223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cat</a:t>
            </a:r>
            <a:endParaRPr lang="zh-CN" altLang="en-US" dirty="0" err="1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D060AA-CB7F-4FEA-905F-8C72B885611E}"/>
              </a:ext>
            </a:extLst>
          </p:cNvPr>
          <p:cNvCxnSpPr>
            <a:cxnSpLocks/>
          </p:cNvCxnSpPr>
          <p:nvPr/>
        </p:nvCxnSpPr>
        <p:spPr>
          <a:xfrm>
            <a:off x="6606128" y="2461856"/>
            <a:ext cx="0" cy="748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E7A995C-BEF6-42B8-A300-80570FF95153}"/>
              </a:ext>
            </a:extLst>
          </p:cNvPr>
          <p:cNvSpPr/>
          <p:nvPr/>
        </p:nvSpPr>
        <p:spPr>
          <a:xfrm>
            <a:off x="5707890" y="2651227"/>
            <a:ext cx="836953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749C83B5-35D2-434D-B2DA-443B8F2BAB4C}"/>
              </a:ext>
            </a:extLst>
          </p:cNvPr>
          <p:cNvSpPr/>
          <p:nvPr/>
        </p:nvSpPr>
        <p:spPr>
          <a:xfrm>
            <a:off x="2753128" y="5410603"/>
            <a:ext cx="1438769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826B79-6189-482A-AD29-398E361D9998}"/>
              </a:ext>
            </a:extLst>
          </p:cNvPr>
          <p:cNvSpPr txBox="1"/>
          <p:nvPr/>
        </p:nvSpPr>
        <p:spPr>
          <a:xfrm>
            <a:off x="4642043" y="6100470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/>
              <a:t>CNN</a:t>
            </a:r>
            <a:endParaRPr lang="zh-CN" altLang="en-US" sz="1600" dirty="0" err="1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FDD8E6D-D554-4940-A564-0FD8BD91F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91" y="4981711"/>
            <a:ext cx="1314578" cy="120666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315B68E-EBDF-464C-A364-4D5C1AEFF470}"/>
              </a:ext>
            </a:extLst>
          </p:cNvPr>
          <p:cNvCxnSpPr/>
          <p:nvPr/>
        </p:nvCxnSpPr>
        <p:spPr>
          <a:xfrm>
            <a:off x="6575492" y="5221232"/>
            <a:ext cx="3639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C6A327-F1A2-4BB4-99EA-9A8F2A76D6D4}"/>
              </a:ext>
            </a:extLst>
          </p:cNvPr>
          <p:cNvCxnSpPr/>
          <p:nvPr/>
        </p:nvCxnSpPr>
        <p:spPr>
          <a:xfrm>
            <a:off x="6575492" y="5586697"/>
            <a:ext cx="3639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048AA6-ECF7-44B5-99D2-5467B17D1A65}"/>
              </a:ext>
            </a:extLst>
          </p:cNvPr>
          <p:cNvCxnSpPr/>
          <p:nvPr/>
        </p:nvCxnSpPr>
        <p:spPr>
          <a:xfrm>
            <a:off x="6573629" y="5969916"/>
            <a:ext cx="3639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2C3187-56A6-44EE-8FE1-F37FC89A0B65}"/>
              </a:ext>
            </a:extLst>
          </p:cNvPr>
          <p:cNvSpPr txBox="1"/>
          <p:nvPr/>
        </p:nvSpPr>
        <p:spPr>
          <a:xfrm>
            <a:off x="6937613" y="536586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dog</a:t>
            </a:r>
            <a:endParaRPr lang="zh-CN" altLang="en-US" dirty="0" err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E55007-D868-4569-B646-0833A8640874}"/>
              </a:ext>
            </a:extLst>
          </p:cNvPr>
          <p:cNvSpPr txBox="1"/>
          <p:nvPr/>
        </p:nvSpPr>
        <p:spPr>
          <a:xfrm>
            <a:off x="6937613" y="573113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bird</a:t>
            </a:r>
            <a:endParaRPr lang="zh-CN" altLang="en-US" dirty="0" err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45707E-5963-47D4-8D29-0DE07CA56117}"/>
              </a:ext>
            </a:extLst>
          </p:cNvPr>
          <p:cNvSpPr txBox="1"/>
          <p:nvPr/>
        </p:nvSpPr>
        <p:spPr>
          <a:xfrm>
            <a:off x="6944628" y="49817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cat</a:t>
            </a:r>
            <a:endParaRPr lang="zh-CN" altLang="en-US" dirty="0" err="1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AB7AB49-ABB2-4500-967C-414903A68E0D}"/>
              </a:ext>
            </a:extLst>
          </p:cNvPr>
          <p:cNvCxnSpPr>
            <a:cxnSpLocks/>
          </p:cNvCxnSpPr>
          <p:nvPr/>
        </p:nvCxnSpPr>
        <p:spPr>
          <a:xfrm>
            <a:off x="6565771" y="5221232"/>
            <a:ext cx="0" cy="748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BC093288-D161-4F02-9341-DF687E38629F}"/>
              </a:ext>
            </a:extLst>
          </p:cNvPr>
          <p:cNvSpPr/>
          <p:nvPr/>
        </p:nvSpPr>
        <p:spPr>
          <a:xfrm>
            <a:off x="5667533" y="5410603"/>
            <a:ext cx="836953" cy="2651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9F88D126-AECE-4147-AF5A-87099393BC62}"/>
              </a:ext>
            </a:extLst>
          </p:cNvPr>
          <p:cNvSpPr/>
          <p:nvPr/>
        </p:nvSpPr>
        <p:spPr>
          <a:xfrm>
            <a:off x="6937613" y="5666952"/>
            <a:ext cx="522780" cy="5227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D458C7-9B42-4D81-9D62-0267885D1542}"/>
              </a:ext>
            </a:extLst>
          </p:cNvPr>
          <p:cNvSpPr txBox="1"/>
          <p:nvPr/>
        </p:nvSpPr>
        <p:spPr>
          <a:xfrm>
            <a:off x="2979064" y="1080000"/>
            <a:ext cx="345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Training/testing categories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2452411309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C4FD068-9506-4D2B-A013-C878070538E7}"/>
              </a:ext>
            </a:extLst>
          </p:cNvPr>
          <p:cNvGrpSpPr/>
          <p:nvPr/>
        </p:nvGrpSpPr>
        <p:grpSpPr>
          <a:xfrm>
            <a:off x="1688781" y="1734256"/>
            <a:ext cx="5021937" cy="372009"/>
            <a:chOff x="1688781" y="1734256"/>
            <a:chExt cx="5021937" cy="37200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578939-5654-4FA0-9F23-45E5996A3AC2}"/>
                </a:ext>
              </a:extLst>
            </p:cNvPr>
            <p:cNvSpPr txBox="1"/>
            <p:nvPr/>
          </p:nvSpPr>
          <p:spPr>
            <a:xfrm>
              <a:off x="1688781" y="1736933"/>
              <a:ext cx="1965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Training categories</a:t>
              </a:r>
              <a:endParaRPr lang="zh-CN" altLang="en-US" dirty="0" err="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74926F-0915-4E84-99FA-C937F40C13E3}"/>
                </a:ext>
              </a:extLst>
            </p:cNvPr>
            <p:cNvSpPr txBox="1"/>
            <p:nvPr/>
          </p:nvSpPr>
          <p:spPr>
            <a:xfrm>
              <a:off x="4590919" y="1734256"/>
              <a:ext cx="1854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Testing categories</a:t>
              </a:r>
              <a:endParaRPr lang="zh-CN" altLang="en-US" dirty="0" err="1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FC97195-4BB8-4351-8F68-246FBC9A531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2842" y="1839434"/>
              <a:ext cx="230095" cy="1843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A3D3F2B-75DB-4604-9EAE-11E835982BA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861" y="1820515"/>
              <a:ext cx="214857" cy="208762"/>
            </a:xfrm>
            <a:prstGeom prst="rect">
              <a:avLst/>
            </a:prstGeom>
          </p:spPr>
        </p:pic>
      </p:grpSp>
      <p:sp>
        <p:nvSpPr>
          <p:cNvPr id="31" name="Arrow: Down 30">
            <a:extLst>
              <a:ext uri="{FF2B5EF4-FFF2-40B4-BE49-F238E27FC236}">
                <a16:creationId xmlns:a16="http://schemas.microsoft.com/office/drawing/2014/main" id="{E7EB057A-AEA9-4892-A8ED-E2BA8B9C620A}"/>
              </a:ext>
            </a:extLst>
          </p:cNvPr>
          <p:cNvSpPr/>
          <p:nvPr/>
        </p:nvSpPr>
        <p:spPr>
          <a:xfrm rot="18000000" flipH="1">
            <a:off x="5351293" y="3242977"/>
            <a:ext cx="168175" cy="103538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9020F0-A78A-46A9-AB9F-A8418826B2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31" y="3137557"/>
            <a:ext cx="3221336" cy="2529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54BD39-8785-4E88-9F77-2716007B2E9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89" y="4152755"/>
            <a:ext cx="3267049" cy="265144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78E42F-F830-418A-9136-D63E2BB6D3AA}"/>
              </a:ext>
            </a:extLst>
          </p:cNvPr>
          <p:cNvSpPr/>
          <p:nvPr/>
        </p:nvSpPr>
        <p:spPr>
          <a:xfrm>
            <a:off x="4249739" y="4076287"/>
            <a:ext cx="1155905" cy="4172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185B447-6B47-4959-9464-FBD983998EFB}"/>
              </a:ext>
            </a:extLst>
          </p:cNvPr>
          <p:cNvSpPr/>
          <p:nvPr/>
        </p:nvSpPr>
        <p:spPr>
          <a:xfrm>
            <a:off x="5465118" y="4076287"/>
            <a:ext cx="1281911" cy="417250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641A2A-40D1-40E9-8447-CC9F6010D145}"/>
              </a:ext>
            </a:extLst>
          </p:cNvPr>
          <p:cNvSpPr/>
          <p:nvPr/>
        </p:nvSpPr>
        <p:spPr>
          <a:xfrm>
            <a:off x="2848834" y="3028889"/>
            <a:ext cx="2477768" cy="400110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991AF-1A6C-4C52-9269-07BF61A6656A}"/>
              </a:ext>
            </a:extLst>
          </p:cNvPr>
          <p:cNvSpPr txBox="1"/>
          <p:nvPr/>
        </p:nvSpPr>
        <p:spPr>
          <a:xfrm>
            <a:off x="2979064" y="1080000"/>
            <a:ext cx="3458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Training/testing categories</a:t>
            </a:r>
            <a:endParaRPr lang="zh-CN" alt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1414909276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b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c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c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398.20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s=\mathcal{C}^t$&#10;&#10;&#10;\end{document}"/>
  <p:tag name="IGUANATEXSIZE" val="20"/>
  <p:tag name="IGUANATEXCURSOR" val="55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398.20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s\neq\mathcal{C}^t$&#10;&#10;&#10;\end{document}"/>
  <p:tag name="IGUANATEXSIZE" val="20"/>
  <p:tag name="IGUANATEXCURSOR" val="54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585.3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s=\{c_1,\ldots,c_{l-1},c_l,\ldots,c_m\}$&#10;&#10;&#10;\end{document}"/>
  <p:tag name="IGUANATEXSIZE" val="20"/>
  <p:tag name="IGUANATEXCURSOR" val="57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c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607.79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t=\{c_{l},\ldots,c_m,c_{m+1}\ldots,c_n\}$&#10;&#10;&#10;\end{document}"/>
  <p:tag name="IGUANATEXSIZE" val="20"/>
  <p:tag name="IGUANATEXCURSOR" val="57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113.2358"/>
  <p:tag name="LATEXADDIN" val="\documentclass{article}&#10;\usepackage{amsmath}&#10;\pagestyle{empty}&#10;\begin{document}&#10;&#10;\begin{eqnarray}&#10;\mathcal{C}^s\nonumber&#10;\end{eqnarray}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05.7368"/>
  <p:tag name="LATEXADDIN" val="\documentclass{article}&#10;\usepackage{amsmath}&#10;\pagestyle{empty}&#10;\begin{document}&#10;&#10;\begin{eqnarray}&#10; \mathcal{C}^t\nonumber&#10;\end{eqnarray}&#10;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13.235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s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105.736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t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585.3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s=\{c_1,\ldots,c_{l-1},c_l,\ldots,c_m\}$&#10;&#10;&#10;\end{document}"/>
  <p:tag name="IGUANATEXSIZE" val="20"/>
  <p:tag name="IGUANATEXCURSOR" val="57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607.79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t=\{c_{l},\ldots,c_m,c_{m+1}\ldots,c_n\}$&#10;&#10;&#10;\end{document}"/>
  <p:tag name="IGUANATEXSIZE" val="20"/>
  <p:tag name="IGUANATEXCURSOR" val="57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13.235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s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105.736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t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585.3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s=\{c_1,\ldots,c_{l-1},c_l,\ldots,c_m\}$&#10;&#10;&#10;\end{document}"/>
  <p:tag name="IGUANATEXSIZE" val="20"/>
  <p:tag name="IGUANATEXCURSOR" val="57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b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607.79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t=\{c_{l},\ldots,c_m,c_{m+1}\ldots,c_n\}$&#10;&#10;&#10;\end{document}"/>
  <p:tag name="IGUANATEXSIZE" val="20"/>
  <p:tag name="IGUANATEXCURSOR" val="57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13.235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s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105.736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t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70.378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s=\{1,2,\ldots,c_s\}$&#10;&#10;&#10;\end{document}"/>
  <p:tag name="IGUANATEXSIZE" val="20"/>
  <p:tag name="IGUANATEXCURSOR" val="55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604.79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t=\{c_s\!+\!1,c_s\!+\!2,\ldots,c_s\!+\!c_t\}$&#10;&#10;&#10;\end{document}"/>
  <p:tag name="IGUANATEXSIZE" val="20"/>
  <p:tag name="IGUANATEXCURSOR" val="58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13.235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s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105.736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t$&#10;&#10;&#10;\end{document}"/>
  <p:tag name="IGUANATEXSIZE" val="20"/>
  <p:tag name="IGUANATEXCURSOR" val="54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113.2358"/>
  <p:tag name="LATEXADDIN" val="\documentclass{article}&#10;\usepackage{amsmath}&#10;\pagestyle{empty}&#10;\begin{document}&#10;&#10;\begin{eqnarray}&#10;\mathcal{C}^s\nonumber&#10;\end{eqnarray}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05.7368"/>
  <p:tag name="LATEXADDIN" val="\documentclass{article}&#10;\usepackage{amsmath}&#10;\pagestyle{empty}&#10;\begin{document}&#10;&#10;\begin{eqnarray}&#10; \mathcal{C}^t\nonumber&#10;\end{eqnarray}&#10;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602.9246"/>
  <p:tag name="LATEXADDIN" val="\documentclass{article}&#10;\usepackage{amsmath}&#10;\pagestyle{empty}&#10;\begin{document}&#10;&#10;\begin{eqnarray}&#10;\mathcal{C}^s\cap\mathcal{C}^t=\emptyset \nonumber&#10;\end{eqnarray}&#10;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c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4.971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f_c(\cdot)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1759.28"/>
  <p:tag name="LATEXADDIN" val="\documentclass{article}&#10;\usepackage{amsmath}&#10;\usepackage{amssymb}&#10;\pagestyle{empty}&#10;\begin{document}&#10;&#10;\begin{eqnarray}&#10;\mathbf{S} =&#10;\begin{bmatrix}&#10;s_{1,1} &amp;\ldots&amp;s_{1,c_s+c_t} \\&#10;\vdots&amp; \ddots&amp; \vdots \\&#10;s_{c_s+c_t,1} &amp;\ldots &amp; s_{c_s+c_t,c_s+c_t} &#10;\end{bmatrix}\nonumber&#10;\end{eqnarray}&#10;&#10;&#10;\end{document}"/>
  <p:tag name="IGUANATEXSIZE" val="15"/>
  <p:tag name="IGUANATEXCURSOR" val="2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4.971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f_c(\cdot)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23.884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{f_1(\cdot),\ldots,f_{c_s}(\cdot)\}$&#10;&#10;&#10;\end{document}"/>
  <p:tag name="IGUANATEXSIZE" val="20"/>
  <p:tag name="IGUANATEXCURSOR" val="56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1759.28"/>
  <p:tag name="LATEXADDIN" val="\documentclass{article}&#10;\usepackage{amsmath}&#10;\usepackage{amssymb}&#10;\pagestyle{empty}&#10;\begin{document}&#10;&#10;\begin{eqnarray}&#10;\mathbf{S} =&#10;\begin{bmatrix}&#10;s_{1,1} &amp;\ldots&amp;s_{1,c_s+c_t} \\&#10;\vdots&amp; \ddots&amp; \vdots \\&#10;s_{c_s+c_t,1} &amp;\ldots &amp; s_{c_s+c_t,c_s+c_t} &#10;\end{bmatrix}\nonumber&#10;\end{eqnarray}&#10;&#10;&#10;\end{document}"/>
  <p:tag name="IGUANATEXSIZE" val="15"/>
  <p:tag name="IGUANATEXCURSOR" val="2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.7072"/>
  <p:tag name="ORIGINALWIDTH" val="1416.57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f_{c_s+k}(\cdot)=\sum_{i=1}^{c_s}(s_{c_s\!+k,i}) f_i(\cdot)\nonumber&#10;\end{eqnarray}&#10;&#10;\end{document}"/>
  <p:tag name="IGUANATEXSIZE" val="20"/>
  <p:tag name="IGUANATEXCURSOR" val="61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65.9917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a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.7072"/>
  <p:tag name="ORIGINALWIDTH" val="1194.60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in_{\P} \sum_{i=1}^{n_s} \|\P\x_i-\a_{c(i)}\|^2\nonumber&#10;\end{eqnarray}&#10;&#10;&#10;\end{document}"/>
  <p:tag name="IGUANATEXSIZE" val="20"/>
  <p:tag name="IGUANATEXCURSOR" val="57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1585.3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j = \arg\min_{c\in\mathcal{C}^t} \|\P\x_j-\a_c\|^2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5.4892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P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65.9917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a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345.33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y_j = \arg\max_{c\in\mathcal{C}^t} \x_j^T\M\a_c$&#10;&#10;&#10;\end{document}"/>
  <p:tag name="IGUANATEXSIZE" val="20"/>
  <p:tag name="IGUANATEXCURSOR" val="57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26.734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.9568"/>
  <p:tag name="ORIGINALWIDTH" val="2974.87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in_{\M} \sum_{i=1}^{n_s}\sum_{c'=1}^{c_s} \textnormal{max}\left[0, \delta(c'\neq c(i)) +\x_i^T\M \a_{c'} -\x_i^T\M \a_{c(i)}\right] \nonumber&#10;\end{eqnarray}&#10;&#10;&#10;\end{document}"/>
  <p:tag name="IGUANATEXSIZE" val="20"/>
  <p:tag name="IGUANATEXCURSOR" val="67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4.971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f_c(\cdot)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237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G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237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G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7.4841"/>
  <p:tag name="ORIGINALWIDTH" val="610.4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z\sim\mathcal{N}(0,1)$&#10;&#10;&#10;\end{document}"/>
  <p:tag name="IGUANATEXSIZE" val="15"/>
  <p:tag name="IGUANATEXCURSOR" val="55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09.486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a_c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15.44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G(\z,\a_c)$&#10;&#10;&#10;\end{document}"/>
  <p:tag name="IGUANATEXSIZE" val="20"/>
  <p:tag name="IGUANATEXCURSOR" val="540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37.945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(\x,\a_c)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09.486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a_c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71.2411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\x}$&#10;&#10;&#10;\end{document}"/>
  <p:tag name="IGUANATEXSIZE" val="20"/>
  <p:tag name="IGUANATEXCURSOR" val="54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15.710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p(c|\tilde{\x})$&#10;&#10;&#10;\end{document}"/>
  <p:tag name="IGUANATEXSIZE" val="20"/>
  <p:tag name="IGUANATEXCURSOR" val="54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317.960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L}_{GAN}$&#10;&#10;&#10;\end{document}"/>
  <p:tag name="IGUANATEXSIZE" val="20"/>
  <p:tag name="IGUANATEXCURSOR" val="54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200.22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L}_{cls}$&#10;&#10;&#10;\end{document}"/>
  <p:tag name="IGUANATEXSIZE" val="20"/>
  <p:tag name="IGUANATEXCURSOR" val="54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179.977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_{1,1}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179.977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_{2,1}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179.977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_{3,1}$&#10;&#10;&#10;\end{document}"/>
  <p:tag name="IGUANATEXSIZE" val="20"/>
  <p:tag name="IGUANATEXCURSOR" val="53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2.7221"/>
  <p:tag name="ORIGINALWIDTH" val="724.409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d}_{ic}=\frac{d_{ic}}{\sqrt{\sum_{i}d_{ic}^2}}$&#10;&#10;&#10;\end{document}"/>
  <p:tag name="IGUANATEXSIZE" val="20"/>
  <p:tag name="IGUANATEXCURSOR" val="57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179.977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_{1,1}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179.977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_{2,1}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179.977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d_{3,1}$&#10;&#10;&#10;\end{document}"/>
  <p:tag name="IGUANATEXSIZE" val="20"/>
  <p:tag name="IGUANATEXCURSOR" val="53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1577.05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extnormal{rank}(c,\x_k)=\sum_{i}\delta(d_{ic}&lt;d_{kc})$&#10;&#10;&#10;\end{document}"/>
  <p:tag name="IGUANATEXSIZE" val="20"/>
  <p:tag name="IGUANATEXCURSOR" val="54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36.33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tilde{y}_k=\arg\min_{c}\textnormal{rank}(c,\x_k)$&#10;&#10;&#10;\end{document}"/>
  <p:tag name="IGUANATEXSIZE" val="20"/>
  <p:tag name="IGUANATEXCURSOR" val="57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52.643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s=\{1,\ldots,c_s\}$&#10;&#10;&#10;\end{document}"/>
  <p:tag name="IGUANATEXSIZE" val="20"/>
  <p:tag name="IGUANATEXCURSOR" val="55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235.09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t=\{c_s\!+\!1\ldots,c_s\!+\!c_t\}$&#10;&#10;&#10;\end{document}"/>
  <p:tag name="IGUANATEXSIZE" val="20"/>
  <p:tag name="IGUANATEXCURSOR" val="57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770.52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t=\{1,\ldots,c_s,c_s\!+\!1,\ldots,c_s\!+\!c_t\}$&#10;&#10;&#10;\end{document}"/>
  <p:tag name="IGUANATEXSIZE" val="20"/>
  <p:tag name="IGUANATEXCURSOR" val="58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52.643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s=\{1,\ldots,c_s\}$&#10;&#10;&#10;\end{document}"/>
  <p:tag name="IGUANATEXSIZE" val="20"/>
  <p:tag name="IGUANATEXCURSOR" val="55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05.7368"/>
  <p:tag name="LATEXADDIN" val="\documentclass{article}&#10;\usepackage{amsmath}&#10;\pagestyle{empty}&#10;\begin{document}&#10;&#10;\begin{eqnarray}&#10; \mathcal{C}^t\nonumber&#10;\end{eqnarray}&#10;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113.2358"/>
  <p:tag name="LATEXADDIN" val="\documentclass{article}&#10;\usepackage{amsmath}&#10;\pagestyle{empty}&#10;\begin{document}&#10;&#10;\begin{eqnarray}&#10;\mathcal{C}^s\nonumber&#10;\end{eqnarray}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113.2358"/>
  <p:tag name="LATEXADDIN" val="\documentclass{article}&#10;\usepackage{amsmath}&#10;\pagestyle{empty}&#10;\begin{document}&#10;&#10;\begin{eqnarray}&#10;\mathcal{C}^s\nonumber&#10;\end{eqnarray}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05.7368"/>
  <p:tag name="LATEXADDIN" val="\documentclass{article}&#10;\usepackage{amsmath}&#10;\pagestyle{empty}&#10;\begin{document}&#10;&#10;\begin{eqnarray}&#10; \mathcal{C}^t\nonumber&#10;\end{eqnarray}&#10;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770.52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t=\{1,\ldots,c_s,c_s\!+\!1,\ldots,c_s\!+\!c_t\}$&#10;&#10;&#10;\end{document}"/>
  <p:tag name="IGUANATEXSIZE" val="20"/>
  <p:tag name="IGUANATEXCURSOR" val="58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52.643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mathcal{C}^s=\{1,\ldots,c_s\}$&#10;&#10;&#10;\end{document}"/>
  <p:tag name="IGUANATEXSIZE" val="20"/>
  <p:tag name="IGUANATEXCURSOR" val="55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105.7368"/>
  <p:tag name="LATEXADDIN" val="\documentclass{article}&#10;\usepackage{amsmath}&#10;\pagestyle{empty}&#10;\begin{document}&#10;&#10;\begin{eqnarray}&#10; \mathcal{C}^t\nonumber&#10;\end{eqnarray}&#10;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113.2358"/>
  <p:tag name="LATEXADDIN" val="\documentclass{article}&#10;\usepackage{amsmath}&#10;\pagestyle{empty}&#10;\begin{document}&#10;&#10;\begin{eqnarray}&#10;\mathcal{C}^s\nonumber&#10;\end{eqnarray}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236.59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f^{s_1}_{1}(\cdot),f^{s_1}_{2}(\cdot),\ldots,f^{s_1}_{C}(\cdot)$&#10;&#10;&#10;\end{document}"/>
  <p:tag name="IGUANATEXSIZE" val="20"/>
  <p:tag name="IGUANATEXCURSOR" val="59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1236.59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f^{s_2}_{1}(\cdot),f^{s_2}_{2}(\cdot),\ldots,f^{s_2}_{C}(\cdot)$&#10;&#10;&#10;\end{document}"/>
  <p:tag name="IGUANATEXSIZE" val="20"/>
  <p:tag name="IGUANATEXCURSOR" val="59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088.8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f^{t}_{1}(\cdot),f^{t}_{2}(\cdot),\ldots,f^{t}_{C}(\cdot)$&#10;&#10;&#10;\end{document}"/>
  <p:tag name="IGUANATEXSIZE" val="20"/>
  <p:tag name="IGUANATEXCURSOR" val="57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6.7378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s_{2}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s_{1}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393.32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f^t_c(\cdot)=s_1 f_c^{s_1}(\cdot)+s_2 f_c^{s_2}(\cdot)$&#10;&#10;&#10;\end{document}"/>
  <p:tag name="IGUANATEXSIZE" val="20"/>
  <p:tag name="IGUANATEXCURSOR" val="53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7499</TotalTime>
  <Words>1105</Words>
  <Application>Microsoft Office PowerPoint</Application>
  <PresentationFormat>On-screen Show (4:3)</PresentationFormat>
  <Paragraphs>366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等线</vt:lpstr>
      <vt:lpstr>宋体</vt:lpstr>
      <vt:lpstr>Arial</vt:lpstr>
      <vt:lpstr>Calibri</vt:lpstr>
      <vt:lpstr>Times New Roman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1518</cp:revision>
  <dcterms:created xsi:type="dcterms:W3CDTF">2016-04-20T02:59:17Z</dcterms:created>
  <dcterms:modified xsi:type="dcterms:W3CDTF">2019-05-27T04:29:10Z</dcterms:modified>
</cp:coreProperties>
</file>