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9" r:id="rId2"/>
  </p:sldMasterIdLst>
  <p:notesMasterIdLst>
    <p:notesMasterId r:id="rId32"/>
  </p:notesMasterIdLst>
  <p:handoutMasterIdLst>
    <p:handoutMasterId r:id="rId33"/>
  </p:handoutMasterIdLst>
  <p:sldIdLst>
    <p:sldId id="256" r:id="rId3"/>
    <p:sldId id="296" r:id="rId4"/>
    <p:sldId id="298" r:id="rId5"/>
    <p:sldId id="297" r:id="rId6"/>
    <p:sldId id="299" r:id="rId7"/>
    <p:sldId id="301" r:id="rId8"/>
    <p:sldId id="303" r:id="rId9"/>
    <p:sldId id="313" r:id="rId10"/>
    <p:sldId id="304" r:id="rId11"/>
    <p:sldId id="305" r:id="rId12"/>
    <p:sldId id="306" r:id="rId13"/>
    <p:sldId id="308" r:id="rId14"/>
    <p:sldId id="300" r:id="rId15"/>
    <p:sldId id="309" r:id="rId16"/>
    <p:sldId id="311" r:id="rId17"/>
    <p:sldId id="292" r:id="rId18"/>
    <p:sldId id="312" r:id="rId19"/>
    <p:sldId id="291" r:id="rId20"/>
    <p:sldId id="286" r:id="rId21"/>
    <p:sldId id="290" r:id="rId22"/>
    <p:sldId id="287" r:id="rId23"/>
    <p:sldId id="283" r:id="rId24"/>
    <p:sldId id="285" r:id="rId25"/>
    <p:sldId id="284" r:id="rId26"/>
    <p:sldId id="294" r:id="rId27"/>
    <p:sldId id="295" r:id="rId28"/>
    <p:sldId id="293" r:id="rId29"/>
    <p:sldId id="314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29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85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194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4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8161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6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412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904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6138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36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1512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7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6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3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jp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5.jp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8.png"/><Relationship Id="rId2" Type="http://schemas.openxmlformats.org/officeDocument/2006/relationships/tags" Target="../tags/tag8.xml"/><Relationship Id="rId16" Type="http://schemas.openxmlformats.org/officeDocument/2006/relationships/image" Target="../media/image3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6.png"/><Relationship Id="rId10" Type="http://schemas.openxmlformats.org/officeDocument/2006/relationships/tags" Target="../tags/tag16.xml"/><Relationship Id="rId19" Type="http://schemas.openxmlformats.org/officeDocument/2006/relationships/image" Target="../media/image25.jp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tags" Target="../tags/tag20.xml"/><Relationship Id="rId21" Type="http://schemas.openxmlformats.org/officeDocument/2006/relationships/image" Target="../media/image46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tags" Target="../tags/tag19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49.png"/><Relationship Id="rId5" Type="http://schemas.openxmlformats.org/officeDocument/2006/relationships/tags" Target="../tags/tag22.xml"/><Relationship Id="rId15" Type="http://schemas.openxmlformats.org/officeDocument/2006/relationships/image" Target="../media/image40.jpg"/><Relationship Id="rId23" Type="http://schemas.openxmlformats.org/officeDocument/2006/relationships/image" Target="../media/image48.png"/><Relationship Id="rId10" Type="http://schemas.openxmlformats.org/officeDocument/2006/relationships/tags" Target="../tags/tag27.xml"/><Relationship Id="rId19" Type="http://schemas.openxmlformats.org/officeDocument/2006/relationships/image" Target="../media/image44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47.png"/><Relationship Id="rId27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6.png"/><Relationship Id="rId3" Type="http://schemas.openxmlformats.org/officeDocument/2006/relationships/tags" Target="../tags/tag33.xml"/><Relationship Id="rId21" Type="http://schemas.openxmlformats.org/officeDocument/2006/relationships/image" Target="../media/image51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55.png"/><Relationship Id="rId25" Type="http://schemas.openxmlformats.org/officeDocument/2006/relationships/image" Target="../media/image62.png"/><Relationship Id="rId2" Type="http://schemas.openxmlformats.org/officeDocument/2006/relationships/tags" Target="../tags/tag32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61.png"/><Relationship Id="rId5" Type="http://schemas.openxmlformats.org/officeDocument/2006/relationships/tags" Target="../tags/tag35.xml"/><Relationship Id="rId15" Type="http://schemas.openxmlformats.org/officeDocument/2006/relationships/image" Target="../media/image53.png"/><Relationship Id="rId23" Type="http://schemas.openxmlformats.org/officeDocument/2006/relationships/image" Target="../media/image60.jpg"/><Relationship Id="rId10" Type="http://schemas.openxmlformats.org/officeDocument/2006/relationships/tags" Target="../tags/tag40.xml"/><Relationship Id="rId19" Type="http://schemas.openxmlformats.org/officeDocument/2006/relationships/image" Target="../media/image57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52.jpg"/><Relationship Id="rId22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0E085-144D-4C6D-8361-84A7EE9FC521}"/>
              </a:ext>
            </a:extLst>
          </p:cNvPr>
          <p:cNvSpPr txBox="1"/>
          <p:nvPr/>
        </p:nvSpPr>
        <p:spPr>
          <a:xfrm>
            <a:off x="1254393" y="1078992"/>
            <a:ext cx="663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Different modalities have different types of features 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96E1F-72CC-4532-9442-05C12EDD3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87" y="1754933"/>
            <a:ext cx="1551490" cy="1738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7429E-D48B-4721-B0D1-25A01C4B130E}"/>
              </a:ext>
            </a:extLst>
          </p:cNvPr>
          <p:cNvSpPr txBox="1"/>
          <p:nvPr/>
        </p:nvSpPr>
        <p:spPr>
          <a:xfrm>
            <a:off x="2141673" y="2361413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image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1AAFB-89CF-4045-95DC-A6F5F8A589F9}"/>
              </a:ext>
            </a:extLst>
          </p:cNvPr>
          <p:cNvSpPr txBox="1"/>
          <p:nvPr/>
        </p:nvSpPr>
        <p:spPr>
          <a:xfrm>
            <a:off x="5040350" y="211145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SURF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</p:txBody>
      </p:sp>
      <p:pic>
        <p:nvPicPr>
          <p:cNvPr id="7170" name="Picture 2" descr="âtextâçå¾çæç´¢ç»æ">
            <a:extLst>
              <a:ext uri="{FF2B5EF4-FFF2-40B4-BE49-F238E27FC236}">
                <a16:creationId xmlns:a16="http://schemas.microsoft.com/office/drawing/2014/main" id="{FF7D0AF9-E49E-43F6-9D95-0580A4FD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87" y="3707814"/>
            <a:ext cx="1551491" cy="164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A16DC7-CF10-4E82-8168-8B9B24C95A94}"/>
              </a:ext>
            </a:extLst>
          </p:cNvPr>
          <p:cNvSpPr txBox="1"/>
          <p:nvPr/>
        </p:nvSpPr>
        <p:spPr>
          <a:xfrm>
            <a:off x="5040350" y="3930034"/>
            <a:ext cx="168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TF-IDT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Topic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F8B26-2F6D-4944-A00C-94C20E0D86B0}"/>
              </a:ext>
            </a:extLst>
          </p:cNvPr>
          <p:cNvSpPr txBox="1"/>
          <p:nvPr/>
        </p:nvSpPr>
        <p:spPr>
          <a:xfrm>
            <a:off x="2125857" y="421995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text</a:t>
            </a:r>
            <a:endParaRPr lang="zh-CN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F72BE-0111-4F3A-90E7-C57364DAFF6D}"/>
              </a:ext>
            </a:extLst>
          </p:cNvPr>
          <p:cNvSpPr txBox="1"/>
          <p:nvPr/>
        </p:nvSpPr>
        <p:spPr>
          <a:xfrm>
            <a:off x="1987998" y="575938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sound</a:t>
            </a:r>
            <a:endParaRPr lang="zh-CN" altLang="en-US" sz="2400" dirty="0"/>
          </a:p>
        </p:txBody>
      </p:sp>
      <p:pic>
        <p:nvPicPr>
          <p:cNvPr id="7172" name="Picture 4" descr="âsoundâçå¾çæç´¢ç»æ">
            <a:extLst>
              <a:ext uri="{FF2B5EF4-FFF2-40B4-BE49-F238E27FC236}">
                <a16:creationId xmlns:a16="http://schemas.microsoft.com/office/drawing/2014/main" id="{86D92FC6-EEF0-487C-9F4F-4EAE59D1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22" y="5566861"/>
            <a:ext cx="1688219" cy="9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2E3BD-CC6D-45FD-B747-B5C4E25E3BF1}"/>
              </a:ext>
            </a:extLst>
          </p:cNvPr>
          <p:cNvSpPr txBox="1"/>
          <p:nvPr/>
        </p:nvSpPr>
        <p:spPr>
          <a:xfrm>
            <a:off x="5040350" y="570115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MFCC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9446309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326AB-F802-4FB5-88DB-545C47998491}"/>
              </a:ext>
            </a:extLst>
          </p:cNvPr>
          <p:cNvSpPr txBox="1"/>
          <p:nvPr/>
        </p:nvSpPr>
        <p:spPr>
          <a:xfrm>
            <a:off x="3133946" y="2461742"/>
            <a:ext cx="338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Q: What is feature?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5845772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326AB-F802-4FB5-88DB-545C47998491}"/>
              </a:ext>
            </a:extLst>
          </p:cNvPr>
          <p:cNvSpPr txBox="1"/>
          <p:nvPr/>
        </p:nvSpPr>
        <p:spPr>
          <a:xfrm>
            <a:off x="3133946" y="2461742"/>
            <a:ext cx="3421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Q: What is feature?</a:t>
            </a:r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A: Key information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9119806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40FCF2C-8BBE-40DC-B512-F65B59D35D0B}"/>
              </a:ext>
            </a:extLst>
          </p:cNvPr>
          <p:cNvGrpSpPr/>
          <p:nvPr/>
        </p:nvGrpSpPr>
        <p:grpSpPr>
          <a:xfrm>
            <a:off x="4101339" y="3480368"/>
            <a:ext cx="4811498" cy="767911"/>
            <a:chOff x="4101339" y="3480368"/>
            <a:chExt cx="4811498" cy="7679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E08607-F34B-45B8-A982-E0587AB48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339" y="3694423"/>
              <a:ext cx="4811498" cy="2154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168E20-4FC5-43A0-BFC9-1F5E96F1B9FE}"/>
                </a:ext>
              </a:extLst>
            </p:cNvPr>
            <p:cNvSpPr txBox="1"/>
            <p:nvPr/>
          </p:nvSpPr>
          <p:spPr>
            <a:xfrm>
              <a:off x="6090408" y="34803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8020CE-E17F-4DD5-A780-2FF7766CB99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966" y="4066945"/>
              <a:ext cx="1054477" cy="1813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8AFF4-6730-4D60-A57D-842671C330F9}"/>
              </a:ext>
            </a:extLst>
          </p:cNvPr>
          <p:cNvGrpSpPr/>
          <p:nvPr/>
        </p:nvGrpSpPr>
        <p:grpSpPr>
          <a:xfrm>
            <a:off x="374488" y="2268591"/>
            <a:ext cx="2552162" cy="2885218"/>
            <a:chOff x="744712" y="2382821"/>
            <a:chExt cx="2552162" cy="2885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FCA737-9630-44D0-A6C4-1B62A9D1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65" y="2382821"/>
              <a:ext cx="2367909" cy="26534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B7E998-5E5F-4789-8748-AE3616287B1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76" y="5153753"/>
              <a:ext cx="169143" cy="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076257-3BC9-40A6-A821-976447D55D5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12" y="3756300"/>
              <a:ext cx="124952" cy="178286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3E0FD3F-83A5-48EE-B117-FF19548F73D4}"/>
              </a:ext>
            </a:extLst>
          </p:cNvPr>
          <p:cNvSpPr/>
          <p:nvPr/>
        </p:nvSpPr>
        <p:spPr>
          <a:xfrm>
            <a:off x="3187817" y="3642070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C0046-EDF6-4AC6-919F-6A64CB527969}"/>
              </a:ext>
            </a:extLst>
          </p:cNvPr>
          <p:cNvGrpSpPr/>
          <p:nvPr/>
        </p:nvGrpSpPr>
        <p:grpSpPr>
          <a:xfrm>
            <a:off x="1573552" y="5449956"/>
            <a:ext cx="6604693" cy="400110"/>
            <a:chOff x="1573552" y="5449956"/>
            <a:chExt cx="6604693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01D25-30C1-4186-8470-3BCE61EA389C}"/>
                </a:ext>
              </a:extLst>
            </p:cNvPr>
            <p:cNvSpPr txBox="1"/>
            <p:nvPr/>
          </p:nvSpPr>
          <p:spPr>
            <a:xfrm>
              <a:off x="1573552" y="5449956"/>
              <a:ext cx="6604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For a                   RGB image, the length of vector is 1,228,800 </a:t>
              </a:r>
              <a:endParaRPr lang="zh-CN" altLang="en-US" sz="20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2E5C25-9A8F-4224-AD37-15025D2B90C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241" y="5583170"/>
              <a:ext cx="1049905" cy="178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4FA477-E1AB-477D-BE41-865AC522D9F7}"/>
              </a:ext>
            </a:extLst>
          </p:cNvPr>
          <p:cNvSpPr txBox="1"/>
          <p:nvPr/>
        </p:nvSpPr>
        <p:spPr>
          <a:xfrm>
            <a:off x="1978181" y="1078992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The naive feature is redundant and noisy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696795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88FBBDD-9EFA-40E5-95AB-099D70495DDD}"/>
              </a:ext>
            </a:extLst>
          </p:cNvPr>
          <p:cNvGrpSpPr/>
          <p:nvPr/>
        </p:nvGrpSpPr>
        <p:grpSpPr>
          <a:xfrm>
            <a:off x="374488" y="2268591"/>
            <a:ext cx="2552162" cy="2885218"/>
            <a:chOff x="744712" y="2382821"/>
            <a:chExt cx="2552162" cy="2885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83AAE9-E157-474A-89EB-E86FD71D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65" y="2382821"/>
              <a:ext cx="2367909" cy="26534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A24232-525B-4DB7-9525-7B70AA54101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76" y="5153753"/>
              <a:ext cx="169143" cy="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DF9A59-D958-4F16-AFFC-45F5B3ED3E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12" y="3756300"/>
              <a:ext cx="124952" cy="178286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636594-6408-4978-96CC-8D74D4CB368C}"/>
              </a:ext>
            </a:extLst>
          </p:cNvPr>
          <p:cNvSpPr/>
          <p:nvPr/>
        </p:nvSpPr>
        <p:spPr>
          <a:xfrm>
            <a:off x="2998247" y="3642070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0986D-5638-44C3-9E16-C8B823E2F346}"/>
              </a:ext>
            </a:extLst>
          </p:cNvPr>
          <p:cNvSpPr txBox="1"/>
          <p:nvPr/>
        </p:nvSpPr>
        <p:spPr>
          <a:xfrm>
            <a:off x="2380535" y="1078992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Extract key information as feature</a:t>
            </a:r>
            <a:endParaRPr lang="zh-CN" altLang="en-US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EF7F31-A517-470C-B55C-FD80D93D167E}"/>
              </a:ext>
            </a:extLst>
          </p:cNvPr>
          <p:cNvSpPr/>
          <p:nvPr/>
        </p:nvSpPr>
        <p:spPr>
          <a:xfrm>
            <a:off x="3841631" y="3107470"/>
            <a:ext cx="1739590" cy="12474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</a:t>
            </a:r>
          </a:p>
          <a:p>
            <a:pPr algn="ctr"/>
            <a:r>
              <a:rPr lang="en-US" sz="2400" dirty="0"/>
              <a:t>extractor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B4677A-279E-47B2-A4F8-E09AA3FF6F49}"/>
              </a:ext>
            </a:extLst>
          </p:cNvPr>
          <p:cNvSpPr/>
          <p:nvPr/>
        </p:nvSpPr>
        <p:spPr>
          <a:xfrm>
            <a:off x="5724415" y="3625420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1EDCA6-3DD8-421B-961F-7E7A610CE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7539" y="2786737"/>
            <a:ext cx="321042" cy="19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50845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FB0D4-C0E6-43F3-9871-F3A8544FB648}"/>
              </a:ext>
            </a:extLst>
          </p:cNvPr>
          <p:cNvSpPr txBox="1"/>
          <p:nvPr/>
        </p:nvSpPr>
        <p:spPr>
          <a:xfrm>
            <a:off x="392010" y="2933435"/>
            <a:ext cx="835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Feature should be robust with scale, rotation, etc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8169076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73DC40A-D261-4DF0-ACAE-C541F447AFBE}"/>
              </a:ext>
            </a:extLst>
          </p:cNvPr>
          <p:cNvGrpSpPr/>
          <p:nvPr/>
        </p:nvGrpSpPr>
        <p:grpSpPr>
          <a:xfrm>
            <a:off x="3517549" y="3330429"/>
            <a:ext cx="602713" cy="818556"/>
            <a:chOff x="3449030" y="2968960"/>
            <a:chExt cx="816342" cy="110869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6C5BE2-7258-403F-8D49-1580F433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425" y="2968960"/>
              <a:ext cx="795947" cy="107544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BA7188-3B5C-4681-93AA-434CE908AC63}"/>
                </a:ext>
              </a:extLst>
            </p:cNvPr>
            <p:cNvSpPr/>
            <p:nvPr/>
          </p:nvSpPr>
          <p:spPr>
            <a:xfrm>
              <a:off x="3449030" y="3002210"/>
              <a:ext cx="816342" cy="1075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BE0CA-7287-42EB-8D6F-BC91FEC3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98" y="1045784"/>
            <a:ext cx="1213005" cy="1638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430F87-4966-469A-84E8-446CF94D675E}"/>
              </a:ext>
            </a:extLst>
          </p:cNvPr>
          <p:cNvSpPr txBox="1"/>
          <p:nvPr/>
        </p:nvSpPr>
        <p:spPr>
          <a:xfrm>
            <a:off x="781396" y="1594998"/>
            <a:ext cx="2170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/>
              <a:t>Training stage:</a:t>
            </a:r>
            <a:endParaRPr lang="zh-CN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61246-9065-4907-A0E0-6914CCF48851}"/>
              </a:ext>
            </a:extLst>
          </p:cNvPr>
          <p:cNvSpPr txBox="1"/>
          <p:nvPr/>
        </p:nvSpPr>
        <p:spPr>
          <a:xfrm>
            <a:off x="781396" y="3433156"/>
            <a:ext cx="19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/>
              <a:t>Testing stage:</a:t>
            </a:r>
            <a:endParaRPr lang="zh-CN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F8F85-E3CE-4F8C-BF9F-D98868D9CE68}"/>
              </a:ext>
            </a:extLst>
          </p:cNvPr>
          <p:cNvSpPr txBox="1"/>
          <p:nvPr/>
        </p:nvSpPr>
        <p:spPr>
          <a:xfrm>
            <a:off x="5058562" y="159499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This is a cat.</a:t>
            </a:r>
            <a:endParaRPr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347D3-8333-489B-BAFE-91CFAAEA283D}"/>
              </a:ext>
            </a:extLst>
          </p:cNvPr>
          <p:cNvSpPr txBox="1"/>
          <p:nvPr/>
        </p:nvSpPr>
        <p:spPr>
          <a:xfrm>
            <a:off x="5202573" y="3583438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Q: Is this a cat?</a:t>
            </a:r>
          </a:p>
          <a:p>
            <a:pPr algn="l"/>
            <a:r>
              <a:rPr lang="en-US" altLang="zh-CN" sz="2000" dirty="0"/>
              <a:t>A: I am not sure.</a:t>
            </a:r>
            <a:endParaRPr lang="zh-CN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58DAC-44D9-4C30-AD06-B231095B0734}"/>
              </a:ext>
            </a:extLst>
          </p:cNvPr>
          <p:cNvSpPr txBox="1"/>
          <p:nvPr/>
        </p:nvSpPr>
        <p:spPr>
          <a:xfrm>
            <a:off x="5202573" y="5062947"/>
            <a:ext cx="1984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Q: Is this a cat?</a:t>
            </a:r>
          </a:p>
          <a:p>
            <a:pPr algn="l"/>
            <a:r>
              <a:rPr lang="en-US" altLang="zh-CN" sz="2000" dirty="0"/>
              <a:t>A: I do not know.</a:t>
            </a:r>
            <a:endParaRPr lang="zh-CN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A72C0-5F86-4862-B644-E4B0D2F820C2}"/>
              </a:ext>
            </a:extLst>
          </p:cNvPr>
          <p:cNvSpPr/>
          <p:nvPr/>
        </p:nvSpPr>
        <p:spPr>
          <a:xfrm>
            <a:off x="3103272" y="1045784"/>
            <a:ext cx="1374659" cy="1638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D16FBD-D65C-464E-8A9E-01EC4399F0E9}"/>
              </a:ext>
            </a:extLst>
          </p:cNvPr>
          <p:cNvGrpSpPr/>
          <p:nvPr/>
        </p:nvGrpSpPr>
        <p:grpSpPr>
          <a:xfrm>
            <a:off x="3103272" y="4405745"/>
            <a:ext cx="1644896" cy="1851965"/>
            <a:chOff x="3103273" y="4072215"/>
            <a:chExt cx="1644896" cy="181634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0E91E72-572F-4FC1-A48E-464DFA00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4614">
              <a:off x="3381180" y="4072215"/>
              <a:ext cx="1213005" cy="163894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5F1062-F61E-41AF-9369-995F02D15038}"/>
                </a:ext>
              </a:extLst>
            </p:cNvPr>
            <p:cNvSpPr/>
            <p:nvPr/>
          </p:nvSpPr>
          <p:spPr>
            <a:xfrm>
              <a:off x="3103273" y="4100499"/>
              <a:ext cx="1644896" cy="178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982528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FB0D4-C0E6-43F3-9871-F3A8544FB648}"/>
              </a:ext>
            </a:extLst>
          </p:cNvPr>
          <p:cNvSpPr txBox="1"/>
          <p:nvPr/>
        </p:nvSpPr>
        <p:spPr>
          <a:xfrm>
            <a:off x="1851544" y="2933435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How to extract robust features?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849643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1AA94-D4D2-453A-B9B4-58B1090184BC}"/>
              </a:ext>
            </a:extLst>
          </p:cNvPr>
          <p:cNvSpPr txBox="1"/>
          <p:nvPr/>
        </p:nvSpPr>
        <p:spPr>
          <a:xfrm>
            <a:off x="3308409" y="1078992"/>
            <a:ext cx="25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Data augmentation</a:t>
            </a:r>
            <a:endParaRPr lang="zh-CN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33604-681A-4068-85B4-BCE1CE5C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7" y="2040895"/>
            <a:ext cx="4276947" cy="1828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1D760-6B97-4C6D-ACBD-6A77A3230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0" y="5317400"/>
            <a:ext cx="1180110" cy="5045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395CAE5-CE3E-4AF2-95C2-19622EDAF0A9}"/>
              </a:ext>
            </a:extLst>
          </p:cNvPr>
          <p:cNvGrpSpPr/>
          <p:nvPr/>
        </p:nvGrpSpPr>
        <p:grpSpPr>
          <a:xfrm>
            <a:off x="7306810" y="4791520"/>
            <a:ext cx="794157" cy="1478641"/>
            <a:chOff x="7800743" y="4756937"/>
            <a:chExt cx="794157" cy="14786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93E3C-A09B-424E-A037-5F3A8FCE5BBD}"/>
                </a:ext>
              </a:extLst>
            </p:cNvPr>
            <p:cNvSpPr txBox="1"/>
            <p:nvPr/>
          </p:nvSpPr>
          <p:spPr>
            <a:xfrm>
              <a:off x="7976911" y="4756937"/>
              <a:ext cx="601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cat</a:t>
              </a:r>
              <a:endParaRPr lang="zh-CN" altLang="en-US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D78F326-9108-42B3-84F8-F4891F4B5123}"/>
                </a:ext>
              </a:extLst>
            </p:cNvPr>
            <p:cNvSpPr/>
            <p:nvPr/>
          </p:nvSpPr>
          <p:spPr>
            <a:xfrm>
              <a:off x="7800743" y="4949992"/>
              <a:ext cx="209724" cy="113670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5E88D9-ECA4-42D2-90D2-7226CB1A07BB}"/>
                </a:ext>
              </a:extLst>
            </p:cNvPr>
            <p:cNvSpPr txBox="1"/>
            <p:nvPr/>
          </p:nvSpPr>
          <p:spPr>
            <a:xfrm>
              <a:off x="7976910" y="5040480"/>
              <a:ext cx="601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dog</a:t>
              </a:r>
              <a:endParaRPr lang="zh-CN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BA472-CFEB-4B06-A8BD-28E4885C3083}"/>
                </a:ext>
              </a:extLst>
            </p:cNvPr>
            <p:cNvSpPr txBox="1"/>
            <p:nvPr/>
          </p:nvSpPr>
          <p:spPr>
            <a:xfrm>
              <a:off x="7993689" y="5897024"/>
              <a:ext cx="601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bear</a:t>
              </a:r>
              <a:endParaRPr lang="zh-CN" alt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1DC76-FBCB-4D60-8C7B-7A534E3881B3}"/>
                </a:ext>
              </a:extLst>
            </p:cNvPr>
            <p:cNvSpPr txBox="1"/>
            <p:nvPr/>
          </p:nvSpPr>
          <p:spPr>
            <a:xfrm>
              <a:off x="8010467" y="5469522"/>
              <a:ext cx="461665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90FBB-330F-4D15-898F-2FFB75FF53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92" y="4580638"/>
            <a:ext cx="4276947" cy="177776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7ED58E0-1730-4476-9D4B-3DD3390D5C85}"/>
              </a:ext>
            </a:extLst>
          </p:cNvPr>
          <p:cNvSpPr/>
          <p:nvPr/>
        </p:nvSpPr>
        <p:spPr>
          <a:xfrm>
            <a:off x="1837190" y="5502381"/>
            <a:ext cx="545283" cy="3036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A645E56-FF45-430D-A5BE-7305DA772445}"/>
              </a:ext>
            </a:extLst>
          </p:cNvPr>
          <p:cNvSpPr/>
          <p:nvPr/>
        </p:nvSpPr>
        <p:spPr>
          <a:xfrm>
            <a:off x="6631457" y="5379034"/>
            <a:ext cx="545283" cy="3036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71F67-B7D0-4BE5-B0E8-A45458119A2B}"/>
              </a:ext>
            </a:extLst>
          </p:cNvPr>
          <p:cNvSpPr txBox="1"/>
          <p:nvPr/>
        </p:nvSpPr>
        <p:spPr>
          <a:xfrm>
            <a:off x="1008075" y="2755151"/>
            <a:ext cx="274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Enlarged training set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8984850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2106B-D1E2-4BC8-855C-83772AAE4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94" y="2785613"/>
            <a:ext cx="4295754" cy="32003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7DF49-9E88-4B50-8CA2-26B7C621E787}"/>
              </a:ext>
            </a:extLst>
          </p:cNvPr>
          <p:cNvCxnSpPr/>
          <p:nvPr/>
        </p:nvCxnSpPr>
        <p:spPr>
          <a:xfrm flipV="1">
            <a:off x="2674994" y="2785613"/>
            <a:ext cx="0" cy="107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DB6E05-9190-43D1-873A-0A720F563697}"/>
              </a:ext>
            </a:extLst>
          </p:cNvPr>
          <p:cNvCxnSpPr>
            <a:cxnSpLocks/>
          </p:cNvCxnSpPr>
          <p:nvPr/>
        </p:nvCxnSpPr>
        <p:spPr>
          <a:xfrm flipV="1">
            <a:off x="2361881" y="4085171"/>
            <a:ext cx="0" cy="1900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91F35-F0C1-48E5-B813-FFF735A3480B}"/>
              </a:ext>
            </a:extLst>
          </p:cNvPr>
          <p:cNvSpPr txBox="1"/>
          <p:nvPr/>
        </p:nvSpPr>
        <p:spPr>
          <a:xfrm>
            <a:off x="1463466" y="31379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next octave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B1641-F1DF-4FC4-8E23-F17A50B3C06A}"/>
              </a:ext>
            </a:extLst>
          </p:cNvPr>
          <p:cNvSpPr txBox="1"/>
          <p:nvPr/>
        </p:nvSpPr>
        <p:spPr>
          <a:xfrm>
            <a:off x="1206112" y="485088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first octave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E3677-F055-4299-A07C-76E8FEBD26A3}"/>
              </a:ext>
            </a:extLst>
          </p:cNvPr>
          <p:cNvSpPr txBox="1"/>
          <p:nvPr/>
        </p:nvSpPr>
        <p:spPr>
          <a:xfrm>
            <a:off x="2375988" y="610374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Gaussian pyramid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E21C8-C725-4191-8F93-FE4B81650A63}"/>
              </a:ext>
            </a:extLst>
          </p:cNvPr>
          <p:cNvSpPr txBox="1"/>
          <p:nvPr/>
        </p:nvSpPr>
        <p:spPr>
          <a:xfrm>
            <a:off x="4822871" y="6090381"/>
            <a:ext cx="29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Difference of Gaussian (</a:t>
            </a:r>
            <a:r>
              <a:rPr lang="en-US" altLang="zh-CN" dirty="0" err="1"/>
              <a:t>DoG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0A4A6-B148-4F2E-A023-0B5FF351C895}"/>
              </a:ext>
            </a:extLst>
          </p:cNvPr>
          <p:cNvSpPr txBox="1"/>
          <p:nvPr/>
        </p:nvSpPr>
        <p:spPr>
          <a:xfrm>
            <a:off x="2202252" y="1972096"/>
            <a:ext cx="447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Scale-Invariant Feature Transform (SIFT)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157B3-0EE7-4D0A-8A9E-9531B2A172A3}"/>
              </a:ext>
            </a:extLst>
          </p:cNvPr>
          <p:cNvSpPr txBox="1"/>
          <p:nvPr/>
        </p:nvSpPr>
        <p:spPr>
          <a:xfrm>
            <a:off x="3430037" y="1078992"/>
            <a:ext cx="22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Scale-invariance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0364111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E2C22-636B-4ED4-8806-076B549174FB}"/>
              </a:ext>
            </a:extLst>
          </p:cNvPr>
          <p:cNvSpPr txBox="1"/>
          <p:nvPr/>
        </p:nvSpPr>
        <p:spPr>
          <a:xfrm>
            <a:off x="2193718" y="5272251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Data</a:t>
            </a:r>
            <a:endParaRPr lang="zh-CN" altLang="en-US" sz="32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A597528-52A1-4C25-A4D9-57F17FA3E3C5}"/>
              </a:ext>
            </a:extLst>
          </p:cNvPr>
          <p:cNvSpPr/>
          <p:nvPr/>
        </p:nvSpPr>
        <p:spPr>
          <a:xfrm>
            <a:off x="3389971" y="5410975"/>
            <a:ext cx="139390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6E685-E8A0-48FB-ADDF-F1D2A4D7551D}"/>
              </a:ext>
            </a:extLst>
          </p:cNvPr>
          <p:cNvSpPr txBox="1"/>
          <p:nvPr/>
        </p:nvSpPr>
        <p:spPr>
          <a:xfrm>
            <a:off x="5040351" y="5272249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Information</a:t>
            </a:r>
            <a:endParaRPr lang="zh-CN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7A4AA-4ECB-480D-A853-5AF8D91ADE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" y="1686552"/>
            <a:ext cx="3089014" cy="3203922"/>
          </a:xfrm>
          <a:prstGeom prst="rect">
            <a:avLst/>
          </a:prstGeom>
        </p:spPr>
      </p:pic>
      <p:pic>
        <p:nvPicPr>
          <p:cNvPr id="3074" name="Picture 2" descr="âå°äººé®å·âçå¾çæç´¢ç»æ">
            <a:extLst>
              <a:ext uri="{FF2B5EF4-FFF2-40B4-BE49-F238E27FC236}">
                <a16:creationId xmlns:a16="http://schemas.microsoft.com/office/drawing/2014/main" id="{84AF8063-2A07-4CE8-BF6A-6DCEF1FA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30" y="2174488"/>
            <a:ext cx="2258786" cy="22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53525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C374-9C4B-4DCE-8F7F-4CD8AE6C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8" y="2917385"/>
            <a:ext cx="3275154" cy="29842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3D76E5-3DDD-4473-99A1-6196585E0289}"/>
              </a:ext>
            </a:extLst>
          </p:cNvPr>
          <p:cNvCxnSpPr>
            <a:cxnSpLocks/>
          </p:cNvCxnSpPr>
          <p:nvPr/>
        </p:nvCxnSpPr>
        <p:spPr>
          <a:xfrm flipV="1">
            <a:off x="1021504" y="3157186"/>
            <a:ext cx="0" cy="2744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1F8FEC-4B77-417C-8C04-75B32D1B20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98" y="3322924"/>
            <a:ext cx="3513852" cy="1611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648764-59DC-44A8-95E2-BD1D4E3DEB29}"/>
              </a:ext>
            </a:extLst>
          </p:cNvPr>
          <p:cNvSpPr txBox="1"/>
          <p:nvPr/>
        </p:nvSpPr>
        <p:spPr>
          <a:xfrm>
            <a:off x="1654710" y="254805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Locate the keypoints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21991-36EA-48AC-AA73-6C7AA50D95CE}"/>
              </a:ext>
            </a:extLst>
          </p:cNvPr>
          <p:cNvSpPr txBox="1"/>
          <p:nvPr/>
        </p:nvSpPr>
        <p:spPr>
          <a:xfrm>
            <a:off x="4978149" y="248738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Extract keypoints descriptors </a:t>
            </a:r>
          </a:p>
          <a:p>
            <a:pPr algn="ctr"/>
            <a:r>
              <a:rPr lang="en-US" altLang="zh-CN" dirty="0"/>
              <a:t>based on gradient histogram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0BF0-D8DE-40B8-8491-79ED149662C2}"/>
              </a:ext>
            </a:extLst>
          </p:cNvPr>
          <p:cNvSpPr txBox="1"/>
          <p:nvPr/>
        </p:nvSpPr>
        <p:spPr>
          <a:xfrm>
            <a:off x="3201437" y="1078992"/>
            <a:ext cx="274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Rotation-invariance</a:t>
            </a:r>
            <a:endParaRPr lang="zh-CN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A3221-3CE7-4E43-8BB7-DA54F7A9B8E9}"/>
              </a:ext>
            </a:extLst>
          </p:cNvPr>
          <p:cNvSpPr txBox="1"/>
          <p:nvPr/>
        </p:nvSpPr>
        <p:spPr>
          <a:xfrm>
            <a:off x="2202252" y="1972096"/>
            <a:ext cx="447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Scale-Invariant Feature Transform (SIFT)</a:t>
            </a:r>
            <a:endParaRPr lang="zh-CN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13A70-00F6-4618-8BBA-9BBA83F99074}"/>
              </a:ext>
            </a:extLst>
          </p:cNvPr>
          <p:cNvSpPr txBox="1"/>
          <p:nvPr/>
        </p:nvSpPr>
        <p:spPr>
          <a:xfrm>
            <a:off x="5718438" y="339020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dominant direction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9E6AF-93DE-46BB-9180-9339ED92F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43" y="5120430"/>
            <a:ext cx="1477238" cy="14882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A029A4-72F9-4939-9F9B-B608263FDD0D}"/>
              </a:ext>
            </a:extLst>
          </p:cNvPr>
          <p:cNvCxnSpPr>
            <a:cxnSpLocks/>
          </p:cNvCxnSpPr>
          <p:nvPr/>
        </p:nvCxnSpPr>
        <p:spPr>
          <a:xfrm flipH="1" flipV="1">
            <a:off x="5075339" y="5008229"/>
            <a:ext cx="67112" cy="4910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18713-D366-4B3E-9041-B9A26B451F8A}"/>
              </a:ext>
            </a:extLst>
          </p:cNvPr>
          <p:cNvCxnSpPr>
            <a:cxnSpLocks/>
          </p:cNvCxnSpPr>
          <p:nvPr/>
        </p:nvCxnSpPr>
        <p:spPr>
          <a:xfrm flipV="1">
            <a:off x="6022641" y="5008229"/>
            <a:ext cx="59377" cy="4278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BEC0F3-992D-47B5-B847-1930097D3BB1}"/>
              </a:ext>
            </a:extLst>
          </p:cNvPr>
          <p:cNvCxnSpPr>
            <a:cxnSpLocks/>
          </p:cNvCxnSpPr>
          <p:nvPr/>
        </p:nvCxnSpPr>
        <p:spPr>
          <a:xfrm flipH="1" flipV="1">
            <a:off x="5108895" y="5864561"/>
            <a:ext cx="109801" cy="3446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FD00CC-C28D-4192-956A-841D7AA17303}"/>
              </a:ext>
            </a:extLst>
          </p:cNvPr>
          <p:cNvCxnSpPr>
            <a:cxnSpLocks/>
          </p:cNvCxnSpPr>
          <p:nvPr/>
        </p:nvCxnSpPr>
        <p:spPr>
          <a:xfrm flipH="1" flipV="1">
            <a:off x="5718438" y="5901654"/>
            <a:ext cx="206892" cy="3446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39593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A4D8E-0AD3-49BB-ADED-138FB4461442}"/>
              </a:ext>
            </a:extLst>
          </p:cNvPr>
          <p:cNvSpPr txBox="1"/>
          <p:nvPr/>
        </p:nvSpPr>
        <p:spPr>
          <a:xfrm>
            <a:off x="1189504" y="3136613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Do some post-processing on features….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283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DA30D-5FBC-4D4B-BFD8-358BD853317F}"/>
              </a:ext>
            </a:extLst>
          </p:cNvPr>
          <p:cNvSpPr txBox="1"/>
          <p:nvPr/>
        </p:nvSpPr>
        <p:spPr>
          <a:xfrm>
            <a:off x="1088571" y="3041040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Feature norm is the distance between                                         and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B1CC1-BF16-4C9B-A9F1-A4037C799EBE}"/>
              </a:ext>
            </a:extLst>
          </p:cNvPr>
          <p:cNvSpPr/>
          <p:nvPr/>
        </p:nvSpPr>
        <p:spPr>
          <a:xfrm>
            <a:off x="2645488" y="4113098"/>
            <a:ext cx="693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norm: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9DF25-896C-4CC4-93E4-FF09779CE183}"/>
              </a:ext>
            </a:extLst>
          </p:cNvPr>
          <p:cNvSpPr/>
          <p:nvPr/>
        </p:nvSpPr>
        <p:spPr>
          <a:xfrm>
            <a:off x="2645488" y="4807878"/>
            <a:ext cx="149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normalization: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F632D8-4536-4BCE-851B-D4A59BABCD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78" y="4210145"/>
            <a:ext cx="288000" cy="222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552A6-0996-46DA-9B75-B37B677809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87" y="2240413"/>
            <a:ext cx="2070857" cy="25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49A2A-C5DD-4714-9DCE-C274F4B9E7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93" y="4139573"/>
            <a:ext cx="1176381" cy="342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A4B1D-B639-4992-9289-B4629C264D9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78" y="4914679"/>
            <a:ext cx="288000" cy="222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7BA40-77E2-49CB-9641-91F469831E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46" y="4890136"/>
            <a:ext cx="1590857" cy="43123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7E50A63-F3D5-4D3D-8974-DADADC7BB10C}"/>
              </a:ext>
            </a:extLst>
          </p:cNvPr>
          <p:cNvGrpSpPr/>
          <p:nvPr/>
        </p:nvGrpSpPr>
        <p:grpSpPr>
          <a:xfrm>
            <a:off x="2262177" y="5550392"/>
            <a:ext cx="5413721" cy="369332"/>
            <a:chOff x="1750448" y="3555656"/>
            <a:chExt cx="5413721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6A5B84-759C-4EBE-A9BE-E1D1A763B34B}"/>
                </a:ext>
              </a:extLst>
            </p:cNvPr>
            <p:cNvSpPr/>
            <p:nvPr/>
          </p:nvSpPr>
          <p:spPr>
            <a:xfrm>
              <a:off x="1750448" y="3555656"/>
              <a:ext cx="5413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After        normalization,        norm of      is 1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407355-BC48-449C-A2DC-47BC8F1B9E9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825" y="3659727"/>
              <a:ext cx="288000" cy="2224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4359FAD-68D5-4436-8A17-8913A17D965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850" y="3663995"/>
              <a:ext cx="288000" cy="222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3A0A648-96A0-4DC1-B1BF-B55A2A968EB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887" y="3653465"/>
              <a:ext cx="144762" cy="17371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A7D228F-6DB0-4514-9D95-9C75888B0AE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7" y="3117435"/>
            <a:ext cx="2070857" cy="25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C5D1E-3638-4E46-8A12-54F2D6EEF17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05" y="3153892"/>
            <a:ext cx="123429" cy="1676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54C9F-04D3-4D1D-A747-639D17F3E0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8033" y="1394523"/>
            <a:ext cx="321042" cy="197732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5E12CE-1EB4-46A6-B95A-B040C3171F4A}"/>
              </a:ext>
            </a:extLst>
          </p:cNvPr>
          <p:cNvGrpSpPr/>
          <p:nvPr/>
        </p:nvGrpSpPr>
        <p:grpSpPr>
          <a:xfrm>
            <a:off x="3375604" y="1078992"/>
            <a:ext cx="2392793" cy="461665"/>
            <a:chOff x="3265365" y="820728"/>
            <a:chExt cx="2392793" cy="461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C9F2E3-877C-44FC-96D4-7F294764F64C}"/>
                </a:ext>
              </a:extLst>
            </p:cNvPr>
            <p:cNvSpPr/>
            <p:nvPr/>
          </p:nvSpPr>
          <p:spPr>
            <a:xfrm>
              <a:off x="3611760" y="820728"/>
              <a:ext cx="20463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normalization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4F8D8AB-D247-4D5C-A827-E0D35DE647A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365" y="973488"/>
              <a:ext cx="288000" cy="22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83434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9C5340-8E65-4E91-BBA1-22BF608FCC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58" y="2043927"/>
            <a:ext cx="4441626" cy="4600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B05C97-4654-4565-B251-B5335C94E3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46" y="1711332"/>
            <a:ext cx="1897143" cy="33980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205566-4CC1-4392-B973-25D48A357415}"/>
              </a:ext>
            </a:extLst>
          </p:cNvPr>
          <p:cNvGrpSpPr/>
          <p:nvPr/>
        </p:nvGrpSpPr>
        <p:grpSpPr>
          <a:xfrm>
            <a:off x="2787836" y="3385141"/>
            <a:ext cx="3962843" cy="3001064"/>
            <a:chOff x="4510038" y="3282428"/>
            <a:chExt cx="3962843" cy="30010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DC036-91E1-45FE-9762-E0E83E7D20A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038" y="3282428"/>
              <a:ext cx="636571" cy="1954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24E7F5-14A4-49A9-8929-087F05EEC98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590" y="3282999"/>
              <a:ext cx="632000" cy="1942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DD25FD-1BA3-47C4-9F4F-F2382119F11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833" y="3282428"/>
              <a:ext cx="756571" cy="1954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CE938C-E209-451B-B076-21707FD1584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310" y="3282428"/>
              <a:ext cx="756571" cy="1954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B5FD16-186E-4F8F-83E5-5FC9E566960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795711"/>
              <a:ext cx="518857" cy="1954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1F42F0-2A99-4E21-A7DB-1F230AFF726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497" y="4796282"/>
              <a:ext cx="513142" cy="194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DBFCBD-F44C-448A-9CD4-15774E3E805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795" y="4795711"/>
              <a:ext cx="756571" cy="1954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AA0C12-DEB7-4EA0-A40D-FFB9C0C5921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271" y="4795711"/>
              <a:ext cx="637714" cy="1954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C2F7E1-6683-4388-83DE-C2C485764B5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781" y="6102920"/>
              <a:ext cx="592000" cy="16571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C4FDEE-A164-4C46-B921-4E5D981D46F1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373" y="6088062"/>
              <a:ext cx="517714" cy="195430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D887DF-9E76-41FB-BB25-0C537BF9E70F}"/>
              </a:ext>
            </a:extLst>
          </p:cNvPr>
          <p:cNvSpPr/>
          <p:nvPr/>
        </p:nvSpPr>
        <p:spPr>
          <a:xfrm>
            <a:off x="2673629" y="3753662"/>
            <a:ext cx="1006679" cy="14076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541816-2AE5-41DE-AD68-DCF779FEC9AA}"/>
              </a:ext>
            </a:extLst>
          </p:cNvPr>
          <p:cNvSpPr/>
          <p:nvPr/>
        </p:nvSpPr>
        <p:spPr>
          <a:xfrm>
            <a:off x="4772050" y="3720431"/>
            <a:ext cx="1006679" cy="14076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1BAE19-D591-4F6C-A586-5C06AFE69F0B}"/>
              </a:ext>
            </a:extLst>
          </p:cNvPr>
          <p:cNvGrpSpPr/>
          <p:nvPr/>
        </p:nvGrpSpPr>
        <p:grpSpPr>
          <a:xfrm>
            <a:off x="2071330" y="1739288"/>
            <a:ext cx="2686714" cy="369332"/>
            <a:chOff x="1414790" y="1733546"/>
            <a:chExt cx="2686714" cy="3693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54D4E9-3CE3-41E6-8013-FE462A4B0E3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38" y="1792498"/>
              <a:ext cx="1226666" cy="2514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763F86-10B7-47E9-8967-6D3B4B1F3D4E}"/>
                </a:ext>
              </a:extLst>
            </p:cNvPr>
            <p:cNvSpPr txBox="1"/>
            <p:nvPr/>
          </p:nvSpPr>
          <p:spPr>
            <a:xfrm>
              <a:off x="1414790" y="1733546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2-dim feature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F56AAD-ED67-4852-BE09-F4D3C8572D8A}"/>
              </a:ext>
            </a:extLst>
          </p:cNvPr>
          <p:cNvGrpSpPr/>
          <p:nvPr/>
        </p:nvGrpSpPr>
        <p:grpSpPr>
          <a:xfrm>
            <a:off x="3375604" y="1078992"/>
            <a:ext cx="2392793" cy="461665"/>
            <a:chOff x="3265365" y="820728"/>
            <a:chExt cx="2392793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A1DA99-B4BB-4D38-90A7-72C0BD0F02AC}"/>
                </a:ext>
              </a:extLst>
            </p:cNvPr>
            <p:cNvSpPr/>
            <p:nvPr/>
          </p:nvSpPr>
          <p:spPr>
            <a:xfrm>
              <a:off x="3611760" y="820728"/>
              <a:ext cx="20463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normalization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70D75E-9869-46B1-8F11-5D3C6D23D34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365" y="973488"/>
              <a:ext cx="288000" cy="22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184910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405210-435B-483E-B038-60C3A6520CF0}"/>
              </a:ext>
            </a:extLst>
          </p:cNvPr>
          <p:cNvSpPr/>
          <p:nvPr/>
        </p:nvSpPr>
        <p:spPr>
          <a:xfrm>
            <a:off x="3467422" y="1078992"/>
            <a:ext cx="3056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Z-score normalization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9FB8C2-EAD1-4AD7-9FB5-9EF547F78AC0}"/>
              </a:ext>
            </a:extLst>
          </p:cNvPr>
          <p:cNvGrpSpPr/>
          <p:nvPr/>
        </p:nvGrpSpPr>
        <p:grpSpPr>
          <a:xfrm>
            <a:off x="3930325" y="2520895"/>
            <a:ext cx="5093458" cy="1674874"/>
            <a:chOff x="4088038" y="2354867"/>
            <a:chExt cx="5093458" cy="167487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7BB4E4-12AE-4754-8AEF-F780A0CF7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8038" y="2354867"/>
              <a:ext cx="5093458" cy="163375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A5FAF0-372E-4A13-8868-24FCDD17505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826" y="2379570"/>
              <a:ext cx="200228" cy="13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B232B2-B673-4EFF-B6DB-6EBBCED33F08}"/>
                </a:ext>
              </a:extLst>
            </p:cNvPr>
            <p:cNvSpPr txBox="1"/>
            <p:nvPr/>
          </p:nvSpPr>
          <p:spPr>
            <a:xfrm>
              <a:off x="4209031" y="3691187"/>
              <a:ext cx="2015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-4     -2      0      2      4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B48C3-BB5F-44D6-B0B8-543B1D29F9AD}"/>
                </a:ext>
              </a:extLst>
            </p:cNvPr>
            <p:cNvSpPr txBox="1"/>
            <p:nvPr/>
          </p:nvSpPr>
          <p:spPr>
            <a:xfrm>
              <a:off x="6953098" y="3691187"/>
              <a:ext cx="2015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-2     -1      0      1      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AF5ECD6-506F-4AF7-9B07-1EB42BEDA809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8745" y="3122684"/>
              <a:ext cx="202972" cy="1316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CB0AE45-AE4E-46E0-B9A4-68D6567D9CC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052" y="3137565"/>
              <a:ext cx="197486" cy="13165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FB7B61-8DB7-4CEE-A8EF-28D729053139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164" y="2408167"/>
              <a:ext cx="205714" cy="134400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D619049-8D81-43E4-9BDE-B7871E2960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37" y="4714711"/>
            <a:ext cx="1214476" cy="3047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DBAAF1F-7B59-4788-8A2A-A2CD0784DC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0" y="4704515"/>
            <a:ext cx="1214476" cy="3032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B2054E8-B566-4498-B725-9BA586F600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77" y="5666962"/>
            <a:ext cx="1226666" cy="251429"/>
          </a:xfrm>
          <a:prstGeom prst="rect">
            <a:avLst/>
          </a:prstGeom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8141D545-A414-4E27-A064-5602CD8666D2}"/>
              </a:ext>
            </a:extLst>
          </p:cNvPr>
          <p:cNvSpPr/>
          <p:nvPr/>
        </p:nvSpPr>
        <p:spPr>
          <a:xfrm>
            <a:off x="6066613" y="5128896"/>
            <a:ext cx="486783" cy="3868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D0F21F-A115-416A-BFA0-11701075A95E}"/>
              </a:ext>
            </a:extLst>
          </p:cNvPr>
          <p:cNvGrpSpPr/>
          <p:nvPr/>
        </p:nvGrpSpPr>
        <p:grpSpPr>
          <a:xfrm>
            <a:off x="582906" y="2076012"/>
            <a:ext cx="3006738" cy="2675614"/>
            <a:chOff x="616971" y="1589899"/>
            <a:chExt cx="3006738" cy="26756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AE5BF1-F805-4A32-A42D-D917ED1ED5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698" y="1659057"/>
              <a:ext cx="1226666" cy="2514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DBBA7B-0C62-4C27-B7DD-A1CCE9437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94" y="2272931"/>
              <a:ext cx="2629915" cy="199258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F2E854B-D73B-4822-A29F-C653F2C41D0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22" y="4094198"/>
              <a:ext cx="200228" cy="1344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829AD5A-D1B5-4B9A-AC87-645D3EA141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047" y="4053075"/>
              <a:ext cx="205714" cy="1344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0FD3EB6-A11E-4CCA-A909-095A004F8FF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991" y="2205731"/>
              <a:ext cx="566857" cy="25142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389D506-C5A0-4539-8245-1E83DCD32C8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475" y="2349223"/>
              <a:ext cx="566857" cy="25142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8D7ED-9581-4C10-8A1B-FA8D29CC9FE0}"/>
                </a:ext>
              </a:extLst>
            </p:cNvPr>
            <p:cNvSpPr txBox="1"/>
            <p:nvPr/>
          </p:nvSpPr>
          <p:spPr>
            <a:xfrm>
              <a:off x="616971" y="1589899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2-dim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422927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0F8ED-4991-4ABB-AB08-8447F5051BC5}"/>
              </a:ext>
            </a:extLst>
          </p:cNvPr>
          <p:cNvSpPr txBox="1"/>
          <p:nvPr/>
        </p:nvSpPr>
        <p:spPr>
          <a:xfrm>
            <a:off x="3426494" y="174482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Data from Facebook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2FAED-60F2-49DA-9F1E-408B077090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9991" y="3728752"/>
          <a:ext cx="3063299" cy="2585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1323">
                  <a:extLst>
                    <a:ext uri="{9D8B030D-6E8A-4147-A177-3AD203B41FA5}">
                      <a16:colId xmlns:a16="http://schemas.microsoft.com/office/drawing/2014/main" val="191044096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03665362"/>
                    </a:ext>
                  </a:extLst>
                </a:gridCol>
                <a:gridCol w="1375176">
                  <a:extLst>
                    <a:ext uri="{9D8B030D-6E8A-4147-A177-3AD203B41FA5}">
                      <a16:colId xmlns:a16="http://schemas.microsoft.com/office/drawing/2014/main" val="335187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friends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happiness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2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2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247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8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210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3933D6-BAAF-4837-8018-8138BEA096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32169" y="3728752"/>
          <a:ext cx="3063299" cy="2585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1323">
                  <a:extLst>
                    <a:ext uri="{9D8B030D-6E8A-4147-A177-3AD203B41FA5}">
                      <a16:colId xmlns:a16="http://schemas.microsoft.com/office/drawing/2014/main" val="191044096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03665362"/>
                    </a:ext>
                  </a:extLst>
                </a:gridCol>
                <a:gridCol w="1375176">
                  <a:extLst>
                    <a:ext uri="{9D8B030D-6E8A-4147-A177-3AD203B41FA5}">
                      <a16:colId xmlns:a16="http://schemas.microsoft.com/office/drawing/2014/main" val="335187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friends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happiness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2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2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247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8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9315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88B359C-BA04-4A94-AEF4-2D0086927C1A}"/>
              </a:ext>
            </a:extLst>
          </p:cNvPr>
          <p:cNvSpPr/>
          <p:nvPr/>
        </p:nvSpPr>
        <p:spPr>
          <a:xfrm>
            <a:off x="3698798" y="4828768"/>
            <a:ext cx="1746739" cy="2461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5EEAC-5250-4BF2-8F4F-27CA1D5CF2AC}"/>
              </a:ext>
            </a:extLst>
          </p:cNvPr>
          <p:cNvSpPr txBox="1"/>
          <p:nvPr/>
        </p:nvSpPr>
        <p:spPr>
          <a:xfrm>
            <a:off x="3574582" y="4346708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Z-score normalization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2A4FC-54FA-487A-99B6-F061860FF43B}"/>
              </a:ext>
            </a:extLst>
          </p:cNvPr>
          <p:cNvSpPr/>
          <p:nvPr/>
        </p:nvSpPr>
        <p:spPr>
          <a:xfrm>
            <a:off x="2330301" y="1078992"/>
            <a:ext cx="4483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Example of Z-score normalization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95A79-3CD3-48D8-850C-0EEA4E6D6DB6}"/>
              </a:ext>
            </a:extLst>
          </p:cNvPr>
          <p:cNvSpPr/>
          <p:nvPr/>
        </p:nvSpPr>
        <p:spPr>
          <a:xfrm>
            <a:off x="1365667" y="2176227"/>
            <a:ext cx="7098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friends = [109, 1017, 1127, 418, 625, 957, 89, 950, 946, 797, 981, 125, 455, 731,   	1640, 485, 1309, 472, 1132, 1773, 906, 531, 742, 621]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happiness = [0.8, 0.6, 0.3, 0.6, 0.6, 0.4, 0.8, 0.5, 0.4, 0.3, 0.3, 0.6, 0.2, 0.8, 1, 0.6, 0.2,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	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0.7, 0.5, 0.3, 0.1, 0, 0.3, 1]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634712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E0D166-076F-4979-8153-F539B232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54" y="3429000"/>
            <a:ext cx="3961368" cy="29710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7FBE5C-6B9B-4E86-890A-FADDCB280DED}"/>
              </a:ext>
            </a:extLst>
          </p:cNvPr>
          <p:cNvGrpSpPr/>
          <p:nvPr/>
        </p:nvGrpSpPr>
        <p:grpSpPr>
          <a:xfrm>
            <a:off x="2136650" y="3570333"/>
            <a:ext cx="5278075" cy="3122712"/>
            <a:chOff x="1400960" y="3147248"/>
            <a:chExt cx="5278075" cy="31227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A2544E-E228-4C3C-8C61-62623C104A32}"/>
                </a:ext>
              </a:extLst>
            </p:cNvPr>
            <p:cNvSpPr/>
            <p:nvPr/>
          </p:nvSpPr>
          <p:spPr>
            <a:xfrm>
              <a:off x="1400960" y="3147248"/>
              <a:ext cx="13674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happiness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C248F0-3974-4FC9-A2F4-6712A30C93B7}"/>
                </a:ext>
              </a:extLst>
            </p:cNvPr>
            <p:cNvSpPr/>
            <p:nvPr/>
          </p:nvSpPr>
          <p:spPr>
            <a:xfrm>
              <a:off x="5311630" y="5931406"/>
              <a:ext cx="13674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friends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5F5A4EC-9982-47B8-A5EC-B21601845699}"/>
              </a:ext>
            </a:extLst>
          </p:cNvPr>
          <p:cNvSpPr/>
          <p:nvPr/>
        </p:nvSpPr>
        <p:spPr>
          <a:xfrm>
            <a:off x="2330301" y="1078992"/>
            <a:ext cx="4483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Example of Z-score normalization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222E6-6273-4A34-AA98-D60D880D8428}"/>
              </a:ext>
            </a:extLst>
          </p:cNvPr>
          <p:cNvSpPr txBox="1"/>
          <p:nvPr/>
        </p:nvSpPr>
        <p:spPr>
          <a:xfrm>
            <a:off x="3426494" y="174482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Data from Facebook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1CD00-A27B-41D3-A2BF-AD7A7245F911}"/>
              </a:ext>
            </a:extLst>
          </p:cNvPr>
          <p:cNvSpPr/>
          <p:nvPr/>
        </p:nvSpPr>
        <p:spPr>
          <a:xfrm>
            <a:off x="1365667" y="2176227"/>
            <a:ext cx="7098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friends = [109, 1017, 1127, 418, 625, 957, 89, 950, 946, 797, 981, 125, 455, 731,   	1640, 485, 1309, 472, 1132, 1773, 906, 531, 742, 621]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happiness = [0.8, 0.6, 0.3, 0.6, 0.6, 0.4, 0.8, 0.5, 0.4, 0.3, 0.3, 0.6, 0.2, 0.8, 1, 0.6, 0.2,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	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0.7, 0.5, 0.3, 0.1, 0, 0.3, 1]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98723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D08CE9-C774-4C65-A5F3-2B51113C9C6C}"/>
              </a:ext>
            </a:extLst>
          </p:cNvPr>
          <p:cNvSpPr txBox="1"/>
          <p:nvPr/>
        </p:nvSpPr>
        <p:spPr>
          <a:xfrm>
            <a:off x="3423943" y="1078992"/>
            <a:ext cx="229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Spatial pyramid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CAC114-30D0-43C7-8568-EE3C508D8F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15" y="4404719"/>
            <a:ext cx="4276947" cy="1777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460FF6-4814-47BC-A49D-F570DC690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31" y="2859504"/>
            <a:ext cx="2622669" cy="1203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E4669-4D93-422A-80BC-3C14CD29CADF}"/>
              </a:ext>
            </a:extLst>
          </p:cNvPr>
          <p:cNvSpPr txBox="1"/>
          <p:nvPr/>
        </p:nvSpPr>
        <p:spPr>
          <a:xfrm>
            <a:off x="159391" y="3260950"/>
            <a:ext cx="1498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SIFT feature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D481C-94C9-45FC-85B9-86A01DD3CEBC}"/>
              </a:ext>
            </a:extLst>
          </p:cNvPr>
          <p:cNvSpPr txBox="1"/>
          <p:nvPr/>
        </p:nvSpPr>
        <p:spPr>
          <a:xfrm>
            <a:off x="159391" y="5219382"/>
            <a:ext cx="240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Deep learning feature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E7235A-87C5-4E40-940A-0313B81E128B}"/>
              </a:ext>
            </a:extLst>
          </p:cNvPr>
          <p:cNvSpPr/>
          <p:nvPr/>
        </p:nvSpPr>
        <p:spPr>
          <a:xfrm>
            <a:off x="4762276" y="3337913"/>
            <a:ext cx="1746739" cy="2461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73677-52C0-46D7-BF34-E6D38AF3387A}"/>
              </a:ext>
            </a:extLst>
          </p:cNvPr>
          <p:cNvSpPr txBox="1"/>
          <p:nvPr/>
        </p:nvSpPr>
        <p:spPr>
          <a:xfrm>
            <a:off x="5200295" y="2999359"/>
            <a:ext cx="149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0127A-1FB6-41A4-8FD9-8532FDF7DB78}"/>
              </a:ext>
            </a:extLst>
          </p:cNvPr>
          <p:cNvSpPr txBox="1"/>
          <p:nvPr/>
        </p:nvSpPr>
        <p:spPr>
          <a:xfrm>
            <a:off x="6511648" y="3251564"/>
            <a:ext cx="204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encoded SIFT feature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A2E10C-E165-400A-910B-DE4E8420C0B9}"/>
              </a:ext>
            </a:extLst>
          </p:cNvPr>
          <p:cNvSpPr/>
          <p:nvPr/>
        </p:nvSpPr>
        <p:spPr>
          <a:xfrm rot="2700000">
            <a:off x="5408648" y="4685618"/>
            <a:ext cx="454889" cy="119048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6D548-1D13-4608-812C-30BB620D3216}"/>
              </a:ext>
            </a:extLst>
          </p:cNvPr>
          <p:cNvSpPr txBox="1"/>
          <p:nvPr/>
        </p:nvSpPr>
        <p:spPr>
          <a:xfrm>
            <a:off x="5970774" y="4410740"/>
            <a:ext cx="83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2FC7E-5798-4D4F-9BBF-8D3B870570BE}"/>
              </a:ext>
            </a:extLst>
          </p:cNvPr>
          <p:cNvSpPr txBox="1"/>
          <p:nvPr/>
        </p:nvSpPr>
        <p:spPr>
          <a:xfrm>
            <a:off x="3260665" y="2069953"/>
            <a:ext cx="2957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Losing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spatial information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07707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A6C2EA-EE15-4684-9ED0-E8554434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56" y="2916309"/>
            <a:ext cx="6442745" cy="3123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F34E1-3E84-4EFD-8BCC-791A9FD57FDF}"/>
              </a:ext>
            </a:extLst>
          </p:cNvPr>
          <p:cNvSpPr txBox="1"/>
          <p:nvPr/>
        </p:nvSpPr>
        <p:spPr>
          <a:xfrm>
            <a:off x="3187817" y="6039873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uniformly divide the image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7DE01-DFEC-468D-938A-3594B863A5F9}"/>
              </a:ext>
            </a:extLst>
          </p:cNvPr>
          <p:cNvSpPr txBox="1"/>
          <p:nvPr/>
        </p:nvSpPr>
        <p:spPr>
          <a:xfrm>
            <a:off x="3950887" y="262247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concatenate features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08CE9-C774-4C65-A5F3-2B51113C9C6C}"/>
              </a:ext>
            </a:extLst>
          </p:cNvPr>
          <p:cNvSpPr txBox="1"/>
          <p:nvPr/>
        </p:nvSpPr>
        <p:spPr>
          <a:xfrm>
            <a:off x="3423943" y="1078992"/>
            <a:ext cx="229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Spatial pyramid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377504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3B579-BEB3-47FA-B07E-6C846B3C6693}"/>
              </a:ext>
            </a:extLst>
          </p:cNvPr>
          <p:cNvSpPr txBox="1"/>
          <p:nvPr/>
        </p:nvSpPr>
        <p:spPr>
          <a:xfrm>
            <a:off x="2193718" y="5272251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Data</a:t>
            </a:r>
            <a:endParaRPr lang="zh-CN" altLang="en-US" sz="32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2E17715-55E9-421A-9AA0-25077BA3353B}"/>
              </a:ext>
            </a:extLst>
          </p:cNvPr>
          <p:cNvSpPr/>
          <p:nvPr/>
        </p:nvSpPr>
        <p:spPr>
          <a:xfrm>
            <a:off x="3389971" y="5410975"/>
            <a:ext cx="139390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0690-8830-43DF-91E5-4CE98456DED3}"/>
              </a:ext>
            </a:extLst>
          </p:cNvPr>
          <p:cNvSpPr txBox="1"/>
          <p:nvPr/>
        </p:nvSpPr>
        <p:spPr>
          <a:xfrm>
            <a:off x="5040351" y="5272249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Information</a:t>
            </a:r>
            <a:endParaRPr lang="zh-CN" altLang="en-US" sz="3200" dirty="0"/>
          </a:p>
        </p:txBody>
      </p:sp>
      <p:pic>
        <p:nvPicPr>
          <p:cNvPr id="2050" name="Picture 2" descr="âplay poolâçå¾çæç´¢ç»æ">
            <a:extLst>
              <a:ext uri="{FF2B5EF4-FFF2-40B4-BE49-F238E27FC236}">
                <a16:creationId xmlns:a16="http://schemas.microsoft.com/office/drawing/2014/main" id="{1C959BFD-046F-4BCC-B6C0-05226B87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0" y="2318335"/>
            <a:ext cx="3170552" cy="21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42BC8-BD4A-4E6D-8941-65E061D051DD}"/>
              </a:ext>
            </a:extLst>
          </p:cNvPr>
          <p:cNvSpPr txBox="1"/>
          <p:nvPr/>
        </p:nvSpPr>
        <p:spPr>
          <a:xfrm>
            <a:off x="4943369" y="2400735"/>
            <a:ext cx="233749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Is there a man?</a:t>
            </a:r>
          </a:p>
          <a:p>
            <a:pPr algn="l"/>
            <a:r>
              <a:rPr lang="en-US" sz="2000" dirty="0"/>
              <a:t>Where is he?</a:t>
            </a:r>
          </a:p>
          <a:p>
            <a:pPr algn="l"/>
            <a:r>
              <a:rPr lang="en-US" sz="2000" dirty="0"/>
              <a:t>What is he doing?</a:t>
            </a:r>
          </a:p>
          <a:p>
            <a:pPr algn="l"/>
            <a:r>
              <a:rPr lang="en-US" sz="2000" dirty="0"/>
              <a:t>How many balls?</a:t>
            </a:r>
          </a:p>
          <a:p>
            <a:pPr algn="l"/>
            <a:r>
              <a:rPr lang="en-US" sz="2000" dirty="0"/>
              <a:t>Which ball is closer?</a:t>
            </a:r>
          </a:p>
          <a:p>
            <a:pPr algn="l"/>
            <a:r>
              <a:rPr lang="en-US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14883254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8FA6C-7803-44E6-B242-C3376B0D5DF5}"/>
              </a:ext>
            </a:extLst>
          </p:cNvPr>
          <p:cNvSpPr txBox="1"/>
          <p:nvPr/>
        </p:nvSpPr>
        <p:spPr>
          <a:xfrm>
            <a:off x="705520" y="5551032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Non-structured Data</a:t>
            </a:r>
            <a:endParaRPr lang="zh-CN" altLang="en-US" sz="32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C963FD-8565-4B0B-AA51-8FEE6155C3F0}"/>
              </a:ext>
            </a:extLst>
          </p:cNvPr>
          <p:cNvSpPr/>
          <p:nvPr/>
        </p:nvSpPr>
        <p:spPr>
          <a:xfrm rot="18900000">
            <a:off x="2300984" y="4954358"/>
            <a:ext cx="139390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4A217-2DF5-4263-91AE-B27A10DF49ED}"/>
              </a:ext>
            </a:extLst>
          </p:cNvPr>
          <p:cNvSpPr txBox="1"/>
          <p:nvPr/>
        </p:nvSpPr>
        <p:spPr>
          <a:xfrm>
            <a:off x="3071396" y="3921770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Structured Data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069D3-10F3-466F-8D34-F636EB4539FD}"/>
              </a:ext>
            </a:extLst>
          </p:cNvPr>
          <p:cNvSpPr txBox="1"/>
          <p:nvPr/>
        </p:nvSpPr>
        <p:spPr>
          <a:xfrm>
            <a:off x="6280090" y="5564637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Information</a:t>
            </a:r>
            <a:endParaRPr lang="zh-CN" altLang="en-US" sz="3200" dirty="0"/>
          </a:p>
        </p:txBody>
      </p:sp>
      <p:pic>
        <p:nvPicPr>
          <p:cNvPr id="10" name="Picture 2" descr="âplay poolâçå¾çæç´¢ç»æ">
            <a:extLst>
              <a:ext uri="{FF2B5EF4-FFF2-40B4-BE49-F238E27FC236}">
                <a16:creationId xmlns:a16="http://schemas.microsoft.com/office/drawing/2014/main" id="{3F86BA32-074E-4537-80E6-A4A33181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1" y="3803938"/>
            <a:ext cx="2128692" cy="14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0D1A64-5120-4158-B274-C27830D54F1A}"/>
              </a:ext>
            </a:extLst>
          </p:cNvPr>
          <p:cNvSpPr txBox="1"/>
          <p:nvPr/>
        </p:nvSpPr>
        <p:spPr>
          <a:xfrm>
            <a:off x="6664599" y="3537049"/>
            <a:ext cx="233749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Is there a man?</a:t>
            </a:r>
          </a:p>
          <a:p>
            <a:pPr algn="l"/>
            <a:r>
              <a:rPr lang="en-US" sz="2000" dirty="0"/>
              <a:t>Where is he?</a:t>
            </a:r>
          </a:p>
          <a:p>
            <a:pPr algn="l"/>
            <a:r>
              <a:rPr lang="en-US" sz="2000" dirty="0"/>
              <a:t>What is he doing?</a:t>
            </a:r>
          </a:p>
          <a:p>
            <a:pPr algn="l"/>
            <a:r>
              <a:rPr lang="en-US" sz="2000" dirty="0"/>
              <a:t>How many balls?</a:t>
            </a:r>
          </a:p>
          <a:p>
            <a:pPr algn="l"/>
            <a:r>
              <a:rPr lang="en-US" sz="2000" dirty="0"/>
              <a:t>Which ball is closer?</a:t>
            </a:r>
          </a:p>
          <a:p>
            <a:pPr algn="l"/>
            <a:r>
              <a:rPr lang="en-US" sz="2000" dirty="0"/>
              <a:t>….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B041BD-649A-40A0-8AED-07E599C2A226}"/>
              </a:ext>
            </a:extLst>
          </p:cNvPr>
          <p:cNvSpPr/>
          <p:nvPr/>
        </p:nvSpPr>
        <p:spPr>
          <a:xfrm rot="2700000">
            <a:off x="5194875" y="4934406"/>
            <a:ext cx="139390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ç¸å³å¾ç">
            <a:extLst>
              <a:ext uri="{FF2B5EF4-FFF2-40B4-BE49-F238E27FC236}">
                <a16:creationId xmlns:a16="http://schemas.microsoft.com/office/drawing/2014/main" id="{C5FD8978-9A58-4FD1-B48B-2D4A1E23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96" y="2207201"/>
            <a:ext cx="2378789" cy="13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88001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57493-6F6D-4A20-B448-246293C0E038}"/>
              </a:ext>
            </a:extLst>
          </p:cNvPr>
          <p:cNvSpPr txBox="1"/>
          <p:nvPr/>
        </p:nvSpPr>
        <p:spPr>
          <a:xfrm>
            <a:off x="6608841" y="2923732"/>
            <a:ext cx="233749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Is there a m</a:t>
            </a:r>
            <a:r>
              <a:rPr lang="en-US" altLang="zh-CN" sz="2000" dirty="0"/>
              <a:t>a</a:t>
            </a:r>
            <a:r>
              <a:rPr lang="en-US" sz="2000" dirty="0"/>
              <a:t>n?</a:t>
            </a:r>
          </a:p>
          <a:p>
            <a:pPr algn="l"/>
            <a:r>
              <a:rPr lang="en-US" sz="2000" dirty="0"/>
              <a:t>Where is he?</a:t>
            </a:r>
          </a:p>
          <a:p>
            <a:pPr algn="l"/>
            <a:r>
              <a:rPr lang="en-US" sz="2000" dirty="0"/>
              <a:t>What is he doing?</a:t>
            </a:r>
          </a:p>
          <a:p>
            <a:pPr algn="l"/>
            <a:r>
              <a:rPr lang="en-US" sz="2000" dirty="0"/>
              <a:t>How many balls?</a:t>
            </a:r>
          </a:p>
          <a:p>
            <a:pPr algn="l"/>
            <a:r>
              <a:rPr lang="en-US" sz="2000" dirty="0"/>
              <a:t>Which ball is closer?</a:t>
            </a:r>
          </a:p>
          <a:p>
            <a:pPr algn="l"/>
            <a:r>
              <a:rPr lang="en-US" sz="2000" dirty="0"/>
              <a:t>….</a:t>
            </a:r>
          </a:p>
        </p:txBody>
      </p:sp>
      <p:pic>
        <p:nvPicPr>
          <p:cNvPr id="4" name="Picture 4" descr="ç¸å³å¾ç">
            <a:extLst>
              <a:ext uri="{FF2B5EF4-FFF2-40B4-BE49-F238E27FC236}">
                <a16:creationId xmlns:a16="http://schemas.microsoft.com/office/drawing/2014/main" id="{3E1AA8E8-3CF9-4E62-B7DD-581D8D8A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6" y="3179549"/>
            <a:ext cx="2378789" cy="13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2185FDD-F64F-4374-8789-C94C8A5718D5}"/>
              </a:ext>
            </a:extLst>
          </p:cNvPr>
          <p:cNvSpPr/>
          <p:nvPr/>
        </p:nvSpPr>
        <p:spPr>
          <a:xfrm>
            <a:off x="2789441" y="3695967"/>
            <a:ext cx="80448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BDC037-CEF8-4517-AB32-E216583CC2C8}"/>
              </a:ext>
            </a:extLst>
          </p:cNvPr>
          <p:cNvSpPr/>
          <p:nvPr/>
        </p:nvSpPr>
        <p:spPr>
          <a:xfrm>
            <a:off x="3673149" y="3225886"/>
            <a:ext cx="1739590" cy="12474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F4598A-1935-48CF-8CAD-272674F916DF}"/>
              </a:ext>
            </a:extLst>
          </p:cNvPr>
          <p:cNvSpPr/>
          <p:nvPr/>
        </p:nvSpPr>
        <p:spPr>
          <a:xfrm>
            <a:off x="5608549" y="3662518"/>
            <a:ext cx="80448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1C18D-5E9D-4108-B21B-4EA08C21234B}"/>
              </a:ext>
            </a:extLst>
          </p:cNvPr>
          <p:cNvSpPr txBox="1"/>
          <p:nvPr/>
        </p:nvSpPr>
        <p:spPr>
          <a:xfrm>
            <a:off x="297568" y="205951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Structured Data</a:t>
            </a:r>
            <a:endParaRPr lang="zh-CN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F56C3-A63C-4F36-82B2-A3F9C4A25EA9}"/>
              </a:ext>
            </a:extLst>
          </p:cNvPr>
          <p:cNvSpPr txBox="1"/>
          <p:nvPr/>
        </p:nvSpPr>
        <p:spPr>
          <a:xfrm>
            <a:off x="6702896" y="2028738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Information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1312444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7F33FC-A0BA-4395-B15B-0F9D1D87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23" y="3173346"/>
            <a:ext cx="1956658" cy="1802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57493-6F6D-4A20-B448-246293C0E038}"/>
              </a:ext>
            </a:extLst>
          </p:cNvPr>
          <p:cNvSpPr txBox="1"/>
          <p:nvPr/>
        </p:nvSpPr>
        <p:spPr>
          <a:xfrm>
            <a:off x="6608841" y="2923732"/>
            <a:ext cx="233749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Is there a m</a:t>
            </a:r>
            <a:r>
              <a:rPr lang="en-US" altLang="zh-CN" sz="2000" dirty="0"/>
              <a:t>a</a:t>
            </a:r>
            <a:r>
              <a:rPr lang="en-US" sz="2000" dirty="0"/>
              <a:t>n?</a:t>
            </a:r>
          </a:p>
          <a:p>
            <a:pPr algn="l"/>
            <a:r>
              <a:rPr lang="en-US" sz="2000" dirty="0"/>
              <a:t>Where is he?</a:t>
            </a:r>
          </a:p>
          <a:p>
            <a:pPr algn="l"/>
            <a:r>
              <a:rPr lang="en-US" sz="2000" dirty="0"/>
              <a:t>What is he doing?</a:t>
            </a:r>
          </a:p>
          <a:p>
            <a:pPr algn="l"/>
            <a:r>
              <a:rPr lang="en-US" sz="2000" dirty="0"/>
              <a:t>How many balls?</a:t>
            </a:r>
          </a:p>
          <a:p>
            <a:pPr algn="l"/>
            <a:r>
              <a:rPr lang="en-US" sz="2000" dirty="0"/>
              <a:t>Which ball is closer?</a:t>
            </a:r>
          </a:p>
          <a:p>
            <a:pPr algn="l"/>
            <a:r>
              <a:rPr lang="en-US" sz="2000" dirty="0"/>
              <a:t>….</a:t>
            </a:r>
          </a:p>
        </p:txBody>
      </p:sp>
      <p:pic>
        <p:nvPicPr>
          <p:cNvPr id="4" name="Picture 4" descr="ç¸å³å¾ç">
            <a:extLst>
              <a:ext uri="{FF2B5EF4-FFF2-40B4-BE49-F238E27FC236}">
                <a16:creationId xmlns:a16="http://schemas.microsoft.com/office/drawing/2014/main" id="{3E1AA8E8-3CF9-4E62-B7DD-581D8D8A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6" y="3179549"/>
            <a:ext cx="2378789" cy="13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2185FDD-F64F-4374-8789-C94C8A5718D5}"/>
              </a:ext>
            </a:extLst>
          </p:cNvPr>
          <p:cNvSpPr/>
          <p:nvPr/>
        </p:nvSpPr>
        <p:spPr>
          <a:xfrm>
            <a:off x="2789441" y="3695967"/>
            <a:ext cx="80448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F4598A-1935-48CF-8CAD-272674F916DF}"/>
              </a:ext>
            </a:extLst>
          </p:cNvPr>
          <p:cNvSpPr/>
          <p:nvPr/>
        </p:nvSpPr>
        <p:spPr>
          <a:xfrm>
            <a:off x="5608549" y="3662518"/>
            <a:ext cx="804482" cy="307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1C18D-5E9D-4108-B21B-4EA08C21234B}"/>
              </a:ext>
            </a:extLst>
          </p:cNvPr>
          <p:cNvSpPr txBox="1"/>
          <p:nvPr/>
        </p:nvSpPr>
        <p:spPr>
          <a:xfrm>
            <a:off x="297568" y="205951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Structured Data</a:t>
            </a:r>
            <a:endParaRPr lang="zh-CN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F56C3-A63C-4F36-82B2-A3F9C4A25EA9}"/>
              </a:ext>
            </a:extLst>
          </p:cNvPr>
          <p:cNvSpPr txBox="1"/>
          <p:nvPr/>
        </p:nvSpPr>
        <p:spPr>
          <a:xfrm>
            <a:off x="6702896" y="2028738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Information</a:t>
            </a:r>
            <a:endParaRPr lang="zh-CN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7309D-B10A-4C6F-9F62-132C7079A5F4}"/>
              </a:ext>
            </a:extLst>
          </p:cNvPr>
          <p:cNvSpPr txBox="1"/>
          <p:nvPr/>
        </p:nvSpPr>
        <p:spPr>
          <a:xfrm>
            <a:off x="3496389" y="2582735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Deep Learning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323265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âdeep learningâçå¾çæç´¢ç»æ">
            <a:extLst>
              <a:ext uri="{FF2B5EF4-FFF2-40B4-BE49-F238E27FC236}">
                <a16:creationId xmlns:a16="http://schemas.microsoft.com/office/drawing/2014/main" id="{A79F5F23-F399-4AD6-8357-C1D6C390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7" y="2421441"/>
            <a:ext cx="66008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F6CA7-025A-43A6-9BDB-62687CF3D19D}"/>
              </a:ext>
            </a:extLst>
          </p:cNvPr>
          <p:cNvSpPr txBox="1"/>
          <p:nvPr/>
        </p:nvSpPr>
        <p:spPr>
          <a:xfrm>
            <a:off x="1446786" y="1078992"/>
            <a:ext cx="625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Deep learning model is end-to-end system</a:t>
            </a:r>
            <a:endParaRPr lang="zh-CN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B7621-45F9-4CCD-BDA2-FA11377EA4F3}"/>
              </a:ext>
            </a:extLst>
          </p:cNvPr>
          <p:cNvSpPr/>
          <p:nvPr/>
        </p:nvSpPr>
        <p:spPr>
          <a:xfrm>
            <a:off x="1104318" y="2138067"/>
            <a:ext cx="7582829" cy="195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6898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âdeep learningâçå¾çæç´¢ç»æ">
            <a:extLst>
              <a:ext uri="{FF2B5EF4-FFF2-40B4-BE49-F238E27FC236}">
                <a16:creationId xmlns:a16="http://schemas.microsoft.com/office/drawing/2014/main" id="{A79F5F23-F399-4AD6-8357-C1D6C390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7" y="2421441"/>
            <a:ext cx="66008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F6CA7-025A-43A6-9BDB-62687CF3D19D}"/>
              </a:ext>
            </a:extLst>
          </p:cNvPr>
          <p:cNvSpPr txBox="1"/>
          <p:nvPr/>
        </p:nvSpPr>
        <p:spPr>
          <a:xfrm>
            <a:off x="1446786" y="1078992"/>
            <a:ext cx="625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Deep learning model is end-to-end system</a:t>
            </a:r>
            <a:endParaRPr lang="zh-CN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B7621-45F9-4CCD-BDA2-FA11377EA4F3}"/>
              </a:ext>
            </a:extLst>
          </p:cNvPr>
          <p:cNvSpPr/>
          <p:nvPr/>
        </p:nvSpPr>
        <p:spPr>
          <a:xfrm>
            <a:off x="1104318" y="2138067"/>
            <a:ext cx="7582829" cy="195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0F7278-8131-488D-987B-B2139DDC55CD}"/>
              </a:ext>
            </a:extLst>
          </p:cNvPr>
          <p:cNvSpPr/>
          <p:nvPr/>
        </p:nvSpPr>
        <p:spPr>
          <a:xfrm>
            <a:off x="3475463" y="4600695"/>
            <a:ext cx="1888274" cy="11634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F73DE6-E591-4989-A69A-B529853CD5DA}"/>
              </a:ext>
            </a:extLst>
          </p:cNvPr>
          <p:cNvSpPr/>
          <p:nvPr/>
        </p:nvSpPr>
        <p:spPr>
          <a:xfrm>
            <a:off x="5494763" y="4600694"/>
            <a:ext cx="504594" cy="1148575"/>
          </a:xfrm>
          <a:prstGeom prst="roundRect">
            <a:avLst/>
          </a:prstGeom>
          <a:noFill/>
          <a:ln w="28575">
            <a:solidFill>
              <a:srgbClr val="3F6E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8807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âdeep learningâçå¾çæç´¢ç»æ">
            <a:extLst>
              <a:ext uri="{FF2B5EF4-FFF2-40B4-BE49-F238E27FC236}">
                <a16:creationId xmlns:a16="http://schemas.microsoft.com/office/drawing/2014/main" id="{A79F5F23-F399-4AD6-8357-C1D6C390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7" y="2421441"/>
            <a:ext cx="66008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F6CA7-025A-43A6-9BDB-62687CF3D19D}"/>
              </a:ext>
            </a:extLst>
          </p:cNvPr>
          <p:cNvSpPr txBox="1"/>
          <p:nvPr/>
        </p:nvSpPr>
        <p:spPr>
          <a:xfrm>
            <a:off x="1097331" y="1078992"/>
            <a:ext cx="694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Prior to deep learning, we first extract features </a:t>
            </a:r>
            <a:endParaRPr lang="zh-CN" alt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A5170-0F37-4505-95D8-7CDBEB9FCAB3}"/>
              </a:ext>
            </a:extLst>
          </p:cNvPr>
          <p:cNvSpPr/>
          <p:nvPr/>
        </p:nvSpPr>
        <p:spPr>
          <a:xfrm>
            <a:off x="2899317" y="2787805"/>
            <a:ext cx="1460810" cy="11485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23DB0-876F-402F-A576-73622311C7A2}"/>
              </a:ext>
            </a:extLst>
          </p:cNvPr>
          <p:cNvSpPr/>
          <p:nvPr/>
        </p:nvSpPr>
        <p:spPr>
          <a:xfrm>
            <a:off x="3475463" y="4600695"/>
            <a:ext cx="1888274" cy="11634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091627-72DE-436F-9B24-D01D567933CC}"/>
              </a:ext>
            </a:extLst>
          </p:cNvPr>
          <p:cNvSpPr/>
          <p:nvPr/>
        </p:nvSpPr>
        <p:spPr>
          <a:xfrm>
            <a:off x="4633331" y="2787804"/>
            <a:ext cx="1722863" cy="1148575"/>
          </a:xfrm>
          <a:prstGeom prst="roundRect">
            <a:avLst/>
          </a:prstGeom>
          <a:noFill/>
          <a:ln w="28575">
            <a:solidFill>
              <a:srgbClr val="3F6E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0254E0-7F25-40F0-8528-C5065E7140C3}"/>
              </a:ext>
            </a:extLst>
          </p:cNvPr>
          <p:cNvSpPr/>
          <p:nvPr/>
        </p:nvSpPr>
        <p:spPr>
          <a:xfrm>
            <a:off x="5494763" y="4600694"/>
            <a:ext cx="504594" cy="1148575"/>
          </a:xfrm>
          <a:prstGeom prst="roundRect">
            <a:avLst/>
          </a:prstGeom>
          <a:noFill/>
          <a:ln w="28575">
            <a:solidFill>
              <a:srgbClr val="3F6EA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9B32-A6E0-4BAE-96AD-148C71945213}"/>
              </a:ext>
            </a:extLst>
          </p:cNvPr>
          <p:cNvSpPr txBox="1"/>
          <p:nvPr/>
        </p:nvSpPr>
        <p:spPr>
          <a:xfrm>
            <a:off x="2758864" y="5930095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extract deep learning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01029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16.6854"/>
  <p:tag name="LATEXADDIN" val="\documentclass{article}&#10;\usepackage{amsmath}&#10;\pagestyle{empty}&#10;\begin{document}&#10;&#10;$640\times640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782.90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=\frac{\x}{(\sum_i |x_i|^p)^{\frac{1}{p}}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1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=[x_1,x_2,\ldots,x_n]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60.7424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f{0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933.6333"/>
  <p:tag name="LATEXADDIN" val="\documentclass{article}&#10;\usepackage{amsmath}&#10;\pagestyle{empty}&#10;\begin{document}&#10;&#10;&#10;$(\tilde{|x|}_1^p+\tilde{|x|}_2^p)^{\frac{1}{p}}=1$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&#10;$w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3.67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=[\tilde{x}_1,\tilde{x}_2]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17.697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2}$&#10;&#10;&#10;\end{document}"/>
  <p:tag name="IGUANATEXSIZE" val="15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414.69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1}$&#10;&#10;&#10;\end{document}"/>
  <p:tag name="IGUANATEXSIZE" val="15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96.4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1.5}$&#10;&#10;&#10;\end{document}"/>
  <p:tag name="IGUANATEXSIZE" val="15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96.4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0.5}$&#10;&#10;&#10;\end{document}"/>
  <p:tag name="IGUANATEXSIZE" val="15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40.45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0}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336.70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1}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96.4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0.5}$&#10;&#10;&#10;\end{document}"/>
  <p:tag name="IGUANATEXSIZE" val="15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18.44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1.5}$&#10;&#10;&#10;\end{document}"/>
  <p:tag name="IGUANATEXSIZE" val="15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8.45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\infty}$&#10;&#10;&#10;\end{document}"/>
  <p:tag name="IGUANATEXSIZE" val="15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&#10;$h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2}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97.67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x}_1=\frac{x_1-\mu_1}{\sigma_1}$&#10;&#10;&#10;\end{document}"/>
  <p:tag name="IGUANATEXSIZE" val="20"/>
  <p:tag name="IGUANATEXCURSOR" val="56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97.67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x}_2=\frac{x_2-\mu_2}{\sigma_2}$&#10;&#10;&#10;\end{document}"/>
  <p:tag name="IGUANATEXSIZE" val="20"/>
  <p:tag name="IGUANATEXCURSOR" val="56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3.67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=[\tilde{x}_1,\tilde{x}_2]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3.67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=[x_1,x_2]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$x_1$&#10;&#10;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$x_2$&#10;&#10;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78.96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_2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78.96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_1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$x_1$&#10;&#10;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18.9351"/>
  <p:tag name="LATEXADDIN" val="\documentclass{article}&#10;\usepackage{amsmath}&#10;\pagestyle{empty}&#10;\begin{document}&#10;&#10;&#10;$h\times w\times 3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10.9861"/>
  <p:tag name="LATEXADDIN" val="\documentclass{article}&#10;\usepackage{amsmath}&#10;\pagestyle{empty}&#10;\begin{document}&#10;&#10;$\sigma_2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07.9865"/>
  <p:tag name="LATEXADDIN" val="\documentclass{article}&#10;\usepackage{amsmath}&#10;\pagestyle{empty}&#10;\begin{document}&#10;&#10;$\sigma_1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$x_2$&#10;&#10;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&#10;$w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&#10;$h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1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=[x_1,x_2,\ldots,x_n]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578.92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(\sum_i |x_i|^p)^{\frac{1}{p}}$&#10;&#10;&#10;\end{document}"/>
  <p:tag name="IGUANATEXSIZE" val="20"/>
  <p:tag name="IGUANATEXCURSOR" val="55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1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3147</TotalTime>
  <Words>505</Words>
  <Application>Microsoft Office PowerPoint</Application>
  <PresentationFormat>On-screen Show (4:3)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2016-VI主题-蓝</vt:lpstr>
      <vt:lpstr>1_2016-VI主题-蓝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388</cp:revision>
  <dcterms:created xsi:type="dcterms:W3CDTF">2016-04-20T02:59:17Z</dcterms:created>
  <dcterms:modified xsi:type="dcterms:W3CDTF">2019-02-25T04:33:26Z</dcterms:modified>
</cp:coreProperties>
</file>