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7" r:id="rId3"/>
    <p:sldId id="298" r:id="rId4"/>
    <p:sldId id="292" r:id="rId5"/>
    <p:sldId id="299" r:id="rId6"/>
    <p:sldId id="283" r:id="rId7"/>
    <p:sldId id="288" r:id="rId8"/>
    <p:sldId id="300" r:id="rId9"/>
    <p:sldId id="294" r:id="rId10"/>
    <p:sldId id="301" r:id="rId11"/>
    <p:sldId id="281" r:id="rId12"/>
    <p:sldId id="289" r:id="rId13"/>
    <p:sldId id="290" r:id="rId14"/>
    <p:sldId id="293" r:id="rId15"/>
    <p:sldId id="296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4.png"/><Relationship Id="rId5" Type="http://schemas.openxmlformats.org/officeDocument/2006/relationships/tags" Target="../tags/tag16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2.xml"/><Relationship Id="rId7" Type="http://schemas.openxmlformats.org/officeDocument/2006/relationships/image" Target="../media/image29.png"/><Relationship Id="rId12" Type="http://schemas.openxmlformats.org/officeDocument/2006/relationships/image" Target="../media/image2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4.png"/><Relationship Id="rId5" Type="http://schemas.openxmlformats.org/officeDocument/2006/relationships/tags" Target="../tags/tag24.xml"/><Relationship Id="rId10" Type="http://schemas.openxmlformats.org/officeDocument/2006/relationships/image" Target="../media/image23.png"/><Relationship Id="rId4" Type="http://schemas.openxmlformats.org/officeDocument/2006/relationships/tags" Target="../tags/tag23.xml"/><Relationship Id="rId9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7.xml"/><Relationship Id="rId7" Type="http://schemas.openxmlformats.org/officeDocument/2006/relationships/image" Target="../media/image3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6.jpg"/><Relationship Id="rId5" Type="http://schemas.openxmlformats.org/officeDocument/2006/relationships/tags" Target="../tags/tag29.xml"/><Relationship Id="rId10" Type="http://schemas.openxmlformats.org/officeDocument/2006/relationships/image" Target="../media/image35.png"/><Relationship Id="rId4" Type="http://schemas.openxmlformats.org/officeDocument/2006/relationships/tags" Target="../tags/tag28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5.jp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Relationship Id="rId5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Relationship Id="rId5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.xml"/><Relationship Id="rId7" Type="http://schemas.openxmlformats.org/officeDocument/2006/relationships/image" Target="../media/image2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67B3E-9CF2-4B64-A191-FDA449726699}"/>
              </a:ext>
            </a:extLst>
          </p:cNvPr>
          <p:cNvSpPr txBox="1"/>
          <p:nvPr/>
        </p:nvSpPr>
        <p:spPr>
          <a:xfrm>
            <a:off x="213595" y="1940881"/>
            <a:ext cx="871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With fixed number of training samples, high dimension can easily cause overfitting.</a:t>
            </a:r>
            <a:endParaRPr lang="zh-CN" alt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B37D31-C418-4F6B-A560-9FDF27C61B01}"/>
              </a:ext>
            </a:extLst>
          </p:cNvPr>
          <p:cNvGrpSpPr/>
          <p:nvPr/>
        </p:nvGrpSpPr>
        <p:grpSpPr>
          <a:xfrm>
            <a:off x="1905772" y="3141326"/>
            <a:ext cx="5742006" cy="3117262"/>
            <a:chOff x="1671596" y="2015053"/>
            <a:chExt cx="5742006" cy="31172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846326-2BDE-497C-BAAE-5DD1B08F5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568" y="2312915"/>
              <a:ext cx="3945743" cy="2819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1504A-0086-4D94-AE77-4F8637B6C4AD}"/>
                </a:ext>
              </a:extLst>
            </p:cNvPr>
            <p:cNvSpPr txBox="1"/>
            <p:nvPr/>
          </p:nvSpPr>
          <p:spPr>
            <a:xfrm>
              <a:off x="5516929" y="4713512"/>
              <a:ext cx="1896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Feature dimension</a:t>
              </a:r>
              <a:endParaRPr lang="zh-CN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743CC2-748A-465A-86AD-BF004C046B06}"/>
                </a:ext>
              </a:extLst>
            </p:cNvPr>
            <p:cNvSpPr txBox="1"/>
            <p:nvPr/>
          </p:nvSpPr>
          <p:spPr>
            <a:xfrm>
              <a:off x="1671596" y="2015053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Classifier performance</a:t>
              </a:r>
              <a:endParaRPr lang="zh-CN" altLang="en-US" dirty="0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6A9E186A-F9E1-45A2-A8F5-124C69F94A98}"/>
                </a:ext>
              </a:extLst>
            </p:cNvPr>
            <p:cNvSpPr/>
            <p:nvPr/>
          </p:nvSpPr>
          <p:spPr>
            <a:xfrm rot="16200000">
              <a:off x="2576298" y="4475779"/>
              <a:ext cx="208850" cy="27596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0E7012D6-A52D-4720-86F5-8CEC5F506C81}"/>
                </a:ext>
              </a:extLst>
            </p:cNvPr>
            <p:cNvSpPr/>
            <p:nvPr/>
          </p:nvSpPr>
          <p:spPr>
            <a:xfrm rot="16200000">
              <a:off x="4409583" y="2916620"/>
              <a:ext cx="208850" cy="3390606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B01437-2D3C-4A99-89B9-4E15AC88DB42}"/>
                </a:ext>
              </a:extLst>
            </p:cNvPr>
            <p:cNvSpPr txBox="1"/>
            <p:nvPr/>
          </p:nvSpPr>
          <p:spPr>
            <a:xfrm>
              <a:off x="2159437" y="4726449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underfitting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6E3AC-4E62-4AC7-BD39-F59E0E3E5C7A}"/>
                </a:ext>
              </a:extLst>
            </p:cNvPr>
            <p:cNvSpPr txBox="1"/>
            <p:nvPr/>
          </p:nvSpPr>
          <p:spPr>
            <a:xfrm>
              <a:off x="4056474" y="471552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overfitting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D8126B2-EB79-4AC3-851B-AC2DAB513F0D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7061836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7DEDB-0262-4B0B-A6EC-134F2C69C7D9}"/>
              </a:ext>
            </a:extLst>
          </p:cNvPr>
          <p:cNvSpPr txBox="1"/>
          <p:nvPr/>
        </p:nvSpPr>
        <p:spPr>
          <a:xfrm>
            <a:off x="1171044" y="1771854"/>
            <a:ext cx="7348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For a high-dimensional object, most of its volume is near the surface.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6649E2-9FDB-4936-A4DC-C515408DEDAC}"/>
              </a:ext>
            </a:extLst>
          </p:cNvPr>
          <p:cNvGrpSpPr/>
          <p:nvPr/>
        </p:nvGrpSpPr>
        <p:grpSpPr>
          <a:xfrm>
            <a:off x="4999499" y="3761203"/>
            <a:ext cx="1990638" cy="1990638"/>
            <a:chOff x="4877896" y="4330141"/>
            <a:chExt cx="1990638" cy="19906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FCE4DF-5B95-43A7-9154-5B431BADD9BB}"/>
                </a:ext>
              </a:extLst>
            </p:cNvPr>
            <p:cNvSpPr/>
            <p:nvPr/>
          </p:nvSpPr>
          <p:spPr>
            <a:xfrm>
              <a:off x="4877896" y="4330141"/>
              <a:ext cx="1990638" cy="19906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54FA98-FC36-4886-B851-EF846F4839DA}"/>
                </a:ext>
              </a:extLst>
            </p:cNvPr>
            <p:cNvSpPr/>
            <p:nvPr/>
          </p:nvSpPr>
          <p:spPr>
            <a:xfrm>
              <a:off x="5031290" y="4483535"/>
              <a:ext cx="1683851" cy="1683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E0103E-2F01-4AFC-B647-65565C296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3215" y="4483535"/>
              <a:ext cx="554748" cy="841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896F2F-4D08-4ECA-9012-72D6C5AAB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1125" y="5167619"/>
              <a:ext cx="822204" cy="1578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5DC6E79-DBC8-4362-9344-F253C11628C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033" y="4749463"/>
              <a:ext cx="85333" cy="16914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E8BFC5B-9EFA-4E1D-960B-DCF07D8472B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015" y="5325712"/>
              <a:ext cx="510474" cy="172191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296457E1-3CF1-4E9D-811B-D3BAAEB867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33" y="6022169"/>
            <a:ext cx="3754659" cy="595809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5BF81FC-6F6E-4E15-B163-7F1ACB6A1A01}"/>
              </a:ext>
            </a:extLst>
          </p:cNvPr>
          <p:cNvGrpSpPr/>
          <p:nvPr/>
        </p:nvGrpSpPr>
        <p:grpSpPr>
          <a:xfrm>
            <a:off x="2153863" y="3823157"/>
            <a:ext cx="1795244" cy="1795244"/>
            <a:chOff x="840675" y="4525535"/>
            <a:chExt cx="1795244" cy="179524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1DA2098-F9C1-4E97-AD6E-B5A84F945499}"/>
                </a:ext>
              </a:extLst>
            </p:cNvPr>
            <p:cNvSpPr/>
            <p:nvPr/>
          </p:nvSpPr>
          <p:spPr>
            <a:xfrm>
              <a:off x="840675" y="4525535"/>
              <a:ext cx="1795244" cy="1795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1ECB20-C6D3-442E-96CB-1F2F3EB4FF1E}"/>
                </a:ext>
              </a:extLst>
            </p:cNvPr>
            <p:cNvSpPr/>
            <p:nvPr/>
          </p:nvSpPr>
          <p:spPr>
            <a:xfrm>
              <a:off x="986666" y="4671526"/>
              <a:ext cx="1503263" cy="1503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6218D6B-8488-4BA4-87C4-40EFC2669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885" y="4525535"/>
              <a:ext cx="3112" cy="897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22046B-218E-4C05-AC6C-84C7AD690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4500" y="5410200"/>
              <a:ext cx="734700" cy="1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A821D5D-A138-4EF5-B653-FDA4C54A1E8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748" y="4933926"/>
              <a:ext cx="85333" cy="16914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C9A1A934-291B-4C21-82C2-CBA7313528F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337" y="5573291"/>
              <a:ext cx="510474" cy="172191"/>
            </a:xfrm>
            <a:prstGeom prst="rect">
              <a:avLst/>
            </a:prstGeom>
          </p:spPr>
        </p:pic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AA9F0109-EB90-4B34-B04B-5647593CE8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63" y="3310727"/>
            <a:ext cx="1130665" cy="27580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F1571CC1-30F5-477D-9D2B-C1DC0556DC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50" y="3182905"/>
            <a:ext cx="1535998" cy="4921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352E31-6420-4956-AA0B-A1CFA6D9E566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A079E0-EE2D-43BB-B752-9AC04F36FE3C}"/>
              </a:ext>
            </a:extLst>
          </p:cNvPr>
          <p:cNvGrpSpPr/>
          <p:nvPr/>
        </p:nvGrpSpPr>
        <p:grpSpPr>
          <a:xfrm>
            <a:off x="1579929" y="2599353"/>
            <a:ext cx="7649737" cy="369332"/>
            <a:chOff x="1423812" y="2041157"/>
            <a:chExt cx="7649737" cy="3693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C18677-0598-4921-9C3A-5FEEEAE5E95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841" y="2158166"/>
              <a:ext cx="102400" cy="13531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6C2039-FEBA-4E15-B961-04F0BA86B3C8}"/>
                </a:ext>
              </a:extLst>
            </p:cNvPr>
            <p:cNvSpPr/>
            <p:nvPr/>
          </p:nvSpPr>
          <p:spPr>
            <a:xfrm>
              <a:off x="1423812" y="2041157"/>
              <a:ext cx="7649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Given a d-dim volume, shrink this volume by a small amount  </a:t>
              </a:r>
              <a:endParaRPr lang="zh-CN" alt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A8AE1B7-AD98-408E-9D19-92A20D84A911}"/>
              </a:ext>
            </a:extLst>
          </p:cNvPr>
          <p:cNvSpPr/>
          <p:nvPr/>
        </p:nvSpPr>
        <p:spPr>
          <a:xfrm>
            <a:off x="1266846" y="3234723"/>
            <a:ext cx="128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hypercube</a:t>
            </a:r>
            <a:endParaRPr lang="zh-CN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48C20A-3238-4314-B98B-72D8B6F84B89}"/>
              </a:ext>
            </a:extLst>
          </p:cNvPr>
          <p:cNvSpPr/>
          <p:nvPr/>
        </p:nvSpPr>
        <p:spPr>
          <a:xfrm>
            <a:off x="4089927" y="3233183"/>
            <a:ext cx="148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hypersphere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683999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9AF0E5-0F21-465A-B9D2-FF155CF2383D}"/>
              </a:ext>
            </a:extLst>
          </p:cNvPr>
          <p:cNvSpPr/>
          <p:nvPr/>
        </p:nvSpPr>
        <p:spPr>
          <a:xfrm>
            <a:off x="1676573" y="1777278"/>
            <a:ext cx="6662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Given a p-dim hypercube, to capture a fraction s of the volume, you need the edge length to be: </a:t>
            </a:r>
            <a:endParaRPr lang="zh-CN" alt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F37D09-7961-4D51-A9D3-44263206DC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22" y="2724528"/>
            <a:ext cx="2729143" cy="315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D0045-2C7F-4735-8F8F-38EB2CA29A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7" y="3254970"/>
            <a:ext cx="2982096" cy="315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957B00-DA09-4792-B03B-28C8EA4757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18" y="3745849"/>
            <a:ext cx="4213914" cy="2651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5532A-8A03-4A9A-88FC-1EFF6A1D6440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D8D28E-7D27-4ED5-8922-C8B9601757FF}"/>
              </a:ext>
            </a:extLst>
          </p:cNvPr>
          <p:cNvGrpSpPr/>
          <p:nvPr/>
        </p:nvGrpSpPr>
        <p:grpSpPr>
          <a:xfrm>
            <a:off x="1530582" y="3767400"/>
            <a:ext cx="1795244" cy="1795244"/>
            <a:chOff x="840675" y="4525535"/>
            <a:chExt cx="1795244" cy="17952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7EE902-9176-41C8-9559-A0B0B06444BE}"/>
                </a:ext>
              </a:extLst>
            </p:cNvPr>
            <p:cNvSpPr/>
            <p:nvPr/>
          </p:nvSpPr>
          <p:spPr>
            <a:xfrm>
              <a:off x="840675" y="4525535"/>
              <a:ext cx="1795244" cy="1795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C42B7D-2B92-42B1-9DD5-2667D94D8E93}"/>
                </a:ext>
              </a:extLst>
            </p:cNvPr>
            <p:cNvSpPr/>
            <p:nvPr/>
          </p:nvSpPr>
          <p:spPr>
            <a:xfrm>
              <a:off x="986666" y="4671526"/>
              <a:ext cx="1503263" cy="15032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84A2EC-0E57-4946-A613-A9791DDB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885" y="4525535"/>
              <a:ext cx="3112" cy="897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5CD9C3B-BE9A-4FC7-A243-0383DF315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4500" y="5410200"/>
              <a:ext cx="734700" cy="1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9B25E9-6016-4DE5-A08F-8139FB8CEFE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748" y="4933926"/>
              <a:ext cx="85333" cy="16914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8F1EFF-3DA9-40A5-9193-B40449BD0FC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337" y="5573291"/>
              <a:ext cx="510474" cy="17219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D22A0A-5186-47FD-824B-E38E1A5DC5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82" y="3254970"/>
            <a:ext cx="1130665" cy="2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35407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7AC4B8-22D8-42A2-BF79-C60BA886AE09}"/>
              </a:ext>
            </a:extLst>
          </p:cNvPr>
          <p:cNvSpPr/>
          <p:nvPr/>
        </p:nvSpPr>
        <p:spPr>
          <a:xfrm>
            <a:off x="614029" y="2481700"/>
            <a:ext cx="5012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mean square distance                   satisfies </a:t>
            </a:r>
            <a:endParaRPr lang="zh-CN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A1A97-7D5E-453F-86C6-FA50C62CE8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74" y="2544612"/>
            <a:ext cx="931048" cy="2742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9AF0E5-0F21-465A-B9D2-FF155CF2383D}"/>
              </a:ext>
            </a:extLst>
          </p:cNvPr>
          <p:cNvSpPr/>
          <p:nvPr/>
        </p:nvSpPr>
        <p:spPr>
          <a:xfrm>
            <a:off x="840494" y="2004588"/>
            <a:ext cx="7745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   are two independent variables, with uniform distribution on             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E1205-E421-4DC1-9F35-47B631CDF2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31" y="2059209"/>
            <a:ext cx="720000" cy="314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BA140C-2759-4750-969F-CE37170282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4" y="2134612"/>
            <a:ext cx="541256" cy="1956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EB343C-9560-4EE5-9DD9-AC93C2691A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50" y="2568438"/>
            <a:ext cx="1766096" cy="3001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5D1600-953B-4F7F-BF04-11ECC3EB7D4C}"/>
              </a:ext>
            </a:extLst>
          </p:cNvPr>
          <p:cNvSpPr/>
          <p:nvPr/>
        </p:nvSpPr>
        <p:spPr>
          <a:xfrm>
            <a:off x="2013051" y="5455842"/>
            <a:ext cx="5681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Histograms of pairwise-distances between n = 100 points sampled uniformly in the hypercube</a:t>
            </a:r>
            <a:endParaRPr lang="zh-CN" alt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395C1D-DB7A-4553-B6DE-A6FF8CDF16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50" y="5787887"/>
            <a:ext cx="720000" cy="3142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CE3D1A-2EEA-48DB-8843-A98500B51C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6" y="3438757"/>
            <a:ext cx="7390701" cy="1848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8ED5FF-EF08-4BA6-BAFF-57D4842DBD33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2329816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76B04-58DE-48FC-8DBB-5E71827C18FA}"/>
              </a:ext>
            </a:extLst>
          </p:cNvPr>
          <p:cNvSpPr/>
          <p:nvPr/>
        </p:nvSpPr>
        <p:spPr>
          <a:xfrm>
            <a:off x="953120" y="2459504"/>
            <a:ext cx="7878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Distances to near and to far neighbors become more and more similar with increasing dimensionality. Therefore, distance metric starts losing their effectiveness to measure dissimilarity in high-dim space.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Since classifiers depend on these distance metrics, it is more difficult to learn a good classifier.</a:t>
            </a:r>
            <a:endParaRPr lang="zh-CN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1223F-9014-48DD-B811-19916959F6DB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4829931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1EBC4-3A2D-4CD2-8B90-870975731268}"/>
              </a:ext>
            </a:extLst>
          </p:cNvPr>
          <p:cNvSpPr txBox="1"/>
          <p:nvPr/>
        </p:nvSpPr>
        <p:spPr>
          <a:xfrm>
            <a:off x="1866773" y="1795245"/>
            <a:ext cx="541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How to avoid the curse of dimensionality?</a:t>
            </a:r>
            <a:endParaRPr lang="zh-CN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A42CA-8256-44DA-993F-303EB0AC81DC}"/>
              </a:ext>
            </a:extLst>
          </p:cNvPr>
          <p:cNvSpPr txBox="1"/>
          <p:nvPr/>
        </p:nvSpPr>
        <p:spPr>
          <a:xfrm>
            <a:off x="2371718" y="3070371"/>
            <a:ext cx="4400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zh-CN" sz="2400" dirty="0"/>
              <a:t>Sample enough training data</a:t>
            </a:r>
          </a:p>
          <a:p>
            <a:pPr marL="457200" indent="-457200" algn="l">
              <a:buAutoNum type="arabicPeriod"/>
            </a:pPr>
            <a:endParaRPr lang="en-US" altLang="zh-CN" sz="2400" dirty="0"/>
          </a:p>
          <a:p>
            <a:pPr marL="457200" indent="-457200" algn="l">
              <a:buAutoNum type="arabicPeriod"/>
            </a:pPr>
            <a:r>
              <a:rPr lang="en-US" altLang="zh-CN" sz="2400" dirty="0"/>
              <a:t>Reduce feature dimensionality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1094736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D6CCBB-0907-4929-8CAD-2E64054C1173}"/>
              </a:ext>
            </a:extLst>
          </p:cNvPr>
          <p:cNvGrpSpPr/>
          <p:nvPr/>
        </p:nvGrpSpPr>
        <p:grpSpPr>
          <a:xfrm>
            <a:off x="4079036" y="2833597"/>
            <a:ext cx="4811498" cy="764863"/>
            <a:chOff x="3824502" y="3572455"/>
            <a:chExt cx="4811498" cy="7648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AEFF2A-29DC-4428-A0C6-7867DB56D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502" y="3786510"/>
              <a:ext cx="4811498" cy="2154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4598BC-775F-40CE-A547-54A57520AE21}"/>
                </a:ext>
              </a:extLst>
            </p:cNvPr>
            <p:cNvSpPr txBox="1"/>
            <p:nvPr/>
          </p:nvSpPr>
          <p:spPr>
            <a:xfrm>
              <a:off x="5813571" y="357245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7DA495-7607-429A-9ABF-A3BAD7104A4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128" y="4159032"/>
              <a:ext cx="617143" cy="17828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5D0F10-5738-4E18-9A7E-1A192A610DC6}"/>
              </a:ext>
            </a:extLst>
          </p:cNvPr>
          <p:cNvGrpSpPr/>
          <p:nvPr/>
        </p:nvGrpSpPr>
        <p:grpSpPr>
          <a:xfrm>
            <a:off x="461472" y="1715715"/>
            <a:ext cx="2552162" cy="2885218"/>
            <a:chOff x="744712" y="2382821"/>
            <a:chExt cx="2552162" cy="2885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B5A3D-5924-4429-9E00-4FE890231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65" y="2382821"/>
              <a:ext cx="2367909" cy="26534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A2DDB7-A7EE-4829-B1E1-AAFBD125BF2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776" y="5153753"/>
              <a:ext cx="169143" cy="114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6B23D7-0D26-46E1-81D2-D8F9B0D0A39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12" y="3756300"/>
              <a:ext cx="124952" cy="17828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6063EB-174A-44CF-8F0E-6AF57507CA9B}"/>
              </a:ext>
            </a:extLst>
          </p:cNvPr>
          <p:cNvGrpSpPr/>
          <p:nvPr/>
        </p:nvGrpSpPr>
        <p:grpSpPr>
          <a:xfrm>
            <a:off x="1462040" y="5142285"/>
            <a:ext cx="6604693" cy="400110"/>
            <a:chOff x="1573552" y="5449956"/>
            <a:chExt cx="6604693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E5F4AD-C7D7-4F38-BCE1-96BC617B3147}"/>
                </a:ext>
              </a:extLst>
            </p:cNvPr>
            <p:cNvSpPr txBox="1"/>
            <p:nvPr/>
          </p:nvSpPr>
          <p:spPr>
            <a:xfrm>
              <a:off x="1573552" y="5449956"/>
              <a:ext cx="6604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For a                   RGB image, the length of vector is 1,228,800 </a:t>
              </a:r>
              <a:endParaRPr lang="zh-CN" altLang="en-US" sz="20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7C6E74-3335-4650-B8F1-FE27F5F559A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241" y="5583170"/>
              <a:ext cx="1049905" cy="178286"/>
            </a:xfrm>
            <a:prstGeom prst="rect">
              <a:avLst/>
            </a:prstGeom>
          </p:spPr>
        </p:pic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2FBA72C-711F-416F-8415-A3EF0E34CC24}"/>
              </a:ext>
            </a:extLst>
          </p:cNvPr>
          <p:cNvSpPr/>
          <p:nvPr/>
        </p:nvSpPr>
        <p:spPr>
          <a:xfrm>
            <a:off x="3072935" y="3000051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45356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5D0F10-5738-4E18-9A7E-1A192A610DC6}"/>
              </a:ext>
            </a:extLst>
          </p:cNvPr>
          <p:cNvGrpSpPr/>
          <p:nvPr/>
        </p:nvGrpSpPr>
        <p:grpSpPr>
          <a:xfrm>
            <a:off x="461472" y="1715715"/>
            <a:ext cx="2552162" cy="2885218"/>
            <a:chOff x="744712" y="2382821"/>
            <a:chExt cx="2552162" cy="2885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B5A3D-5924-4429-9E00-4FE890231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65" y="2382821"/>
              <a:ext cx="2367909" cy="26534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A2DDB7-A7EE-4829-B1E1-AAFBD125BF2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776" y="5153753"/>
              <a:ext cx="169143" cy="114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6B23D7-0D26-46E1-81D2-D8F9B0D0A3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12" y="3756300"/>
              <a:ext cx="124952" cy="178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0E5F4AD-C7D7-4F38-BCE1-96BC617B3147}"/>
              </a:ext>
            </a:extLst>
          </p:cNvPr>
          <p:cNvSpPr txBox="1"/>
          <p:nvPr/>
        </p:nvSpPr>
        <p:spPr>
          <a:xfrm>
            <a:off x="2827084" y="5087195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length of feature vector is 4,096</a:t>
            </a:r>
            <a:endParaRPr lang="zh-CN" alt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DA4330-EFD0-4CD2-9F1B-826D12372068}"/>
              </a:ext>
            </a:extLst>
          </p:cNvPr>
          <p:cNvSpPr/>
          <p:nvPr/>
        </p:nvSpPr>
        <p:spPr>
          <a:xfrm>
            <a:off x="3072935" y="3000051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F9C6ED-6EE7-42D7-8DBC-C0EA00F8AFB6}"/>
              </a:ext>
            </a:extLst>
          </p:cNvPr>
          <p:cNvSpPr/>
          <p:nvPr/>
        </p:nvSpPr>
        <p:spPr>
          <a:xfrm>
            <a:off x="3916319" y="2465451"/>
            <a:ext cx="1739590" cy="12474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image</a:t>
            </a:r>
          </a:p>
          <a:p>
            <a:pPr algn="ctr"/>
            <a:r>
              <a:rPr lang="en-US" sz="2400" dirty="0"/>
              <a:t>feature</a:t>
            </a:r>
          </a:p>
          <a:p>
            <a:pPr algn="ctr"/>
            <a:r>
              <a:rPr lang="en-US" sz="2400" dirty="0"/>
              <a:t>extractor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34D0AB-3183-4071-84C5-6A3617408AB4}"/>
              </a:ext>
            </a:extLst>
          </p:cNvPr>
          <p:cNvSpPr/>
          <p:nvPr/>
        </p:nvSpPr>
        <p:spPr>
          <a:xfrm>
            <a:off x="5799103" y="2983401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C42595-DBFE-4FF0-B813-4CDFEFF52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42227" y="2144718"/>
            <a:ext cx="321042" cy="19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13775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7F8BF32-50C9-44A5-AE85-089B54D793B8}"/>
              </a:ext>
            </a:extLst>
          </p:cNvPr>
          <p:cNvGrpSpPr/>
          <p:nvPr/>
        </p:nvGrpSpPr>
        <p:grpSpPr>
          <a:xfrm>
            <a:off x="918249" y="1968403"/>
            <a:ext cx="1874040" cy="2063295"/>
            <a:chOff x="1000805" y="1653631"/>
            <a:chExt cx="1874040" cy="20632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5CFA1E-B0F4-455C-ADBE-39DA3DDF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05" y="1653631"/>
              <a:ext cx="1569240" cy="175849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E39DA-A51E-46B3-BE38-15C98EE27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205" y="1806031"/>
              <a:ext cx="1569240" cy="175849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AEE1F8-3065-496A-ADA0-02D216E22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605" y="1958431"/>
              <a:ext cx="1569240" cy="17584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E4EF40-DF20-4871-B8F9-6C3F78B96B22}"/>
              </a:ext>
            </a:extLst>
          </p:cNvPr>
          <p:cNvGrpSpPr/>
          <p:nvPr/>
        </p:nvGrpSpPr>
        <p:grpSpPr>
          <a:xfrm>
            <a:off x="1482858" y="4265569"/>
            <a:ext cx="1049622" cy="400110"/>
            <a:chOff x="1572046" y="3816444"/>
            <a:chExt cx="1049622" cy="40011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2B36632-855F-454C-86F6-67E094C535C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046" y="3927356"/>
              <a:ext cx="115810" cy="17828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994C0D-466D-40F6-A975-AA60B79F7C38}"/>
                </a:ext>
              </a:extLst>
            </p:cNvPr>
            <p:cNvSpPr txBox="1"/>
            <p:nvPr/>
          </p:nvSpPr>
          <p:spPr>
            <a:xfrm>
              <a:off x="1741299" y="3816444"/>
              <a:ext cx="8803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frames</a:t>
              </a:r>
              <a:endParaRPr lang="zh-CN" altLang="en-US" sz="2000" dirty="0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00E7D32-98EA-4C29-91BD-F8A886CD9CEB}"/>
              </a:ext>
            </a:extLst>
          </p:cNvPr>
          <p:cNvSpPr/>
          <p:nvPr/>
        </p:nvSpPr>
        <p:spPr>
          <a:xfrm>
            <a:off x="3072935" y="3000051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1497CC7-DB6C-4FF6-8C71-7A26A396A0A2}"/>
              </a:ext>
            </a:extLst>
          </p:cNvPr>
          <p:cNvSpPr/>
          <p:nvPr/>
        </p:nvSpPr>
        <p:spPr>
          <a:xfrm>
            <a:off x="5799103" y="2983401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49E6F8-A8AF-495C-AA08-30BD5F328651}"/>
              </a:ext>
            </a:extLst>
          </p:cNvPr>
          <p:cNvGrpSpPr/>
          <p:nvPr/>
        </p:nvGrpSpPr>
        <p:grpSpPr>
          <a:xfrm>
            <a:off x="6779939" y="2248482"/>
            <a:ext cx="1977328" cy="1783216"/>
            <a:chOff x="6570890" y="2112682"/>
            <a:chExt cx="1977328" cy="178321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FC58BE-2D0F-410F-8B0F-3B9C349A2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99033" y="1284539"/>
              <a:ext cx="321042" cy="19773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ABE8C4-BDD6-41B5-BEF7-699AC72BD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99033" y="1719898"/>
              <a:ext cx="321042" cy="197732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E1F6727-829D-4BAD-BF1A-5D7C52ECB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99033" y="2746713"/>
              <a:ext cx="321042" cy="197732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625A93-CFDB-4A08-9DDD-8C15033BE47F}"/>
                </a:ext>
              </a:extLst>
            </p:cNvPr>
            <p:cNvSpPr txBox="1"/>
            <p:nvPr/>
          </p:nvSpPr>
          <p:spPr>
            <a:xfrm rot="5400000">
              <a:off x="7279750" y="2947365"/>
              <a:ext cx="6976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/>
                <a:t>….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E5BAFE7-0E5E-475A-A74F-8B826966567E}"/>
              </a:ext>
            </a:extLst>
          </p:cNvPr>
          <p:cNvSpPr txBox="1"/>
          <p:nvPr/>
        </p:nvSpPr>
        <p:spPr>
          <a:xfrm>
            <a:off x="1070649" y="5808595"/>
            <a:ext cx="7513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If we concatenate the features of all frames, the total length is 7,372,800</a:t>
            </a:r>
            <a:endParaRPr lang="zh-CN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2A9D12-D03D-47E3-870E-B1DB93F06599}"/>
              </a:ext>
            </a:extLst>
          </p:cNvPr>
          <p:cNvSpPr txBox="1"/>
          <p:nvPr/>
        </p:nvSpPr>
        <p:spPr>
          <a:xfrm>
            <a:off x="1070649" y="5244637"/>
            <a:ext cx="723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 1-min video clip with 30 frames per second (fps) has 1800 frames. </a:t>
            </a:r>
            <a:endParaRPr lang="zh-CN" altLang="en-US" sz="20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671A79-40BF-4268-9CFF-CBE6C47BA873}"/>
              </a:ext>
            </a:extLst>
          </p:cNvPr>
          <p:cNvSpPr/>
          <p:nvPr/>
        </p:nvSpPr>
        <p:spPr>
          <a:xfrm>
            <a:off x="3916319" y="2465451"/>
            <a:ext cx="1739590" cy="12474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image</a:t>
            </a:r>
          </a:p>
          <a:p>
            <a:pPr algn="ctr"/>
            <a:r>
              <a:rPr lang="en-US" sz="2400" dirty="0"/>
              <a:t>feature</a:t>
            </a:r>
          </a:p>
          <a:p>
            <a:pPr algn="ctr"/>
            <a:r>
              <a:rPr lang="en-US" sz="2400" dirty="0"/>
              <a:t>extractor</a:t>
            </a:r>
          </a:p>
        </p:txBody>
      </p:sp>
    </p:spTree>
    <p:extLst>
      <p:ext uri="{BB962C8B-B14F-4D97-AF65-F5344CB8AC3E}">
        <p14:creationId xmlns:p14="http://schemas.microsoft.com/office/powerpoint/2010/main" val="1586738294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1C7D56-8AD1-41A7-BE00-2EACD789CFFB}"/>
              </a:ext>
            </a:extLst>
          </p:cNvPr>
          <p:cNvGrpSpPr/>
          <p:nvPr/>
        </p:nvGrpSpPr>
        <p:grpSpPr>
          <a:xfrm>
            <a:off x="918249" y="1968403"/>
            <a:ext cx="1874040" cy="2063295"/>
            <a:chOff x="1000805" y="1653631"/>
            <a:chExt cx="1874040" cy="20632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38B867-2DBE-43D4-AB83-CE93C3C8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05" y="1653631"/>
              <a:ext cx="1569240" cy="175849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E870CC-B3FF-43AF-A395-5B52AA16D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205" y="1806031"/>
              <a:ext cx="1569240" cy="17584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996A89-8BB9-4F71-AA6C-A8DE512C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605" y="1958431"/>
              <a:ext cx="1569240" cy="175849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4969A8-6266-48C3-822F-7241819D1A36}"/>
              </a:ext>
            </a:extLst>
          </p:cNvPr>
          <p:cNvGrpSpPr/>
          <p:nvPr/>
        </p:nvGrpSpPr>
        <p:grpSpPr>
          <a:xfrm>
            <a:off x="1482858" y="4265569"/>
            <a:ext cx="1049622" cy="400110"/>
            <a:chOff x="1572046" y="3816444"/>
            <a:chExt cx="1049622" cy="4001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6A7AEA-F428-4BAD-BEFF-E4D1F072109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046" y="3927356"/>
              <a:ext cx="115810" cy="1782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A85D30-558C-44E7-A40F-EF7DFC254879}"/>
                </a:ext>
              </a:extLst>
            </p:cNvPr>
            <p:cNvSpPr txBox="1"/>
            <p:nvPr/>
          </p:nvSpPr>
          <p:spPr>
            <a:xfrm>
              <a:off x="1741299" y="3816444"/>
              <a:ext cx="8803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frames</a:t>
              </a:r>
              <a:endParaRPr lang="zh-CN" altLang="en-US" sz="2000" dirty="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A0A1B3-C08D-4CC6-A48C-A0EF4CAF3541}"/>
              </a:ext>
            </a:extLst>
          </p:cNvPr>
          <p:cNvSpPr/>
          <p:nvPr/>
        </p:nvSpPr>
        <p:spPr>
          <a:xfrm>
            <a:off x="3072935" y="3000051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E75C12-2E7F-46DB-B7FD-C96A7C97C90B}"/>
              </a:ext>
            </a:extLst>
          </p:cNvPr>
          <p:cNvSpPr/>
          <p:nvPr/>
        </p:nvSpPr>
        <p:spPr>
          <a:xfrm>
            <a:off x="3916319" y="2465451"/>
            <a:ext cx="1739590" cy="12474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video feature</a:t>
            </a:r>
          </a:p>
          <a:p>
            <a:pPr algn="ctr"/>
            <a:r>
              <a:rPr lang="en-US" sz="2400" dirty="0"/>
              <a:t>extractor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B7C34F4-6997-460A-B87E-DC29D9CF4D88}"/>
              </a:ext>
            </a:extLst>
          </p:cNvPr>
          <p:cNvSpPr/>
          <p:nvPr/>
        </p:nvSpPr>
        <p:spPr>
          <a:xfrm>
            <a:off x="5799103" y="2983401"/>
            <a:ext cx="771787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4C52AD-3C10-4F06-AA4F-B0783555A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42227" y="2144718"/>
            <a:ext cx="321042" cy="1977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DC191D-490B-4A86-AAB6-D3F1D06BC262}"/>
              </a:ext>
            </a:extLst>
          </p:cNvPr>
          <p:cNvSpPr txBox="1"/>
          <p:nvPr/>
        </p:nvSpPr>
        <p:spPr>
          <a:xfrm>
            <a:off x="1902840" y="5117219"/>
            <a:ext cx="5338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length of feature vector may still be very high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5469424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3A0442-3767-43F7-87AE-2BF457BC235C}"/>
              </a:ext>
            </a:extLst>
          </p:cNvPr>
          <p:cNvSpPr/>
          <p:nvPr/>
        </p:nvSpPr>
        <p:spPr>
          <a:xfrm>
            <a:off x="671631" y="3013501"/>
            <a:ext cx="8316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“Curse of dimensionality” was first used by R. Bellman </a:t>
            </a:r>
          </a:p>
          <a:p>
            <a:r>
              <a:rPr lang="en-US" altLang="zh-CN" sz="2400" dirty="0"/>
              <a:t>in the introduction of his book “Dynamic programming” in 1957 </a:t>
            </a:r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24808-22B5-40A9-AE8F-2525C2FC14A9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3618759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8A667-05D5-4774-816F-CC4C726294C4}"/>
              </a:ext>
            </a:extLst>
          </p:cNvPr>
          <p:cNvSpPr txBox="1"/>
          <p:nvPr/>
        </p:nvSpPr>
        <p:spPr>
          <a:xfrm>
            <a:off x="1703064" y="1977276"/>
            <a:ext cx="632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Temporal and spatial complexity: storage cost and time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0E95B-E415-4A09-A769-2F19A41A6197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4776F-E1A0-4DB0-857E-DDBBC437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48" y="2788245"/>
            <a:ext cx="6374136" cy="29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7342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8A667-05D5-4774-816F-CC4C726294C4}"/>
              </a:ext>
            </a:extLst>
          </p:cNvPr>
          <p:cNvSpPr txBox="1"/>
          <p:nvPr/>
        </p:nvSpPr>
        <p:spPr>
          <a:xfrm>
            <a:off x="2386947" y="1975104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Require more training samples to fill in the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83A8E-37BE-4E2A-9BA9-495A2CF91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15" y="2988809"/>
            <a:ext cx="7187468" cy="2865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9EF378-356F-4C4D-9A2A-90CE051E40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42" y="5675731"/>
            <a:ext cx="115810" cy="178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58787-35E1-4F94-8DE0-B413AFA31E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69" y="5658207"/>
            <a:ext cx="216382" cy="213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5F15B3-F6EA-47FB-95FF-A52639EDF9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98" y="5658207"/>
            <a:ext cx="217906" cy="213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0E95B-E415-4A09-A769-2F19A41A6197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652779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D8126B2-EB79-4AC3-851B-AC2DAB513F0D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67DE1-7F3C-49FE-AA4A-6E3AE6C7D8FE}"/>
              </a:ext>
            </a:extLst>
          </p:cNvPr>
          <p:cNvSpPr txBox="1"/>
          <p:nvPr/>
        </p:nvSpPr>
        <p:spPr>
          <a:xfrm>
            <a:off x="592706" y="2197221"/>
            <a:ext cx="7958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From another perspective, feature dimension represents model complexity. </a:t>
            </a:r>
            <a:endParaRPr lang="zh-CN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4A94A-F6B6-4988-B251-9B8D79D5FDC1}"/>
              </a:ext>
            </a:extLst>
          </p:cNvPr>
          <p:cNvGrpSpPr/>
          <p:nvPr/>
        </p:nvGrpSpPr>
        <p:grpSpPr>
          <a:xfrm>
            <a:off x="1046859" y="3298109"/>
            <a:ext cx="7631576" cy="1015663"/>
            <a:chOff x="1136069" y="2729397"/>
            <a:chExt cx="7631576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467B3E-9CF2-4B64-A191-FDA449726699}"/>
                </a:ext>
              </a:extLst>
            </p:cNvPr>
            <p:cNvSpPr txBox="1"/>
            <p:nvPr/>
          </p:nvSpPr>
          <p:spPr>
            <a:xfrm>
              <a:off x="1136069" y="2729397"/>
              <a:ext cx="76315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High model complexity, few training samples                   overfitting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altLang="zh-CN" sz="2000" dirty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Low model complexity, abundant training samples           underfitting</a:t>
              </a:r>
              <a:endParaRPr lang="zh-CN" altLang="en-US" sz="2000" dirty="0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751F6CE7-C1C8-4D00-B910-920823AD20FE}"/>
                </a:ext>
              </a:extLst>
            </p:cNvPr>
            <p:cNvSpPr/>
            <p:nvPr/>
          </p:nvSpPr>
          <p:spPr>
            <a:xfrm>
              <a:off x="6467708" y="2877014"/>
              <a:ext cx="714436" cy="1672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3991E06-DB98-4608-B1BF-6ADA594D71C9}"/>
                </a:ext>
              </a:extLst>
            </p:cNvPr>
            <p:cNvSpPr/>
            <p:nvPr/>
          </p:nvSpPr>
          <p:spPr>
            <a:xfrm>
              <a:off x="6819539" y="3488778"/>
              <a:ext cx="479882" cy="1672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794286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16.6854"/>
  <p:tag name="LATEXADDIN" val="\documentclass{article}&#10;\usepackage{amsmath}&#10;\pagestyle{empty}&#10;\begin{document}&#10;&#10;$640\times640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6.4867"/>
  <p:tag name="LATEXADDIN" val="\documentclass{article}&#10;\usepackage{amsmath}&#10;\pagestyle{empty}&#10;\begin{document}&#10;&#10;$k^2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.2366"/>
  <p:tag name="LATEXADDIN" val="\documentclass{article}&#10;\usepackage{amsmath}&#10;\pagestyle{empty}&#10;\begin{document}&#10;&#10;$k^3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847.769"/>
  <p:tag name="LATEXADDIN" val="\documentclass{article}&#10;\usepackage{amsmath}&#10;\pagestyle{empty}&#10;\begin{document}&#10;&#10;\begin{eqnarray}&#10;\lim_{d\rightarrow\infty} \frac{V_d(1-\epsilon)}{V_d(1)} = \lim_{d\rightarrow\infty}(1-\epsilon)^d =0 \nonumber&#10;\end{eqnarray}&#10;&#10;\end{document}"/>
  <p:tag name="IGUANATEXSIZE" val="20"/>
  <p:tag name="IGUANATEXCURSOR" val="193"/>
  <p:tag name="TRANSPARENCY" val="True"/>
  <p:tag name="FILENAME" val=""/>
  <p:tag name="LATEXENGINEID" val="0"/>
  <p:tag name="TEMPFOLDER" val="c:\temp\"/>
  <p:tag name="LATEXFORMHEIGHT" val="311.25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556.4305"/>
  <p:tag name="LATEXADDIN" val="\documentclass{article}&#10;\usepackage{amsmath}&#10;\pagestyle{empty}&#10;\begin{document}&#10;&#10;&#10;$V_d(r)=r^d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2197"/>
  <p:tag name="ORIGINALWIDTH" val="755.9055"/>
  <p:tag name="LATEXADDIN" val="\documentclass{article}&#10;\usepackage{amsmath}&#10;\pagestyle{empty}&#10;\begin{document}&#10;&#10;&#10;$V_d(r)=\frac{2r^d\pi^{\frac{d}{2}}}{d\Gamma(\frac{d}{2})}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pagestyle{empty}&#10;\begin{document}&#10;&#10;&#10;$\epsilon$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pagestyle{empty}&#10;\begin{document}&#10;&#10;$1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51.2186"/>
  <p:tag name="LATEXADDIN" val="\documentclass{article}&#10;\usepackage{amsmath}&#10;\pagestyle{empty}&#10;\begin{document}&#10;&#10;$1-\epsilon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pagestyle{empty}&#10;\begin{document}&#10;&#10;$1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51.2186"/>
  <p:tag name="LATEXADDIN" val="\documentclass{article}&#10;\usepackage{amsmath}&#10;\pagestyle{empty}&#10;\begin{document}&#10;&#10;$1-\epsilon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&#10;$w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343.082"/>
  <p:tag name="LATEXADDIN" val="\documentclass{article}&#10;\usepackage{amsmath}&#10;\pagestyle{empty}&#10;\begin{document}&#10;&#10;$s=0.1,\,p=10,\, s^{\frac{1}{p}}=0.8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467.567"/>
  <p:tag name="LATEXADDIN" val="\documentclass{article}&#10;\usepackage{amsmath}&#10;\pagestyle{empty}&#10;\begin{document}&#10;&#10;$s=0.01,\,p=10,\, s^{\frac{1}{p}}=0.63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556.4305"/>
  <p:tag name="LATEXADDIN" val="\documentclass{article}&#10;\usepackage{amsmath}&#10;\pagestyle{empty}&#10;\begin{document}&#10;&#10;&#10;$V_d(r)=r^d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pagestyle{empty}&#10;\begin{document}&#10;&#10;$1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51.2186"/>
  <p:tag name="LATEXADDIN" val="\documentclass{article}&#10;\usepackage{amsmath}&#10;\pagestyle{empty}&#10;\begin{document}&#10;&#10;$1-\epsilon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458.1927"/>
  <p:tag name="LATEXADDIN" val="\documentclass{article}&#10;\usepackage{amsmath}&#10;\pagestyle{empty}&#10;\begin{document}&#10;&#10;$\|\mathbf{x}-\mathbf{y}\|^2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3.4646"/>
  <p:tag name="LATEXADDIN" val="\documentclass{article}&#10;\usepackage{amsmath}&#10;\pagestyle{empty}&#10;\begin{document}&#10;&#10;$[0,1]^p$&#10;&#10;&#10;\end{document}"/>
  <p:tag name="IGUANATEXSIZE" val="25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21.9723"/>
  <p:tag name="LATEXADDIN" val="\documentclass{article}&#10;\usepackage{amsmath}&#10;\pagestyle{empty}&#10;\begin{document}&#10;&#10;&#10;$\mathbf{x},\,\mathbf{y}$&#10;&#10;\end{document}"/>
  <p:tag name="IGUANATEXSIZE" val="24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869.1414"/>
  <p:tag name="LATEXADDIN" val="\documentclass{article}&#10;\usepackage{amsmath}&#10;\usepackage{amsfonts}&#10;\pagestyle{empty}&#10;\begin{document}&#10;&#10;$\mathbb{E}[\|\mathbf{x}-\mathbf{y}\|^2]=\frac{p}{6}$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6.5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3.4646"/>
  <p:tag name="LATEXADDIN" val="\documentclass{article}&#10;\usepackage{amsmath}&#10;\pagestyle{empty}&#10;\begin{document}&#10;&#10;$[0,1]^p$&#10;&#10;&#10;\end{document}"/>
  <p:tag name="IGUANATEXSIZE" val="25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pagestyle{empty}&#10;\begin{document}&#10;&#10;&#10;$h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03.712"/>
  <p:tag name="LATEXADDIN" val="\documentclass{article}&#10;\usepackage{amsmath}&#10;\pagestyle{empty}&#10;\begin{document}&#10;&#10;&#10;$h\times w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&#10;$w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pagestyle{empty}&#10;\begin{document}&#10;&#10;&#10;$h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3542</TotalTime>
  <Words>328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234</cp:revision>
  <dcterms:created xsi:type="dcterms:W3CDTF">2016-04-20T02:59:17Z</dcterms:created>
  <dcterms:modified xsi:type="dcterms:W3CDTF">2019-01-10T01:18:46Z</dcterms:modified>
</cp:coreProperties>
</file>