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5" r:id="rId3"/>
    <p:sldId id="286" r:id="rId4"/>
    <p:sldId id="308" r:id="rId5"/>
    <p:sldId id="294" r:id="rId6"/>
    <p:sldId id="322" r:id="rId7"/>
    <p:sldId id="293" r:id="rId8"/>
    <p:sldId id="305" r:id="rId9"/>
    <p:sldId id="291" r:id="rId10"/>
    <p:sldId id="292" r:id="rId11"/>
    <p:sldId id="319" r:id="rId12"/>
    <p:sldId id="307" r:id="rId13"/>
    <p:sldId id="310" r:id="rId14"/>
    <p:sldId id="290" r:id="rId15"/>
    <p:sldId id="287" r:id="rId16"/>
    <p:sldId id="298" r:id="rId17"/>
    <p:sldId id="288" r:id="rId18"/>
    <p:sldId id="312" r:id="rId19"/>
    <p:sldId id="299" r:id="rId20"/>
    <p:sldId id="300" r:id="rId21"/>
    <p:sldId id="311" r:id="rId22"/>
    <p:sldId id="301" r:id="rId23"/>
    <p:sldId id="302" r:id="rId24"/>
    <p:sldId id="303" r:id="rId25"/>
    <p:sldId id="313" r:id="rId26"/>
    <p:sldId id="321" r:id="rId27"/>
    <p:sldId id="315" r:id="rId28"/>
    <p:sldId id="316" r:id="rId29"/>
    <p:sldId id="317" r:id="rId30"/>
    <p:sldId id="314" r:id="rId31"/>
    <p:sldId id="318" r:id="rId32"/>
    <p:sldId id="323" r:id="rId33"/>
    <p:sldId id="28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53EB40-8242-4858-A531-AFC6BC9E6FC0}">
          <p14:sldIdLst>
            <p14:sldId id="256"/>
            <p14:sldId id="285"/>
            <p14:sldId id="286"/>
            <p14:sldId id="308"/>
            <p14:sldId id="294"/>
            <p14:sldId id="322"/>
            <p14:sldId id="293"/>
            <p14:sldId id="305"/>
            <p14:sldId id="291"/>
            <p14:sldId id="292"/>
            <p14:sldId id="319"/>
            <p14:sldId id="307"/>
            <p14:sldId id="310"/>
            <p14:sldId id="290"/>
            <p14:sldId id="287"/>
            <p14:sldId id="298"/>
            <p14:sldId id="288"/>
            <p14:sldId id="312"/>
            <p14:sldId id="299"/>
            <p14:sldId id="300"/>
            <p14:sldId id="311"/>
            <p14:sldId id="301"/>
            <p14:sldId id="302"/>
            <p14:sldId id="303"/>
            <p14:sldId id="313"/>
            <p14:sldId id="321"/>
            <p14:sldId id="315"/>
            <p14:sldId id="316"/>
            <p14:sldId id="317"/>
            <p14:sldId id="314"/>
            <p14:sldId id="318"/>
            <p14:sldId id="32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FF"/>
    <a:srgbClr val="FFFFFF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Layout" Target="../slideLayouts/slideLayout9.xml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12.xml"/><Relationship Id="rId21" Type="http://schemas.openxmlformats.org/officeDocument/2006/relationships/image" Target="../media/image28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tags" Target="../tags/tag11.xml"/><Relationship Id="rId16" Type="http://schemas.openxmlformats.org/officeDocument/2006/relationships/image" Target="../media/image23.png"/><Relationship Id="rId20" Type="http://schemas.openxmlformats.org/officeDocument/2006/relationships/image" Target="../media/image27.jpe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31.png"/><Relationship Id="rId5" Type="http://schemas.openxmlformats.org/officeDocument/2006/relationships/tags" Target="../tags/tag14.xml"/><Relationship Id="rId15" Type="http://schemas.openxmlformats.org/officeDocument/2006/relationships/image" Target="../media/image22.png"/><Relationship Id="rId23" Type="http://schemas.openxmlformats.org/officeDocument/2006/relationships/image" Target="../media/image30.jpeg"/><Relationship Id="rId10" Type="http://schemas.openxmlformats.org/officeDocument/2006/relationships/tags" Target="../tags/tag19.xml"/><Relationship Id="rId19" Type="http://schemas.openxmlformats.org/officeDocument/2006/relationships/image" Target="../media/image26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1.jpeg"/><Relationship Id="rId2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4.xml"/><Relationship Id="rId7" Type="http://schemas.openxmlformats.org/officeDocument/2006/relationships/image" Target="../media/image3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41.png"/><Relationship Id="rId5" Type="http://schemas.openxmlformats.org/officeDocument/2006/relationships/tags" Target="../tags/tag29.xml"/><Relationship Id="rId10" Type="http://schemas.openxmlformats.org/officeDocument/2006/relationships/image" Target="../media/image40.png"/><Relationship Id="rId4" Type="http://schemas.openxmlformats.org/officeDocument/2006/relationships/tags" Target="../tags/tag28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33.xml"/><Relationship Id="rId7" Type="http://schemas.openxmlformats.org/officeDocument/2006/relationships/image" Target="../media/image4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7.png"/><Relationship Id="rId5" Type="http://schemas.openxmlformats.org/officeDocument/2006/relationships/tags" Target="../tags/tag35.xml"/><Relationship Id="rId10" Type="http://schemas.openxmlformats.org/officeDocument/2006/relationships/image" Target="../media/image46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6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54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tags" Target="../tags/tag38.xml"/><Relationship Id="rId16" Type="http://schemas.openxmlformats.org/officeDocument/2006/relationships/image" Target="../media/image5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52.png"/><Relationship Id="rId5" Type="http://schemas.openxmlformats.org/officeDocument/2006/relationships/tags" Target="../tags/tag41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7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66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65.jpg"/><Relationship Id="rId5" Type="http://schemas.openxmlformats.org/officeDocument/2006/relationships/tags" Target="../tags/tag52.xml"/><Relationship Id="rId15" Type="http://schemas.openxmlformats.org/officeDocument/2006/relationships/image" Target="../media/image68.png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7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72.png"/><Relationship Id="rId5" Type="http://schemas.openxmlformats.org/officeDocument/2006/relationships/tags" Target="../tags/tag61.xml"/><Relationship Id="rId10" Type="http://schemas.openxmlformats.org/officeDocument/2006/relationships/image" Target="../media/image71.png"/><Relationship Id="rId4" Type="http://schemas.openxmlformats.org/officeDocument/2006/relationships/tags" Target="../tags/tag60.xml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7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77.png"/><Relationship Id="rId5" Type="http://schemas.openxmlformats.org/officeDocument/2006/relationships/tags" Target="../tags/tag67.xml"/><Relationship Id="rId10" Type="http://schemas.openxmlformats.org/officeDocument/2006/relationships/image" Target="../media/image76.png"/><Relationship Id="rId4" Type="http://schemas.openxmlformats.org/officeDocument/2006/relationships/tags" Target="../tags/tag66.xml"/><Relationship Id="rId9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82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81.png"/><Relationship Id="rId17" Type="http://schemas.openxmlformats.org/officeDocument/2006/relationships/image" Target="../media/image71.png"/><Relationship Id="rId2" Type="http://schemas.openxmlformats.org/officeDocument/2006/relationships/tags" Target="../tags/tag70.xml"/><Relationship Id="rId16" Type="http://schemas.openxmlformats.org/officeDocument/2006/relationships/image" Target="../media/image39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80.png"/><Relationship Id="rId5" Type="http://schemas.openxmlformats.org/officeDocument/2006/relationships/tags" Target="../tags/tag73.xml"/><Relationship Id="rId15" Type="http://schemas.openxmlformats.org/officeDocument/2006/relationships/image" Target="../media/image84.png"/><Relationship Id="rId10" Type="http://schemas.openxmlformats.org/officeDocument/2006/relationships/image" Target="../media/image77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tags" Target="../tags/tag79.xml"/><Relationship Id="rId21" Type="http://schemas.openxmlformats.org/officeDocument/2006/relationships/image" Target="../media/image91.png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tags" Target="../tags/tag78.xml"/><Relationship Id="rId16" Type="http://schemas.openxmlformats.org/officeDocument/2006/relationships/slideLayout" Target="../slideLayouts/slideLayout9.xml"/><Relationship Id="rId20" Type="http://schemas.openxmlformats.org/officeDocument/2006/relationships/image" Target="../media/image90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94.png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86.xml"/><Relationship Id="rId19" Type="http://schemas.openxmlformats.org/officeDocument/2006/relationships/image" Target="../media/image89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6B96F4-F0B5-4032-9737-5967C604B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2" y="2370622"/>
            <a:ext cx="8021256" cy="268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D79C78-61CC-4436-8A3C-5BD7169E17CB}"/>
              </a:ext>
            </a:extLst>
          </p:cNvPr>
          <p:cNvSpPr/>
          <p:nvPr/>
        </p:nvSpPr>
        <p:spPr>
          <a:xfrm>
            <a:off x="3271804" y="1078992"/>
            <a:ext cx="26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Backward selection</a:t>
            </a:r>
          </a:p>
        </p:txBody>
      </p:sp>
    </p:spTree>
    <p:extLst>
      <p:ext uri="{BB962C8B-B14F-4D97-AF65-F5344CB8AC3E}">
        <p14:creationId xmlns:p14="http://schemas.microsoft.com/office/powerpoint/2010/main" val="4187845335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AA24AA-16BC-4BE5-9FBA-713F02B41431}"/>
              </a:ext>
            </a:extLst>
          </p:cNvPr>
          <p:cNvSpPr/>
          <p:nvPr/>
        </p:nvSpPr>
        <p:spPr>
          <a:xfrm>
            <a:off x="3675949" y="1078992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Genetic algorithm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2703B2-E2E0-4E7E-A9EC-F4B4F2624ED0}"/>
              </a:ext>
            </a:extLst>
          </p:cNvPr>
          <p:cNvGrpSpPr/>
          <p:nvPr/>
        </p:nvGrpSpPr>
        <p:grpSpPr>
          <a:xfrm>
            <a:off x="2476942" y="2286288"/>
            <a:ext cx="4720812" cy="4215180"/>
            <a:chOff x="2460164" y="2412123"/>
            <a:chExt cx="4720812" cy="4215180"/>
          </a:xfrm>
        </p:grpSpPr>
        <p:pic>
          <p:nvPicPr>
            <p:cNvPr id="2" name="Picture 2" descr="âgenetic algorithmâçå¾çæç´¢ç»æ">
              <a:extLst>
                <a:ext uri="{FF2B5EF4-FFF2-40B4-BE49-F238E27FC236}">
                  <a16:creationId xmlns:a16="http://schemas.microsoft.com/office/drawing/2014/main" id="{ABF314D0-1591-4C63-9D45-5BD39F07E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164" y="2412123"/>
              <a:ext cx="4720812" cy="40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D2FB85-9C40-4CBC-B448-BCCC12B76A96}"/>
                </a:ext>
              </a:extLst>
            </p:cNvPr>
            <p:cNvSpPr/>
            <p:nvPr/>
          </p:nvSpPr>
          <p:spPr>
            <a:xfrm>
              <a:off x="3087149" y="6207853"/>
              <a:ext cx="3506598" cy="419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32452E-CE0F-45B3-9640-E11032A61E29}"/>
              </a:ext>
            </a:extLst>
          </p:cNvPr>
          <p:cNvSpPr/>
          <p:nvPr/>
        </p:nvSpPr>
        <p:spPr>
          <a:xfrm>
            <a:off x="5587068" y="4179300"/>
            <a:ext cx="1736521" cy="4001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9829CD-22F9-41AC-8638-5396B3C140D2}"/>
              </a:ext>
            </a:extLst>
          </p:cNvPr>
          <p:cNvSpPr/>
          <p:nvPr/>
        </p:nvSpPr>
        <p:spPr>
          <a:xfrm>
            <a:off x="5587068" y="4842860"/>
            <a:ext cx="1736521" cy="4001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957018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D69EEE-EC39-4F0D-A711-FBD99175FD6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4" y="3478739"/>
            <a:ext cx="1612086" cy="1788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40B639-6E6D-412A-B5E6-28705F69AC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5" y="3628289"/>
            <a:ext cx="315429" cy="1523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D9B565-A83D-44B1-8FB1-A68E33D28E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0" y="4087506"/>
            <a:ext cx="321524" cy="15238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7DE6C48-724A-4670-B70A-F3CC052C4A1B}"/>
              </a:ext>
            </a:extLst>
          </p:cNvPr>
          <p:cNvGrpSpPr/>
          <p:nvPr/>
        </p:nvGrpSpPr>
        <p:grpSpPr>
          <a:xfrm>
            <a:off x="3837975" y="3403523"/>
            <a:ext cx="1754265" cy="1057230"/>
            <a:chOff x="3294110" y="3365029"/>
            <a:chExt cx="1754265" cy="10572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239001E-EDB7-4AA7-BFB3-6406763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239" y="3365029"/>
              <a:ext cx="1503136" cy="105723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AC603A-140B-4AB5-A204-F731B60C1C2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110" y="3580024"/>
              <a:ext cx="315429" cy="15238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53853FE-9748-4143-B8B3-4B038523791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110" y="4033713"/>
              <a:ext cx="321524" cy="152381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59D2FC7-932F-4E76-AF9E-71923FE0FC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5" y="4546723"/>
            <a:ext cx="323048" cy="1554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0EB63B-C89F-4DDE-9E65-369E6385D10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5" y="5008987"/>
            <a:ext cx="326096" cy="152381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2FD18-A6C6-480A-BE1D-4C4B00D74003}"/>
              </a:ext>
            </a:extLst>
          </p:cNvPr>
          <p:cNvGrpSpPr/>
          <p:nvPr/>
        </p:nvGrpSpPr>
        <p:grpSpPr>
          <a:xfrm>
            <a:off x="7038231" y="3567740"/>
            <a:ext cx="1721382" cy="777755"/>
            <a:chOff x="6298881" y="3542574"/>
            <a:chExt cx="1721382" cy="7777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6A63BD-0F08-462B-A201-A40EE0879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12" y="3542574"/>
              <a:ext cx="1390851" cy="77775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7CE4D88-2F29-48A3-B955-FD2E0076A3D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405" y="3611362"/>
              <a:ext cx="321524" cy="1554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E5ADE8B-531A-47FA-8789-6AB2D03E63B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881" y="4069766"/>
              <a:ext cx="323048" cy="155429"/>
            </a:xfrm>
            <a:prstGeom prst="rect">
              <a:avLst/>
            </a:prstGeom>
          </p:spPr>
        </p:pic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DFE5-185F-4DC4-9DDB-ED05BE68B919}"/>
              </a:ext>
            </a:extLst>
          </p:cNvPr>
          <p:cNvSpPr/>
          <p:nvPr/>
        </p:nvSpPr>
        <p:spPr>
          <a:xfrm>
            <a:off x="294733" y="3129093"/>
            <a:ext cx="2137564" cy="22537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981A08-695D-451C-A299-CFE87D3B568F}"/>
              </a:ext>
            </a:extLst>
          </p:cNvPr>
          <p:cNvSpPr/>
          <p:nvPr/>
        </p:nvSpPr>
        <p:spPr>
          <a:xfrm>
            <a:off x="737463" y="2390450"/>
            <a:ext cx="1435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algn="ctr"/>
            <a:r>
              <a:rPr lang="en-US" altLang="zh-CN" dirty="0"/>
              <a:t>population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37B8A3-CE1F-4B5A-A096-CF128D131322}"/>
              </a:ext>
            </a:extLst>
          </p:cNvPr>
          <p:cNvSpPr/>
          <p:nvPr/>
        </p:nvSpPr>
        <p:spPr>
          <a:xfrm>
            <a:off x="1814819" y="320981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Gene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0D5355-6AFF-4D1B-AB6C-C8B88CFA36A6}"/>
              </a:ext>
            </a:extLst>
          </p:cNvPr>
          <p:cNvSpPr/>
          <p:nvPr/>
        </p:nvSpPr>
        <p:spPr>
          <a:xfrm>
            <a:off x="939795" y="424520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Chromosome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E0C8D7A-3CFA-4D1A-BB3E-0B15D0E074AC}"/>
              </a:ext>
            </a:extLst>
          </p:cNvPr>
          <p:cNvSpPr/>
          <p:nvPr/>
        </p:nvSpPr>
        <p:spPr>
          <a:xfrm>
            <a:off x="2520368" y="3884102"/>
            <a:ext cx="1227240" cy="23599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47CF2B-E118-4BE9-9FB9-2828CFC0DCED}"/>
              </a:ext>
            </a:extLst>
          </p:cNvPr>
          <p:cNvSpPr/>
          <p:nvPr/>
        </p:nvSpPr>
        <p:spPr>
          <a:xfrm>
            <a:off x="2627803" y="354837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selection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CDBAC99-FB96-4632-AA88-22AD67D4E9EC}"/>
              </a:ext>
            </a:extLst>
          </p:cNvPr>
          <p:cNvSpPr/>
          <p:nvPr/>
        </p:nvSpPr>
        <p:spPr>
          <a:xfrm>
            <a:off x="5652068" y="3791823"/>
            <a:ext cx="1227240" cy="23599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44A613-3C98-4792-9D5B-74FAF5929A21}"/>
              </a:ext>
            </a:extLst>
          </p:cNvPr>
          <p:cNvSpPr/>
          <p:nvPr/>
        </p:nvSpPr>
        <p:spPr>
          <a:xfrm>
            <a:off x="5685575" y="342249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crossover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4016521-7C57-4186-8213-EB4B9EDD404F}"/>
              </a:ext>
            </a:extLst>
          </p:cNvPr>
          <p:cNvSpPr/>
          <p:nvPr/>
        </p:nvSpPr>
        <p:spPr>
          <a:xfrm rot="5400000">
            <a:off x="7675309" y="4643969"/>
            <a:ext cx="777756" cy="23599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75911E-068B-4D1C-ACC1-70D681B30353}"/>
              </a:ext>
            </a:extLst>
          </p:cNvPr>
          <p:cNvSpPr/>
          <p:nvPr/>
        </p:nvSpPr>
        <p:spPr>
          <a:xfrm>
            <a:off x="7001728" y="451527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mutation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56589C-B17E-4C2E-9269-841C4567C84F}"/>
              </a:ext>
            </a:extLst>
          </p:cNvPr>
          <p:cNvSpPr/>
          <p:nvPr/>
        </p:nvSpPr>
        <p:spPr>
          <a:xfrm>
            <a:off x="8288833" y="3633552"/>
            <a:ext cx="158157" cy="16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705823-CD9C-4398-8100-1C208142085F}"/>
              </a:ext>
            </a:extLst>
          </p:cNvPr>
          <p:cNvSpPr/>
          <p:nvPr/>
        </p:nvSpPr>
        <p:spPr>
          <a:xfrm>
            <a:off x="7658910" y="4063818"/>
            <a:ext cx="158157" cy="16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F4ADE3B-045B-4E68-9423-3BB47F825ED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62" y="5310218"/>
            <a:ext cx="1443476" cy="80718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C62392-1B4B-47C4-B8C3-3C3227F297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52" y="5382837"/>
            <a:ext cx="329143" cy="15695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35631AF-3C3F-45B5-B225-ACADED47DA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8" y="5841240"/>
            <a:ext cx="323048" cy="1554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A3ADB88-A9E4-472C-A83F-A6DB99FABF8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57" y="5393519"/>
            <a:ext cx="76800" cy="1522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C55CCD4-BE0F-415B-825D-296F05B81C0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88" y="5825988"/>
            <a:ext cx="76800" cy="15222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F1FBD96-4629-49BB-8AEF-6B3498AEA43D}"/>
              </a:ext>
            </a:extLst>
          </p:cNvPr>
          <p:cNvSpPr/>
          <p:nvPr/>
        </p:nvSpPr>
        <p:spPr>
          <a:xfrm>
            <a:off x="7020484" y="2390450"/>
            <a:ext cx="148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generation</a:t>
            </a:r>
          </a:p>
          <a:p>
            <a:pPr algn="ctr"/>
            <a:r>
              <a:rPr lang="en-US" altLang="zh-CN" dirty="0"/>
              <a:t>population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75A9345-FCC8-4DF9-8313-C08394051CF2}"/>
              </a:ext>
            </a:extLst>
          </p:cNvPr>
          <p:cNvSpPr/>
          <p:nvPr/>
        </p:nvSpPr>
        <p:spPr>
          <a:xfrm>
            <a:off x="6912864" y="3196152"/>
            <a:ext cx="1936403" cy="304525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2BD140-7CA3-44F1-9EFE-C0D95A6F270E}"/>
              </a:ext>
            </a:extLst>
          </p:cNvPr>
          <p:cNvSpPr/>
          <p:nvPr/>
        </p:nvSpPr>
        <p:spPr>
          <a:xfrm>
            <a:off x="3675949" y="1078992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27353607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A2E5F-4CDE-4BD8-BB75-AB51D7C6B70C}"/>
              </a:ext>
            </a:extLst>
          </p:cNvPr>
          <p:cNvSpPr txBox="1"/>
          <p:nvPr/>
        </p:nvSpPr>
        <p:spPr>
          <a:xfrm>
            <a:off x="2881172" y="2551430"/>
            <a:ext cx="2775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Feature Selection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Feature projection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Feature learning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4812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16628-13CB-4A45-B052-61A18E4CD7D2}"/>
              </a:ext>
            </a:extLst>
          </p:cNvPr>
          <p:cNvSpPr txBox="1"/>
          <p:nvPr/>
        </p:nvSpPr>
        <p:spPr>
          <a:xfrm>
            <a:off x="3348747" y="107899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Feature Projection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BFDCF-2442-4409-93CB-62F2FB7D52A0}"/>
              </a:ext>
            </a:extLst>
          </p:cNvPr>
          <p:cNvSpPr txBox="1"/>
          <p:nvPr/>
        </p:nvSpPr>
        <p:spPr>
          <a:xfrm>
            <a:off x="2478793" y="2305615"/>
            <a:ext cx="26564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zh-CN" sz="2000" dirty="0"/>
              <a:t>Linear projection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zh-CN" sz="2000" dirty="0"/>
              <a:t>Nonlinear projection</a:t>
            </a:r>
          </a:p>
          <a:p>
            <a:pPr algn="l"/>
            <a:r>
              <a:rPr lang="en-US" altLang="zh-CN" sz="2000" dirty="0"/>
              <a:t>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E9C12-A6EC-4EE6-9BA3-8DAB025C3816}"/>
              </a:ext>
            </a:extLst>
          </p:cNvPr>
          <p:cNvSpPr/>
          <p:nvPr/>
        </p:nvSpPr>
        <p:spPr>
          <a:xfrm>
            <a:off x="2849289" y="29771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Principle Component Analysis (PCA)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Discriminative Analysis (LDA)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ADD4-4415-4F14-9BB9-FF056C69B563}"/>
              </a:ext>
            </a:extLst>
          </p:cNvPr>
          <p:cNvSpPr/>
          <p:nvPr/>
        </p:nvSpPr>
        <p:spPr>
          <a:xfrm>
            <a:off x="2849289" y="438589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Kernel PCA</a:t>
            </a:r>
          </a:p>
        </p:txBody>
      </p:sp>
    </p:spTree>
    <p:extLst>
      <p:ext uri="{BB962C8B-B14F-4D97-AF65-F5344CB8AC3E}">
        <p14:creationId xmlns:p14="http://schemas.microsoft.com/office/powerpoint/2010/main" val="543723453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AA352F-D529-4B5F-9FA5-2E48151225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60" y="3234698"/>
            <a:ext cx="2672497" cy="2135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D478C-74A0-48B5-ADDB-6ACCC1893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81" y="3165249"/>
            <a:ext cx="2767416" cy="2268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5DC0D-E451-43C8-A9BA-A1D3C7342CF7}"/>
              </a:ext>
            </a:extLst>
          </p:cNvPr>
          <p:cNvSpPr txBox="1"/>
          <p:nvPr/>
        </p:nvSpPr>
        <p:spPr>
          <a:xfrm>
            <a:off x="2095019" y="274856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PCA axis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97CD4-76B0-4230-8B60-89A95232CCC0}"/>
              </a:ext>
            </a:extLst>
          </p:cNvPr>
          <p:cNvSpPr txBox="1"/>
          <p:nvPr/>
        </p:nvSpPr>
        <p:spPr>
          <a:xfrm>
            <a:off x="5580928" y="2773033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PCA axis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8C2FC-DC61-4C22-A2EF-8648841B1AFF}"/>
              </a:ext>
            </a:extLst>
          </p:cNvPr>
          <p:cNvSpPr/>
          <p:nvPr/>
        </p:nvSpPr>
        <p:spPr>
          <a:xfrm>
            <a:off x="2159801" y="1078992"/>
            <a:ext cx="4824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Principle Component Analysis (PCA)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07D1-6470-4E40-A702-893CA450CEA4}"/>
              </a:ext>
            </a:extLst>
          </p:cNvPr>
          <p:cNvSpPr/>
          <p:nvPr/>
        </p:nvSpPr>
        <p:spPr>
          <a:xfrm>
            <a:off x="2968836" y="2089995"/>
            <a:ext cx="3206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Find the principle component</a:t>
            </a:r>
          </a:p>
        </p:txBody>
      </p:sp>
    </p:spTree>
    <p:extLst>
      <p:ext uri="{BB962C8B-B14F-4D97-AF65-F5344CB8AC3E}">
        <p14:creationId xmlns:p14="http://schemas.microsoft.com/office/powerpoint/2010/main" val="884708247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652D2C-9D2C-41A6-A006-9E5987C7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67" y="2947236"/>
            <a:ext cx="1932348" cy="13149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1FC27B-043B-4270-951B-C0625E54A31C}"/>
              </a:ext>
            </a:extLst>
          </p:cNvPr>
          <p:cNvSpPr/>
          <p:nvPr/>
        </p:nvSpPr>
        <p:spPr>
          <a:xfrm>
            <a:off x="1409618" y="2947236"/>
            <a:ext cx="54489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Maximum variance direction: when     is decentralized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Minimum reconstruction error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94F7D-87D1-4091-9DE5-298F94B249CA}"/>
              </a:ext>
            </a:extLst>
          </p:cNvPr>
          <p:cNvSpPr/>
          <p:nvPr/>
        </p:nvSpPr>
        <p:spPr>
          <a:xfrm>
            <a:off x="1143007" y="2215635"/>
            <a:ext cx="299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Two interpretations of PCA: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997D8-E143-4FA1-9ACC-B0604896B6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22" y="3488826"/>
            <a:ext cx="3070476" cy="306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4C982-95B9-421A-9A19-62745A080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22" y="4873411"/>
            <a:ext cx="2645333" cy="306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34DDE-92BB-4A10-B12B-25C8720220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96" y="3059188"/>
            <a:ext cx="204190" cy="1737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52DE00-5CBC-495A-ABAA-4532120A52FA}"/>
              </a:ext>
            </a:extLst>
          </p:cNvPr>
          <p:cNvSpPr/>
          <p:nvPr/>
        </p:nvSpPr>
        <p:spPr>
          <a:xfrm>
            <a:off x="2159801" y="1078992"/>
            <a:ext cx="4824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Principle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352217285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D6B9F-34D3-42CD-AE34-518B5582CA1A}"/>
              </a:ext>
            </a:extLst>
          </p:cNvPr>
          <p:cNvSpPr/>
          <p:nvPr/>
        </p:nvSpPr>
        <p:spPr>
          <a:xfrm>
            <a:off x="1346449" y="2052141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Maximum variance direction: when      is decentralized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4352F-F055-4DB6-890C-C483381DF7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90" y="2900017"/>
            <a:ext cx="3070476" cy="306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C87D87-3087-4B7F-A7A3-5D4EE2977F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39" y="2155704"/>
            <a:ext cx="204190" cy="173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5F2D1C-E39C-4AAB-A33B-0994D97A18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58" y="3605531"/>
            <a:ext cx="2032762" cy="731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05CB0F-832C-48BF-AFCF-F4E1D48A7A78}"/>
              </a:ext>
            </a:extLst>
          </p:cNvPr>
          <p:cNvSpPr/>
          <p:nvPr/>
        </p:nvSpPr>
        <p:spPr>
          <a:xfrm>
            <a:off x="1171839" y="4690021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Lagrangian form: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10A168-200C-4B23-9AB8-BA96B0BDB33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25" y="4738305"/>
            <a:ext cx="3253333" cy="2727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3BCD2F-385D-4C18-A11D-1F5F2B7B400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15" y="5411040"/>
            <a:ext cx="2585904" cy="321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E64DAA-6493-49EC-BB26-7925586BB30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25" y="6227853"/>
            <a:ext cx="1382095" cy="213333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FF4A3D9B-8504-452D-B902-EBDFDC6C8FD8}"/>
              </a:ext>
            </a:extLst>
          </p:cNvPr>
          <p:cNvSpPr/>
          <p:nvPr/>
        </p:nvSpPr>
        <p:spPr>
          <a:xfrm>
            <a:off x="4411200" y="5732564"/>
            <a:ext cx="351139" cy="3999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6476F5-1D42-4F8D-82C6-4C2F8E5F6800}"/>
              </a:ext>
            </a:extLst>
          </p:cNvPr>
          <p:cNvSpPr/>
          <p:nvPr/>
        </p:nvSpPr>
        <p:spPr>
          <a:xfrm>
            <a:off x="5552087" y="6173737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Eigen decomposition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CFA2C-EAA2-4194-9619-4A507DB6CF4D}"/>
              </a:ext>
            </a:extLst>
          </p:cNvPr>
          <p:cNvSpPr/>
          <p:nvPr/>
        </p:nvSpPr>
        <p:spPr>
          <a:xfrm>
            <a:off x="2159801" y="1078992"/>
            <a:ext cx="4824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Principle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4233289462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FCB92-9AF9-4344-B9F7-CA7C97B412FB}"/>
              </a:ext>
            </a:extLst>
          </p:cNvPr>
          <p:cNvSpPr txBox="1"/>
          <p:nvPr/>
        </p:nvSpPr>
        <p:spPr>
          <a:xfrm>
            <a:off x="4026716" y="2155971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Kernel PCA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8A167-AD2B-4B80-9B27-5EE78F1D7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17" y="2768130"/>
            <a:ext cx="3547428" cy="2514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DE541B-66C0-4AA1-A083-905CC31979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17" y="3231608"/>
            <a:ext cx="1235809" cy="2514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7924F4-6E15-4FE4-B6E8-A98A614F99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06" y="3838442"/>
            <a:ext cx="1382095" cy="213333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083D2DED-F0D5-41AC-96C3-1D611F3D3EC0}"/>
              </a:ext>
            </a:extLst>
          </p:cNvPr>
          <p:cNvSpPr/>
          <p:nvPr/>
        </p:nvSpPr>
        <p:spPr>
          <a:xfrm>
            <a:off x="3598877" y="3838442"/>
            <a:ext cx="855677" cy="2514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8039E7C-967A-48CC-8DAD-A87F4AF296A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98" y="3838442"/>
            <a:ext cx="3273144" cy="2727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4D82B8-B7A6-4D4C-ADE3-0D270539DDD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72" y="4637981"/>
            <a:ext cx="5638101" cy="13699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9F061C-6E54-453D-8F24-603E9ABBF8B0}"/>
              </a:ext>
            </a:extLst>
          </p:cNvPr>
          <p:cNvSpPr/>
          <p:nvPr/>
        </p:nvSpPr>
        <p:spPr>
          <a:xfrm>
            <a:off x="2159801" y="1078992"/>
            <a:ext cx="4824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Principle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406254245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6DB0D-E5DD-4189-9D8E-C72DF932A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76" y="3275403"/>
            <a:ext cx="5729468" cy="249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8B7BB-2182-4BA5-AB55-59411F2B313C}"/>
              </a:ext>
            </a:extLst>
          </p:cNvPr>
          <p:cNvSpPr txBox="1"/>
          <p:nvPr/>
        </p:nvSpPr>
        <p:spPr>
          <a:xfrm>
            <a:off x="1102994" y="2437374"/>
            <a:ext cx="310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PCA: component axis that maximize the variance</a:t>
            </a:r>
            <a:endParaRPr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60054-9182-42B0-B295-322967AE64EC}"/>
              </a:ext>
            </a:extLst>
          </p:cNvPr>
          <p:cNvSpPr txBox="1"/>
          <p:nvPr/>
        </p:nvSpPr>
        <p:spPr>
          <a:xfrm>
            <a:off x="5028740" y="2375763"/>
            <a:ext cx="364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LDA: component axis that maximize the class separation</a:t>
            </a:r>
            <a:endParaRPr lang="zh-CN" alt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A3E9C-4890-4AC9-B794-BFA641647345}"/>
              </a:ext>
            </a:extLst>
          </p:cNvPr>
          <p:cNvSpPr/>
          <p:nvPr/>
        </p:nvSpPr>
        <p:spPr>
          <a:xfrm>
            <a:off x="2101292" y="1078992"/>
            <a:ext cx="4941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Linear Discriminative Analysis (LDA)</a:t>
            </a:r>
          </a:p>
        </p:txBody>
      </p:sp>
    </p:spTree>
    <p:extLst>
      <p:ext uri="{BB962C8B-B14F-4D97-AF65-F5344CB8AC3E}">
        <p14:creationId xmlns:p14="http://schemas.microsoft.com/office/powerpoint/2010/main" val="1554137259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8DFAF-F95E-4DE7-938B-B4D3DDAE88AF}"/>
              </a:ext>
            </a:extLst>
          </p:cNvPr>
          <p:cNvSpPr txBox="1"/>
          <p:nvPr/>
        </p:nvSpPr>
        <p:spPr>
          <a:xfrm>
            <a:off x="1600200" y="2459504"/>
            <a:ext cx="491352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Motivation:</a:t>
            </a:r>
          </a:p>
          <a:p>
            <a:pPr algn="l"/>
            <a:endParaRPr lang="en-US" altLang="zh-CN" sz="2400" dirty="0"/>
          </a:p>
          <a:p>
            <a:pPr marL="457200" indent="-457200" algn="l">
              <a:buAutoNum type="arabicPeriod"/>
            </a:pPr>
            <a:r>
              <a:rPr lang="en-US" altLang="zh-CN" sz="2000" dirty="0"/>
              <a:t>Reduce time and space complexity</a:t>
            </a:r>
          </a:p>
          <a:p>
            <a:pPr marL="457200" indent="-457200" algn="l">
              <a:buAutoNum type="arabicPeriod"/>
            </a:pPr>
            <a:endParaRPr lang="en-US" altLang="zh-CN" sz="2000" dirty="0"/>
          </a:p>
          <a:p>
            <a:pPr marL="457200" indent="-457200" algn="l">
              <a:buAutoNum type="arabicPeriod"/>
            </a:pPr>
            <a:r>
              <a:rPr lang="en-US" altLang="zh-CN" sz="2000" dirty="0"/>
              <a:t>Remove redundant and noisy information</a:t>
            </a:r>
          </a:p>
          <a:p>
            <a:pPr marL="457200" indent="-457200" algn="l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Bypass the curse of dimensionality</a:t>
            </a:r>
            <a:endParaRPr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82681-B0A9-4EB8-99FD-0D207D94F6EC}"/>
              </a:ext>
            </a:extLst>
          </p:cNvPr>
          <p:cNvSpPr txBox="1"/>
          <p:nvPr/>
        </p:nvSpPr>
        <p:spPr>
          <a:xfrm>
            <a:off x="2862237" y="1078992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Dimensionality Reduction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750892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66E94-0E58-47B0-8258-D055D0FAD9AF}"/>
              </a:ext>
            </a:extLst>
          </p:cNvPr>
          <p:cNvGrpSpPr/>
          <p:nvPr/>
        </p:nvGrpSpPr>
        <p:grpSpPr>
          <a:xfrm>
            <a:off x="4485881" y="1897516"/>
            <a:ext cx="2993760" cy="2126938"/>
            <a:chOff x="76155" y="1709619"/>
            <a:chExt cx="3685325" cy="26182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FA4F1D-07B0-4406-9829-EE4718CCB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5" y="1709619"/>
              <a:ext cx="2578291" cy="261826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62D9E1-76D6-4B74-B849-13B220F625C0}"/>
                </a:ext>
              </a:extLst>
            </p:cNvPr>
            <p:cNvSpPr/>
            <p:nvPr/>
          </p:nvSpPr>
          <p:spPr>
            <a:xfrm>
              <a:off x="1547412" y="3512890"/>
              <a:ext cx="2214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optimal component axis </a:t>
              </a:r>
              <a:endParaRPr lang="zh-CN" altLang="en-US" sz="1600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9CEB6A3-5A65-44DF-878E-4A2E5474CB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1" y="3793925"/>
            <a:ext cx="7615541" cy="2714056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6EF059A-A679-4BF4-A86B-B7EF81DD1E97}"/>
              </a:ext>
            </a:extLst>
          </p:cNvPr>
          <p:cNvSpPr/>
          <p:nvPr/>
        </p:nvSpPr>
        <p:spPr>
          <a:xfrm>
            <a:off x="4308648" y="5125673"/>
            <a:ext cx="2066986" cy="2768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5B7E39-3D7C-473A-B5DE-B89C7C1B7992}"/>
              </a:ext>
            </a:extLst>
          </p:cNvPr>
          <p:cNvSpPr/>
          <p:nvPr/>
        </p:nvSpPr>
        <p:spPr>
          <a:xfrm>
            <a:off x="2199716" y="5478011"/>
            <a:ext cx="6239609" cy="43083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E898CE-B50D-41EC-B3B2-00EF62288E30}"/>
              </a:ext>
            </a:extLst>
          </p:cNvPr>
          <p:cNvCxnSpPr>
            <a:cxnSpLocks/>
          </p:cNvCxnSpPr>
          <p:nvPr/>
        </p:nvCxnSpPr>
        <p:spPr>
          <a:xfrm>
            <a:off x="3946037" y="5908847"/>
            <a:ext cx="290403" cy="28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39A6B2-F856-41AF-81F3-717D7C4CE1F4}"/>
              </a:ext>
            </a:extLst>
          </p:cNvPr>
          <p:cNvSpPr txBox="1"/>
          <p:nvPr/>
        </p:nvSpPr>
        <p:spPr>
          <a:xfrm>
            <a:off x="4137384" y="609509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covariance matrix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C9EF88-9234-49E7-A48F-B4C12B307FC3}"/>
              </a:ext>
            </a:extLst>
          </p:cNvPr>
          <p:cNvSpPr txBox="1"/>
          <p:nvPr/>
        </p:nvSpPr>
        <p:spPr>
          <a:xfrm>
            <a:off x="830510" y="296098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Fisher discriminative analysis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330AD-1FDA-49DB-A5F4-71632974B5DC}"/>
              </a:ext>
            </a:extLst>
          </p:cNvPr>
          <p:cNvSpPr/>
          <p:nvPr/>
        </p:nvSpPr>
        <p:spPr>
          <a:xfrm>
            <a:off x="2101292" y="1078992"/>
            <a:ext cx="4941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Linear Discriminative Analysis (LDA)</a:t>
            </a:r>
          </a:p>
        </p:txBody>
      </p:sp>
    </p:spTree>
    <p:extLst>
      <p:ext uri="{BB962C8B-B14F-4D97-AF65-F5344CB8AC3E}">
        <p14:creationId xmlns:p14="http://schemas.microsoft.com/office/powerpoint/2010/main" val="74243825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A2E5F-4CDE-4BD8-BB75-AB51D7C6B70C}"/>
              </a:ext>
            </a:extLst>
          </p:cNvPr>
          <p:cNvSpPr txBox="1"/>
          <p:nvPr/>
        </p:nvSpPr>
        <p:spPr>
          <a:xfrm>
            <a:off x="2881172" y="2551430"/>
            <a:ext cx="2775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Feature Selection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Feature projection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Feature learning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095066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0FD69-A24A-44A2-8459-19A47ED71D83}"/>
              </a:ext>
            </a:extLst>
          </p:cNvPr>
          <p:cNvSpPr/>
          <p:nvPr/>
        </p:nvSpPr>
        <p:spPr>
          <a:xfrm>
            <a:off x="1741738" y="1078992"/>
            <a:ext cx="5660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Stochastic Neighborhood Embedding (SNE)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ED3B7-3D7A-420E-B64D-6C7C941FED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6" y="2758122"/>
            <a:ext cx="3053714" cy="460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DEDDF-69DE-429C-9FFD-C7808020B6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6" y="3438967"/>
            <a:ext cx="3030857" cy="460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85B98-83BA-4819-B094-3266ED31B6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43" y="4379004"/>
            <a:ext cx="583619" cy="252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1C92A5-B57A-48CC-A185-B35586B877B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8" y="4379004"/>
            <a:ext cx="560762" cy="252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C67387-3ACA-43B9-9FFA-8B7F4179EA2B}"/>
              </a:ext>
            </a:extLst>
          </p:cNvPr>
          <p:cNvSpPr txBox="1"/>
          <p:nvPr/>
        </p:nvSpPr>
        <p:spPr>
          <a:xfrm>
            <a:off x="3378619" y="432081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should be close to</a:t>
            </a:r>
            <a:endParaRPr lang="zh-CN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F94BF7-92E6-4B6F-95CA-AA7E22028D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28" y="5307208"/>
            <a:ext cx="4844190" cy="3885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2542FF-AC31-470A-A484-6AF1F08D2D5B}"/>
              </a:ext>
            </a:extLst>
          </p:cNvPr>
          <p:cNvGrpSpPr/>
          <p:nvPr/>
        </p:nvGrpSpPr>
        <p:grpSpPr>
          <a:xfrm>
            <a:off x="1893317" y="1936355"/>
            <a:ext cx="6441187" cy="400110"/>
            <a:chOff x="1947300" y="2021896"/>
            <a:chExt cx="6441187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727299-24A6-4925-AD06-36011B127252}"/>
                </a:ext>
              </a:extLst>
            </p:cNvPr>
            <p:cNvSpPr/>
            <p:nvPr/>
          </p:nvSpPr>
          <p:spPr>
            <a:xfrm>
              <a:off x="1947300" y="2021896"/>
              <a:ext cx="6441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Obtain      from      :               ,  maintain the relative distance.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6DD584-B868-4620-B097-5F905E386E5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095" y="2103061"/>
              <a:ext cx="691809" cy="1767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652A135-1588-4D0C-91A3-5EC78A584A4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12" y="2049553"/>
            <a:ext cx="144762" cy="173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5AAF0-AA3C-40AC-9DA3-6EF3FAD005E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07" y="2100274"/>
            <a:ext cx="144762" cy="1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40372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6D710-D7F5-40FC-95D9-FDB12A33667E}"/>
              </a:ext>
            </a:extLst>
          </p:cNvPr>
          <p:cNvSpPr txBox="1"/>
          <p:nvPr/>
        </p:nvSpPr>
        <p:spPr>
          <a:xfrm>
            <a:off x="1333849" y="2265027"/>
            <a:ext cx="7043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t-SNE: SNE with t-distribution, replace Gaussian distribution with    	t-distribution (degree of freedom is 1)</a:t>
            </a:r>
            <a:endParaRPr lang="zh-CN" altLang="en-US" sz="2000" dirty="0"/>
          </a:p>
          <a:p>
            <a:pPr algn="l"/>
            <a:endParaRPr lang="zh-CN" alt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05C35-904E-40AE-8FF6-E9C9EE47E914}"/>
              </a:ext>
            </a:extLst>
          </p:cNvPr>
          <p:cNvGrpSpPr/>
          <p:nvPr/>
        </p:nvGrpSpPr>
        <p:grpSpPr>
          <a:xfrm>
            <a:off x="2621530" y="4561588"/>
            <a:ext cx="5456860" cy="1868648"/>
            <a:chOff x="3231858" y="4862938"/>
            <a:chExt cx="5456860" cy="1868648"/>
          </a:xfrm>
        </p:grpSpPr>
        <p:pic>
          <p:nvPicPr>
            <p:cNvPr id="2052" name="Picture 4" descr="1df">
              <a:extLst>
                <a:ext uri="{FF2B5EF4-FFF2-40B4-BE49-F238E27FC236}">
                  <a16:creationId xmlns:a16="http://schemas.microsoft.com/office/drawing/2014/main" id="{7AC90FB3-25BC-40F3-9D31-82743F66C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858" y="4862938"/>
              <a:ext cx="1868648" cy="186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A4671D-541C-49CF-9B49-32DA230A0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4684" y="5149135"/>
              <a:ext cx="1227551" cy="77206"/>
            </a:xfrm>
            <a:prstGeom prst="straightConnector1">
              <a:avLst/>
            </a:prstGeom>
            <a:ln>
              <a:solidFill>
                <a:srgbClr val="0808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311AC9-E751-4C41-8023-2C5C3FA9C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462" y="5601855"/>
              <a:ext cx="1227551" cy="77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CA176-5988-45ED-B13D-7660D6FF3BF6}"/>
                </a:ext>
              </a:extLst>
            </p:cNvPr>
            <p:cNvSpPr txBox="1"/>
            <p:nvPr/>
          </p:nvSpPr>
          <p:spPr>
            <a:xfrm>
              <a:off x="5612235" y="4973340"/>
              <a:ext cx="3076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Gaussian distribution (thin tail)</a:t>
              </a:r>
              <a:endParaRPr lang="zh-CN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5948B0-77FA-4726-9830-C4DCE4FD0670}"/>
                </a:ext>
              </a:extLst>
            </p:cNvPr>
            <p:cNvSpPr txBox="1"/>
            <p:nvPr/>
          </p:nvSpPr>
          <p:spPr>
            <a:xfrm>
              <a:off x="5629013" y="5432578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t-distribution (heavy tail)</a:t>
              </a:r>
              <a:endParaRPr lang="zh-CN" alt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83189-8EA9-49EA-9DE7-D68419226ADA}"/>
              </a:ext>
            </a:extLst>
          </p:cNvPr>
          <p:cNvSpPr/>
          <p:nvPr/>
        </p:nvSpPr>
        <p:spPr>
          <a:xfrm>
            <a:off x="1741738" y="1078992"/>
            <a:ext cx="5660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Stochastic Neighborhood Embedding (SNE)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75070E-70FB-413E-B1D6-8D8CA6F971DD}"/>
              </a:ext>
            </a:extLst>
          </p:cNvPr>
          <p:cNvGrpSpPr/>
          <p:nvPr/>
        </p:nvGrpSpPr>
        <p:grpSpPr>
          <a:xfrm>
            <a:off x="1373696" y="3613784"/>
            <a:ext cx="6964191" cy="482826"/>
            <a:chOff x="1279733" y="3460986"/>
            <a:chExt cx="6964191" cy="482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C552C4-A123-489D-B9D1-89EF4D73BBD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733" y="3483622"/>
              <a:ext cx="3053714" cy="4601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25AF21-6ECA-4658-9F45-5265CFBEB11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353" y="3460986"/>
              <a:ext cx="3044571" cy="46019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1D6EE4D-29BA-488B-AAA8-E770135FBBD8}"/>
                </a:ext>
              </a:extLst>
            </p:cNvPr>
            <p:cNvSpPr/>
            <p:nvPr/>
          </p:nvSpPr>
          <p:spPr>
            <a:xfrm>
              <a:off x="4401462" y="3615506"/>
              <a:ext cx="699044" cy="23009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528282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aw_input64_dot_small">
            <a:extLst>
              <a:ext uri="{FF2B5EF4-FFF2-40B4-BE49-F238E27FC236}">
                <a16:creationId xmlns:a16="http://schemas.microsoft.com/office/drawing/2014/main" id="{6EFA7BF9-8063-4696-B824-DCE7B023A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5" y="2904289"/>
            <a:ext cx="3628991" cy="233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w_input64_img_small">
            <a:extLst>
              <a:ext uri="{FF2B5EF4-FFF2-40B4-BE49-F238E27FC236}">
                <a16:creationId xmlns:a16="http://schemas.microsoft.com/office/drawing/2014/main" id="{68D06CA2-E63F-4219-A6DD-81E2ADD1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9" y="2979790"/>
            <a:ext cx="3394363" cy="21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212114-9B8B-4359-9C87-8F39022992B8}"/>
              </a:ext>
            </a:extLst>
          </p:cNvPr>
          <p:cNvSpPr/>
          <p:nvPr/>
        </p:nvSpPr>
        <p:spPr>
          <a:xfrm>
            <a:off x="3942826" y="3808602"/>
            <a:ext cx="922789" cy="4613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665CB-D7C6-42F7-8E89-ABCEC052D83A}"/>
              </a:ext>
            </a:extLst>
          </p:cNvPr>
          <p:cNvSpPr txBox="1"/>
          <p:nvPr/>
        </p:nvSpPr>
        <p:spPr>
          <a:xfrm>
            <a:off x="2198594" y="2265027"/>
            <a:ext cx="4507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t-SNE visualization of </a:t>
            </a:r>
            <a:r>
              <a:rPr lang="en-US" altLang="zh-CN" sz="2000" dirty="0">
                <a:solidFill>
                  <a:srgbClr val="FF0000"/>
                </a:solidFill>
              </a:rPr>
              <a:t>cat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808FF"/>
                </a:solidFill>
              </a:rPr>
              <a:t>dog</a:t>
            </a:r>
            <a:r>
              <a:rPr lang="en-US" altLang="zh-CN" sz="2000" dirty="0"/>
              <a:t> images</a:t>
            </a:r>
            <a:endParaRPr lang="zh-CN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A426A4-1FB0-4DE9-968D-3F806A46E664}"/>
              </a:ext>
            </a:extLst>
          </p:cNvPr>
          <p:cNvSpPr/>
          <p:nvPr/>
        </p:nvSpPr>
        <p:spPr>
          <a:xfrm>
            <a:off x="1741738" y="1078992"/>
            <a:ext cx="5660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Stochastic Neighborhood Embedding (SNE)</a:t>
            </a:r>
          </a:p>
        </p:txBody>
      </p:sp>
    </p:spTree>
    <p:extLst>
      <p:ext uri="{BB962C8B-B14F-4D97-AF65-F5344CB8AC3E}">
        <p14:creationId xmlns:p14="http://schemas.microsoft.com/office/powerpoint/2010/main" val="2762103858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A8942-4673-408C-A8DB-D1EB4C263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8" y="2146819"/>
            <a:ext cx="6367749" cy="1418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380C24-53B3-4F56-B621-22A40A7F4587}"/>
              </a:ext>
            </a:extLst>
          </p:cNvPr>
          <p:cNvSpPr/>
          <p:nvPr/>
        </p:nvSpPr>
        <p:spPr>
          <a:xfrm>
            <a:off x="2521599" y="1078992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Local Linear Embedding (LLE)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CFF74-BDF5-4687-95D0-A244C4F7B3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19" y="4467952"/>
            <a:ext cx="3110095" cy="13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0227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DF84D-AF42-4991-A2C9-5A4E8B1E8EC9}"/>
              </a:ext>
            </a:extLst>
          </p:cNvPr>
          <p:cNvSpPr/>
          <p:nvPr/>
        </p:nvSpPr>
        <p:spPr>
          <a:xfrm>
            <a:off x="3612443" y="1078992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Sparse coding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5D34E-A278-40A8-90D5-CB016ABCBE73}"/>
              </a:ext>
            </a:extLst>
          </p:cNvPr>
          <p:cNvGrpSpPr/>
          <p:nvPr/>
        </p:nvGrpSpPr>
        <p:grpSpPr>
          <a:xfrm>
            <a:off x="1064378" y="1739823"/>
            <a:ext cx="7015243" cy="2041820"/>
            <a:chOff x="1064378" y="1739823"/>
            <a:chExt cx="7015243" cy="20418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FB424E-F1C9-4029-9B97-D297DA17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78" y="1764992"/>
              <a:ext cx="7015243" cy="201665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0653EB-927C-4517-A0D2-42F3A8A17B23}"/>
                </a:ext>
              </a:extLst>
            </p:cNvPr>
            <p:cNvSpPr/>
            <p:nvPr/>
          </p:nvSpPr>
          <p:spPr>
            <a:xfrm>
              <a:off x="2575420" y="1748214"/>
              <a:ext cx="394283" cy="55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0DBBB6-67D6-4510-BA98-5060C34B842C}"/>
                </a:ext>
              </a:extLst>
            </p:cNvPr>
            <p:cNvSpPr/>
            <p:nvPr/>
          </p:nvSpPr>
          <p:spPr>
            <a:xfrm>
              <a:off x="4682506" y="1748213"/>
              <a:ext cx="394283" cy="55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DEE2AD-7DFA-43F6-98C1-C6FBD3F2FAC8}"/>
                </a:ext>
              </a:extLst>
            </p:cNvPr>
            <p:cNvSpPr/>
            <p:nvPr/>
          </p:nvSpPr>
          <p:spPr>
            <a:xfrm>
              <a:off x="6797981" y="1739823"/>
              <a:ext cx="394283" cy="55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AD1DC5-CF3C-4031-A295-9CD447A02B3C}"/>
              </a:ext>
            </a:extLst>
          </p:cNvPr>
          <p:cNvGrpSpPr/>
          <p:nvPr/>
        </p:nvGrpSpPr>
        <p:grpSpPr>
          <a:xfrm>
            <a:off x="1230891" y="4073090"/>
            <a:ext cx="3648756" cy="400110"/>
            <a:chOff x="1398011" y="4335536"/>
            <a:chExt cx="3648756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23308-1A0D-49EB-9635-EE9021EA3F6B}"/>
                </a:ext>
              </a:extLst>
            </p:cNvPr>
            <p:cNvSpPr/>
            <p:nvPr/>
          </p:nvSpPr>
          <p:spPr>
            <a:xfrm>
              <a:off x="1398011" y="4335536"/>
              <a:ext cx="36487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Use sparse      to represent     :     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8D928E-2CB7-4DBB-9CDB-AB36283663C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466" y="4448734"/>
              <a:ext cx="204190" cy="1737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3D927D-63E0-4835-8141-877D3D2AC75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661" y="4448734"/>
              <a:ext cx="210285" cy="173714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2B444A5-3432-4EED-8B0E-C49660BDE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74" y="4084629"/>
            <a:ext cx="2861714" cy="3885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EF55EC-B8A4-4DBF-A6E1-EAF2E0F7EBE4}"/>
              </a:ext>
            </a:extLst>
          </p:cNvPr>
          <p:cNvSpPr/>
          <p:nvPr/>
        </p:nvSpPr>
        <p:spPr>
          <a:xfrm>
            <a:off x="6701283" y="4005978"/>
            <a:ext cx="840419" cy="4476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00451A-89EF-46F0-A3CA-3890141A5339}"/>
              </a:ext>
            </a:extLst>
          </p:cNvPr>
          <p:cNvGrpSpPr/>
          <p:nvPr/>
        </p:nvGrpSpPr>
        <p:grpSpPr>
          <a:xfrm>
            <a:off x="2399251" y="4815281"/>
            <a:ext cx="3421129" cy="1323439"/>
            <a:chOff x="2399251" y="4815281"/>
            <a:chExt cx="3421129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78E79C-B521-48B4-A88B-F157EB58E8B8}"/>
                </a:ext>
              </a:extLst>
            </p:cNvPr>
            <p:cNvSpPr txBox="1"/>
            <p:nvPr/>
          </p:nvSpPr>
          <p:spPr>
            <a:xfrm>
              <a:off x="2399251" y="4815281"/>
              <a:ext cx="34211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Update      and       alternatingly</a:t>
              </a:r>
            </a:p>
            <a:p>
              <a:pPr algn="l"/>
              <a:endParaRPr lang="en-US" altLang="zh-CN" sz="2000" dirty="0"/>
            </a:p>
            <a:p>
              <a:pPr algn="l"/>
              <a:r>
                <a:rPr lang="en-US" altLang="zh-CN" sz="2000" dirty="0"/>
                <a:t>    1. Fix     , update </a:t>
              </a:r>
            </a:p>
            <a:p>
              <a:pPr algn="l"/>
              <a:r>
                <a:rPr lang="en-US" altLang="zh-CN" sz="2000" dirty="0"/>
                <a:t>    2. Fix     , update</a:t>
              </a:r>
              <a:endParaRPr lang="zh-CN" altLang="en-US" sz="2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EDF02DE-DD07-4A0A-BCE3-DBAC974C870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98" y="4939251"/>
              <a:ext cx="204190" cy="17371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3C8E0-607E-4506-AF3D-428A7CC8121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8663" y="4939251"/>
              <a:ext cx="198095" cy="1737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E2B634B-26F9-44D4-8770-9C48BEDECF2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78" y="5555717"/>
              <a:ext cx="204190" cy="1737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52F1D5E-2BBE-475D-8580-671B4219E24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206" y="5555717"/>
              <a:ext cx="198095" cy="1737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87F974-5F98-4EDD-B636-162C95E7AE3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78" y="5850772"/>
              <a:ext cx="198095" cy="17371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DFC80F-1ABB-40C2-B4DD-A5A10CC0570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007" y="5850772"/>
              <a:ext cx="204190" cy="17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4497783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C1039-3ABA-4A14-AA3C-E71F0E163BD4}"/>
              </a:ext>
            </a:extLst>
          </p:cNvPr>
          <p:cNvSpPr txBox="1"/>
          <p:nvPr/>
        </p:nvSpPr>
        <p:spPr>
          <a:xfrm>
            <a:off x="2314010" y="1078992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 Dimensional Scaling (MDS)</a:t>
            </a:r>
            <a:endParaRPr lang="zh-CN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E6492-5311-45D3-9D99-73C080C258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32" y="2225784"/>
            <a:ext cx="2355809" cy="251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4B6CE-A301-4AF2-9C69-6D66A853B2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43" y="2225784"/>
            <a:ext cx="867048" cy="257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8D0670-2D36-4C71-BF4E-4131A6FD0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37" y="2560080"/>
            <a:ext cx="1126095" cy="2102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5212A1-9ABF-40BE-8107-1267B7AC287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85" y="3179003"/>
            <a:ext cx="4659808" cy="6780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5CAC23-3826-47AA-828A-15307829A653}"/>
              </a:ext>
            </a:extLst>
          </p:cNvPr>
          <p:cNvSpPr txBox="1"/>
          <p:nvPr/>
        </p:nvSpPr>
        <p:spPr>
          <a:xfrm>
            <a:off x="1948295" y="2151443"/>
            <a:ext cx="5242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We have                 with                                        .</a:t>
            </a:r>
          </a:p>
          <a:p>
            <a:pPr algn="l"/>
            <a:r>
              <a:rPr lang="en-US" altLang="zh-CN" sz="2000" dirty="0"/>
              <a:t>By denoting 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D3242-06F4-4D07-9DAF-8DA8690C69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04" y="4664456"/>
            <a:ext cx="5653333" cy="15893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8BD4D4-26D9-403E-A877-E924DCE5F1F1}"/>
              </a:ext>
            </a:extLst>
          </p:cNvPr>
          <p:cNvGrpSpPr/>
          <p:nvPr/>
        </p:nvGrpSpPr>
        <p:grpSpPr>
          <a:xfrm>
            <a:off x="1942851" y="4136202"/>
            <a:ext cx="3185487" cy="400110"/>
            <a:chOff x="2332917" y="1187663"/>
            <a:chExt cx="3185487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CF5024-7373-4A0A-8A13-64DF817BBA94}"/>
                </a:ext>
              </a:extLst>
            </p:cNvPr>
            <p:cNvSpPr txBox="1"/>
            <p:nvPr/>
          </p:nvSpPr>
          <p:spPr>
            <a:xfrm>
              <a:off x="2332917" y="1187663"/>
              <a:ext cx="3185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If                 are decentralized</a:t>
              </a:r>
              <a:endParaRPr lang="zh-CN" altLang="en-US" sz="20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335E5F-39EC-44A2-AC3C-6E3861A5B94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518" y="1280990"/>
              <a:ext cx="867048" cy="257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866105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823C78-0748-4730-824C-7F74485763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73" y="2100984"/>
            <a:ext cx="2454856" cy="693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B962F-4EA3-46A9-9B85-41A147DD7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31" y="2955970"/>
            <a:ext cx="2422856" cy="728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1CC004-D169-4096-90F7-550DEDD9DB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73" y="3761918"/>
            <a:ext cx="2419808" cy="7283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70E700-74E3-4352-ABD9-B9880A71EA8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08" y="5093709"/>
            <a:ext cx="5842285" cy="7283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DBF424-0CDF-40E5-ABC5-C1786BC9FE14}"/>
              </a:ext>
            </a:extLst>
          </p:cNvPr>
          <p:cNvSpPr txBox="1"/>
          <p:nvPr/>
        </p:nvSpPr>
        <p:spPr>
          <a:xfrm>
            <a:off x="2314010" y="1078992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 Dimensional Scaling (MDS)</a:t>
            </a:r>
            <a:endParaRPr lang="zh-CN" altLang="en-US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5519F4-8C4A-45C3-8467-90DA2824F7BF}"/>
              </a:ext>
            </a:extLst>
          </p:cNvPr>
          <p:cNvSpPr/>
          <p:nvPr/>
        </p:nvSpPr>
        <p:spPr>
          <a:xfrm>
            <a:off x="3702205" y="2794318"/>
            <a:ext cx="1103971" cy="7283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9864F51-AC4A-40E4-8131-A38725A3DBC5}"/>
              </a:ext>
            </a:extLst>
          </p:cNvPr>
          <p:cNvSpPr/>
          <p:nvPr/>
        </p:nvSpPr>
        <p:spPr>
          <a:xfrm>
            <a:off x="1210039" y="5256663"/>
            <a:ext cx="1103971" cy="3163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396E7-4691-4D2D-9685-A9BFA3BCC9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42" y="2561382"/>
            <a:ext cx="2214095" cy="31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AF93C-33D2-4782-9205-958E3B9B96C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42" y="3243699"/>
            <a:ext cx="1377524" cy="283429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86ACDB0-26AE-40C0-B3D9-79FAB20CB5F4}"/>
              </a:ext>
            </a:extLst>
          </p:cNvPr>
          <p:cNvSpPr/>
          <p:nvPr/>
        </p:nvSpPr>
        <p:spPr>
          <a:xfrm>
            <a:off x="811798" y="2650921"/>
            <a:ext cx="209420" cy="77807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4B3F7C-D7F3-466F-8772-1B195EEBBE37}"/>
              </a:ext>
            </a:extLst>
          </p:cNvPr>
          <p:cNvSpPr/>
          <p:nvPr/>
        </p:nvSpPr>
        <p:spPr>
          <a:xfrm>
            <a:off x="5007544" y="2465620"/>
            <a:ext cx="209420" cy="17372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240509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BD7E61-75D7-47BA-8B71-673A07F1BD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7" y="1973773"/>
            <a:ext cx="5842285" cy="728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96BEC-5A62-4D2A-8630-EA43C9D6B216}"/>
              </a:ext>
            </a:extLst>
          </p:cNvPr>
          <p:cNvSpPr txBox="1"/>
          <p:nvPr/>
        </p:nvSpPr>
        <p:spPr>
          <a:xfrm>
            <a:off x="3531602" y="3376747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with                and         </a:t>
            </a:r>
            <a:endParaRPr lang="zh-CN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66D0F-9D8D-4215-9D28-D0A79C8656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05" y="3491828"/>
            <a:ext cx="996570" cy="315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4A9E5-65EB-493C-AF80-7E789FEC54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85" y="3491828"/>
            <a:ext cx="1590857" cy="306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BC0783-A44A-49C2-AF29-B70FE9A6A1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66" y="3503972"/>
            <a:ext cx="1561905" cy="3047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3233471-9210-4864-A6DB-B209F7AE25F5}"/>
              </a:ext>
            </a:extLst>
          </p:cNvPr>
          <p:cNvGrpSpPr/>
          <p:nvPr/>
        </p:nvGrpSpPr>
        <p:grpSpPr>
          <a:xfrm>
            <a:off x="1553289" y="4670445"/>
            <a:ext cx="6780526" cy="707886"/>
            <a:chOff x="1419474" y="4587788"/>
            <a:chExt cx="6780526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9C2047-2B3B-4D6F-8678-09954BA0C03A}"/>
                </a:ext>
              </a:extLst>
            </p:cNvPr>
            <p:cNvSpPr txBox="1"/>
            <p:nvPr/>
          </p:nvSpPr>
          <p:spPr>
            <a:xfrm>
              <a:off x="1419474" y="4587788"/>
              <a:ext cx="66784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Given distance matrix     , we can calculate     , and then obtain </a:t>
              </a:r>
            </a:p>
            <a:p>
              <a:pPr algn="l"/>
              <a:r>
                <a:rPr lang="en-US" altLang="zh-CN" sz="2000" dirty="0"/>
                <a:t>based on </a:t>
              </a:r>
              <a:endParaRPr lang="zh-CN" altLang="en-US" sz="20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481331-64D4-4E82-8DDA-825F6E060E1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445" y="4680414"/>
              <a:ext cx="198095" cy="21485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3CF40B-87EA-4B92-B834-1B2631E59E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6056" y="4700985"/>
              <a:ext cx="181333" cy="1737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BDAB96-7820-40F8-B339-4E07E9C9F56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5810" y="4700985"/>
              <a:ext cx="204190" cy="1737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B8A2DFF-2369-4C03-B330-69D311823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4" y="4996180"/>
              <a:ext cx="1126095" cy="210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3E1394-ABDC-4767-84DA-5AE53B7A3A90}"/>
              </a:ext>
            </a:extLst>
          </p:cNvPr>
          <p:cNvSpPr txBox="1"/>
          <p:nvPr/>
        </p:nvSpPr>
        <p:spPr>
          <a:xfrm>
            <a:off x="2314010" y="1078992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 Dimensional Scaling (MDS)</a:t>
            </a:r>
            <a:endParaRPr lang="zh-CN" altLang="en-US" sz="2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F95D07-B2E2-4D46-B8D8-C976D6330369}"/>
              </a:ext>
            </a:extLst>
          </p:cNvPr>
          <p:cNvSpPr/>
          <p:nvPr/>
        </p:nvSpPr>
        <p:spPr>
          <a:xfrm rot="5400000">
            <a:off x="3959304" y="2717543"/>
            <a:ext cx="770224" cy="5481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6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40E26-1F47-4C43-9ECE-6770280DB24F}"/>
              </a:ext>
            </a:extLst>
          </p:cNvPr>
          <p:cNvSpPr txBox="1"/>
          <p:nvPr/>
        </p:nvSpPr>
        <p:spPr>
          <a:xfrm>
            <a:off x="2274028" y="3547265"/>
            <a:ext cx="29370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Feature Selection: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Feature projection: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Feature learning: </a:t>
            </a:r>
            <a:endParaRPr lang="zh-CN" alt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475C98-A079-478E-8E0C-033E06630F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30" y="3649327"/>
            <a:ext cx="1107809" cy="19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3094CB-FB11-4A9F-98C7-03A41FD3B2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01" y="4412611"/>
            <a:ext cx="825905" cy="19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3CCB74-7B57-48D8-8D06-2E42F2AAC6A6}"/>
              </a:ext>
            </a:extLst>
          </p:cNvPr>
          <p:cNvGrpSpPr/>
          <p:nvPr/>
        </p:nvGrpSpPr>
        <p:grpSpPr>
          <a:xfrm>
            <a:off x="2038390" y="2426272"/>
            <a:ext cx="5530266" cy="461665"/>
            <a:chOff x="1793063" y="2485024"/>
            <a:chExt cx="5530266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CFC03-BF99-4BE7-9361-AC2DC2F66128}"/>
                </a:ext>
              </a:extLst>
            </p:cNvPr>
            <p:cNvSpPr txBox="1"/>
            <p:nvPr/>
          </p:nvSpPr>
          <p:spPr>
            <a:xfrm>
              <a:off x="1793063" y="2485024"/>
              <a:ext cx="5376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Original feature              Processed feature</a:t>
              </a:r>
              <a:endParaRPr lang="zh-CN" altLang="en-US" sz="24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4F05D8-B652-4809-9952-F7F096E65F1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813" y="2653879"/>
              <a:ext cx="102095" cy="1782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47753C-D6DB-4F9F-B47B-F662348E681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805" y="2628999"/>
              <a:ext cx="161524" cy="192000"/>
            </a:xfrm>
            <a:prstGeom prst="rect">
              <a:avLst/>
            </a:prstGeom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3A1E5EA3-8F8B-4744-858A-5135ECC192F1}"/>
                </a:ext>
              </a:extLst>
            </p:cNvPr>
            <p:cNvSpPr/>
            <p:nvPr/>
          </p:nvSpPr>
          <p:spPr>
            <a:xfrm>
              <a:off x="4212157" y="2653879"/>
              <a:ext cx="578840" cy="192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90FDD1F-E3DA-4265-A028-3A72C44962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01" y="5175894"/>
            <a:ext cx="1912380" cy="252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69E5BA-3897-4179-8874-54FF40EE9814}"/>
              </a:ext>
            </a:extLst>
          </p:cNvPr>
          <p:cNvSpPr txBox="1"/>
          <p:nvPr/>
        </p:nvSpPr>
        <p:spPr>
          <a:xfrm>
            <a:off x="2862237" y="1078992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Dimensionality Reduction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030447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C2836-CACE-4CFF-B7A6-0427CC6BF251}"/>
              </a:ext>
            </a:extLst>
          </p:cNvPr>
          <p:cNvSpPr txBox="1"/>
          <p:nvPr/>
        </p:nvSpPr>
        <p:spPr>
          <a:xfrm>
            <a:off x="3949073" y="107899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err="1"/>
              <a:t>ISOMap</a:t>
            </a: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E2635-6902-4E50-BC35-EC23C74548FE}"/>
              </a:ext>
            </a:extLst>
          </p:cNvPr>
          <p:cNvSpPr/>
          <p:nvPr/>
        </p:nvSpPr>
        <p:spPr>
          <a:xfrm>
            <a:off x="1017236" y="5139829"/>
            <a:ext cx="7883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2000" dirty="0">
                <a:ea typeface="SimSun" panose="02010600030101010101" pitchFamily="2" charset="-122"/>
              </a:rPr>
              <a:t>1. Constructing </a:t>
            </a:r>
            <a:r>
              <a:rPr lang="en-US" altLang="zh-CN" sz="2000" dirty="0">
                <a:ea typeface="SimSun" panose="02010600030101010101" pitchFamily="2" charset="-122"/>
              </a:rPr>
              <a:t>K-nearest</a:t>
            </a:r>
            <a:r>
              <a:rPr lang="en-CA" altLang="zh-CN" sz="2000" dirty="0">
                <a:ea typeface="SimSun" panose="02010600030101010101" pitchFamily="2" charset="-122"/>
              </a:rPr>
              <a:t> neighbour graph G</a:t>
            </a:r>
          </a:p>
          <a:p>
            <a:r>
              <a:rPr lang="en-CA" altLang="zh-CN" sz="2000" dirty="0">
                <a:ea typeface="SimSun" panose="02010600030101010101" pitchFamily="2" charset="-122"/>
              </a:rPr>
              <a:t>2. For each pair of points in G, Computing shortest path: geodesic distance </a:t>
            </a:r>
          </a:p>
          <a:p>
            <a:r>
              <a:rPr lang="en-US" altLang="zh-CN" sz="2000" dirty="0">
                <a:ea typeface="SimSun" panose="02010600030101010101" pitchFamily="2" charset="-122"/>
              </a:rPr>
              <a:t>3. </a:t>
            </a:r>
            <a:r>
              <a:rPr lang="en-CA" altLang="zh-CN" sz="2000" dirty="0">
                <a:ea typeface="SimSun" panose="02010600030101010101" pitchFamily="2" charset="-122"/>
              </a:rPr>
              <a:t>Use Classical MDS with geodesic distance matrix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F5EC8-3D90-4E33-9924-1DBBCD9F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2" y="2176423"/>
            <a:ext cx="7567075" cy="27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1693"/>
      </p:ext>
    </p:extLst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51F9B-132D-47A8-9BB1-7547B70FBD2C}"/>
              </a:ext>
            </a:extLst>
          </p:cNvPr>
          <p:cNvSpPr txBox="1"/>
          <p:nvPr/>
        </p:nvSpPr>
        <p:spPr>
          <a:xfrm>
            <a:off x="3634083" y="1078992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Auto-encoder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DCAF3-2A90-4208-8654-B91F7B1B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45" y="2937923"/>
            <a:ext cx="6437310" cy="2495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750B33-CFCC-4FB7-AF8F-30AF0CFD7EBA}"/>
              </a:ext>
            </a:extLst>
          </p:cNvPr>
          <p:cNvSpPr txBox="1"/>
          <p:nvPr/>
        </p:nvSpPr>
        <p:spPr>
          <a:xfrm>
            <a:off x="1009937" y="3189863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original image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8F857-962B-40FF-A05F-2E3A00FA3CA3}"/>
              </a:ext>
            </a:extLst>
          </p:cNvPr>
          <p:cNvSpPr txBox="1"/>
          <p:nvPr/>
        </p:nvSpPr>
        <p:spPr>
          <a:xfrm>
            <a:off x="6569252" y="3169846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reconstructed image</a:t>
            </a:r>
            <a:endParaRPr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897C7-FECC-4FEB-B042-F70061EAF44E}"/>
              </a:ext>
            </a:extLst>
          </p:cNvPr>
          <p:cNvSpPr txBox="1"/>
          <p:nvPr/>
        </p:nvSpPr>
        <p:spPr>
          <a:xfrm>
            <a:off x="2934374" y="526126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encoder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85FD7-AA67-4FFC-96FA-9FCB0AE956CF}"/>
              </a:ext>
            </a:extLst>
          </p:cNvPr>
          <p:cNvSpPr txBox="1"/>
          <p:nvPr/>
        </p:nvSpPr>
        <p:spPr>
          <a:xfrm>
            <a:off x="5119266" y="526126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decoder</a:t>
            </a:r>
            <a:endParaRPr lang="zh-CN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B9E18-6195-472E-BC6B-184C66D6FC25}"/>
              </a:ext>
            </a:extLst>
          </p:cNvPr>
          <p:cNvSpPr txBox="1"/>
          <p:nvPr/>
        </p:nvSpPr>
        <p:spPr>
          <a:xfrm>
            <a:off x="3287033" y="2318750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compressed data (feature)</a:t>
            </a:r>
            <a:endParaRPr lang="zh-CN" alt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1C5D5F-03C3-4E22-8630-64CE54955988}"/>
              </a:ext>
            </a:extLst>
          </p:cNvPr>
          <p:cNvSpPr/>
          <p:nvPr/>
        </p:nvSpPr>
        <p:spPr>
          <a:xfrm>
            <a:off x="2640408" y="3010597"/>
            <a:ext cx="1583719" cy="26812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F2C27-CC3B-469E-BC58-2787558FFFBE}"/>
              </a:ext>
            </a:extLst>
          </p:cNvPr>
          <p:cNvSpPr/>
          <p:nvPr/>
        </p:nvSpPr>
        <p:spPr>
          <a:xfrm>
            <a:off x="4839722" y="3002207"/>
            <a:ext cx="1583719" cy="26812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6344768-A702-4ED4-913A-4C005139301C}"/>
              </a:ext>
            </a:extLst>
          </p:cNvPr>
          <p:cNvSpPr/>
          <p:nvPr/>
        </p:nvSpPr>
        <p:spPr>
          <a:xfrm>
            <a:off x="4425462" y="2738416"/>
            <a:ext cx="268449" cy="8711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48575"/>
      </p:ext>
    </p:extLst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7E86A3-C5FD-4BBA-A70F-AE67F9615F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51" y="5448594"/>
            <a:ext cx="4292572" cy="42209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A2F94D-F766-47E5-BAB5-1B4B78B2B2EF}"/>
              </a:ext>
            </a:extLst>
          </p:cNvPr>
          <p:cNvSpPr/>
          <p:nvPr/>
        </p:nvSpPr>
        <p:spPr>
          <a:xfrm>
            <a:off x="2796992" y="5357475"/>
            <a:ext cx="2123486" cy="4896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E5D12F-DF95-4A2C-B8D3-EF59C3C4C538}"/>
              </a:ext>
            </a:extLst>
          </p:cNvPr>
          <p:cNvSpPr/>
          <p:nvPr/>
        </p:nvSpPr>
        <p:spPr>
          <a:xfrm>
            <a:off x="5165052" y="5352913"/>
            <a:ext cx="1464787" cy="4896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219C0B-EC38-4E55-B221-F2BE7649FEE8}"/>
              </a:ext>
            </a:extLst>
          </p:cNvPr>
          <p:cNvCxnSpPr>
            <a:cxnSpLocks/>
          </p:cNvCxnSpPr>
          <p:nvPr/>
        </p:nvCxnSpPr>
        <p:spPr>
          <a:xfrm>
            <a:off x="3903351" y="5842554"/>
            <a:ext cx="0" cy="2560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5B02A6-6A57-4DC7-A39E-774012186F37}"/>
              </a:ext>
            </a:extLst>
          </p:cNvPr>
          <p:cNvCxnSpPr>
            <a:cxnSpLocks/>
          </p:cNvCxnSpPr>
          <p:nvPr/>
        </p:nvCxnSpPr>
        <p:spPr>
          <a:xfrm>
            <a:off x="5903024" y="5842554"/>
            <a:ext cx="0" cy="2560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D0FAD60-0D9D-4E01-8310-4C136C6F9322}"/>
              </a:ext>
            </a:extLst>
          </p:cNvPr>
          <p:cNvGrpSpPr/>
          <p:nvPr/>
        </p:nvGrpSpPr>
        <p:grpSpPr>
          <a:xfrm>
            <a:off x="2674784" y="6088836"/>
            <a:ext cx="2162282" cy="369332"/>
            <a:chOff x="811545" y="4426635"/>
            <a:chExt cx="216228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8ED4C5-8F56-46B6-AFDF-B5DFE2B8C7F7}"/>
                </a:ext>
              </a:extLst>
            </p:cNvPr>
            <p:cNvSpPr txBox="1"/>
            <p:nvPr/>
          </p:nvSpPr>
          <p:spPr>
            <a:xfrm>
              <a:off x="811545" y="4426635"/>
              <a:ext cx="216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regulate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DA75BC-5202-4E2D-90FF-F7283B39231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757" y="4576729"/>
              <a:ext cx="109714" cy="1127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8C6218-B722-4672-97CD-BB6B61D0D7C3}"/>
              </a:ext>
            </a:extLst>
          </p:cNvPr>
          <p:cNvGrpSpPr/>
          <p:nvPr/>
        </p:nvGrpSpPr>
        <p:grpSpPr>
          <a:xfrm>
            <a:off x="5179407" y="6088836"/>
            <a:ext cx="1356169" cy="369332"/>
            <a:chOff x="3478075" y="4448444"/>
            <a:chExt cx="135616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71D19C-C0E1-41E3-9A72-F54A4590D546}"/>
                </a:ext>
              </a:extLst>
            </p:cNvPr>
            <p:cNvSpPr txBox="1"/>
            <p:nvPr/>
          </p:nvSpPr>
          <p:spPr>
            <a:xfrm>
              <a:off x="3478075" y="444844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reconstruct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838C7C-07D5-489A-9FF3-4E25C641F98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82" y="4595963"/>
              <a:ext cx="144762" cy="111238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DEA2C8-0562-4C74-B0E7-81C80E437B1C}"/>
              </a:ext>
            </a:extLst>
          </p:cNvPr>
          <p:cNvSpPr/>
          <p:nvPr/>
        </p:nvSpPr>
        <p:spPr>
          <a:xfrm>
            <a:off x="5221194" y="2551810"/>
            <a:ext cx="1298367" cy="186501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C4995-63DA-4755-80DB-84B9BF154573}"/>
              </a:ext>
            </a:extLst>
          </p:cNvPr>
          <p:cNvCxnSpPr>
            <a:cxnSpLocks/>
          </p:cNvCxnSpPr>
          <p:nvPr/>
        </p:nvCxnSpPr>
        <p:spPr>
          <a:xfrm>
            <a:off x="6435484" y="3245545"/>
            <a:ext cx="43396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E9456B-54A4-4CE1-8CA8-F861336B5A84}"/>
              </a:ext>
            </a:extLst>
          </p:cNvPr>
          <p:cNvSpPr txBox="1"/>
          <p:nvPr/>
        </p:nvSpPr>
        <p:spPr>
          <a:xfrm>
            <a:off x="3266217" y="464220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encoder 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FE37A-B736-4E59-BA8B-E9B48876C837}"/>
              </a:ext>
            </a:extLst>
          </p:cNvPr>
          <p:cNvSpPr txBox="1"/>
          <p:nvPr/>
        </p:nvSpPr>
        <p:spPr>
          <a:xfrm>
            <a:off x="5139492" y="463761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decoder network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FD7281-E244-42D0-B60E-2965DA7A3B61}"/>
              </a:ext>
            </a:extLst>
          </p:cNvPr>
          <p:cNvSpPr/>
          <p:nvPr/>
        </p:nvSpPr>
        <p:spPr>
          <a:xfrm>
            <a:off x="3434364" y="2556666"/>
            <a:ext cx="1298367" cy="186501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54C18D-0392-4FCC-B247-FB0C5FA8D045}"/>
              </a:ext>
            </a:extLst>
          </p:cNvPr>
          <p:cNvCxnSpPr>
            <a:cxnSpLocks/>
          </p:cNvCxnSpPr>
          <p:nvPr/>
        </p:nvCxnSpPr>
        <p:spPr>
          <a:xfrm>
            <a:off x="4068457" y="4416342"/>
            <a:ext cx="0" cy="281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A0133B-050A-44B4-9282-DD6E094262C6}"/>
              </a:ext>
            </a:extLst>
          </p:cNvPr>
          <p:cNvCxnSpPr>
            <a:cxnSpLocks/>
          </p:cNvCxnSpPr>
          <p:nvPr/>
        </p:nvCxnSpPr>
        <p:spPr>
          <a:xfrm>
            <a:off x="5878469" y="4425578"/>
            <a:ext cx="0" cy="281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2EFD05-9D6A-4904-B746-B4C837B3A139}"/>
              </a:ext>
            </a:extLst>
          </p:cNvPr>
          <p:cNvCxnSpPr/>
          <p:nvPr/>
        </p:nvCxnSpPr>
        <p:spPr>
          <a:xfrm>
            <a:off x="3816749" y="37416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E81D6E-57C3-4030-A09F-3D45B1C8C4C5}"/>
              </a:ext>
            </a:extLst>
          </p:cNvPr>
          <p:cNvCxnSpPr>
            <a:cxnSpLocks/>
          </p:cNvCxnSpPr>
          <p:nvPr/>
        </p:nvCxnSpPr>
        <p:spPr>
          <a:xfrm>
            <a:off x="3297488" y="4254771"/>
            <a:ext cx="282817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313A2D-EA0A-452C-BE3B-39EEBAEC3A62}"/>
              </a:ext>
            </a:extLst>
          </p:cNvPr>
          <p:cNvSpPr/>
          <p:nvPr/>
        </p:nvSpPr>
        <p:spPr>
          <a:xfrm>
            <a:off x="3568946" y="2681862"/>
            <a:ext cx="305257" cy="1193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EBF6E-265A-4A60-A81D-17D97888D740}"/>
              </a:ext>
            </a:extLst>
          </p:cNvPr>
          <p:cNvSpPr txBox="1"/>
          <p:nvPr/>
        </p:nvSpPr>
        <p:spPr>
          <a:xfrm>
            <a:off x="3508192" y="2880485"/>
            <a:ext cx="461665" cy="1097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1F39A-6406-421C-85E3-9DF85D15A264}"/>
              </a:ext>
            </a:extLst>
          </p:cNvPr>
          <p:cNvCxnSpPr>
            <a:cxnSpLocks/>
          </p:cNvCxnSpPr>
          <p:nvPr/>
        </p:nvCxnSpPr>
        <p:spPr>
          <a:xfrm>
            <a:off x="3031187" y="3298340"/>
            <a:ext cx="5303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6B8015-7341-4C6F-A9E7-182D5448C423}"/>
              </a:ext>
            </a:extLst>
          </p:cNvPr>
          <p:cNvCxnSpPr>
            <a:cxnSpLocks/>
          </p:cNvCxnSpPr>
          <p:nvPr/>
        </p:nvCxnSpPr>
        <p:spPr>
          <a:xfrm>
            <a:off x="4595682" y="3273228"/>
            <a:ext cx="75211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F833699-2F8C-4D33-A29F-5FA3F87265AA}"/>
              </a:ext>
            </a:extLst>
          </p:cNvPr>
          <p:cNvSpPr/>
          <p:nvPr/>
        </p:nvSpPr>
        <p:spPr>
          <a:xfrm>
            <a:off x="5347799" y="2683695"/>
            <a:ext cx="305257" cy="1192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27357-B0AC-465A-A5EC-1AD125483549}"/>
              </a:ext>
            </a:extLst>
          </p:cNvPr>
          <p:cNvSpPr txBox="1"/>
          <p:nvPr/>
        </p:nvSpPr>
        <p:spPr>
          <a:xfrm>
            <a:off x="5273973" y="2866532"/>
            <a:ext cx="461665" cy="8233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73E31-E88B-4F07-B93A-1648420393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22" y="2996164"/>
            <a:ext cx="211810" cy="2087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49B11DE-67F7-4802-81BF-F8C1A9AA7B38}"/>
              </a:ext>
            </a:extLst>
          </p:cNvPr>
          <p:cNvSpPr/>
          <p:nvPr/>
        </p:nvSpPr>
        <p:spPr>
          <a:xfrm>
            <a:off x="4298312" y="2681153"/>
            <a:ext cx="305257" cy="1198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C17EA-B72F-43FF-BD86-41A484AA78D8}"/>
              </a:ext>
            </a:extLst>
          </p:cNvPr>
          <p:cNvSpPr txBox="1"/>
          <p:nvPr/>
        </p:nvSpPr>
        <p:spPr>
          <a:xfrm>
            <a:off x="4227392" y="2890443"/>
            <a:ext cx="461665" cy="1048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64D2BB-6F79-46D5-93A2-2E3B589815C2}"/>
              </a:ext>
            </a:extLst>
          </p:cNvPr>
          <p:cNvCxnSpPr>
            <a:cxnSpLocks/>
          </p:cNvCxnSpPr>
          <p:nvPr/>
        </p:nvCxnSpPr>
        <p:spPr>
          <a:xfrm>
            <a:off x="3874278" y="3026660"/>
            <a:ext cx="4279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3644BAE-D867-4366-9306-F59828D5C47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6" y="2812493"/>
            <a:ext cx="263619" cy="16761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DF2D09-A6F7-4C36-8BA4-FA6122EA0665}"/>
              </a:ext>
            </a:extLst>
          </p:cNvPr>
          <p:cNvCxnSpPr>
            <a:cxnSpLocks/>
          </p:cNvCxnSpPr>
          <p:nvPr/>
        </p:nvCxnSpPr>
        <p:spPr>
          <a:xfrm>
            <a:off x="3880374" y="3572252"/>
            <a:ext cx="41793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982857A-6A98-4552-B0A5-0CAD8E111DC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63" y="3367229"/>
            <a:ext cx="257524" cy="152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2FA159-8BAB-4AA4-BBAA-0DEC290FC9F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18" y="3001809"/>
            <a:ext cx="184381" cy="20876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F6919-D44A-4A76-B590-15F6F8868051}"/>
              </a:ext>
            </a:extLst>
          </p:cNvPr>
          <p:cNvCxnSpPr>
            <a:cxnSpLocks/>
          </p:cNvCxnSpPr>
          <p:nvPr/>
        </p:nvCxnSpPr>
        <p:spPr>
          <a:xfrm>
            <a:off x="5647743" y="3534617"/>
            <a:ext cx="4811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17A097-8DD7-45E0-B243-698814DA7BD8}"/>
              </a:ext>
            </a:extLst>
          </p:cNvPr>
          <p:cNvCxnSpPr>
            <a:cxnSpLocks/>
          </p:cNvCxnSpPr>
          <p:nvPr/>
        </p:nvCxnSpPr>
        <p:spPr>
          <a:xfrm>
            <a:off x="5647743" y="3018460"/>
            <a:ext cx="4662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D09733C1-E2D7-4DC5-85FE-BC6D8114CEF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629" y="2803578"/>
            <a:ext cx="274286" cy="1676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5C2CDF5-FE99-44BA-B7AC-B9D03DBC25F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60" y="3344664"/>
            <a:ext cx="268190" cy="15238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B5F6A0-D9C3-4199-9D3E-BB10DB04FF6F}"/>
              </a:ext>
            </a:extLst>
          </p:cNvPr>
          <p:cNvCxnSpPr>
            <a:cxnSpLocks/>
          </p:cNvCxnSpPr>
          <p:nvPr/>
        </p:nvCxnSpPr>
        <p:spPr>
          <a:xfrm>
            <a:off x="3311736" y="3298340"/>
            <a:ext cx="0" cy="9564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43F2916-2E19-413F-A5AF-58EF2AC97741}"/>
              </a:ext>
            </a:extLst>
          </p:cNvPr>
          <p:cNvSpPr/>
          <p:nvPr/>
        </p:nvSpPr>
        <p:spPr>
          <a:xfrm>
            <a:off x="6142149" y="2682793"/>
            <a:ext cx="305257" cy="1637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3E0BA1-C6B1-49EF-BD3B-A3D38AB32429}"/>
              </a:ext>
            </a:extLst>
          </p:cNvPr>
          <p:cNvSpPr txBox="1"/>
          <p:nvPr/>
        </p:nvSpPr>
        <p:spPr>
          <a:xfrm>
            <a:off x="6066816" y="2755906"/>
            <a:ext cx="461665" cy="14132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DCC4345-F5F0-4F82-8316-D86724E6147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8" y="3941034"/>
            <a:ext cx="220952" cy="21485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F14F59-55B9-471E-B392-F1266D036C0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01" y="3944600"/>
            <a:ext cx="214857" cy="21485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3E3D822-058D-4BCD-9D6A-346545F5567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2" y="3068545"/>
            <a:ext cx="1052953" cy="27276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A6C346F-1435-45BA-8476-C73FDF771691}"/>
              </a:ext>
            </a:extLst>
          </p:cNvPr>
          <p:cNvSpPr txBox="1"/>
          <p:nvPr/>
        </p:nvSpPr>
        <p:spPr>
          <a:xfrm>
            <a:off x="2930269" y="1078992"/>
            <a:ext cx="328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Variational Auto-encoder</a:t>
            </a:r>
            <a:endParaRPr lang="zh-CN" altLang="en-US" sz="24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D9018C8-9C0B-4470-8E0D-67F537FC08E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9" y="1938608"/>
            <a:ext cx="211810" cy="2087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AB6584F-3B17-4456-A399-CA4A68D7B0B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37" y="1938608"/>
            <a:ext cx="211810" cy="2087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9AB60E-F04B-4D1F-9C99-CAF0204D639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79" y="1938608"/>
            <a:ext cx="184381" cy="20876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A0C68B-21AD-4A94-9429-3A92886FAE28}"/>
              </a:ext>
            </a:extLst>
          </p:cNvPr>
          <p:cNvCxnSpPr>
            <a:cxnSpLocks/>
          </p:cNvCxnSpPr>
          <p:nvPr/>
        </p:nvCxnSpPr>
        <p:spPr>
          <a:xfrm>
            <a:off x="3337133" y="2042989"/>
            <a:ext cx="30466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C49543-AA77-4050-AE77-BC793472C503}"/>
              </a:ext>
            </a:extLst>
          </p:cNvPr>
          <p:cNvCxnSpPr>
            <a:cxnSpLocks/>
          </p:cNvCxnSpPr>
          <p:nvPr/>
        </p:nvCxnSpPr>
        <p:spPr>
          <a:xfrm>
            <a:off x="5072820" y="2042989"/>
            <a:ext cx="29090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F51704-918A-4C9F-A74A-B65CA2792203}"/>
              </a:ext>
            </a:extLst>
          </p:cNvPr>
          <p:cNvGrpSpPr/>
          <p:nvPr/>
        </p:nvGrpSpPr>
        <p:grpSpPr>
          <a:xfrm>
            <a:off x="3630648" y="1830354"/>
            <a:ext cx="915635" cy="425270"/>
            <a:chOff x="1497598" y="2478446"/>
            <a:chExt cx="915635" cy="42527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440978C-8061-43A9-886D-9520BB9E62E1}"/>
                </a:ext>
              </a:extLst>
            </p:cNvPr>
            <p:cNvSpPr/>
            <p:nvPr/>
          </p:nvSpPr>
          <p:spPr>
            <a:xfrm>
              <a:off x="1533310" y="2478446"/>
              <a:ext cx="844211" cy="42527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7EFDCF-CD32-42C1-A4D8-DF7B385C2D4A}"/>
                </a:ext>
              </a:extLst>
            </p:cNvPr>
            <p:cNvSpPr txBox="1"/>
            <p:nvPr/>
          </p:nvSpPr>
          <p:spPr>
            <a:xfrm>
              <a:off x="1497598" y="250641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encoder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384198-FC98-43B5-B9E2-4D31578B29DD}"/>
              </a:ext>
            </a:extLst>
          </p:cNvPr>
          <p:cNvCxnSpPr>
            <a:cxnSpLocks/>
          </p:cNvCxnSpPr>
          <p:nvPr/>
        </p:nvCxnSpPr>
        <p:spPr>
          <a:xfrm>
            <a:off x="4524248" y="2042989"/>
            <a:ext cx="30466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D1C7C4-37A2-45C8-91D3-125F6A8F5073}"/>
              </a:ext>
            </a:extLst>
          </p:cNvPr>
          <p:cNvGrpSpPr/>
          <p:nvPr/>
        </p:nvGrpSpPr>
        <p:grpSpPr>
          <a:xfrm>
            <a:off x="5379476" y="1830354"/>
            <a:ext cx="915635" cy="425270"/>
            <a:chOff x="3224392" y="2488675"/>
            <a:chExt cx="915635" cy="42527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5677F74-2545-4DE0-B071-B47CE428BC0E}"/>
                </a:ext>
              </a:extLst>
            </p:cNvPr>
            <p:cNvSpPr/>
            <p:nvPr/>
          </p:nvSpPr>
          <p:spPr>
            <a:xfrm>
              <a:off x="3260104" y="2488675"/>
              <a:ext cx="844211" cy="42527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667FF2-8967-47F8-8C28-BBDC5E1F5C98}"/>
                </a:ext>
              </a:extLst>
            </p:cNvPr>
            <p:cNvSpPr txBox="1"/>
            <p:nvPr/>
          </p:nvSpPr>
          <p:spPr>
            <a:xfrm>
              <a:off x="3224392" y="251664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decoder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7F94C6-600B-4A2E-9771-27B78C3451FC}"/>
              </a:ext>
            </a:extLst>
          </p:cNvPr>
          <p:cNvCxnSpPr>
            <a:cxnSpLocks/>
          </p:cNvCxnSpPr>
          <p:nvPr/>
        </p:nvCxnSpPr>
        <p:spPr>
          <a:xfrm>
            <a:off x="6270826" y="2042989"/>
            <a:ext cx="29090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F372D3-5133-457B-A552-5C49AF1B72F7}"/>
              </a:ext>
            </a:extLst>
          </p:cNvPr>
          <p:cNvSpPr txBox="1"/>
          <p:nvPr/>
        </p:nvSpPr>
        <p:spPr>
          <a:xfrm>
            <a:off x="1221894" y="1926309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Auto-encoder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5C1E37-7ED9-4CED-8109-327A05AF40E1}"/>
              </a:ext>
            </a:extLst>
          </p:cNvPr>
          <p:cNvSpPr txBox="1"/>
          <p:nvPr/>
        </p:nvSpPr>
        <p:spPr>
          <a:xfrm>
            <a:off x="1221894" y="3207415"/>
            <a:ext cx="1593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Variational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Auto-encoder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88362"/>
      </p:ext>
    </p:extLst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A2E5F-4CDE-4BD8-BB75-AB51D7C6B70C}"/>
              </a:ext>
            </a:extLst>
          </p:cNvPr>
          <p:cNvSpPr txBox="1"/>
          <p:nvPr/>
        </p:nvSpPr>
        <p:spPr>
          <a:xfrm>
            <a:off x="2881172" y="2551430"/>
            <a:ext cx="2775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/>
              <a:t>Feature Selection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Feature projection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Feature learning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38511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C7C41-09CF-49BE-A435-1AD7504C49E5}"/>
              </a:ext>
            </a:extLst>
          </p:cNvPr>
          <p:cNvSpPr/>
          <p:nvPr/>
        </p:nvSpPr>
        <p:spPr>
          <a:xfrm>
            <a:off x="2286000" y="96015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Task</a:t>
            </a:r>
            <a:r>
              <a:rPr lang="en-US" altLang="zh-CN" sz="2000" dirty="0"/>
              <a:t>: predict chances of lung disease 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Data</a:t>
            </a:r>
            <a:r>
              <a:rPr lang="en-US" altLang="zh-CN" sz="2000" dirty="0"/>
              <a:t>: medical history survey</a:t>
            </a:r>
          </a:p>
          <a:p>
            <a:endParaRPr lang="en-US" altLang="zh-C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ABC79-A8DF-476F-98A1-134FADB61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83232"/>
              </p:ext>
            </p:extLst>
          </p:nvPr>
        </p:nvGraphicFramePr>
        <p:xfrm>
          <a:off x="4183437" y="2413268"/>
          <a:ext cx="1045580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580">
                  <a:extLst>
                    <a:ext uri="{9D8B030D-6E8A-4147-A177-3AD203B41FA5}">
                      <a16:colId xmlns:a16="http://schemas.microsoft.com/office/drawing/2014/main" val="8638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5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4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5.8L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4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185 </a:t>
                      </a:r>
                      <a:r>
                        <a:rPr lang="en-US" altLang="zh-CN" dirty="0" err="1"/>
                        <a:t>lbs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111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A5D0939-B433-40FA-B8BC-DA9F670174E6}"/>
              </a:ext>
            </a:extLst>
          </p:cNvPr>
          <p:cNvSpPr/>
          <p:nvPr/>
        </p:nvSpPr>
        <p:spPr>
          <a:xfrm>
            <a:off x="2298593" y="2362378"/>
            <a:ext cx="117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Vegetarian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DF514-E765-49EB-A481-75861FE9D6B0}"/>
              </a:ext>
            </a:extLst>
          </p:cNvPr>
          <p:cNvSpPr/>
          <p:nvPr/>
        </p:nvSpPr>
        <p:spPr>
          <a:xfrm>
            <a:off x="2298592" y="2735392"/>
            <a:ext cx="2111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Plays video games 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5B3F8-0291-4D2B-AFD0-DD8F3F67D16F}"/>
              </a:ext>
            </a:extLst>
          </p:cNvPr>
          <p:cNvSpPr/>
          <p:nvPr/>
        </p:nvSpPr>
        <p:spPr>
          <a:xfrm>
            <a:off x="2298593" y="310840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Family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262B4-C056-408A-B491-CB7C851770C0}"/>
              </a:ext>
            </a:extLst>
          </p:cNvPr>
          <p:cNvSpPr/>
          <p:nvPr/>
        </p:nvSpPr>
        <p:spPr>
          <a:xfrm>
            <a:off x="2298593" y="348142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Athletic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2B347-F3C8-4129-8BF1-8A5F1B2AFF2A}"/>
              </a:ext>
            </a:extLst>
          </p:cNvPr>
          <p:cNvSpPr/>
          <p:nvPr/>
        </p:nvSpPr>
        <p:spPr>
          <a:xfrm>
            <a:off x="2298593" y="385443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Smoker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88A5-77FB-482D-BA39-0463D3AB3EDC}"/>
              </a:ext>
            </a:extLst>
          </p:cNvPr>
          <p:cNvSpPr/>
          <p:nvPr/>
        </p:nvSpPr>
        <p:spPr>
          <a:xfrm>
            <a:off x="2298593" y="422744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E467B6-9951-470F-B05B-7FB123BEEAF5}"/>
              </a:ext>
            </a:extLst>
          </p:cNvPr>
          <p:cNvSpPr/>
          <p:nvPr/>
        </p:nvSpPr>
        <p:spPr>
          <a:xfrm>
            <a:off x="2298593" y="4600462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Lung capacity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1E31A9-CDF8-4B0A-8FF2-0D17BD4F5A93}"/>
              </a:ext>
            </a:extLst>
          </p:cNvPr>
          <p:cNvSpPr/>
          <p:nvPr/>
        </p:nvSpPr>
        <p:spPr>
          <a:xfrm>
            <a:off x="2298593" y="497347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Hair color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5F195-1E6E-4DD0-9C98-F142D5376176}"/>
              </a:ext>
            </a:extLst>
          </p:cNvPr>
          <p:cNvSpPr/>
          <p:nvPr/>
        </p:nvSpPr>
        <p:spPr>
          <a:xfrm>
            <a:off x="2298593" y="534648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Car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B760D-140D-4A9F-BDD8-C860CE4D3DDE}"/>
              </a:ext>
            </a:extLst>
          </p:cNvPr>
          <p:cNvSpPr/>
          <p:nvPr/>
        </p:nvSpPr>
        <p:spPr>
          <a:xfrm>
            <a:off x="2298593" y="6123176"/>
            <a:ext cx="84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Weight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50F276-CC10-4DD0-95F2-98BA298307FF}"/>
              </a:ext>
            </a:extLst>
          </p:cNvPr>
          <p:cNvSpPr/>
          <p:nvPr/>
        </p:nvSpPr>
        <p:spPr>
          <a:xfrm>
            <a:off x="2298593" y="5672674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3E6674-894D-470D-AD93-87B5AECE311B}"/>
              </a:ext>
            </a:extLst>
          </p:cNvPr>
          <p:cNvSpPr/>
          <p:nvPr/>
        </p:nvSpPr>
        <p:spPr>
          <a:xfrm>
            <a:off x="2295289" y="3139066"/>
            <a:ext cx="2933727" cy="4001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05DDA6-0B50-482F-AD52-0CA29C45C604}"/>
              </a:ext>
            </a:extLst>
          </p:cNvPr>
          <p:cNvSpPr/>
          <p:nvPr/>
        </p:nvSpPr>
        <p:spPr>
          <a:xfrm>
            <a:off x="2286000" y="3863655"/>
            <a:ext cx="2933727" cy="4001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83946-E92F-4A1E-90E4-E85E69A363A2}"/>
              </a:ext>
            </a:extLst>
          </p:cNvPr>
          <p:cNvSpPr/>
          <p:nvPr/>
        </p:nvSpPr>
        <p:spPr>
          <a:xfrm>
            <a:off x="5576260" y="3355177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Select the useful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316814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16628-13CB-4A45-B052-61A18E4CD7D2}"/>
              </a:ext>
            </a:extLst>
          </p:cNvPr>
          <p:cNvSpPr txBox="1"/>
          <p:nvPr/>
        </p:nvSpPr>
        <p:spPr>
          <a:xfrm>
            <a:off x="1779405" y="2328692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Feature Selection</a:t>
            </a:r>
            <a:endParaRPr lang="zh-CN" alt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7C95B6-5CED-4441-81E9-3AA6724367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32" y="2484004"/>
            <a:ext cx="1107809" cy="192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FE7204-1E32-41FE-9E03-93F1B0C4C886}"/>
              </a:ext>
            </a:extLst>
          </p:cNvPr>
          <p:cNvGrpSpPr/>
          <p:nvPr/>
        </p:nvGrpSpPr>
        <p:grpSpPr>
          <a:xfrm>
            <a:off x="1779405" y="3186496"/>
            <a:ext cx="5166274" cy="461665"/>
            <a:chOff x="1779405" y="3186496"/>
            <a:chExt cx="516627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062A37-0026-46A2-B451-E068AE843F87}"/>
                </a:ext>
              </a:extLst>
            </p:cNvPr>
            <p:cNvSpPr txBox="1"/>
            <p:nvPr/>
          </p:nvSpPr>
          <p:spPr>
            <a:xfrm>
              <a:off x="1779405" y="3186496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When mask is binary</a:t>
              </a:r>
              <a:endParaRPr lang="zh-CN" altLang="en-US" sz="2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55B9C-8E02-41DA-A4DA-68ADB5E2B4A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3108" y="3313817"/>
              <a:ext cx="2212571" cy="25142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AE85CA-D81F-44A8-BD8B-DBB8CA0CCACE}"/>
              </a:ext>
            </a:extLst>
          </p:cNvPr>
          <p:cNvGrpSpPr/>
          <p:nvPr/>
        </p:nvGrpSpPr>
        <p:grpSpPr>
          <a:xfrm>
            <a:off x="1779405" y="4232331"/>
            <a:ext cx="5541902" cy="830997"/>
            <a:chOff x="3378503" y="1839985"/>
            <a:chExt cx="5541902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125F0E-AE72-4EDE-B7A8-9968C84FAC39}"/>
                </a:ext>
              </a:extLst>
            </p:cNvPr>
            <p:cNvSpPr txBox="1"/>
            <p:nvPr/>
          </p:nvSpPr>
          <p:spPr>
            <a:xfrm>
              <a:off x="3378503" y="1839985"/>
              <a:ext cx="55419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If       is k-dim,      possible feature subsets, </a:t>
              </a:r>
            </a:p>
            <a:p>
              <a:pPr algn="l"/>
              <a:r>
                <a:rPr lang="en-US" altLang="zh-CN" sz="2400" dirty="0"/>
                <a:t>So large searching space. </a:t>
              </a:r>
              <a:endParaRPr lang="zh-CN" altLang="en-US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28B89F-ABFD-45C5-93CD-A3B0C73F65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350" y="1948185"/>
              <a:ext cx="214857" cy="2133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58CBB5-2883-42F2-8A83-B7DF68CA415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038" y="2047232"/>
              <a:ext cx="227047" cy="1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57754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346C9D-8842-4F38-A1A2-4B71DD68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11534"/>
            <a:ext cx="65373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5B34E5-5FDC-4DF4-BBCE-723BF94599A7}"/>
              </a:ext>
            </a:extLst>
          </p:cNvPr>
          <p:cNvSpPr/>
          <p:nvPr/>
        </p:nvSpPr>
        <p:spPr>
          <a:xfrm>
            <a:off x="2793534" y="3699545"/>
            <a:ext cx="528506" cy="251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FBCA5-9C49-4366-8AF6-CA33B6E53DCD}"/>
              </a:ext>
            </a:extLst>
          </p:cNvPr>
          <p:cNvSpPr txBox="1"/>
          <p:nvPr/>
        </p:nvSpPr>
        <p:spPr>
          <a:xfrm>
            <a:off x="2640221" y="1078992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Flowchart of feature selection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8540684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B461A-F3E3-4BB6-8DF6-4065D1C5D026}"/>
              </a:ext>
            </a:extLst>
          </p:cNvPr>
          <p:cNvSpPr txBox="1"/>
          <p:nvPr/>
        </p:nvSpPr>
        <p:spPr>
          <a:xfrm>
            <a:off x="2680041" y="2090172"/>
            <a:ext cx="27558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/>
              <a:t>Solution:</a:t>
            </a:r>
          </a:p>
          <a:p>
            <a:pPr algn="l"/>
            <a:endParaRPr lang="en-US" altLang="zh-CN" sz="2400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forward selection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backward elimination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genetic algorithm</a:t>
            </a:r>
          </a:p>
          <a:p>
            <a:pPr algn="l"/>
            <a:r>
              <a:rPr lang="en-US" altLang="zh-CN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1424655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E8B4C8-BEBE-4562-800E-3CD9FDDAF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4" y="2293350"/>
            <a:ext cx="8206451" cy="274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54E64-7BBE-453F-BD22-B4D9B7C620D8}"/>
              </a:ext>
            </a:extLst>
          </p:cNvPr>
          <p:cNvSpPr/>
          <p:nvPr/>
        </p:nvSpPr>
        <p:spPr>
          <a:xfrm>
            <a:off x="3373595" y="1078992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204477257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545.1818"/>
  <p:tag name="LATEXADDIN" val="\documentclass{article}&#10;\usepackage{amsmath}&#10;\pagestyle{empty}&#10;\begin{document}&#10;&#10;$\mathbf{f}'=\mathbf{m}\circ \mathbf{f}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5.23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8.2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58.98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3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60.47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4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161.97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7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58.98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8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1$&#10;&#10;&#10;\end{document}"/>
  <p:tag name="IGUANATEXSIZE" val="18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1$&#10;&#10;&#10;\end{document}"/>
  <p:tag name="IGUANATEXSIZE" val="18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58.2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5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58.98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6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406.4492"/>
  <p:tag name="LATEXADDIN" val="\documentclass{article}&#10;\usepackage{amsmath}&#10;\pagestyle{empty}&#10;\begin{document}&#10;&#10;$\mathbf{f}'=\mathbf{P}\mathbf{f}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5.23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8.2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511.06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n}\sum_{i=1}^n (\v^T\x_i)^2=\v^T\X\X^T\v$&#10;&#10;&#10;\end{document}"/>
  <p:tag name="IGUANATEXSIZE" val="20"/>
  <p:tag name="IGUANATEXCURSOR" val="58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301.8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n}\sum_{i=1}^n\|\x_i-(\v^T\x_i)\v\|^2$&#10;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511.06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n}\sum_{i=1}^n (\v^T\x_i)^2=\v^T\X\X^T\v$&#10;&#10;&#10;\end{document}"/>
  <p:tag name="IGUANATEXSIZE" val="20"/>
  <p:tag name="IGUANATEXCURSOR" val="58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955"/>
  <p:tag name="ORIGINALWIDTH" val="1000.3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v} &amp;&amp;\v^T\X\X^T\v\nonumber\\&#10;\mbox{s.t.} &amp;&amp; \v^T\v=1\nonumber&#10;\end{eqnarray}&#10;&#10;&#10;\end{document}"/>
  <p:tag name="IGUANATEXSIZE" val="20"/>
  <p:tag name="IGUANATEXCURSOR" val="63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01.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L}_{\v} = \v^T\X\X^T\v+\lambda(1-\v^T\v)$&#10;&#10;&#10;\end{document}"/>
  <p:tag name="IGUANATEXSIZE" val="20"/>
  <p:tag name="IGUANATEXCURSOR" val="59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272.5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\partial \mathcal{L}_{\v}}{\partial \v}=\X\X^T\v-\lambda\v=\mathbf{0}$&#10;&#10;&#10;\end{document}"/>
  <p:tag name="IGUANATEXSIZE" val="20"/>
  <p:tag name="IGUANATEXCURSOR" val="59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41.132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'=\min_{\f'} L(\f,\f')$&#10;&#10;&#10;\end{document}"/>
  <p:tag name="IGUANATEXSIZE" val="20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0.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\X^T\v=\lambda\v$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45.7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hi(\X)=[\phi(\x_1),\phi(\x_2),\ldots,\phi(\x_n)]$&#10;&#10;&#10;\end{document}"/>
  <p:tag name="IGUANATEXSIZE" val="20"/>
  <p:tag name="IGUANATEXCURSOR" val="58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8.1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 = \phi(\X)\bm{\alpha}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0.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\X^T\v=\lambda\v$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10.7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hi(\X)\phi(\X)^T\phi(\X)\bm{\alpha}=\lambda\phi(\X)\bm{\alpha}$&#10;&#10;&#10;\end{document}"/>
  <p:tag name="IGUANATEXSIZE" val="20"/>
  <p:tag name="IGUANATEXCURSOR" val="56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4.1658"/>
  <p:tag name="ORIGINALWIDTH" val="2774.6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&amp;&amp;\phi(\X)\phi(\X)^T\phi(\X)\bm{\alpha}=\lambda\phi(\X)\bm{\alpha}\nonumber\\&#10;\Longrightarrow &amp;&amp;\phi(\X)^T\phi(\X)\phi(\X)^T\phi(\X)\bm{\alpha}=\lambda\phi(\X)^T\phi(\X)\bm{\alpha}\nonumber\\&#10;\Longrightarrow&amp;&amp;\K\K\bm{\alpha}=\lambda\K\bm{\alpha}\nonumber\\&#10;\Longrightarrow&amp;&amp;\K\bm{\alpha}=\lambda\bm{\alpha}\nonumber&#10;\end{eqnarray}&#10;&#10;&#10;\end{document}"/>
  <p:tag name="IGUANATEXSIZE" val="20"/>
  <p:tag name="IGUANATEXCURSOR" val="8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4.065"/>
  <p:tag name="ORIGINALWIDTH" val="4164.2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J(\v)\!\!\!\!\!\!\!\!&amp;&amp;=\frac{(\v^T\bm{\mu}_1-\v^T\bm{\mu}_2)^2}{\bm{\sigma}_1^2+\bm{\sigma}_2^2}\nonumber\\&#10;&amp;&amp;=\frac{(\v^T\bm{\mu}_1-\v^T\bm{\mu}_2)^2}{\sum_{i=1}^{C_1}(\v^T\x_{1,i}-\v^T\bm{\mu}_1)^2+\sum_{i=1}^{C_2}(\v^T\x_{2,i}-\v^T\bm{\mu}_2)^2}\nonumber\\&#10;&amp;&amp;=\frac{\v^T(\bm{\mu}_1-\bm{\mu}_2)(\bm{\mu}_1-\bm{\mu}_2)^T\v}{\v^T\left(\sum_{i=1}^{C_1}(\x_{1,i}-\bm{\mu}_1)(\x_{1,i}-\bm{\mu}_1)^T+\sum_{i=1}^{C_2}(\x_{2,i}-\bm{\mu}_2)(\x_{2,i}-\bm{\mu}_2)^T\right)\v}\nonumber\\&#10;&amp;&amp;=\frac{\v^T\S_B\v}{\v^T\S_W\v}\nonumber&#10;\end{eqnarray}&#10;&#10;&#10;\end{document}"/>
  <p:tag name="IGUANATEXSIZE" val="18"/>
  <p:tag name="IGUANATEXCURSOR" val="100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1502.8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j|i)=\frac{\exp(-\|\x_i-\x_j\|^2)}{\sum_{k\neq i} \exp(-\|\x_i-\x_k\|^2)}$&#10;&#10;&#10;\end{document}"/>
  <p:tag name="IGUANATEXSIZE" val="20"/>
  <p:tag name="IGUANATEXCURSOR" val="60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1491.5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q(j|i)=\frac{\exp(-\|\tilde{\x}_i-\tilde{\x}_j\|^2)}{\sum_{k\neq i} \exp(-\|\tilde{\x}_i-\tilde{\x}_k\|^2)}$&#10;&#10;&#10;\end{document}"/>
  <p:tag name="IGUANATEXSIZE" val="20"/>
  <p:tag name="IGUANATEXCURSOR" val="6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87.214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j|i)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.2437"/>
  <p:tag name="LATEXADDIN" val="\documentclass{article}&#10;\usepackage{amsmath}&#10;\pagestyle{empty}&#10;\begin{document}&#10;&#10;$\mathbf{f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75.96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q(j|i)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2383.9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L=\sum_i KL(P_i||Q_i)=\sum_i\sum_j p(j|i)\log\frac{p(j|i)}{q(j|i)}$&#10;&#10;&#10;\end{document}"/>
  <p:tag name="IGUANATEXSIZE" val="20"/>
  <p:tag name="IGUANATEXCURSOR" val="59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$&#10;&#10;&#10;\end{document}"/>
  <p:tag name="IGUANATEXSIZE" val="20"/>
  <p:tag name="IGUANATEXCURSOR" val="5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40.45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\rightarrow \tilde{\x}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1502.8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j|i)=\frac{\exp(-\|\x_i-\x_j\|^2)}{\sum_{k\neq i} \exp(-\|\x_i-\x_k\|^2)}$&#10;&#10;&#10;\end{document}"/>
  <p:tag name="IGUANATEXSIZE" val="20"/>
  <p:tag name="IGUANATEXCURSOR" val="60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1498.3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j|i)=\frac{(1+\|\x_i-\x_j\|^2)^{-1}}{\sum_{k\neq i} (1+\|\x_i-\x_k\|^2)^{-1}}$&#10;&#10;&#10;\end{document}"/>
  <p:tag name="IGUANATEXSIZE" val="20"/>
  <p:tag name="IGUANATEXCURSOR" val="6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2.4184"/>
  <p:tag name="ORIGINALWIDTH" val="1530.5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W} &amp;&amp;\|\x_i-\sum_{j\in N(i)}w_{ij}\x_j\|^2\nonumber\\&#10;\mbox{s.t.} &amp;&amp; \sum_j w_{ij}=1\nonumber&#10;\end{eqnarray}&#10;&#10;&#10;\end{document}"/>
  <p:tag name="IGUANATEXSIZE" val="20"/>
  <p:tag name="IGUANATEXCURSOR" val="6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408.32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X} \|\Y-\D\X\|_F^2+\lambda\|\X\|_1\nonumber&#10;\end{eqnarray}&#10;&#10;&#10;\end{document}"/>
  <p:tag name="IGUANATEXSIZE" val="20"/>
  <p:tag name="IGUANATEXCURSOR" val="59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79.49008"/>
  <p:tag name="LATEXADDIN" val="\documentclass{article}&#10;\usepackage{amsmath}&#10;\pagestyle{empty}&#10;\begin{document}&#10;&#10;$\mathbf{f}'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D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D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D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59.3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[x_{i1};x_{i2};\ldots;x_{ik}]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426.69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{\x_i|_{i=1}^n\}$&#10;&#10;&#10;\end{document}"/>
  <p:tag name="IGUANATEXSIZE" val="20"/>
  <p:tag name="IGUANATEXCURSOR" val="54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4.1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=\X^T\X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545.1818"/>
  <p:tag name="LATEXADDIN" val="\documentclass{article}&#10;\usepackage{amsmath}&#10;\pagestyle{empty}&#10;\begin{document}&#10;&#10;$\mathbf{f}'=\mathbf{m}\circ \mathbf{f}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3.7083"/>
  <p:tag name="ORIGINALWIDTH" val="2293.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d_{ij}^2 \!\!\!\!\!\!\!\!&amp;&amp;= \|\x_i-\x_j\|^2=\x_i^T\x_i+\x_j^T\x_j-2\x_i^T\x_j\nonumber\\&#10;&amp;&amp;=b_{ii}+b_{jj}-2b_{ij}\nonumber&#10;\end{eqnarray}&#10;&#10;&#10;\end{document}"/>
  <p:tag name="IGUANATEXSIZE" val="20"/>
  <p:tag name="IGUANATEXCURSOR" val="57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2.1522"/>
  <p:tag name="ORIGINALWIDTH" val="2782.1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&amp;&amp;\sum_{i=1}^n x_{ik}=0\nonumber\\&#10;\Rightarrow &amp;&amp;\sum_{i=1}^n b_{ij}=\sum_{i=1}^n \sum_{k=1}^d x_{ik}x_{jk}=\sum_{k=1}^d x_{jk}\sum_{i=1}^n x_{ik}=0\nonumber&#10;\end{eqnarray}&#10;&#10;&#10;\end{document}"/>
  <p:tag name="IGUANATEXSIZE" val="20"/>
  <p:tag name="IGUANATEXCURSOR" val="72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426.69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{\x_i|_{i=1}^n\}$&#10;&#10;&#10;\end{document}"/>
  <p:tag name="IGUANATEXSIZE" val="20"/>
  <p:tag name="IGUANATEXCURSOR" val="54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08.0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sum_{i=1}^n d_{ij}^2 = \sum_{i=1}^n b_{ii} +n b_{jj}\nonumber&#10;\end{eqnarray}&#10;&#10;&#10;\end{document}"/>
  <p:tag name="IGUANATEXSIZE" val="20"/>
  <p:tag name="IGUANATEXCURSOR" val="60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1192.3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sum_{j=1}^n d_{ij}^2 = \sum_{i=1}^n b_{ii} +n b_{ii}\nonumber&#10;\end{eqnarray}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1190.8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sum_{i=1}^n\sum_{j=1}^n d_{ij}^2 = 2n\sum_{i=1}^n b_{ii}\nonumber&#10;\end{eqnarray}&#10;&#10;&#10;\end{document}"/>
  <p:tag name="IGUANATEXSIZE" val="20"/>
  <p:tag name="IGUANATEXCURSOR" val="60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875.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b_{ij}=-\frac{1}{2}(d_{ij}^2-\frac{1}{n}\sum_{i=1}^n d_{ij}^2-\frac{1}{n}\sum_{j=1}^n d_{ij}^2+\frac{1}{n^2} \sum_{i=1}^n \sum_{j=1}^n d_{ij}^2)\nonumber&#10;\end{eqnarray}&#10;&#10;&#10;\end{document}"/>
  <p:tag name="IGUANATEXSIZE" val="20"/>
  <p:tag name="IGUANATEXCURSOR" val="700"/>
  <p:tag name="TRANSPARENCY" val="True"/>
  <p:tag name="FILENAME" val=""/>
  <p:tag name="LATEXENGINEID" val="0"/>
  <p:tag name="TEMPFOLDER" val="c:\temp\"/>
  <p:tag name="LATEXFORMHEIGHT" val="329.25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089.6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ij}^2=b_{ii}+b_{jj}-2b_{ij}$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677.91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&#10;$\sum_{i=1}^n b_{ij}=0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875.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b_{ij}=-\frac{1}{2}(d_{ij}^2-\frac{1}{n}\sum_{i=1}^n d_{ij}^2-\frac{1}{n}\sum_{j=1}^n d_{ij}^2+\frac{1}{n^2} \sum_{i=1}^n \sum_{j=1}^n d_{ij}^2)\nonumber&#10;\end{eqnarray}&#10;&#10;&#10;\end{document}"/>
  <p:tag name="IGUANATEXSIZE" val="20"/>
  <p:tag name="IGUANATEXCURSOR" val="700"/>
  <p:tag name="TRANSPARENCY" val="True"/>
  <p:tag name="FILENAME" val=""/>
  <p:tag name="LATEXENGINEID" val="0"/>
  <p:tag name="TEMPFOLDER" val="c:\temp\"/>
  <p:tag name="LATEXFORMHEIGHT" val="329.25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2^k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490.43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D}_{ij}=d_{ij}^2$&#10;&#10;&#10;\end{document}"/>
  <p:tag name="IGUANATEXSIZE" val="20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782.90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=\I-\frac{1}{n}\mathbf{1}\mathbf{1}^T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68.653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 = -\frac{1}{2}\H\bar{\D}\H$&#10;&#10;&#10;\end{document}"/>
  <p:tag name="IGUANATEXSIZE" val="20"/>
  <p:tag name="IGUANATEXCURSOR" val="56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D}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9.238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4.1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=\X^T\X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2112.486"/>
  <p:tag name="LATEXADDIN" val="\documentclass{article}&#10;\usepackage{amsmath}&#10;\usepackage{bm}&#10;\pagestyle{empty}&#10;\begin{document}&#10;&#10;\begin{eqnarray}&#10;\min_{\bm{\theta}_1,\bm{\theta}_2}\textnormal{KL}[q_{\bm{\theta}_2}(\mathbf{z}|\mathbf{x}^i)||p(\mathbf{z})] - \log p_{\bm{\theta}_1}(\mathbf{x}^i|\mathbf{z}^i) \nonumber&#10;\end{eqnarray}&#10;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4.237"/>
  <p:tag name="LATEXADDIN" val="\documentclass{article}&#10;\usepackage{amsmath}&#10;\pagestyle{empty}&#10;\begin{document}&#10;&#10;$\mathbf{x}^i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29.7338"/>
  <p:tag name="LATEXADDIN" val="\documentclass{article}&#10;\usepackage{amsmath}&#10;\usepackage{bm}&#10;\pagestyle{empty}&#10;\begin{document}&#10;$\bm{\mu}_z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11.736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26.7342"/>
  <p:tag name="LATEXADDIN" val="\documentclass{article}&#10;\usepackage{amsmath}&#10;\usepackage{bm}&#10;\pagestyle{empty}&#10;\begin{document}&#10;$\bm{\sigma}_z$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0.73866"/>
  <p:tag name="LATEXADDIN" val="\documentclass{article}&#10;\usepackage{amsmath}&#10;\pagestyle{empty}&#10;\begin{document}&#10;&#10;$\mathbf{z}^i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134.9832"/>
  <p:tag name="LATEXADDIN" val="\documentclass{article}&#10;\usepackage{amsmath}&#10;\usepackage{bm}&#10;\pagestyle{empty}&#10;\begin{document}&#10;$\bm{\mu}_x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31.9835"/>
  <p:tag name="LATEXADDIN" val="\documentclass{article}&#10;\usepackage{amsmath}&#10;\usepackage{bm}&#10;\pagestyle{empty}&#10;\begin{document}&#10;$\bm{\sigma}_x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8.7364"/>
  <p:tag name="LATEXADDIN" val="\documentclass{article}&#10;\usepackage{amsmath}&#10;\usepackage{bm}&#10;\pagestyle{empty}&#10;\begin{document}&#10;$\bm{\theta}_2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5.7368"/>
  <p:tag name="LATEXADDIN" val="\documentclass{article}&#10;\usepackage{amsmath}&#10;\usepackage{bm}&#10;\pagestyle{empty}&#10;\begin{document}&#10;$\bm{\theta}_1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18.1852"/>
  <p:tag name="LATEXADDIN" val="\documentclass{article}&#10;\usepackage{amsmath}&#10;\usepackage{bm}&#10;\pagestyle{empty}&#10;\begin{document}&#10;$p_{\bm{\theta}_1}(\mathbf{x}^i|\mathbf{z}^i)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4.237"/>
  <p:tag name="LATEXADDIN" val="\documentclass{article}&#10;\usepackage{amsmath}&#10;\pagestyle{empty}&#10;\begin{document}&#10;&#10;$\mathbf{x}^i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4.237"/>
  <p:tag name="LATEXADDIN" val="\documentclass{article}&#10;\usepackage{amsmath}&#10;\pagestyle{empty}&#10;\begin{document}&#10;&#10;$\mathbf{x}^i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0.73866"/>
  <p:tag name="LATEXADDIN" val="\documentclass{article}&#10;\usepackage{amsmath}&#10;\pagestyle{empty}&#10;\begin{document}&#10;&#10;$\mathbf{z}^i$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88.8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=[1,0,1,1,\ldots,0]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&#10;\usepackage{xcolor}&#10;&#10;&#10;\pagestyle{empty}&#10;\begin{document}&#10;\textcolor{red}{$\mathbf{x}$}&#10;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53.99323"/>
  <p:tag name="LATEXADDIN" val="\documentclass{article}&#10;\usepackage{amsmath}&#10;&#10;\usepackage{xcolor}&#10;&#10;&#10;\pagestyle{empty}&#10;\begin{document}&#10;\textcolor{red}{$\mathbf{z}$}&#10;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7760</TotalTime>
  <Words>470</Words>
  <Application>Microsoft Office PowerPoint</Application>
  <PresentationFormat>On-screen Show (4:3)</PresentationFormat>
  <Paragraphs>167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等线</vt:lpstr>
      <vt:lpstr>黑体</vt:lpstr>
      <vt:lpstr>宋体</vt:lpstr>
      <vt:lpstr>宋体</vt:lpstr>
      <vt:lpstr>微软雅黑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547</cp:revision>
  <dcterms:created xsi:type="dcterms:W3CDTF">2016-04-20T02:59:17Z</dcterms:created>
  <dcterms:modified xsi:type="dcterms:W3CDTF">2019-03-04T03:54:32Z</dcterms:modified>
</cp:coreProperties>
</file>