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5" r:id="rId3"/>
    <p:sldId id="296" r:id="rId4"/>
    <p:sldId id="298" r:id="rId5"/>
    <p:sldId id="284" r:id="rId6"/>
    <p:sldId id="285" r:id="rId7"/>
    <p:sldId id="301" r:id="rId8"/>
    <p:sldId id="300" r:id="rId9"/>
    <p:sldId id="286" r:id="rId10"/>
    <p:sldId id="287" r:id="rId11"/>
    <p:sldId id="289" r:id="rId12"/>
    <p:sldId id="299" r:id="rId13"/>
    <p:sldId id="288" r:id="rId14"/>
    <p:sldId id="290" r:id="rId15"/>
    <p:sldId id="291" r:id="rId16"/>
    <p:sldId id="292" r:id="rId17"/>
    <p:sldId id="293" r:id="rId18"/>
    <p:sldId id="294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23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10.xml"/><Relationship Id="rId16" Type="http://schemas.openxmlformats.org/officeDocument/2006/relationships/image" Target="../media/image26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1.png"/><Relationship Id="rId5" Type="http://schemas.openxmlformats.org/officeDocument/2006/relationships/tags" Target="../tags/tag13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2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0.png"/><Relationship Id="rId5" Type="http://schemas.openxmlformats.org/officeDocument/2006/relationships/tags" Target="../tags/tag23.xml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tags" Target="../tags/tag22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3.xml"/><Relationship Id="rId7" Type="http://schemas.openxmlformats.org/officeDocument/2006/relationships/image" Target="../media/image3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4.xml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45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4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43.png"/><Relationship Id="rId5" Type="http://schemas.openxmlformats.org/officeDocument/2006/relationships/tags" Target="../tags/tag39.xml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tags" Target="../tags/tag38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15BA1-CD32-425C-849D-5D24F20D92CE}"/>
              </a:ext>
            </a:extLst>
          </p:cNvPr>
          <p:cNvSpPr txBox="1"/>
          <p:nvPr/>
        </p:nvSpPr>
        <p:spPr>
          <a:xfrm>
            <a:off x="1356118" y="197451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Primal form of SVM:</a:t>
            </a:r>
            <a:endParaRPr lang="zh-CN" alt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10BCE-8177-41C7-B819-F094BDC88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40" y="2629239"/>
            <a:ext cx="2682671" cy="2691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9197A-4F12-4D1C-B7C7-73C93E2BB885}"/>
              </a:ext>
            </a:extLst>
          </p:cNvPr>
          <p:cNvSpPr txBox="1"/>
          <p:nvPr/>
        </p:nvSpPr>
        <p:spPr>
          <a:xfrm>
            <a:off x="1020559" y="4170016"/>
            <a:ext cx="469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Lift to higher dimension so that a hyperplane can separate positive samples from negative samples.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2E702-3B41-49EF-8AEB-92EBF737E8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8" y="2545368"/>
            <a:ext cx="3999082" cy="1279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BB3C04-5EAC-448F-A787-D0A510B04F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15" y="5048310"/>
            <a:ext cx="1068343" cy="226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12B0C-EABE-4272-BD34-A5FFD2044A59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F4D14E-95AA-403A-AB53-F09DB8E5E91F}"/>
              </a:ext>
            </a:extLst>
          </p:cNvPr>
          <p:cNvSpPr/>
          <p:nvPr/>
        </p:nvSpPr>
        <p:spPr>
          <a:xfrm>
            <a:off x="3519377" y="3222353"/>
            <a:ext cx="584790" cy="31280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87680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FE60863C-D5A7-4737-9A9F-E1B731FF90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88" y="3455981"/>
            <a:ext cx="4165029" cy="2454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BB41FC-99D8-4C4C-9088-D1C97AA6FFB7}"/>
              </a:ext>
            </a:extLst>
          </p:cNvPr>
          <p:cNvSpPr txBox="1"/>
          <p:nvPr/>
        </p:nvSpPr>
        <p:spPr>
          <a:xfrm>
            <a:off x="1328277" y="2754639"/>
            <a:ext cx="325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Elevate to finite dimension:</a:t>
            </a:r>
            <a:endParaRPr lang="zh-CN" altLang="en-US" sz="2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79B6EF-99AB-4D37-8A19-8F4335F6F221}"/>
              </a:ext>
            </a:extLst>
          </p:cNvPr>
          <p:cNvSpPr/>
          <p:nvPr/>
        </p:nvSpPr>
        <p:spPr>
          <a:xfrm>
            <a:off x="3950550" y="3429000"/>
            <a:ext cx="124307" cy="28924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05A984-D71B-4F71-92E9-DEFCF04FDFCB}"/>
              </a:ext>
            </a:extLst>
          </p:cNvPr>
          <p:cNvSpPr/>
          <p:nvPr/>
        </p:nvSpPr>
        <p:spPr>
          <a:xfrm>
            <a:off x="4185811" y="3429000"/>
            <a:ext cx="563833" cy="30372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E4C43C-60C9-4B5D-8645-5CB3D7B89071}"/>
              </a:ext>
            </a:extLst>
          </p:cNvPr>
          <p:cNvSpPr/>
          <p:nvPr/>
        </p:nvSpPr>
        <p:spPr>
          <a:xfrm>
            <a:off x="4825313" y="3429000"/>
            <a:ext cx="1179504" cy="3060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5B96CD-BF12-4A76-B4B9-0B9560944FC2}"/>
              </a:ext>
            </a:extLst>
          </p:cNvPr>
          <p:cNvCxnSpPr>
            <a:cxnSpLocks/>
          </p:cNvCxnSpPr>
          <p:nvPr/>
        </p:nvCxnSpPr>
        <p:spPr>
          <a:xfrm flipH="1">
            <a:off x="3454071" y="3704148"/>
            <a:ext cx="509113" cy="206779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30FB10-BF64-4048-9A31-274B7652A45D}"/>
              </a:ext>
            </a:extLst>
          </p:cNvPr>
          <p:cNvSpPr txBox="1"/>
          <p:nvPr/>
        </p:nvSpPr>
        <p:spPr>
          <a:xfrm>
            <a:off x="2521278" y="3880491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0-order term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607A5F-3FBE-4BEF-8843-62530B367F05}"/>
              </a:ext>
            </a:extLst>
          </p:cNvPr>
          <p:cNvCxnSpPr>
            <a:cxnSpLocks/>
          </p:cNvCxnSpPr>
          <p:nvPr/>
        </p:nvCxnSpPr>
        <p:spPr>
          <a:xfrm flipH="1">
            <a:off x="4482952" y="3738682"/>
            <a:ext cx="1" cy="19312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39B287-F8F4-40A5-91FF-4AB7DDAC16A0}"/>
              </a:ext>
            </a:extLst>
          </p:cNvPr>
          <p:cNvSpPr txBox="1"/>
          <p:nvPr/>
        </p:nvSpPr>
        <p:spPr>
          <a:xfrm>
            <a:off x="3864975" y="3873605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1-order terms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65C968-C4C8-4734-B467-3DA7EEC3C10C}"/>
              </a:ext>
            </a:extLst>
          </p:cNvPr>
          <p:cNvCxnSpPr>
            <a:cxnSpLocks/>
          </p:cNvCxnSpPr>
          <p:nvPr/>
        </p:nvCxnSpPr>
        <p:spPr>
          <a:xfrm>
            <a:off x="5348050" y="3732203"/>
            <a:ext cx="442824" cy="195488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D9A26A-3FF8-4AC6-BFD9-9EFC677AD923}"/>
              </a:ext>
            </a:extLst>
          </p:cNvPr>
          <p:cNvSpPr txBox="1"/>
          <p:nvPr/>
        </p:nvSpPr>
        <p:spPr>
          <a:xfrm>
            <a:off x="5462472" y="38582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2-order terms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4E7A2F-0370-4BCB-AACE-FF7DB935B52B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7867838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26A646-EE7D-45FA-A580-88A8C1A96894}"/>
              </a:ext>
            </a:extLst>
          </p:cNvPr>
          <p:cNvSpPr txBox="1"/>
          <p:nvPr/>
        </p:nvSpPr>
        <p:spPr>
          <a:xfrm>
            <a:off x="818319" y="1974512"/>
            <a:ext cx="469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Elevate to infinite dimension:</a:t>
            </a:r>
            <a:endParaRPr lang="zh-CN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01F64E-084D-46F6-B333-1CEACF78DCC3}"/>
              </a:ext>
            </a:extLst>
          </p:cNvPr>
          <p:cNvSpPr txBox="1"/>
          <p:nvPr/>
        </p:nvSpPr>
        <p:spPr>
          <a:xfrm>
            <a:off x="1214066" y="3778739"/>
            <a:ext cx="436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Polynomial kernel:</a:t>
            </a:r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158E15-06A3-4388-A87F-5C97C68F3D9F}"/>
              </a:ext>
            </a:extLst>
          </p:cNvPr>
          <p:cNvSpPr txBox="1"/>
          <p:nvPr/>
        </p:nvSpPr>
        <p:spPr>
          <a:xfrm>
            <a:off x="1214067" y="4276814"/>
            <a:ext cx="74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Gaussian kernel:                                                    Radial Basis Function (RBF) 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B00F4-7433-497B-93DC-0C66858401C4}"/>
              </a:ext>
            </a:extLst>
          </p:cNvPr>
          <p:cNvSpPr txBox="1"/>
          <p:nvPr/>
        </p:nvSpPr>
        <p:spPr>
          <a:xfrm>
            <a:off x="1214067" y="4867168"/>
            <a:ext cx="469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Sigmoid kernel: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0A637-522D-4569-849B-593D46C803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71" y="3839291"/>
            <a:ext cx="2133943" cy="248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1099C-4261-4BB6-94E2-49575A5E7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71" y="4294339"/>
            <a:ext cx="2435658" cy="334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37D8C3-0C5A-4B63-8D03-0039EC8D14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71" y="4952670"/>
            <a:ext cx="2634516" cy="2454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EEED54-A754-49C2-9759-BB152702B61E}"/>
              </a:ext>
            </a:extLst>
          </p:cNvPr>
          <p:cNvSpPr txBox="1"/>
          <p:nvPr/>
        </p:nvSpPr>
        <p:spPr>
          <a:xfrm>
            <a:off x="1267946" y="5699506"/>
            <a:ext cx="469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….</a:t>
            </a:r>
            <a:endParaRPr lang="zh-CN" alt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59C194-D13A-4F76-A005-5440DD59DCB2}"/>
              </a:ext>
            </a:extLst>
          </p:cNvPr>
          <p:cNvGrpSpPr/>
          <p:nvPr/>
        </p:nvGrpSpPr>
        <p:grpSpPr>
          <a:xfrm>
            <a:off x="1214066" y="2520541"/>
            <a:ext cx="5606183" cy="646331"/>
            <a:chOff x="944154" y="2972927"/>
            <a:chExt cx="5606183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F8F341-54EF-463B-9E02-D0FA6CFB4D59}"/>
                </a:ext>
              </a:extLst>
            </p:cNvPr>
            <p:cNvSpPr txBox="1"/>
            <p:nvPr/>
          </p:nvSpPr>
          <p:spPr>
            <a:xfrm>
              <a:off x="944154" y="2972927"/>
              <a:ext cx="560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/>
                <a:t>No explicit form for</a:t>
              </a:r>
            </a:p>
            <a:p>
              <a:pPr algn="l"/>
              <a:r>
                <a:rPr lang="en-US" altLang="zh-CN" dirty="0"/>
                <a:t>Instead, we compute kernel  </a:t>
              </a:r>
              <a:endParaRPr lang="zh-CN" alt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4AC486A-B86E-4551-8F34-641B270DE98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531" y="3062542"/>
              <a:ext cx="418286" cy="226286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22E95DB-7182-40B7-8488-E688928172B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406" y="2872933"/>
            <a:ext cx="2090057" cy="2454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0DAE42-92DC-4103-9FD5-C86AF5E9C9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79" y="3419367"/>
            <a:ext cx="1478401" cy="24548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B83CAC-C5B4-4BF9-A351-62A493E6AEF7}"/>
              </a:ext>
            </a:extLst>
          </p:cNvPr>
          <p:cNvSpPr/>
          <p:nvPr/>
        </p:nvSpPr>
        <p:spPr>
          <a:xfrm>
            <a:off x="1214066" y="334589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Linear kernel: </a:t>
            </a:r>
            <a:endParaRPr lang="zh-CN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21667B-289E-419F-895F-944F0D4A9E0B}"/>
              </a:ext>
            </a:extLst>
          </p:cNvPr>
          <p:cNvSpPr/>
          <p:nvPr/>
        </p:nvSpPr>
        <p:spPr>
          <a:xfrm>
            <a:off x="1267946" y="3380430"/>
            <a:ext cx="3471834" cy="31280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B19E4-8EE7-4743-A14A-C71B0B061CE8}"/>
              </a:ext>
            </a:extLst>
          </p:cNvPr>
          <p:cNvSpPr txBox="1"/>
          <p:nvPr/>
        </p:nvSpPr>
        <p:spPr>
          <a:xfrm>
            <a:off x="4891165" y="3345896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identity mapping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51A8A9B-650B-492D-B71B-15A24DC006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3" y="3417419"/>
            <a:ext cx="877715" cy="22628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6B2B550-EEC7-4E79-B0CB-3C0ABB6BE448}"/>
              </a:ext>
            </a:extLst>
          </p:cNvPr>
          <p:cNvSpPr txBox="1"/>
          <p:nvPr/>
        </p:nvSpPr>
        <p:spPr>
          <a:xfrm>
            <a:off x="1214067" y="5384497"/>
            <a:ext cx="469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Inverse multi-quadratic kernel: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25529D0-71B3-435C-BF32-2618FA98091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42" y="5489234"/>
            <a:ext cx="2430173" cy="3908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C35610-B8DA-42B0-A4DE-1814978A6A6C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0175444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81AE4-E41D-45FA-A48E-E09D8D1DF322}"/>
              </a:ext>
            </a:extLst>
          </p:cNvPr>
          <p:cNvSpPr txBox="1"/>
          <p:nvPr/>
        </p:nvSpPr>
        <p:spPr>
          <a:xfrm>
            <a:off x="1356118" y="197451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Primal form of SVM:</a:t>
            </a:r>
            <a:endParaRPr lang="zh-C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975AE-7A0A-403D-96EC-8F3C59BE276E}"/>
              </a:ext>
            </a:extLst>
          </p:cNvPr>
          <p:cNvSpPr txBox="1"/>
          <p:nvPr/>
        </p:nvSpPr>
        <p:spPr>
          <a:xfrm>
            <a:off x="1356118" y="4128720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err="1"/>
              <a:t>Lagrangian</a:t>
            </a:r>
            <a:r>
              <a:rPr lang="en-US" altLang="zh-CN" sz="2000" dirty="0"/>
              <a:t> form:</a:t>
            </a:r>
            <a:endParaRPr lang="zh-CN" altLang="en-US" sz="2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220D77E-B323-4942-AA6B-43573E9276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18" y="5001639"/>
            <a:ext cx="7300109" cy="577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C7AD2-B11F-42A8-B6A2-BF21ED697C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8" y="2545368"/>
            <a:ext cx="3999082" cy="1279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268BB2-D369-4DD8-AAC6-F248C960C93F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757347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6875F-2DAB-4D1B-AFF3-8D13CD9F1DFF}"/>
              </a:ext>
            </a:extLst>
          </p:cNvPr>
          <p:cNvSpPr txBox="1"/>
          <p:nvPr/>
        </p:nvSpPr>
        <p:spPr>
          <a:xfrm>
            <a:off x="924318" y="1766520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err="1"/>
              <a:t>Lagrangian</a:t>
            </a:r>
            <a:r>
              <a:rPr lang="en-US" altLang="zh-CN" sz="2000" dirty="0"/>
              <a:t> form:</a:t>
            </a:r>
            <a:endParaRPr lang="zh-CN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C5087-5227-4896-90CD-BB7688D44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" y="2329517"/>
            <a:ext cx="7300109" cy="57737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EBC1C9D-58A2-4799-BE7E-D333A7393172}"/>
              </a:ext>
            </a:extLst>
          </p:cNvPr>
          <p:cNvGrpSpPr/>
          <p:nvPr/>
        </p:nvGrpSpPr>
        <p:grpSpPr>
          <a:xfrm>
            <a:off x="1616253" y="3384690"/>
            <a:ext cx="5911494" cy="2381042"/>
            <a:chOff x="1490089" y="3384690"/>
            <a:chExt cx="5911494" cy="23810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C11C5B-4082-4188-804F-263861B6267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89" y="3384690"/>
              <a:ext cx="2855312" cy="58697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ABDA26-6912-4733-82B3-C39789E3350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89" y="4262697"/>
              <a:ext cx="2020114" cy="5869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1996DE-A76A-4292-AAAD-C8E59B02337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89" y="5245961"/>
              <a:ext cx="2209371" cy="519771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53F90F9-19D5-476A-9F8D-EA0E481AB7C0}"/>
                </a:ext>
              </a:extLst>
            </p:cNvPr>
            <p:cNvSpPr/>
            <p:nvPr/>
          </p:nvSpPr>
          <p:spPr>
            <a:xfrm>
              <a:off x="4686300" y="3486478"/>
              <a:ext cx="558800" cy="279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D1EA441-FBC1-4821-9741-021F79FAC18D}"/>
                </a:ext>
              </a:extLst>
            </p:cNvPr>
            <p:cNvSpPr/>
            <p:nvPr/>
          </p:nvSpPr>
          <p:spPr>
            <a:xfrm>
              <a:off x="4686300" y="5366146"/>
              <a:ext cx="558800" cy="279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6C26E48-A9EA-4195-9916-1D6FD932360F}"/>
                </a:ext>
              </a:extLst>
            </p:cNvPr>
            <p:cNvSpPr/>
            <p:nvPr/>
          </p:nvSpPr>
          <p:spPr>
            <a:xfrm>
              <a:off x="4686300" y="4377319"/>
              <a:ext cx="558800" cy="2794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DE47F54-A10C-45A7-BFD9-160FEE2F9C5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70" y="3434747"/>
              <a:ext cx="1770513" cy="48685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DCE13E0-1EC5-49A4-898B-EC43277C0DE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70" y="4312754"/>
              <a:ext cx="1172571" cy="48685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9A6470D-9170-43AC-B802-8375BDA8089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70" y="5402989"/>
              <a:ext cx="1173943" cy="20571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1DF9E8-471C-40DE-89E1-ACE42AF0CBE1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0975319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D4E0D-8C9C-488B-AC32-EA25F8D1657E}"/>
              </a:ext>
            </a:extLst>
          </p:cNvPr>
          <p:cNvSpPr txBox="1"/>
          <p:nvPr/>
        </p:nvSpPr>
        <p:spPr>
          <a:xfrm>
            <a:off x="1013000" y="3751058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Dual form of SVM:</a:t>
            </a:r>
            <a:endParaRPr lang="zh-CN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7EAAE-B017-4A03-8592-6869A5B247A8}"/>
              </a:ext>
            </a:extLst>
          </p:cNvPr>
          <p:cNvSpPr txBox="1"/>
          <p:nvPr/>
        </p:nvSpPr>
        <p:spPr>
          <a:xfrm>
            <a:off x="924318" y="1766520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 err="1"/>
              <a:t>Lagrangian</a:t>
            </a:r>
            <a:r>
              <a:rPr lang="en-US" altLang="zh-CN" sz="2000" dirty="0"/>
              <a:t> form: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9AA6A-3277-4C14-BF2C-543DA1A555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" y="2329517"/>
            <a:ext cx="7300109" cy="57737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7415A29-D1D7-4E3C-992A-4223546E8D77}"/>
              </a:ext>
            </a:extLst>
          </p:cNvPr>
          <p:cNvSpPr/>
          <p:nvPr/>
        </p:nvSpPr>
        <p:spPr>
          <a:xfrm>
            <a:off x="1841500" y="2906888"/>
            <a:ext cx="635000" cy="77558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EBD5-91B9-4F2C-A066-026EF3AA128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0" y="4526642"/>
            <a:ext cx="4407773" cy="15442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E948F61-4A7D-4FA8-8C67-5B91EB1E471B}"/>
              </a:ext>
            </a:extLst>
          </p:cNvPr>
          <p:cNvSpPr/>
          <p:nvPr/>
        </p:nvSpPr>
        <p:spPr>
          <a:xfrm>
            <a:off x="3645210" y="4613944"/>
            <a:ext cx="911508" cy="31280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EBFA89-8FA9-41EB-9633-FB1E64866B80}"/>
              </a:ext>
            </a:extLst>
          </p:cNvPr>
          <p:cNvCxnSpPr>
            <a:cxnSpLocks/>
          </p:cNvCxnSpPr>
          <p:nvPr/>
        </p:nvCxnSpPr>
        <p:spPr>
          <a:xfrm flipV="1">
            <a:off x="4556718" y="4387442"/>
            <a:ext cx="321674" cy="226503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C652B24-29A0-4BBD-8748-E3D96D92AB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75" y="4227455"/>
            <a:ext cx="2426057" cy="256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87073A-011F-4BAE-8587-45BA602F1B32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2994399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72EB72E-5215-40C0-BE2B-EF5C621831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69" y="3565989"/>
            <a:ext cx="4407773" cy="1544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6CEBDC-DA3D-44D7-91FF-6E5631FC1AAD}"/>
              </a:ext>
            </a:extLst>
          </p:cNvPr>
          <p:cNvSpPr txBox="1"/>
          <p:nvPr/>
        </p:nvSpPr>
        <p:spPr>
          <a:xfrm>
            <a:off x="508830" y="2662407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Primal form of SVM:</a:t>
            </a:r>
            <a:endParaRPr lang="zh-CN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09C49-7B54-48EA-BF30-E923716CA9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0" y="3698333"/>
            <a:ext cx="3999083" cy="1279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0FACA1-6343-4D09-A09A-FF19CC1623C4}"/>
              </a:ext>
            </a:extLst>
          </p:cNvPr>
          <p:cNvSpPr txBox="1"/>
          <p:nvPr/>
        </p:nvSpPr>
        <p:spPr>
          <a:xfrm>
            <a:off x="5149143" y="2662407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Dual form of SVM:</a:t>
            </a:r>
            <a:endParaRPr lang="zh-CN" alt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37F3DF-B2DD-4D18-9B67-1237B877C4BE}"/>
              </a:ext>
            </a:extLst>
          </p:cNvPr>
          <p:cNvSpPr/>
          <p:nvPr/>
        </p:nvSpPr>
        <p:spPr>
          <a:xfrm>
            <a:off x="7294131" y="3618217"/>
            <a:ext cx="973122" cy="4001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68121-29F2-4AB9-926A-89E7F2F9ECAE}"/>
              </a:ext>
            </a:extLst>
          </p:cNvPr>
          <p:cNvSpPr txBox="1"/>
          <p:nvPr/>
        </p:nvSpPr>
        <p:spPr>
          <a:xfrm>
            <a:off x="7159368" y="321242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kernel trick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FF5A4-ACF5-4392-BB5A-A713887C0044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3854337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C6256-98F8-4083-B221-9D2F174B6699}"/>
              </a:ext>
            </a:extLst>
          </p:cNvPr>
          <p:cNvSpPr txBox="1"/>
          <p:nvPr/>
        </p:nvSpPr>
        <p:spPr>
          <a:xfrm>
            <a:off x="1586247" y="1080000"/>
            <a:ext cx="5971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Kernel trick for other machine learning models</a:t>
            </a:r>
            <a:endParaRPr lang="zh-CN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BF702-90FD-4BF5-A0B8-9703C0BEC332}"/>
              </a:ext>
            </a:extLst>
          </p:cNvPr>
          <p:cNvSpPr txBox="1"/>
          <p:nvPr/>
        </p:nvSpPr>
        <p:spPr>
          <a:xfrm>
            <a:off x="510030" y="1808455"/>
            <a:ext cx="850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Before deep learning, kernel trick is very popular in traditional machine learning.</a:t>
            </a:r>
            <a:endParaRPr lang="zh-C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E120A-4A26-4DC7-B0DB-0D0A8C6F51F0}"/>
              </a:ext>
            </a:extLst>
          </p:cNvPr>
          <p:cNvSpPr txBox="1"/>
          <p:nvPr/>
        </p:nvSpPr>
        <p:spPr>
          <a:xfrm>
            <a:off x="619088" y="2602908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Kernel in SVM:</a:t>
            </a:r>
            <a:endParaRPr lang="zh-C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0CF49-E4F0-4601-853D-3F2D06F734B5}"/>
              </a:ext>
            </a:extLst>
          </p:cNvPr>
          <p:cNvSpPr txBox="1"/>
          <p:nvPr/>
        </p:nvSpPr>
        <p:spPr>
          <a:xfrm>
            <a:off x="619088" y="4308863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Kernel in logistic regression:</a:t>
            </a:r>
            <a:endParaRPr lang="zh-CN" altLang="en-US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73F531-54C2-4217-B9F5-811E25D3E843}"/>
              </a:ext>
            </a:extLst>
          </p:cNvPr>
          <p:cNvGrpSpPr/>
          <p:nvPr/>
        </p:nvGrpSpPr>
        <p:grpSpPr>
          <a:xfrm>
            <a:off x="4068363" y="5875409"/>
            <a:ext cx="3316115" cy="608914"/>
            <a:chOff x="4068363" y="5875409"/>
            <a:chExt cx="3316115" cy="6089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6A6DCA7-9316-424C-A574-9C73B1E9C6B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63" y="5875409"/>
              <a:ext cx="3316115" cy="6089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A017A0-943D-4CA0-8C04-7EAB44D52BF1}"/>
                </a:ext>
              </a:extLst>
            </p:cNvPr>
            <p:cNvSpPr/>
            <p:nvPr/>
          </p:nvSpPr>
          <p:spPr>
            <a:xfrm>
              <a:off x="6345104" y="6144369"/>
              <a:ext cx="717256" cy="1953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F6542FF-7F30-4627-BB7A-E0EDB81119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63" y="2602908"/>
            <a:ext cx="4407773" cy="15442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2CEE9C-ADEF-4719-9D28-F197B0F8A3E6}"/>
              </a:ext>
            </a:extLst>
          </p:cNvPr>
          <p:cNvSpPr/>
          <p:nvPr/>
        </p:nvSpPr>
        <p:spPr>
          <a:xfrm>
            <a:off x="6663125" y="2655136"/>
            <a:ext cx="973122" cy="4001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7B5C5-E12B-4D8C-A114-E6CC8960AF1C}"/>
              </a:ext>
            </a:extLst>
          </p:cNvPr>
          <p:cNvSpPr txBox="1"/>
          <p:nvPr/>
        </p:nvSpPr>
        <p:spPr>
          <a:xfrm>
            <a:off x="6528362" y="224934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kernel trick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1CFA8BC-4176-407A-8264-1FD07E153B9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64" y="4479061"/>
            <a:ext cx="2818285" cy="608914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B36306F7-5EB5-42DA-B453-29825CADB2F4}"/>
              </a:ext>
            </a:extLst>
          </p:cNvPr>
          <p:cNvSpPr/>
          <p:nvPr/>
        </p:nvSpPr>
        <p:spPr>
          <a:xfrm>
            <a:off x="5635256" y="5099825"/>
            <a:ext cx="345592" cy="77558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E0239D-83F4-4C64-9271-9E789C03A5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85" y="5380549"/>
            <a:ext cx="1308571" cy="20228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DA40214-E3EA-4A5D-A82D-BC28DEBE45AA}"/>
              </a:ext>
            </a:extLst>
          </p:cNvPr>
          <p:cNvSpPr txBox="1"/>
          <p:nvPr/>
        </p:nvSpPr>
        <p:spPr>
          <a:xfrm>
            <a:off x="2271399" y="5287347"/>
            <a:ext cx="21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representation theorem: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8864256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63830-2231-4303-A441-2B9925CE4467}"/>
              </a:ext>
            </a:extLst>
          </p:cNvPr>
          <p:cNvSpPr txBox="1"/>
          <p:nvPr/>
        </p:nvSpPr>
        <p:spPr>
          <a:xfrm>
            <a:off x="3408060" y="1080000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Kernel properties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42F22-BC26-4A0F-8FDD-2A18DD6D2A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86" y="2215375"/>
            <a:ext cx="1808914" cy="226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338FE-DE38-4500-9977-C4F908D280C7}"/>
              </a:ext>
            </a:extLst>
          </p:cNvPr>
          <p:cNvSpPr txBox="1"/>
          <p:nvPr/>
        </p:nvSpPr>
        <p:spPr>
          <a:xfrm>
            <a:off x="1669835" y="1708341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Symmetry</a:t>
            </a:r>
            <a:endParaRPr lang="zh-CN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6D228-41DA-4F00-8335-39DA7A2C94BA}"/>
              </a:ext>
            </a:extLst>
          </p:cNvPr>
          <p:cNvSpPr txBox="1"/>
          <p:nvPr/>
        </p:nvSpPr>
        <p:spPr>
          <a:xfrm>
            <a:off x="1669835" y="2532161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Cauchy-Schwarz Inequality</a:t>
            </a:r>
            <a:endParaRPr lang="zh-CN" alt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99BBE-47A7-4773-8935-8929A4119F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43" y="3535822"/>
            <a:ext cx="6432000" cy="259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7DE22-CA33-40AD-8F46-D6A19F221949}"/>
              </a:ext>
            </a:extLst>
          </p:cNvPr>
          <p:cNvSpPr txBox="1"/>
          <p:nvPr/>
        </p:nvSpPr>
        <p:spPr>
          <a:xfrm>
            <a:off x="1669835" y="3988061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Closure property</a:t>
            </a:r>
            <a:endParaRPr lang="zh-CN" alt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D0031D-1F0C-40C2-A502-E3E0B30E57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46" y="4529152"/>
            <a:ext cx="2157257" cy="2262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B1C583-842E-4C89-8759-72950337E9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46" y="5002422"/>
            <a:ext cx="2271085" cy="2262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746B05-FE2C-48C0-B0FB-C6573603BFC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46" y="5475692"/>
            <a:ext cx="3026741" cy="2262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2B7DC8-BB49-4E54-9471-17E957CFEEF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46" y="5948963"/>
            <a:ext cx="2912913" cy="22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67540-CE82-4505-AE9F-3707C4C5A20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43" y="3073252"/>
            <a:ext cx="2678400" cy="2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0553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977DC-58A3-470D-B9E6-3BB99F0A6E61}"/>
              </a:ext>
            </a:extLst>
          </p:cNvPr>
          <p:cNvSpPr txBox="1"/>
          <p:nvPr/>
        </p:nvSpPr>
        <p:spPr>
          <a:xfrm>
            <a:off x="287381" y="2055618"/>
            <a:ext cx="878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With fixed number of training samples, high dimension can easily cause overfitting.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E8ED3-80ED-4F4C-80BD-59CA5437A7F9}"/>
              </a:ext>
            </a:extLst>
          </p:cNvPr>
          <p:cNvGrpSpPr/>
          <p:nvPr/>
        </p:nvGrpSpPr>
        <p:grpSpPr>
          <a:xfrm>
            <a:off x="1870603" y="2871695"/>
            <a:ext cx="5742006" cy="3117262"/>
            <a:chOff x="1671596" y="2015053"/>
            <a:chExt cx="5742006" cy="31172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030A6E-8A56-4C24-BC26-269CD58D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568" y="2312915"/>
              <a:ext cx="3945743" cy="2819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117421-DEDE-428E-A698-34916183F7EA}"/>
                </a:ext>
              </a:extLst>
            </p:cNvPr>
            <p:cNvSpPr txBox="1"/>
            <p:nvPr/>
          </p:nvSpPr>
          <p:spPr>
            <a:xfrm>
              <a:off x="5516929" y="4713512"/>
              <a:ext cx="1896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Feature dimension</a:t>
              </a:r>
              <a:endParaRPr lang="zh-CN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7FEA4-5C8F-4362-B290-C403C25423DE}"/>
                </a:ext>
              </a:extLst>
            </p:cNvPr>
            <p:cNvSpPr txBox="1"/>
            <p:nvPr/>
          </p:nvSpPr>
          <p:spPr>
            <a:xfrm>
              <a:off x="1671596" y="2015053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Classifier performance</a:t>
              </a:r>
              <a:endParaRPr lang="zh-CN" altLang="en-US" dirty="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F6E40F00-4C93-47B6-873A-38BD702D6166}"/>
                </a:ext>
              </a:extLst>
            </p:cNvPr>
            <p:cNvSpPr/>
            <p:nvPr/>
          </p:nvSpPr>
          <p:spPr>
            <a:xfrm rot="16200000">
              <a:off x="2576298" y="4475779"/>
              <a:ext cx="208850" cy="27596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91B3B092-F1DD-42EA-AF4D-80C97C180F8D}"/>
                </a:ext>
              </a:extLst>
            </p:cNvPr>
            <p:cNvSpPr/>
            <p:nvPr/>
          </p:nvSpPr>
          <p:spPr>
            <a:xfrm rot="16200000">
              <a:off x="4409583" y="2916620"/>
              <a:ext cx="208850" cy="3390606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60A485-7C50-4F56-A694-17E168F5DC38}"/>
                </a:ext>
              </a:extLst>
            </p:cNvPr>
            <p:cNvSpPr txBox="1"/>
            <p:nvPr/>
          </p:nvSpPr>
          <p:spPr>
            <a:xfrm>
              <a:off x="2159437" y="4726449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underfitting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ED9196-2F80-4830-8CF2-A1B37296B871}"/>
                </a:ext>
              </a:extLst>
            </p:cNvPr>
            <p:cNvSpPr txBox="1"/>
            <p:nvPr/>
          </p:nvSpPr>
          <p:spPr>
            <a:xfrm>
              <a:off x="4056474" y="471552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overfitting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848750-2A5F-4A0C-8993-27BE90C1B600}"/>
              </a:ext>
            </a:extLst>
          </p:cNvPr>
          <p:cNvSpPr txBox="1"/>
          <p:nvPr/>
        </p:nvSpPr>
        <p:spPr>
          <a:xfrm>
            <a:off x="3002500" y="1078992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Curse of dimensionality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675987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977DC-58A3-470D-B9E6-3BB99F0A6E61}"/>
              </a:ext>
            </a:extLst>
          </p:cNvPr>
          <p:cNvSpPr txBox="1"/>
          <p:nvPr/>
        </p:nvSpPr>
        <p:spPr>
          <a:xfrm>
            <a:off x="1956060" y="2055618"/>
            <a:ext cx="5231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However, low dimension may cause underfitting.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E8ED3-80ED-4F4C-80BD-59CA5437A7F9}"/>
              </a:ext>
            </a:extLst>
          </p:cNvPr>
          <p:cNvGrpSpPr/>
          <p:nvPr/>
        </p:nvGrpSpPr>
        <p:grpSpPr>
          <a:xfrm>
            <a:off x="1870603" y="2871695"/>
            <a:ext cx="5742006" cy="3117262"/>
            <a:chOff x="1671596" y="2015053"/>
            <a:chExt cx="5742006" cy="31172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030A6E-8A56-4C24-BC26-269CD58D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568" y="2312915"/>
              <a:ext cx="3945743" cy="2819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117421-DEDE-428E-A698-34916183F7EA}"/>
                </a:ext>
              </a:extLst>
            </p:cNvPr>
            <p:cNvSpPr txBox="1"/>
            <p:nvPr/>
          </p:nvSpPr>
          <p:spPr>
            <a:xfrm>
              <a:off x="5516929" y="4713512"/>
              <a:ext cx="1896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Feature dimension</a:t>
              </a:r>
              <a:endParaRPr lang="zh-CN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7FEA4-5C8F-4362-B290-C403C25423DE}"/>
                </a:ext>
              </a:extLst>
            </p:cNvPr>
            <p:cNvSpPr txBox="1"/>
            <p:nvPr/>
          </p:nvSpPr>
          <p:spPr>
            <a:xfrm>
              <a:off x="1671596" y="2015053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Classifier performance</a:t>
              </a:r>
              <a:endParaRPr lang="zh-CN" altLang="en-US" dirty="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F6E40F00-4C93-47B6-873A-38BD702D6166}"/>
                </a:ext>
              </a:extLst>
            </p:cNvPr>
            <p:cNvSpPr/>
            <p:nvPr/>
          </p:nvSpPr>
          <p:spPr>
            <a:xfrm rot="16200000">
              <a:off x="2576298" y="4475779"/>
              <a:ext cx="208850" cy="27596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91B3B092-F1DD-42EA-AF4D-80C97C180F8D}"/>
                </a:ext>
              </a:extLst>
            </p:cNvPr>
            <p:cNvSpPr/>
            <p:nvPr/>
          </p:nvSpPr>
          <p:spPr>
            <a:xfrm rot="16200000">
              <a:off x="4409583" y="2916620"/>
              <a:ext cx="208850" cy="3390606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60A485-7C50-4F56-A694-17E168F5DC38}"/>
                </a:ext>
              </a:extLst>
            </p:cNvPr>
            <p:cNvSpPr txBox="1"/>
            <p:nvPr/>
          </p:nvSpPr>
          <p:spPr>
            <a:xfrm>
              <a:off x="2159437" y="4726449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underfitting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ED9196-2F80-4830-8CF2-A1B37296B871}"/>
                </a:ext>
              </a:extLst>
            </p:cNvPr>
            <p:cNvSpPr txBox="1"/>
            <p:nvPr/>
          </p:nvSpPr>
          <p:spPr>
            <a:xfrm>
              <a:off x="4056474" y="471552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FF0000"/>
                  </a:solidFill>
                </a:rPr>
                <a:t>overfitting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2462D6-B925-4F06-B102-B31FC09AD299}"/>
              </a:ext>
            </a:extLst>
          </p:cNvPr>
          <p:cNvSpPr txBox="1"/>
          <p:nvPr/>
        </p:nvSpPr>
        <p:spPr>
          <a:xfrm>
            <a:off x="2830979" y="1078992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Problem of low-dimension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415917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698997-EA61-4AC2-BA56-4814288B6F3F}"/>
              </a:ext>
            </a:extLst>
          </p:cNvPr>
          <p:cNvSpPr txBox="1"/>
          <p:nvPr/>
        </p:nvSpPr>
        <p:spPr>
          <a:xfrm>
            <a:off x="2830979" y="1078992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Problem of low-dimension</a:t>
            </a:r>
            <a:endParaRPr lang="zh-CN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6653D-A111-428B-91CF-8769C74CBE03}"/>
              </a:ext>
            </a:extLst>
          </p:cNvPr>
          <p:cNvSpPr txBox="1"/>
          <p:nvPr/>
        </p:nvSpPr>
        <p:spPr>
          <a:xfrm>
            <a:off x="1182848" y="2141753"/>
            <a:ext cx="7104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There is no linear classifier that can separate positive from negative</a:t>
            </a:r>
            <a:endParaRPr lang="zh-CN" alt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9F5142-382A-43BB-96B7-644FF7DC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10" y="2971107"/>
            <a:ext cx="2443015" cy="269006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169462-FAE0-4DCF-84AC-107325898F65}"/>
              </a:ext>
            </a:extLst>
          </p:cNvPr>
          <p:cNvCxnSpPr/>
          <p:nvPr/>
        </p:nvCxnSpPr>
        <p:spPr>
          <a:xfrm flipV="1">
            <a:off x="3070371" y="3331834"/>
            <a:ext cx="2509254" cy="1233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C1BFF0-B361-47C6-9CB7-5999EA62282B}"/>
              </a:ext>
            </a:extLst>
          </p:cNvPr>
          <p:cNvCxnSpPr>
            <a:cxnSpLocks/>
          </p:cNvCxnSpPr>
          <p:nvPr/>
        </p:nvCxnSpPr>
        <p:spPr>
          <a:xfrm>
            <a:off x="3020561" y="3963609"/>
            <a:ext cx="2559064" cy="16332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80572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8D2FE8D-E784-43AE-9E57-FB1124959E72}"/>
              </a:ext>
            </a:extLst>
          </p:cNvPr>
          <p:cNvSpPr txBox="1"/>
          <p:nvPr/>
        </p:nvSpPr>
        <p:spPr>
          <a:xfrm>
            <a:off x="3741484" y="108000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Kernel trick</a:t>
            </a:r>
            <a:endParaRPr lang="zh-CN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408999-F920-4178-856A-F0AA25A41CFE}"/>
              </a:ext>
            </a:extLst>
          </p:cNvPr>
          <p:cNvSpPr/>
          <p:nvPr/>
        </p:nvSpPr>
        <p:spPr>
          <a:xfrm>
            <a:off x="799173" y="1805366"/>
            <a:ext cx="754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Elevate low dimension to high dimension to make non-separable data separable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3CACC-5E71-4387-90D3-EBBF3449D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745" y="2797004"/>
            <a:ext cx="2637683" cy="2847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8CFACB-75B5-43F1-A1E2-82D8DDB7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31" y="2797004"/>
            <a:ext cx="2615353" cy="28478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45FCFC6-ABF3-4F10-8304-91601FA1EAF8}"/>
              </a:ext>
            </a:extLst>
          </p:cNvPr>
          <p:cNvSpPr/>
          <p:nvPr/>
        </p:nvSpPr>
        <p:spPr>
          <a:xfrm>
            <a:off x="3959604" y="4051883"/>
            <a:ext cx="1006679" cy="5033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41673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C0D7F-BD14-4226-91F6-E55BF2674864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AB632-5F05-45B2-A061-8BDAA0CCA52A}"/>
              </a:ext>
            </a:extLst>
          </p:cNvPr>
          <p:cNvSpPr txBox="1"/>
          <p:nvPr/>
        </p:nvSpPr>
        <p:spPr>
          <a:xfrm>
            <a:off x="1356118" y="197451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Primal form of SVM:</a:t>
            </a:r>
            <a:endParaRPr lang="zh-CN" alt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82EC6E-793C-4611-B055-99C2FCCAE2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76" y="2558809"/>
            <a:ext cx="3113142" cy="8598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A487DE-0E94-42BE-97F0-4EEAC204DD8B}"/>
              </a:ext>
            </a:extLst>
          </p:cNvPr>
          <p:cNvSpPr txBox="1"/>
          <p:nvPr/>
        </p:nvSpPr>
        <p:spPr>
          <a:xfrm>
            <a:off x="5889140" y="2786517"/>
            <a:ext cx="142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hard margin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925791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C0D7F-BD14-4226-91F6-E55BF2674864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AB632-5F05-45B2-A061-8BDAA0CCA52A}"/>
              </a:ext>
            </a:extLst>
          </p:cNvPr>
          <p:cNvSpPr txBox="1"/>
          <p:nvPr/>
        </p:nvSpPr>
        <p:spPr>
          <a:xfrm>
            <a:off x="1356118" y="197451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Primal form of SVM:</a:t>
            </a:r>
            <a:endParaRPr lang="zh-CN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31EE5-2A5B-4C0F-A43C-3D1FBC9DA5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26" y="4831589"/>
            <a:ext cx="3686399" cy="127954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8FED48CA-BADD-4D7C-99BA-4D48E22DDEF0}"/>
              </a:ext>
            </a:extLst>
          </p:cNvPr>
          <p:cNvSpPr/>
          <p:nvPr/>
        </p:nvSpPr>
        <p:spPr>
          <a:xfrm rot="5400000">
            <a:off x="3178474" y="3857026"/>
            <a:ext cx="642361" cy="5033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19B3A-7989-440B-A9A3-A5A33194DC6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76" y="2558809"/>
            <a:ext cx="3113142" cy="8598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A487DE-0E94-42BE-97F0-4EEAC204DD8B}"/>
              </a:ext>
            </a:extLst>
          </p:cNvPr>
          <p:cNvSpPr txBox="1"/>
          <p:nvPr/>
        </p:nvSpPr>
        <p:spPr>
          <a:xfrm>
            <a:off x="5889140" y="2786517"/>
            <a:ext cx="142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hard margin</a:t>
            </a:r>
            <a:endParaRPr lang="zh-CN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9828E-B7EB-4D75-A9FA-7D3A0F4E526A}"/>
              </a:ext>
            </a:extLst>
          </p:cNvPr>
          <p:cNvSpPr txBox="1"/>
          <p:nvPr/>
        </p:nvSpPr>
        <p:spPr>
          <a:xfrm>
            <a:off x="5889140" y="5377890"/>
            <a:ext cx="135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soft margin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9619023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C0D7F-BD14-4226-91F6-E55BF2674864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AB632-5F05-45B2-A061-8BDAA0CCA52A}"/>
              </a:ext>
            </a:extLst>
          </p:cNvPr>
          <p:cNvSpPr txBox="1"/>
          <p:nvPr/>
        </p:nvSpPr>
        <p:spPr>
          <a:xfrm>
            <a:off x="1356118" y="197451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Primal form of SVM:</a:t>
            </a:r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BFC6-887D-406A-9072-71800C886B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9" y="2545368"/>
            <a:ext cx="3686399" cy="12795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5E6FD8-7419-4982-AC4B-7A90FBAB29B6}"/>
              </a:ext>
            </a:extLst>
          </p:cNvPr>
          <p:cNvGrpSpPr/>
          <p:nvPr/>
        </p:nvGrpSpPr>
        <p:grpSpPr>
          <a:xfrm>
            <a:off x="2103115" y="4413344"/>
            <a:ext cx="1948680" cy="772335"/>
            <a:chOff x="1575491" y="3630770"/>
            <a:chExt cx="1948680" cy="772335"/>
          </a:xfrm>
        </p:grpSpPr>
        <p:sp>
          <p:nvSpPr>
            <p:cNvPr id="12" name="Oval 141 2">
              <a:extLst>
                <a:ext uri="{FF2B5EF4-FFF2-40B4-BE49-F238E27FC236}">
                  <a16:creationId xmlns:a16="http://schemas.microsoft.com/office/drawing/2014/main" id="{0DED1819-7BF6-4EF6-B8AF-A7766ADCF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741" y="3789487"/>
              <a:ext cx="121220" cy="1224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000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139 2">
              <a:extLst>
                <a:ext uri="{FF2B5EF4-FFF2-40B4-BE49-F238E27FC236}">
                  <a16:creationId xmlns:a16="http://schemas.microsoft.com/office/drawing/2014/main" id="{BD49A1D5-1BEE-4272-8782-55DF480A9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491" y="4184677"/>
              <a:ext cx="121220" cy="122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20FBF-5A2A-4DBB-969E-7928418E35CA}"/>
                </a:ext>
              </a:extLst>
            </p:cNvPr>
            <p:cNvSpPr txBox="1"/>
            <p:nvPr/>
          </p:nvSpPr>
          <p:spPr>
            <a:xfrm>
              <a:off x="1755738" y="3630770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positive samples</a:t>
              </a:r>
              <a:endParaRPr lang="zh-CN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2B2B90-16DA-4453-BE08-E995BE878598}"/>
                </a:ext>
              </a:extLst>
            </p:cNvPr>
            <p:cNvSpPr txBox="1"/>
            <p:nvPr/>
          </p:nvSpPr>
          <p:spPr>
            <a:xfrm>
              <a:off x="1755738" y="4033773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negative samples</a:t>
              </a:r>
              <a:endParaRPr lang="zh-CN" alt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0682006-912D-40EB-B908-070F88A66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08" y="3824911"/>
            <a:ext cx="3440064" cy="26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6943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D56AF-4D32-4262-B155-7439485E7792}"/>
              </a:ext>
            </a:extLst>
          </p:cNvPr>
          <p:cNvSpPr txBox="1"/>
          <p:nvPr/>
        </p:nvSpPr>
        <p:spPr>
          <a:xfrm>
            <a:off x="1356118" y="197451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Primal form of SVM:</a:t>
            </a:r>
            <a:endParaRPr lang="zh-CN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F56E2-A65E-4DAD-B3F1-4FB32A1A8254}"/>
              </a:ext>
            </a:extLst>
          </p:cNvPr>
          <p:cNvSpPr txBox="1"/>
          <p:nvPr/>
        </p:nvSpPr>
        <p:spPr>
          <a:xfrm>
            <a:off x="1356118" y="4407880"/>
            <a:ext cx="469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There is no hyperplane that can separate positive samples from negative samples.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5EAF5-CB12-4732-A395-E4D7FB92B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37" y="2944535"/>
            <a:ext cx="2443015" cy="26900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587FE-689C-4123-866F-97FA8495E343}"/>
              </a:ext>
            </a:extLst>
          </p:cNvPr>
          <p:cNvCxnSpPr/>
          <p:nvPr/>
        </p:nvCxnSpPr>
        <p:spPr>
          <a:xfrm flipV="1">
            <a:off x="6249798" y="3305262"/>
            <a:ext cx="2509254" cy="12331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62C77-88BD-4C3E-A38E-9926339D84A3}"/>
              </a:ext>
            </a:extLst>
          </p:cNvPr>
          <p:cNvCxnSpPr>
            <a:cxnSpLocks/>
          </p:cNvCxnSpPr>
          <p:nvPr/>
        </p:nvCxnSpPr>
        <p:spPr>
          <a:xfrm>
            <a:off x="6199988" y="3937037"/>
            <a:ext cx="2559064" cy="16332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9D4D9EA-4BE5-4B68-BDDF-7555643175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29" y="2545368"/>
            <a:ext cx="3686399" cy="1279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81A1B-5C9E-48F2-A41F-51024CC6FDB8}"/>
              </a:ext>
            </a:extLst>
          </p:cNvPr>
          <p:cNvSpPr txBox="1"/>
          <p:nvPr/>
        </p:nvSpPr>
        <p:spPr>
          <a:xfrm>
            <a:off x="3096276" y="108000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Example: kernel SVM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5433185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0.1913"/>
  <p:tag name="ORIGINALWIDTH" val="1702.287"/>
  <p:tag name="LATEXADDIN" val="\documentclass{article}&#10;\usepackage{amsmath}&#10;\pagestyle{empty}&#10;\begin{document}&#10;&#10;\begin{eqnarray}&#10;\min_{\mathbf{w},b} &amp;&amp;\frac{1}{2}\|\mathbf{w}\|^2\nonumber\\&#10;\mbox{s.t.} &amp;&amp; y_i(\mathbf{w}^T\mathbf{x}_i+b)\geq 1,\quad \forall i.\nonumber&#10;\end{eqnarray}&#10;&#10;&#10;\end{document}"/>
  <p:tag name="IGUANATEXSIZE" val="18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9771"/>
  <p:tag name="ORIGINALWIDTH" val="1331.833"/>
  <p:tag name="LATEXADDIN" val="\documentclass{article}&#10;\usepackage{amsmath}&#10;\pagestyle{empty}&#10;\begin{document}&#10;&#10;$K(\mathbf{x},\mathbf{y})=\exp(-\frac{\|\mathbf{x}-\mathbf{y}\|^2}{2\sigma^2})$&#10;&#10;&#10;\end{document}"/>
  <p:tag name="IGUANATEXSIZE" val="1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40.57"/>
  <p:tag name="LATEXADDIN" val="\documentclass{article}&#10;\usepackage{amsmath}&#10;\pagestyle{empty}&#10;\begin{document}&#10;&#10;$K(\mathbf{x},\mathbf{y})=tanh(\alpha\mathbf{x}^T\mathbf{y}+c)$&#10;&#10;&#10;\end{document}"/>
  <p:tag name="IGUANATEXSIZE" val="18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142.857"/>
  <p:tag name="LATEXADDIN" val="\documentclass{article}&#10;\usepackage{amsmath}&#10;\pagestyle{empty}&#10;\begin{document}&#10;&#10;$K(\mathbf{x},\mathbf{y})=\phi(\mathbf{x})^T\phi(\mathbf{y})$&#10;&#10;&#10;\end{document}"/>
  <p:tag name="IGUANATEXSIZE" val="18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08.399"/>
  <p:tag name="LATEXADDIN" val="\documentclass{article}&#10;\usepackage{amsmath}&#10;\pagestyle{empty}&#10;\begin{document}&#10;&#10;$K(\mathbf{x},\mathbf{y})=\mathbf{x}^T\mathbf{y}$&#10;&#10;&#10;\end{document}"/>
  <p:tag name="IGUANATEXSIZE" val="18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79.94"/>
  <p:tag name="LATEXADDIN" val="\documentclass{article}&#10;\usepackage{amsmath}&#10;\pagestyle{empty}&#10;\usepackage{xcolor}&#10;\begin{document}&#10;&#10;$\textcolor{red}{\phi(\mathbf{x})=\mathbf{x}}$&#10;&#10;&#10;\end{document}"/>
  <p:tag name="IGUANATEXSIZE" val="18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3.7233"/>
  <p:tag name="ORIGINALWIDTH" val="1328.834"/>
  <p:tag name="LATEXADDIN" val="\documentclass{article}&#10;\usepackage{amsmath}&#10;\pagestyle{empty}&#10;\begin{document}&#10;&#10;$K(\mathbf{x},\mathbf{y})=\frac{1}{\sqrt{\|\mathbf{x}-\mathbf{y}\|}2\sigma^2+c^2}$&#10;&#10;&#10;\end{document}"/>
  <p:tag name="IGUANATEXSIZE" val="18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8.7214"/>
  <p:tag name="LATEXADDIN" val="\documentclass{article}&#10;\usepackage{amsmath}&#10;\pagestyle{empty}&#10;\begin{document}&#10;&#10;$\phi(\mathbf{x})$&#10;&#10;&#10;\end{document}"/>
  <p:tag name="IGUANATEXSIZE" val="1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5.7105"/>
  <p:tag name="ORIGINALWIDTH" val="3991.751"/>
  <p:tag name="LATEXADDIN" val="\documentclass{article}&#10;\usepackage{amsmath}&#10;\pagestyle{empty}&#10;\begin{document}&#10;&#10;\begin{eqnarray}&#10;\mathcal{L}_{\stackrel{\mathbf{w},b,\xi_i}{\alpha_i,\beta_i}}= \frac{1}{2}\|\mathbf{w}\|^2+C\sum_i \xi_i-\sum_{i}\alpha_i\left( y_i(\mathbf{w}^T\phi(\mathbf{x}_i)+b)-1+\xi_i)\right) -\sum_{i}\beta_i\xi_i \nonumber&#10;\end{eqnarray}&#10;&#10;&#10;\end{document}"/>
  <p:tag name="IGUANATEXSIZE" val="18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9.6625"/>
  <p:tag name="ORIGINALWIDTH" val="2186.727"/>
  <p:tag name="LATEXADDIN" val="\documentclass{article}&#10;\usepackage{amsmath}&#10;\pagestyle{empty}&#10;\begin{document}&#10;&#10;\begin{eqnarray}&#10;\min_{\mathbf{w},b,\xi_i} &amp;&amp;\frac{1}{2}\|\mathbf{w}\|^2+C\sum_i \xi_i\nonumber\\&#10;\mbox{s.t.} &amp;&amp; y_i(\mathbf{w}^T\phi(\mathbf{x}_i)+b)\geq 1-\xi_i,\quad \forall i,\nonumber\\&#10;&amp;&amp; \xi_i\geq 0,\quad \forall i. \nonumber&#10;\end{eqnarray}&#10;&#10;&#10;\end{document}"/>
  <p:tag name="IGUANATEXSIZE" val="18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5.7105"/>
  <p:tag name="ORIGINALWIDTH" val="3991.751"/>
  <p:tag name="LATEXADDIN" val="\documentclass{article}&#10;\usepackage{amsmath}&#10;\pagestyle{empty}&#10;\begin{document}&#10;&#10;\begin{eqnarray}&#10;\mathcal{L}_{\stackrel{\mathbf{w},b,\xi_i}{\alpha_i,\beta_i}}= \frac{1}{2}\|\mathbf{w}\|^2+C\sum_i \xi_i-\sum_{i}\alpha_i\left( y_i(\mathbf{w}^T\phi(\mathbf{x}_i)+b)-1+\xi_i)\right) -\sum_{i}\beta_i\xi_i \nonumber&#10;\end{eqnarray}&#10;&#10;&#10;\end{document}"/>
  <p:tag name="IGUANATEXSIZE" val="18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9.6625"/>
  <p:tag name="ORIGINALWIDTH" val="2015.748"/>
  <p:tag name="LATEXADDIN" val="\documentclass{article}&#10;\usepackage{amsmath}&#10;\pagestyle{empty}&#10;\begin{document}&#10;&#10;\begin{eqnarray}&#10;\min_{\mathbf{w},b,\xi_i} &amp;&amp;\frac{1}{2}\|\mathbf{w}\|^2+C\sum_i \xi_i\nonumber\\&#10;\mbox{s.t.} &amp;&amp; y_i(\mathbf{w}^T\mathbf{x}_i+b)\geq 1-\xi_i,\quad \forall i,\nonumber\\&#10;&amp;&amp; \xi_i\geq 0,\quad \forall i. \nonumber&#10;\end{eqnarray}&#10;&#10;&#10;\end{document}"/>
  <p:tag name="IGUANATEXSIZE" val="18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1561.305"/>
  <p:tag name="LATEXADDIN" val="\documentclass{article}&#10;\usepackage{amsmath}&#10;\pagestyle{empty}&#10;\begin{document}&#10;&#10;\begin{eqnarray}&#10;\frac{\partial\mathcal{L}}{\partial \mathbf{w}}=\mathbf{w}-\sum_i \alpha_i y_i \phi(\mathbf{x}_i) =\mathbf{0}\nonumber&#10;\end{eqnarray}&#10;&#10;&#10;\end{document}"/>
  <p:tag name="IGUANATEXSIZE" val="18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1104.612"/>
  <p:tag name="LATEXADDIN" val="\documentclass{article}&#10;\usepackage{amsmath}&#10;\pagestyle{empty}&#10;\begin{document}&#10;&#10;\begin{eqnarray}&#10;\frac{\partial\mathcal{L}}{\partial b}=-\sum_i \alpha_i y_i=0 \nonumber&#10;\end{eqnarray}&#10;&#10;&#10;\end{document}"/>
  <p:tag name="IGUANATEXSIZE" val="18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208.099"/>
  <p:tag name="LATEXADDIN" val="\documentclass{article}&#10;\usepackage{amsmath}&#10;\pagestyle{empty}&#10;\begin{document}&#10;&#10;\begin{eqnarray}&#10;\frac{\partial\mathcal{L}}{\partial \xi_i}=C- \alpha_i -\beta_i =0\nonumber&#10;\end{eqnarray}&#10;&#10;&#10;\end{document}"/>
  <p:tag name="IGUANATEXSIZE" val="1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968.129"/>
  <p:tag name="LATEXADDIN" val="\documentclass{article}&#10;\usepackage{amsmath}&#10;\pagestyle{empty}&#10;\begin{document}&#10;&#10;\begin{eqnarray}&#10;\mathbf{w}=\sum_i \alpha_i y_i \phi(\mathbf{x}_i)\nonumber&#10;\end{eqnarray}&#10;&#10;&#10;\end{document}"/>
  <p:tag name="IGUANATEXSIZE" val="18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641.1699"/>
  <p:tag name="LATEXADDIN" val="\documentclass{article}&#10;\usepackage{amsmath}&#10;\pagestyle{empty}&#10;\begin{document}&#10;&#10;\begin{eqnarray}&#10;\sum_i \alpha_i y_i=0 \nonumber&#10;\end{eqnarray}&#10;&#10;&#10;\end{document}"/>
  <p:tag name="IGUANATEXSIZE" val="1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41.9197"/>
  <p:tag name="LATEXADDIN" val="\documentclass{article}&#10;\usepackage{amsmath}&#10;\pagestyle{empty}&#10;\begin{document}&#10;&#10;\begin{eqnarray}&#10;\alpha_i +\beta_i =C\nonumber&#10;\end{eqnarray}&#10;&#10;&#10;\end{document}"/>
  <p:tag name="IGUANATEXSIZE" val="18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5.7105"/>
  <p:tag name="ORIGINALWIDTH" val="3991.751"/>
  <p:tag name="LATEXADDIN" val="\documentclass{article}&#10;\usepackage{amsmath}&#10;\pagestyle{empty}&#10;\begin{document}&#10;&#10;\begin{eqnarray}&#10;\mathcal{L}_{\stackrel{\mathbf{w},b,\xi_i}{\alpha_i,\beta_i}}= \frac{1}{2}\|\mathbf{w}\|^2+C\sum_i \xi_i-\sum_{i}\alpha_i\left( y_i(\mathbf{w}^T\phi(\mathbf{x}_i)+b)-1+\xi_i)\right) -\sum_{i}\beta_i\xi_i \nonumber&#10;\end{eqnarray}&#10;&#10;&#10;\end{document}"/>
  <p:tag name="IGUANATEXSIZE" val="18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4.3944"/>
  <p:tag name="ORIGINALWIDTH" val="2410.199"/>
  <p:tag name="LATEXADDIN" val="\documentclass{article}&#10;\usepackage{amsmath}&#10;\pagestyle{empty}&#10;\begin{document}&#10;&#10;\begin{eqnarray}&#10;\min_{\alpha_i} &amp;&amp; \frac{1}{2}\sum_i\sum_j \alpha_i\alpha_j y_i y_j K(\mathbf{x}_i, \mathbf{x}_j)-\sum_i \alpha_i\nonumber\\&#10;\mbox{s.t.} &amp;&amp; \sum_i \alpha_i y_i = 0,\nonumber\\&#10;&amp;&amp; 0\leq \alpha_i \leq C,\quad \forall i.\nonumber&#10;\end{eqnarray}&#10;&#10;&#10;\end{document}"/>
  <p:tag name="IGUANATEXSIZE" val="18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326.584"/>
  <p:tag name="LATEXADDIN" val="\documentclass{article}&#10;\usepackage{amsmath}&#10;\usepackage{xcolor}&#10;\pagestyle{empty}&#10;\begin{document}&#10;&#10;&#10;$\textcolor{red}{K(\mathbf{x}_i,\mathbf{x}_j)=\phi(\mathbf{x}_i)^T\phi(\mathbf{x}_j)}$&#10;&#10;&#10;\end{document}"/>
  <p:tag name="IGUANATEXSIZE" val="18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4.3944"/>
  <p:tag name="ORIGINALWIDTH" val="2410.199"/>
  <p:tag name="LATEXADDIN" val="\documentclass{article}&#10;\usepackage{amsmath}&#10;\pagestyle{empty}&#10;\begin{document}&#10;&#10;\begin{eqnarray}&#10;\min_{\alpha_i} &amp;&amp; \frac{1}{2}\sum_i\sum_j \alpha_i\alpha_j y_i y_j K(\mathbf{x}_i, \mathbf{x}_j)-\sum_i \alpha_i\nonumber\\&#10;\mbox{s.t.} &amp;&amp; \sum_i \alpha_i y_i = 0,\nonumber\\&#10;&amp;&amp; 0\leq \alpha_i \leq C,\quad \forall i.\nonumber&#10;\end{eqnarray}&#10;&#10;&#10;\end{document}"/>
  <p:tag name="IGUANATEXSIZE" val="18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0.1913"/>
  <p:tag name="ORIGINALWIDTH" val="1702.287"/>
  <p:tag name="LATEXADDIN" val="\documentclass{article}&#10;\usepackage{amsmath}&#10;\pagestyle{empty}&#10;\begin{document}&#10;&#10;\begin{eqnarray}&#10;\min_{\mathbf{w},b} &amp;&amp;\frac{1}{2}\|\mathbf{w}\|^2\nonumber\\&#10;\mbox{s.t.} &amp;&amp; y_i(\mathbf{w}^T\mathbf{x}_i+b)\geq 1,\quad \forall i.\nonumber&#10;\end{eqnarray}&#10;&#10;&#10;\end{document}"/>
  <p:tag name="IGUANATEXSIZE" val="18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9.6625"/>
  <p:tag name="ORIGINALWIDTH" val="2186.727"/>
  <p:tag name="LATEXADDIN" val="\documentclass{article}&#10;\usepackage{amsmath}&#10;\pagestyle{empty}&#10;\begin{document}&#10;&#10;\begin{eqnarray}&#10;\min_{\mathbf{w},b,\xi_i} &amp;&amp;\frac{1}{2}\|\mathbf{w}\|+C\sum_i \xi_i\nonumber\\&#10;\mbox{s.t.} &amp;&amp; y_i(\mathbf{w}^T\phi(\mathbf{x}_i)+b)\geq 1-\xi_i,\quad \forall i,\nonumber\\&#10;&amp;&amp; \xi_i\geq 0,\quad \forall i. \nonumber&#10;\end{eqnarray}&#10;&#10;&#10;\end{document}"/>
  <p:tag name="IGUANATEXSIZE" val="18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4.3944"/>
  <p:tag name="ORIGINALWIDTH" val="2410.199"/>
  <p:tag name="LATEXADDIN" val="\documentclass{article}&#10;\usepackage{amsmath}&#10;\pagestyle{empty}&#10;\begin{document}&#10;&#10;\begin{eqnarray}&#10;\min_{\alpha_i} &amp;&amp; \frac{1}{2}\sum_i\sum_j \alpha_i\alpha_j y_i y_j K(\mathbf{x}_i, \mathbf{x}_j)-\sum_i \alpha_i\nonumber\\&#10;\mbox{s.t.} &amp;&amp; \sum_i \alpha_i y_i = 0,\nonumber\\&#10;&amp;&amp; 0\leq \alpha_i \leq C,\quad \forall i.\nonumber&#10;\end{eqnarray}&#10;&#10;&#10;\end{document}"/>
  <p:tag name="IGUANATEXSIZE" val="18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.9583"/>
  <p:tag name="ORIGINALWIDTH" val="1541.057"/>
  <p:tag name="LATEXADDIN" val="\documentclass{article}&#10;\usepackage{amsmath}&#10;\pagestyle{empty}&#10;\begin{document}&#10;&#10;\begin{eqnarray}&#10;\min_{\alpha_i} \sum_j \frac{1}{1+\exp^{y_j(\mathbf{w}^T\phi(\mathbf{x}_j)+b)}}\nonumber&#10;\end{eqnarray}&#10;&#10;&#10;\end{document}"/>
  <p:tag name="IGUANATEXSIZE" val="18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858.64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=\sum_i\alpha_i\phi(\x_i)$&#10;&#10;&#10;\end{document}"/>
  <p:tag name="IGUANATEXSIZE" val="15"/>
  <p:tag name="IGUANATEXCURSOR" val="55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.9583"/>
  <p:tag name="ORIGINALWIDTH" val="1813.273"/>
  <p:tag name="LATEXADDIN" val="\documentclass{article}&#10;\usepackage{amsmath}&#10;\pagestyle{empty}&#10;\begin{document}&#10;&#10;\begin{eqnarray}&#10;\min_{\alpha_i} \sum_j \frac{1}{1+\exp^{y_j(\sum_i \alpha_i K(\mathbf{x}_i,\mathbf{x}_j)+b)}}\nonumber&#10;\end{eqnarray}&#10;&#10;&#10;\end{document}"/>
  <p:tag name="IGUANATEXSIZE" val="1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9.1264"/>
  <p:tag name="LATEXADDIN" val="\documentclass{article}&#10;\usepackage{amsmath}&#10;\pagestyle{empty}&#10;\begin{document}&#10;&#10;$K(\mathbf{x},\mathbf{y})=K(\mathbf{y},\mathbf{x})$&#10;&#10;&#10;\end{document}"/>
  <p:tag name="IGUANATEXSIZE" val="18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517.06"/>
  <p:tag name="LATEXADDIN" val="\documentclass{article}&#10;\usepackage{amsmath}&#10;\pagestyle{empty}&#10;\begin{document}&#10;&#10;\begin{eqnarray}&#10;K(\mathbf{x},\mathbf{y})^2=(\mathbf{x}^T\mathbf{y})^2= \|\mathbf{x}\|^2\|\mathbf{y}\|^2 = (\mathbf{x}^T\mathbf{x})(\mathbf{y}^T\mathbf{y}) = K(\mathbf{x},\mathbf{x})K(\mathbf{y},\mathbf{y})\nonumber&#10;\end{eqnarray}&#10;&#10;&#10;\end{document}"/>
  <p:tag name="IGUANATEXSIZE" val="18"/>
  <p:tag name="IGUANATEXCURSOR" val="2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79.603"/>
  <p:tag name="LATEXADDIN" val="\documentclass{article}&#10;\usepackage{amsmath}&#10;\pagestyle{empty}&#10;\begin{document}&#10;&#10;$K(\mathbf{x},\mathbf{y})=c\cdot K_1(\mathbf{x},\mathbf{y})$&#10;&#10;&#10;\end{document}"/>
  <p:tag name="IGUANATEXSIZE" val="18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41.845"/>
  <p:tag name="LATEXADDIN" val="\documentclass{article}&#10;\usepackage{amsmath}&#10;\pagestyle{empty}&#10;\begin{document}&#10;&#10;$K(\mathbf{x},\mathbf{y})=c+ K_1(\mathbf{x},\mathbf{y})$&#10;&#10;&#10;\end{document}"/>
  <p:tag name="IGUANATEXSIZE" val="18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55.043"/>
  <p:tag name="LATEXADDIN" val="\documentclass{article}&#10;\usepackage{amsmath}&#10;\pagestyle{empty}&#10;\begin{document}&#10;&#10;$K(\mathbf{x},\mathbf{y})=K_1(\mathbf{x},\mathbf{y})+K_2(\mathbf{x},\mathbf{y}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9.6625"/>
  <p:tag name="ORIGINALWIDTH" val="2015.748"/>
  <p:tag name="LATEXADDIN" val="\documentclass{article}&#10;\usepackage{amsmath}&#10;\pagestyle{empty}&#10;\begin{document}&#10;&#10;\begin{eqnarray}&#10;\min_{\mathbf{w},b,\xi_i} &amp;&amp;\frac{1}{2}\|\mathbf{w}\|^2+C\sum_i \xi_i\nonumber\\&#10;\mbox{s.t.} &amp;&amp; y_i(\mathbf{w}^T\mathbf{x}_i+b)\geq 1-\xi_i,\quad \forall i,\nonumber\\&#10;&amp;&amp; \xi_i\geq 0,\quad \forall i. \nonumber&#10;\end{eqnarray}&#10;&#10;&#10;\end{document}"/>
  <p:tag name="IGUANATEXSIZE" val="18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92.801"/>
  <p:tag name="LATEXADDIN" val="\documentclass{article}&#10;\usepackage{amsmath}&#10;\pagestyle{empty}&#10;\begin{document}&#10;&#10;$K(\mathbf{x},\mathbf{y})=K_1(\mathbf{x},\mathbf{y})\cdot K_2(\mathbf{x},\mathbf{y})$&#10;&#10;&#10;\end{document}"/>
  <p:tag name="IGUANATEXSIZE" val="18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464.567"/>
  <p:tag name="LATEXADDIN" val="\documentclass{article}&#10;\usepackage{amsmath}&#10;\pagestyle{empty}&#10;\begin{document}&#10;&#10;\begin{eqnarray}&#10;K(\mathbf{x},\mathbf{y})^2\leq K(\mathbf{x},\mathbf{x})K(\mathbf{y},\mathbf{y})\nonumber&#10;\end{eqnarray}&#10;&#10;&#10;\end{document}"/>
  <p:tag name="IGUANATEXSIZE" val="1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9.6625"/>
  <p:tag name="ORIGINALWIDTH" val="2015.748"/>
  <p:tag name="LATEXADDIN" val="\documentclass{article}&#10;\usepackage{amsmath}&#10;\pagestyle{empty}&#10;\begin{document}&#10;&#10;\begin{eqnarray}&#10;\min_{\mathbf{w},b,\xi_i} &amp;&amp;\frac{1}{2}\|\mathbf{w}\|^2+C\sum_i \xi_i\nonumber\\&#10;\mbox{s.t.} &amp;&amp; y_i(\mathbf{w}^T\mathbf{x}_i+b)\geq 1-\xi_i,\quad \forall i,\nonumber\\&#10;&amp;&amp; \xi_i\geq 0,\quad \forall i. \nonumber&#10;\end{eqnarray}&#10;&#10;&#10;\end{document}"/>
  <p:tag name="IGUANATEXSIZE" val="18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9.6625"/>
  <p:tag name="ORIGINALWIDTH" val="2186.727"/>
  <p:tag name="LATEXADDIN" val="\documentclass{article}&#10;\usepackage{amsmath}&#10;\pagestyle{empty}&#10;\begin{document}&#10;&#10;\begin{eqnarray}&#10;\min_{\mathbf{w},b,\xi_i} &amp;&amp;\frac{1}{2}\|\mathbf{w}\|^2+C\sum_i \xi_i\nonumber\\&#10;\mbox{s.t.} &amp;&amp; y_i(\mathbf{w}^T\phi(\mathbf{x}_i)+b)\geq 1-\xi_i,\quad \forall i,\nonumber\\&#10;&amp;&amp; \xi_i\geq 0,\quad \forall i. \nonumber&#10;\end{eqnarray}&#10;&#10;&#10;\end{document}"/>
  <p:tag name="IGUANATEXSIZE" val="18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84.177"/>
  <p:tag name="LATEXADDIN" val="\documentclass{article}&#10;\usepackage{amsmath}&#10;\pagestyle{empty}&#10;\begin{document}&#10;&#10;$\mathbf{x}_i\rightarrow \phi(\mathbf{x}_i)$&#10;&#10;&#10;\end{document}"/>
  <p:tag name="IGUANATEXSIZE" val="18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277.465"/>
  <p:tag name="LATEXADDIN" val="\documentclass{article}&#10;\usepackage{amsmath}&#10;\pagestyle{empty}&#10;\begin{document}&#10;&#10;$\phi(\mathbf{x})=\phi([x_1,x_2])=[1,x_1,x_2,x_1x_2,x_1^2,x_2^2]$&#10;&#10;&#10;\end{document}"/>
  <p:tag name="IGUANATEXSIZE" val="18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166.854"/>
  <p:tag name="LATEXADDIN" val="\documentclass{article}&#10;\usepackage{amsmath}&#10;\pagestyle{empty}&#10;\begin{document}&#10;&#10;$K(\mathbf{x},\mathbf{y})=(\mathbf{x}^T\mathbf{y}+c)^d$&#10;&#10;&#10;\end{document}"/>
  <p:tag name="IGUANATEXSIZE" val="18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4794</TotalTime>
  <Words>306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318</cp:revision>
  <dcterms:created xsi:type="dcterms:W3CDTF">2016-04-20T02:59:17Z</dcterms:created>
  <dcterms:modified xsi:type="dcterms:W3CDTF">2019-03-09T13:22:22Z</dcterms:modified>
</cp:coreProperties>
</file>