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2" r:id="rId3"/>
    <p:sldId id="288" r:id="rId4"/>
    <p:sldId id="285" r:id="rId5"/>
    <p:sldId id="291" r:id="rId6"/>
    <p:sldId id="323" r:id="rId7"/>
    <p:sldId id="286" r:id="rId8"/>
    <p:sldId id="292" r:id="rId9"/>
    <p:sldId id="283" r:id="rId10"/>
    <p:sldId id="293" r:id="rId11"/>
    <p:sldId id="284" r:id="rId12"/>
    <p:sldId id="324" r:id="rId13"/>
    <p:sldId id="305" r:id="rId14"/>
    <p:sldId id="306" r:id="rId15"/>
    <p:sldId id="321" r:id="rId16"/>
    <p:sldId id="320" r:id="rId17"/>
    <p:sldId id="287" r:id="rId18"/>
    <p:sldId id="308" r:id="rId19"/>
    <p:sldId id="307" r:id="rId20"/>
    <p:sldId id="309" r:id="rId21"/>
    <p:sldId id="290" r:id="rId22"/>
    <p:sldId id="322" r:id="rId23"/>
    <p:sldId id="302" r:id="rId24"/>
    <p:sldId id="310" r:id="rId25"/>
    <p:sldId id="297" r:id="rId26"/>
    <p:sldId id="298" r:id="rId27"/>
    <p:sldId id="316" r:id="rId28"/>
    <p:sldId id="299" r:id="rId29"/>
    <p:sldId id="303" r:id="rId30"/>
    <p:sldId id="304" r:id="rId31"/>
    <p:sldId id="28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9.jpe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8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9.xml"/><Relationship Id="rId7" Type="http://schemas.openxmlformats.org/officeDocument/2006/relationships/image" Target="../media/image6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62.jpeg"/><Relationship Id="rId4" Type="http://schemas.openxmlformats.org/officeDocument/2006/relationships/tags" Target="../tags/tag50.xml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6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59.xml"/><Relationship Id="rId7" Type="http://schemas.openxmlformats.org/officeDocument/2006/relationships/image" Target="../media/image7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0.xml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76.jpg"/><Relationship Id="rId18" Type="http://schemas.openxmlformats.org/officeDocument/2006/relationships/image" Target="../media/image81.png"/><Relationship Id="rId3" Type="http://schemas.openxmlformats.org/officeDocument/2006/relationships/tags" Target="../tags/tag63.xml"/><Relationship Id="rId21" Type="http://schemas.openxmlformats.org/officeDocument/2006/relationships/image" Target="../media/image84.png"/><Relationship Id="rId7" Type="http://schemas.openxmlformats.org/officeDocument/2006/relationships/tags" Target="../tags/tag67.xml"/><Relationship Id="rId12" Type="http://schemas.openxmlformats.org/officeDocument/2006/relationships/image" Target="../media/image75.jpeg"/><Relationship Id="rId17" Type="http://schemas.openxmlformats.org/officeDocument/2006/relationships/image" Target="../media/image80.png"/><Relationship Id="rId2" Type="http://schemas.openxmlformats.org/officeDocument/2006/relationships/tags" Target="../tags/tag62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74.jpeg"/><Relationship Id="rId5" Type="http://schemas.openxmlformats.org/officeDocument/2006/relationships/tags" Target="../tags/tag65.xml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7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89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88.png"/><Relationship Id="rId2" Type="http://schemas.openxmlformats.org/officeDocument/2006/relationships/tags" Target="../tags/tag70.xml"/><Relationship Id="rId16" Type="http://schemas.openxmlformats.org/officeDocument/2006/relationships/image" Target="../media/image92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87.png"/><Relationship Id="rId5" Type="http://schemas.openxmlformats.org/officeDocument/2006/relationships/tags" Target="../tags/tag73.xml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tags" Target="../tags/tag72.xml"/><Relationship Id="rId9" Type="http://schemas.openxmlformats.org/officeDocument/2006/relationships/image" Target="../media/image85.jpeg"/><Relationship Id="rId1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95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81.xml"/><Relationship Id="rId7" Type="http://schemas.openxmlformats.org/officeDocument/2006/relationships/image" Target="../media/image8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96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02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07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106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105.png"/><Relationship Id="rId5" Type="http://schemas.openxmlformats.org/officeDocument/2006/relationships/tags" Target="../tags/tag93.xml"/><Relationship Id="rId15" Type="http://schemas.openxmlformats.org/officeDocument/2006/relationships/image" Target="../media/image109.png"/><Relationship Id="rId10" Type="http://schemas.openxmlformats.org/officeDocument/2006/relationships/image" Target="../media/image104.jpg"/><Relationship Id="rId4" Type="http://schemas.openxmlformats.org/officeDocument/2006/relationships/tags" Target="../tags/tag92.xml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07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106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112.jpg"/><Relationship Id="rId5" Type="http://schemas.openxmlformats.org/officeDocument/2006/relationships/tags" Target="../tags/tag100.xml"/><Relationship Id="rId15" Type="http://schemas.openxmlformats.org/officeDocument/2006/relationships/image" Target="../media/image108.png"/><Relationship Id="rId10" Type="http://schemas.openxmlformats.org/officeDocument/2006/relationships/image" Target="../media/image111.png"/><Relationship Id="rId4" Type="http://schemas.openxmlformats.org/officeDocument/2006/relationships/tags" Target="../tags/tag99.xml"/><Relationship Id="rId9" Type="http://schemas.openxmlformats.org/officeDocument/2006/relationships/image" Target="../media/image110.png"/><Relationship Id="rId1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tags" Target="../tags/tag3.xml"/><Relationship Id="rId21" Type="http://schemas.openxmlformats.org/officeDocument/2006/relationships/image" Target="../media/image2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9.xml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tags" Target="../tags/tag10.xml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6.png"/><Relationship Id="rId5" Type="http://schemas.openxmlformats.org/officeDocument/2006/relationships/tags" Target="../tags/tag21.xml"/><Relationship Id="rId10" Type="http://schemas.openxmlformats.org/officeDocument/2006/relationships/image" Target="../media/image35.png"/><Relationship Id="rId4" Type="http://schemas.openxmlformats.org/officeDocument/2006/relationships/tags" Target="../tags/tag20.xml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6.png"/><Relationship Id="rId3" Type="http://schemas.openxmlformats.org/officeDocument/2006/relationships/tags" Target="../tags/tag25.xml"/><Relationship Id="rId7" Type="http://schemas.openxmlformats.org/officeDocument/2006/relationships/image" Target="../media/image39.jpg"/><Relationship Id="rId12" Type="http://schemas.openxmlformats.org/officeDocument/2006/relationships/image" Target="../media/image3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3.png"/><Relationship Id="rId5" Type="http://schemas.openxmlformats.org/officeDocument/2006/relationships/tags" Target="../tags/tag27.xml"/><Relationship Id="rId10" Type="http://schemas.openxmlformats.org/officeDocument/2006/relationships/image" Target="../media/image42.png"/><Relationship Id="rId4" Type="http://schemas.openxmlformats.org/officeDocument/2006/relationships/tags" Target="../tags/tag26.xml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30.xml"/><Relationship Id="rId7" Type="http://schemas.openxmlformats.org/officeDocument/2006/relationships/image" Target="../media/image4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1.xml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5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52.jpg"/><Relationship Id="rId18" Type="http://schemas.openxmlformats.org/officeDocument/2006/relationships/image" Target="../media/image55.png"/><Relationship Id="rId3" Type="http://schemas.openxmlformats.org/officeDocument/2006/relationships/tags" Target="../tags/tag37.xml"/><Relationship Id="rId21" Type="http://schemas.openxmlformats.org/officeDocument/2006/relationships/image" Target="../media/image57.png"/><Relationship Id="rId7" Type="http://schemas.openxmlformats.org/officeDocument/2006/relationships/tags" Target="../tags/tag41.xml"/><Relationship Id="rId12" Type="http://schemas.openxmlformats.org/officeDocument/2006/relationships/image" Target="../media/image51.png"/><Relationship Id="rId17" Type="http://schemas.openxmlformats.org/officeDocument/2006/relationships/image" Target="../media/image54.png"/><Relationship Id="rId2" Type="http://schemas.openxmlformats.org/officeDocument/2006/relationships/tags" Target="../tags/tag36.xml"/><Relationship Id="rId16" Type="http://schemas.openxmlformats.org/officeDocument/2006/relationships/image" Target="../media/image53.png"/><Relationship Id="rId20" Type="http://schemas.openxmlformats.org/officeDocument/2006/relationships/image" Target="../media/image48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39.xml"/><Relationship Id="rId15" Type="http://schemas.openxmlformats.org/officeDocument/2006/relationships/image" Target="../media/image41.png"/><Relationship Id="rId10" Type="http://schemas.openxmlformats.org/officeDocument/2006/relationships/tags" Target="../tags/tag44.xml"/><Relationship Id="rId19" Type="http://schemas.openxmlformats.org/officeDocument/2006/relationships/image" Target="../media/image56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1CF4C-F956-41A5-B377-116470655505}"/>
              </a:ext>
            </a:extLst>
          </p:cNvPr>
          <p:cNvGrpSpPr/>
          <p:nvPr/>
        </p:nvGrpSpPr>
        <p:grpSpPr>
          <a:xfrm>
            <a:off x="2343342" y="4524439"/>
            <a:ext cx="1798741" cy="400110"/>
            <a:chOff x="2901919" y="4556207"/>
            <a:chExt cx="1798741" cy="4001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FEB64F-D695-4A7A-BE47-5451D15DA47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919" y="4717421"/>
              <a:ext cx="144762" cy="1112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328DD4-F114-42EB-9AD2-022F45B0CD68}"/>
                </a:ext>
              </a:extLst>
            </p:cNvPr>
            <p:cNvSpPr txBox="1"/>
            <p:nvPr/>
          </p:nvSpPr>
          <p:spPr>
            <a:xfrm>
              <a:off x="2996347" y="4556207"/>
              <a:ext cx="1704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: visual feature</a:t>
              </a:r>
              <a:endParaRPr lang="zh-CN" altLang="en-US" sz="2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31149B1-8453-468F-8E92-EA29403D5D2D}"/>
              </a:ext>
            </a:extLst>
          </p:cNvPr>
          <p:cNvGrpSpPr/>
          <p:nvPr/>
        </p:nvGrpSpPr>
        <p:grpSpPr>
          <a:xfrm>
            <a:off x="5208506" y="4485598"/>
            <a:ext cx="1844113" cy="400110"/>
            <a:chOff x="5216896" y="4058175"/>
            <a:chExt cx="1844113" cy="4001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32C62-7737-42DA-A8F8-9D9EAA0567B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896" y="4201873"/>
              <a:ext cx="143238" cy="1630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3231DF-257B-422F-AE2E-01CAA180802A}"/>
                </a:ext>
              </a:extLst>
            </p:cNvPr>
            <p:cNvSpPr txBox="1"/>
            <p:nvPr/>
          </p:nvSpPr>
          <p:spPr>
            <a:xfrm>
              <a:off x="5271737" y="4058175"/>
              <a:ext cx="1789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: textual feature</a:t>
              </a:r>
              <a:endParaRPr lang="zh-CN" altLang="en-US" sz="2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C62C25-CD48-4A63-A947-57CAFF6A576D}"/>
              </a:ext>
            </a:extLst>
          </p:cNvPr>
          <p:cNvSpPr txBox="1"/>
          <p:nvPr/>
        </p:nvSpPr>
        <p:spPr>
          <a:xfrm>
            <a:off x="1991005" y="1080000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What if two samples are heterogeneous?</a:t>
            </a:r>
            <a:endParaRPr lang="zh-CN" alt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C0C3D4-3D4E-483C-84BF-E08D3D46E4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70" y="2654431"/>
            <a:ext cx="1382414" cy="1549138"/>
          </a:xfrm>
          <a:prstGeom prst="rect">
            <a:avLst/>
          </a:prstGeom>
        </p:spPr>
      </p:pic>
      <p:pic>
        <p:nvPicPr>
          <p:cNvPr id="15" name="Picture 2" descr="âtextâçå¾çæç´¢ç»æ">
            <a:extLst>
              <a:ext uri="{FF2B5EF4-FFF2-40B4-BE49-F238E27FC236}">
                <a16:creationId xmlns:a16="http://schemas.microsoft.com/office/drawing/2014/main" id="{8F3E062F-B66B-484C-8594-B4DA8A5B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06" y="2654431"/>
            <a:ext cx="1551491" cy="164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2886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FD164-3773-40C1-87E0-B8A01BE7C952}"/>
              </a:ext>
            </a:extLst>
          </p:cNvPr>
          <p:cNvSpPr txBox="1"/>
          <p:nvPr/>
        </p:nvSpPr>
        <p:spPr>
          <a:xfrm>
            <a:off x="3528285" y="108000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Metric learning</a:t>
            </a:r>
            <a:endParaRPr lang="zh-CN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DA496-BB64-493A-911D-6955576790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73" y="2526781"/>
            <a:ext cx="717714" cy="25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A3C4F-5E07-47A2-9CDB-25F3D592566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41" y="2536903"/>
            <a:ext cx="1115428" cy="2514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59DE254-01B1-44E4-BF6C-4F4A2D572F89}"/>
              </a:ext>
            </a:extLst>
          </p:cNvPr>
          <p:cNvSpPr/>
          <p:nvPr/>
        </p:nvSpPr>
        <p:spPr>
          <a:xfrm>
            <a:off x="5771611" y="2522663"/>
            <a:ext cx="482600" cy="2514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0CE630-ECEA-47C1-A334-4D121475FBAE}"/>
              </a:ext>
            </a:extLst>
          </p:cNvPr>
          <p:cNvGrpSpPr/>
          <p:nvPr/>
        </p:nvGrpSpPr>
        <p:grpSpPr>
          <a:xfrm>
            <a:off x="1211210" y="2421893"/>
            <a:ext cx="3655168" cy="400110"/>
            <a:chOff x="481368" y="2430282"/>
            <a:chExt cx="3655168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275591-1F60-4E0C-96F7-420DA25EC42C}"/>
                </a:ext>
              </a:extLst>
            </p:cNvPr>
            <p:cNvSpPr txBox="1"/>
            <p:nvPr/>
          </p:nvSpPr>
          <p:spPr>
            <a:xfrm>
              <a:off x="481368" y="2430282"/>
              <a:ext cx="3655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Project    and    to common space:</a:t>
              </a:r>
              <a:endParaRPr lang="zh-CN" altLang="en-US" sz="20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8C190B-528C-46E8-9F26-3C68FCD4543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90" y="2601147"/>
              <a:ext cx="144762" cy="1112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4B6290-2BDF-440B-A02D-C7C0DB6CFD8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696" y="2601147"/>
              <a:ext cx="143238" cy="16304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11E9A1-3250-49A6-8C5A-39745A8F2D9D}"/>
              </a:ext>
            </a:extLst>
          </p:cNvPr>
          <p:cNvGrpSpPr/>
          <p:nvPr/>
        </p:nvGrpSpPr>
        <p:grpSpPr>
          <a:xfrm>
            <a:off x="2088132" y="3429000"/>
            <a:ext cx="4945867" cy="2645260"/>
            <a:chOff x="1798725" y="3332795"/>
            <a:chExt cx="4945867" cy="264526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C17829-BB99-456F-991A-EAC5A134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725" y="3807119"/>
              <a:ext cx="4945867" cy="18588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0E8F40-D0BF-49E4-AB51-1991255450E9}"/>
                </a:ext>
              </a:extLst>
            </p:cNvPr>
            <p:cNvSpPr txBox="1"/>
            <p:nvPr/>
          </p:nvSpPr>
          <p:spPr>
            <a:xfrm>
              <a:off x="1979240" y="3332795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visual space</a:t>
              </a:r>
              <a:endParaRPr lang="zh-CN" alt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EBFF31-0F96-4545-8F8C-6B8DF83F7C57}"/>
                </a:ext>
              </a:extLst>
            </p:cNvPr>
            <p:cNvSpPr txBox="1"/>
            <p:nvPr/>
          </p:nvSpPr>
          <p:spPr>
            <a:xfrm>
              <a:off x="4866378" y="3332795"/>
              <a:ext cx="1513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textual space</a:t>
              </a:r>
              <a:endParaRPr lang="zh-CN" altLang="en-US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A6641C-F06B-4B9F-91D7-3CB5BDBA8F60}"/>
                </a:ext>
              </a:extLst>
            </p:cNvPr>
            <p:cNvSpPr txBox="1"/>
            <p:nvPr/>
          </p:nvSpPr>
          <p:spPr>
            <a:xfrm>
              <a:off x="3202781" y="5577945"/>
              <a:ext cx="1713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common space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327441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FD164-3773-40C1-87E0-B8A01BE7C952}"/>
              </a:ext>
            </a:extLst>
          </p:cNvPr>
          <p:cNvSpPr txBox="1"/>
          <p:nvPr/>
        </p:nvSpPr>
        <p:spPr>
          <a:xfrm>
            <a:off x="3528285" y="108000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Metric learning</a:t>
            </a:r>
            <a:endParaRPr lang="zh-CN" alt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13BF3E-983B-4DA5-97AF-81490DF156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3" y="4840391"/>
            <a:ext cx="8556189" cy="3047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26D979-2E9E-4953-A37E-FD548DABCE0B}"/>
              </a:ext>
            </a:extLst>
          </p:cNvPr>
          <p:cNvSpPr/>
          <p:nvPr/>
        </p:nvSpPr>
        <p:spPr>
          <a:xfrm>
            <a:off x="1788681" y="2140432"/>
            <a:ext cx="5793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Mahalanobis distance: extension of Euclidean distance</a:t>
            </a:r>
            <a:endParaRPr lang="zh-CN" alt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4D6342-1875-4697-AAF6-8E5BA26510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7" y="3429000"/>
            <a:ext cx="4496761" cy="30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7D1832-3511-4CE7-83E2-E783E35478D5}"/>
              </a:ext>
            </a:extLst>
          </p:cNvPr>
          <p:cNvSpPr/>
          <p:nvPr/>
        </p:nvSpPr>
        <p:spPr>
          <a:xfrm>
            <a:off x="407373" y="284809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Euclidean distance: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DA0AD-9B8C-442D-955D-342A73B5FACD}"/>
              </a:ext>
            </a:extLst>
          </p:cNvPr>
          <p:cNvSpPr/>
          <p:nvPr/>
        </p:nvSpPr>
        <p:spPr>
          <a:xfrm>
            <a:off x="407373" y="4252888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Mahalanobis distance: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519408-69CC-4CBC-8D4A-54C63CF02E20}"/>
              </a:ext>
            </a:extLst>
          </p:cNvPr>
          <p:cNvSpPr/>
          <p:nvPr/>
        </p:nvSpPr>
        <p:spPr>
          <a:xfrm>
            <a:off x="7852095" y="4841718"/>
            <a:ext cx="310393" cy="30343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144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D780C-D321-4BC1-910B-E19B2F7787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94" y="2391093"/>
            <a:ext cx="5781315" cy="1806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0ED21D-9807-4E37-A700-18F8F38C780D}"/>
              </a:ext>
            </a:extLst>
          </p:cNvPr>
          <p:cNvSpPr/>
          <p:nvPr/>
        </p:nvSpPr>
        <p:spPr>
          <a:xfrm>
            <a:off x="1188742" y="1728702"/>
            <a:ext cx="7196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Set a goal of learning      : enhance cluster coherence and separation </a:t>
            </a:r>
            <a:endParaRPr lang="zh-CN" alt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22AA7-C29A-4382-AEC4-D82B9E814B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62" y="1867067"/>
            <a:ext cx="257524" cy="173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765DF-D562-4FF7-B137-04B54E9342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3" y="4459809"/>
            <a:ext cx="3548950" cy="16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E50ED-CEDE-4B35-BDD3-78A97D8B8361}"/>
              </a:ext>
            </a:extLst>
          </p:cNvPr>
          <p:cNvSpPr txBox="1"/>
          <p:nvPr/>
        </p:nvSpPr>
        <p:spPr>
          <a:xfrm>
            <a:off x="3528285" y="108000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Metric learning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6180316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D780C-D321-4BC1-910B-E19B2F7787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94" y="2391093"/>
            <a:ext cx="5781315" cy="1806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0ED21D-9807-4E37-A700-18F8F38C780D}"/>
              </a:ext>
            </a:extLst>
          </p:cNvPr>
          <p:cNvSpPr/>
          <p:nvPr/>
        </p:nvSpPr>
        <p:spPr>
          <a:xfrm>
            <a:off x="1188742" y="1728702"/>
            <a:ext cx="7196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Set a goal of learning      : enhance cluster coherence and separation </a:t>
            </a:r>
            <a:endParaRPr lang="zh-CN" alt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22AA7-C29A-4382-AEC4-D82B9E814B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62" y="1867067"/>
            <a:ext cx="257524" cy="173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06946-84C2-4F55-9622-F753C0E193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75" y="4834272"/>
            <a:ext cx="6057139" cy="1147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DB3AA-EAE8-4D2E-80AE-86DA733FA991}"/>
              </a:ext>
            </a:extLst>
          </p:cNvPr>
          <p:cNvSpPr txBox="1"/>
          <p:nvPr/>
        </p:nvSpPr>
        <p:spPr>
          <a:xfrm>
            <a:off x="3528285" y="108000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Metric learning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166063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A64AB-A0B1-4764-A878-57B5357CA7F4}"/>
              </a:ext>
            </a:extLst>
          </p:cNvPr>
          <p:cNvSpPr txBox="1"/>
          <p:nvPr/>
        </p:nvSpPr>
        <p:spPr>
          <a:xfrm>
            <a:off x="2529999" y="1080000"/>
            <a:ext cx="4084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Earth Mover’s Distance (EMD)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C25F3-0330-4E92-91E9-C29265A1AC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4188952" cy="254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A3F74-BD52-4BB5-AD34-28D386E307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3174524"/>
            <a:ext cx="3119237" cy="2666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D227447-5122-488A-80DF-59EE3803C464}"/>
              </a:ext>
            </a:extLst>
          </p:cNvPr>
          <p:cNvGrpSpPr/>
          <p:nvPr/>
        </p:nvGrpSpPr>
        <p:grpSpPr>
          <a:xfrm>
            <a:off x="2213021" y="4189359"/>
            <a:ext cx="4717958" cy="369332"/>
            <a:chOff x="615355" y="4063524"/>
            <a:chExt cx="4717958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EB20EF-1CBD-4714-939C-22FE8972047D}"/>
                </a:ext>
              </a:extLst>
            </p:cNvPr>
            <p:cNvSpPr txBox="1"/>
            <p:nvPr/>
          </p:nvSpPr>
          <p:spPr>
            <a:xfrm>
              <a:off x="615355" y="4063524"/>
              <a:ext cx="4717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How to compute the distance between     and     ?</a:t>
              </a:r>
              <a:endParaRPr lang="zh-CN" alt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A11AF5-C6CF-4A77-BD0A-C36F1AB3033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132" y="4172778"/>
              <a:ext cx="160000" cy="18438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77727B-D6F8-4CEC-B9C3-4BF633015F1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597" y="4172778"/>
              <a:ext cx="204190" cy="199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262782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98893-823F-4045-AB48-7050AD9EC5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02" y="2191784"/>
            <a:ext cx="4469332" cy="3675427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B61FCD95-3AC6-4053-B7B1-CB287D9A32B2}"/>
              </a:ext>
            </a:extLst>
          </p:cNvPr>
          <p:cNvGrpSpPr/>
          <p:nvPr/>
        </p:nvGrpSpPr>
        <p:grpSpPr>
          <a:xfrm>
            <a:off x="344628" y="1765001"/>
            <a:ext cx="3937521" cy="4639853"/>
            <a:chOff x="369795" y="1504942"/>
            <a:chExt cx="3937521" cy="4639853"/>
          </a:xfrm>
        </p:grpSpPr>
        <p:pic>
          <p:nvPicPr>
            <p:cNvPr id="1026" name="Picture 2 1" descr="ç¸å³å¾ç">
              <a:extLst>
                <a:ext uri="{FF2B5EF4-FFF2-40B4-BE49-F238E27FC236}">
                  <a16:creationId xmlns:a16="http://schemas.microsoft.com/office/drawing/2014/main" id="{F9760236-762C-476F-B231-FB0F1366E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95" y="1889316"/>
              <a:ext cx="1368735" cy="112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 2" descr="ç¸å³å¾ç">
              <a:extLst>
                <a:ext uri="{FF2B5EF4-FFF2-40B4-BE49-F238E27FC236}">
                  <a16:creationId xmlns:a16="http://schemas.microsoft.com/office/drawing/2014/main" id="{6B4DB2CE-988A-4866-AB60-24820D3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95" y="3011679"/>
              <a:ext cx="1368735" cy="68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 3" descr="ç¸å³å¾ç">
              <a:extLst>
                <a:ext uri="{FF2B5EF4-FFF2-40B4-BE49-F238E27FC236}">
                  <a16:creationId xmlns:a16="http://schemas.microsoft.com/office/drawing/2014/main" id="{7F76636C-B2EB-4906-920C-E12D93843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95" y="4822651"/>
              <a:ext cx="1368735" cy="1322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52B97-F374-4E13-97D3-25685ADB3FC1}"/>
                </a:ext>
              </a:extLst>
            </p:cNvPr>
            <p:cNvSpPr txBox="1"/>
            <p:nvPr/>
          </p:nvSpPr>
          <p:spPr>
            <a:xfrm>
              <a:off x="884601" y="4046537"/>
              <a:ext cx="738664" cy="646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BA532B6-A79F-4D00-854C-35A64FA0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735" y="2865520"/>
              <a:ext cx="726776" cy="32240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2D3C21-A57E-466C-BB20-598A06BE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28" y="4517181"/>
              <a:ext cx="1067288" cy="47345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1067AA-D323-45C8-948C-2194A78EAA0C}"/>
                </a:ext>
              </a:extLst>
            </p:cNvPr>
            <p:cNvSpPr txBox="1"/>
            <p:nvPr/>
          </p:nvSpPr>
          <p:spPr>
            <a:xfrm>
              <a:off x="3404340" y="3639901"/>
              <a:ext cx="738664" cy="6463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4E1FD2A-3E19-4D1D-B3F4-D256DCE3C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593" y="1504942"/>
              <a:ext cx="873370" cy="1048044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EBFB8B-011B-4185-8A5B-4B4C40645810}"/>
                </a:ext>
              </a:extLst>
            </p:cNvPr>
            <p:cNvCxnSpPr/>
            <p:nvPr/>
          </p:nvCxnSpPr>
          <p:spPr>
            <a:xfrm>
              <a:off x="1628593" y="2719362"/>
              <a:ext cx="1525668" cy="29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71DB0F-F79A-4F0A-AE62-8A55B27BFE2A}"/>
                </a:ext>
              </a:extLst>
            </p:cNvPr>
            <p:cNvCxnSpPr>
              <a:cxnSpLocks/>
            </p:cNvCxnSpPr>
            <p:nvPr/>
          </p:nvCxnSpPr>
          <p:spPr>
            <a:xfrm>
              <a:off x="1628593" y="2783935"/>
              <a:ext cx="1685140" cy="1826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2AC8520-1325-4F25-BA2E-6B30E23AA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265" y="3076252"/>
              <a:ext cx="1530996" cy="347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7D882A8-4988-468A-AF60-FFD823B4628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1620601" y="3553553"/>
              <a:ext cx="1619427" cy="12003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4D6D20-84D5-41FC-A6C5-D87C7DEA2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793" y="4906311"/>
              <a:ext cx="1928635" cy="4874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6EA4318-5CAB-49F8-BE8C-4968B6EB6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793" y="3112267"/>
              <a:ext cx="1776235" cy="2172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A0F56DE-49F2-4AD8-8F77-86D9E0C730F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45" y="2909593"/>
              <a:ext cx="121905" cy="178286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FC475A5-43F2-412D-8068-D593721526A7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62" y="1759533"/>
              <a:ext cx="265143" cy="1721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B9619A-38CB-4662-BC15-95F1345ECDB1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034" y="1889316"/>
              <a:ext cx="134431" cy="240056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53F400F0-FD56-4FF9-B870-CCD1046094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4" y="2797668"/>
            <a:ext cx="249905" cy="2057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583294-F0DE-449C-BFBB-2BD7A66CEE8C}"/>
              </a:ext>
            </a:extLst>
          </p:cNvPr>
          <p:cNvSpPr txBox="1"/>
          <p:nvPr/>
        </p:nvSpPr>
        <p:spPr>
          <a:xfrm>
            <a:off x="2529999" y="1080000"/>
            <a:ext cx="4084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Earth Mover’s Distance (EMD)</a:t>
            </a:r>
            <a:endParaRPr lang="zh-CN" alt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7E387B-B0B5-444C-866F-42FBA646EF47}"/>
              </a:ext>
            </a:extLst>
          </p:cNvPr>
          <p:cNvSpPr/>
          <p:nvPr/>
        </p:nvSpPr>
        <p:spPr>
          <a:xfrm>
            <a:off x="6090407" y="2389431"/>
            <a:ext cx="360727" cy="30343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B3D111-5B94-46EC-8A58-AB1737CF34DE}"/>
              </a:ext>
            </a:extLst>
          </p:cNvPr>
          <p:cNvCxnSpPr>
            <a:cxnSpLocks/>
          </p:cNvCxnSpPr>
          <p:nvPr/>
        </p:nvCxnSpPr>
        <p:spPr>
          <a:xfrm flipV="1">
            <a:off x="6291743" y="2018519"/>
            <a:ext cx="201856" cy="370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390E8A-4F42-42BE-9296-B41F0D1B4AB5}"/>
              </a:ext>
            </a:extLst>
          </p:cNvPr>
          <p:cNvGrpSpPr/>
          <p:nvPr/>
        </p:nvGrpSpPr>
        <p:grpSpPr>
          <a:xfrm>
            <a:off x="5455418" y="1753537"/>
            <a:ext cx="3033747" cy="338554"/>
            <a:chOff x="5321194" y="1686425"/>
            <a:chExt cx="3033747" cy="3385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2685C0-9A4C-4C8A-AB6A-147A953739F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194" y="1753870"/>
              <a:ext cx="271238" cy="24990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942885-D13D-499C-8862-31D24B0255B2}"/>
                </a:ext>
              </a:extLst>
            </p:cNvPr>
            <p:cNvSpPr txBox="1"/>
            <p:nvPr/>
          </p:nvSpPr>
          <p:spPr>
            <a:xfrm>
              <a:off x="5542604" y="1686425"/>
              <a:ext cx="2640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is calculated based on       and</a:t>
              </a:r>
              <a:endParaRPr lang="zh-CN" altLang="en-US" sz="16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D65096-782C-4362-8946-BAC1BEC2BFC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080" y="1742417"/>
              <a:ext cx="233143" cy="2361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F17BCC-87BE-4477-B661-131C4F1546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893" y="1713435"/>
              <a:ext cx="227048" cy="304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7575684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2F034-C6BF-4037-9F99-1A3FBEC1003F}"/>
              </a:ext>
            </a:extLst>
          </p:cNvPr>
          <p:cNvSpPr txBox="1"/>
          <p:nvPr/>
        </p:nvSpPr>
        <p:spPr>
          <a:xfrm>
            <a:off x="3045781" y="1080000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Application of distance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B0D0F-F378-4BD8-9AB8-2B2E382B8AF7}"/>
              </a:ext>
            </a:extLst>
          </p:cNvPr>
          <p:cNvSpPr txBox="1"/>
          <p:nvPr/>
        </p:nvSpPr>
        <p:spPr>
          <a:xfrm>
            <a:off x="3257377" y="2392611"/>
            <a:ext cx="2629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Classification: KNN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Retrieval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Verification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Outlier detection</a:t>
            </a:r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8454168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A6196E-B3A3-425F-B574-24905A2EE628}"/>
              </a:ext>
            </a:extLst>
          </p:cNvPr>
          <p:cNvSpPr/>
          <p:nvPr/>
        </p:nvSpPr>
        <p:spPr>
          <a:xfrm>
            <a:off x="3971286" y="3783435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89E66C-608F-40B2-B447-7B2FF11AB41A}"/>
              </a:ext>
            </a:extLst>
          </p:cNvPr>
          <p:cNvSpPr/>
          <p:nvPr/>
        </p:nvSpPr>
        <p:spPr>
          <a:xfrm>
            <a:off x="3687745" y="3303165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40BC48-FF15-48ED-A1A4-7AB826AAD1C3}"/>
              </a:ext>
            </a:extLst>
          </p:cNvPr>
          <p:cNvSpPr/>
          <p:nvPr/>
        </p:nvSpPr>
        <p:spPr>
          <a:xfrm>
            <a:off x="2897495" y="3546544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E1727-0F93-440E-8A45-04E74312F81E}"/>
              </a:ext>
            </a:extLst>
          </p:cNvPr>
          <p:cNvSpPr/>
          <p:nvPr/>
        </p:nvSpPr>
        <p:spPr>
          <a:xfrm>
            <a:off x="2619875" y="4285686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1F1D6-1E7B-4ECD-A778-020C335FC103}"/>
              </a:ext>
            </a:extLst>
          </p:cNvPr>
          <p:cNvSpPr/>
          <p:nvPr/>
        </p:nvSpPr>
        <p:spPr>
          <a:xfrm>
            <a:off x="3360642" y="3770810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2F779-59AF-4B10-BE88-A79D41974DB1}"/>
              </a:ext>
            </a:extLst>
          </p:cNvPr>
          <p:cNvSpPr/>
          <p:nvPr/>
        </p:nvSpPr>
        <p:spPr>
          <a:xfrm>
            <a:off x="3140024" y="4536423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239C99-4C64-4AA6-8941-9C1CA5F807CB}"/>
              </a:ext>
            </a:extLst>
          </p:cNvPr>
          <p:cNvSpPr/>
          <p:nvPr/>
        </p:nvSpPr>
        <p:spPr>
          <a:xfrm>
            <a:off x="3031834" y="3995407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7A0C6-67A6-4D7F-8240-A68FF17C31DF}"/>
              </a:ext>
            </a:extLst>
          </p:cNvPr>
          <p:cNvSpPr/>
          <p:nvPr/>
        </p:nvSpPr>
        <p:spPr>
          <a:xfrm>
            <a:off x="4246588" y="4500696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02CEAC-AFAF-4989-A99E-D8CD8CDED90F}"/>
              </a:ext>
            </a:extLst>
          </p:cNvPr>
          <p:cNvSpPr/>
          <p:nvPr/>
        </p:nvSpPr>
        <p:spPr>
          <a:xfrm>
            <a:off x="3971286" y="5229299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22B794-C658-4B59-B993-46E5D2BE3225}"/>
              </a:ext>
            </a:extLst>
          </p:cNvPr>
          <p:cNvSpPr/>
          <p:nvPr/>
        </p:nvSpPr>
        <p:spPr>
          <a:xfrm>
            <a:off x="4810962" y="4378975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821EC24A-25EC-46E5-A3DF-910373CCDB5A}"/>
              </a:ext>
            </a:extLst>
          </p:cNvPr>
          <p:cNvSpPr/>
          <p:nvPr/>
        </p:nvSpPr>
        <p:spPr>
          <a:xfrm>
            <a:off x="1855057" y="3441583"/>
            <a:ext cx="341852" cy="34185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A9F7B-8EF2-467C-B851-CCD96D9E4D90}"/>
              </a:ext>
            </a:extLst>
          </p:cNvPr>
          <p:cNvSpPr/>
          <p:nvPr/>
        </p:nvSpPr>
        <p:spPr>
          <a:xfrm>
            <a:off x="2550363" y="3021907"/>
            <a:ext cx="2745990" cy="276028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CC5FC3-9C01-4252-970D-938197F70826}"/>
              </a:ext>
            </a:extLst>
          </p:cNvPr>
          <p:cNvGrpSpPr/>
          <p:nvPr/>
        </p:nvGrpSpPr>
        <p:grpSpPr>
          <a:xfrm>
            <a:off x="5668231" y="2879421"/>
            <a:ext cx="1539683" cy="697901"/>
            <a:chOff x="4029005" y="2456477"/>
            <a:chExt cx="1539683" cy="6979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3D01C4-B688-4E04-92E4-8E068DF31A70}"/>
                </a:ext>
              </a:extLst>
            </p:cNvPr>
            <p:cNvSpPr txBox="1"/>
            <p:nvPr/>
          </p:nvSpPr>
          <p:spPr>
            <a:xfrm>
              <a:off x="4245721" y="2456477"/>
              <a:ext cx="131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category A</a:t>
              </a:r>
              <a:endParaRPr lang="zh-CN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62B8B5-E8E4-4503-8567-214B6C93F148}"/>
                </a:ext>
              </a:extLst>
            </p:cNvPr>
            <p:cNvSpPr txBox="1"/>
            <p:nvPr/>
          </p:nvSpPr>
          <p:spPr>
            <a:xfrm>
              <a:off x="4255508" y="278504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category B</a:t>
              </a:r>
              <a:endParaRPr lang="zh-CN" alt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D43282-71CC-4052-9A7D-A1791118BF92}"/>
                </a:ext>
              </a:extLst>
            </p:cNvPr>
            <p:cNvSpPr/>
            <p:nvPr/>
          </p:nvSpPr>
          <p:spPr>
            <a:xfrm>
              <a:off x="4029005" y="2493027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75207F-1E81-4A57-8074-ED72D17A12DC}"/>
                </a:ext>
              </a:extLst>
            </p:cNvPr>
            <p:cNvSpPr/>
            <p:nvPr/>
          </p:nvSpPr>
          <p:spPr>
            <a:xfrm>
              <a:off x="4035488" y="2825540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8398B-ACE9-43F3-9A6A-D320B661209C}"/>
              </a:ext>
            </a:extLst>
          </p:cNvPr>
          <p:cNvCxnSpPr>
            <a:cxnSpLocks/>
          </p:cNvCxnSpPr>
          <p:nvPr/>
        </p:nvCxnSpPr>
        <p:spPr>
          <a:xfrm>
            <a:off x="1996580" y="3640823"/>
            <a:ext cx="1082180" cy="587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58D91D-EAF4-4C9E-A9F0-2274DE8FD2CA}"/>
              </a:ext>
            </a:extLst>
          </p:cNvPr>
          <p:cNvGrpSpPr/>
          <p:nvPr/>
        </p:nvGrpSpPr>
        <p:grpSpPr>
          <a:xfrm>
            <a:off x="2632522" y="2043770"/>
            <a:ext cx="3781805" cy="400110"/>
            <a:chOff x="2971691" y="2402866"/>
            <a:chExt cx="378180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C35AE7-8608-47CB-BFBD-6B68341835CD}"/>
                </a:ext>
              </a:extLst>
            </p:cNvPr>
            <p:cNvSpPr txBox="1"/>
            <p:nvPr/>
          </p:nvSpPr>
          <p:spPr>
            <a:xfrm>
              <a:off x="2971691" y="2402866"/>
              <a:ext cx="3781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Which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samples are closest to        ?</a:t>
              </a:r>
              <a:endParaRPr lang="zh-CN" altLang="en-US" sz="2000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B08F0486-CDD8-4E0F-969B-EF31316FEC74}"/>
                </a:ext>
              </a:extLst>
            </p:cNvPr>
            <p:cNvSpPr/>
            <p:nvPr/>
          </p:nvSpPr>
          <p:spPr>
            <a:xfrm>
              <a:off x="6073501" y="2431756"/>
              <a:ext cx="341852" cy="3418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F99431-F684-41AE-AFC1-113C62202989}"/>
              </a:ext>
            </a:extLst>
          </p:cNvPr>
          <p:cNvSpPr txBox="1"/>
          <p:nvPr/>
        </p:nvSpPr>
        <p:spPr>
          <a:xfrm>
            <a:off x="3917013" y="108000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Retrieval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8808887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27A5DC-7542-46CC-BC62-77993C926BD1}"/>
              </a:ext>
            </a:extLst>
          </p:cNvPr>
          <p:cNvGrpSpPr/>
          <p:nvPr/>
        </p:nvGrpSpPr>
        <p:grpSpPr>
          <a:xfrm>
            <a:off x="2653103" y="2996867"/>
            <a:ext cx="4663868" cy="2902771"/>
            <a:chOff x="796954" y="2292192"/>
            <a:chExt cx="4663868" cy="29027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FE9D61-00BF-41DD-98D1-1ADB680B1A5B}"/>
                </a:ext>
              </a:extLst>
            </p:cNvPr>
            <p:cNvSpPr/>
            <p:nvPr/>
          </p:nvSpPr>
          <p:spPr>
            <a:xfrm>
              <a:off x="796954" y="2625754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0328A0-2EBC-48D5-AED4-51EF5B40515A}"/>
                </a:ext>
              </a:extLst>
            </p:cNvPr>
            <p:cNvSpPr/>
            <p:nvPr/>
          </p:nvSpPr>
          <p:spPr>
            <a:xfrm>
              <a:off x="1940653" y="2715936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64DE1-ADDA-4B69-A59A-E514513AD325}"/>
                </a:ext>
              </a:extLst>
            </p:cNvPr>
            <p:cNvSpPr/>
            <p:nvPr/>
          </p:nvSpPr>
          <p:spPr>
            <a:xfrm>
              <a:off x="1386979" y="2703425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0ADEA2-ACC1-4FFD-A357-840900FDC562}"/>
                </a:ext>
              </a:extLst>
            </p:cNvPr>
            <p:cNvSpPr/>
            <p:nvPr/>
          </p:nvSpPr>
          <p:spPr>
            <a:xfrm>
              <a:off x="872783" y="3698457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5C4246-7ABA-40BC-876F-BC7D20547492}"/>
                </a:ext>
              </a:extLst>
            </p:cNvPr>
            <p:cNvSpPr/>
            <p:nvPr/>
          </p:nvSpPr>
          <p:spPr>
            <a:xfrm>
              <a:off x="1616280" y="3290581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D41704-3D50-47A4-9482-D3A9D41EF1BF}"/>
                </a:ext>
              </a:extLst>
            </p:cNvPr>
            <p:cNvSpPr/>
            <p:nvPr/>
          </p:nvSpPr>
          <p:spPr>
            <a:xfrm>
              <a:off x="2550254" y="3361848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C7F5BC-600E-4D25-AA3A-929EA0090068}"/>
                </a:ext>
              </a:extLst>
            </p:cNvPr>
            <p:cNvSpPr/>
            <p:nvPr/>
          </p:nvSpPr>
          <p:spPr>
            <a:xfrm>
              <a:off x="3809293" y="3500267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8EF719-9579-482D-8F50-30492040AE4B}"/>
                </a:ext>
              </a:extLst>
            </p:cNvPr>
            <p:cNvSpPr/>
            <p:nvPr/>
          </p:nvSpPr>
          <p:spPr>
            <a:xfrm>
              <a:off x="2499496" y="3913467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AC74DEC-2BC7-4D34-8A9A-AD49DAA1B6BA}"/>
                </a:ext>
              </a:extLst>
            </p:cNvPr>
            <p:cNvSpPr/>
            <p:nvPr/>
          </p:nvSpPr>
          <p:spPr>
            <a:xfrm>
              <a:off x="3549261" y="4399326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DF8750-BD7F-4666-8B7F-431A786E8325}"/>
                </a:ext>
              </a:extLst>
            </p:cNvPr>
            <p:cNvSpPr/>
            <p:nvPr/>
          </p:nvSpPr>
          <p:spPr>
            <a:xfrm>
              <a:off x="4233736" y="4767124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8EAFC1CF-18B5-4A82-A666-F768A081E8AB}"/>
                </a:ext>
              </a:extLst>
            </p:cNvPr>
            <p:cNvSpPr/>
            <p:nvPr/>
          </p:nvSpPr>
          <p:spPr>
            <a:xfrm>
              <a:off x="2046564" y="3606178"/>
              <a:ext cx="341852" cy="3418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8C2CA-0FB0-4D6E-BD12-42114258463F}"/>
                </a:ext>
              </a:extLst>
            </p:cNvPr>
            <p:cNvSpPr/>
            <p:nvPr/>
          </p:nvSpPr>
          <p:spPr>
            <a:xfrm>
              <a:off x="1411823" y="3038954"/>
              <a:ext cx="1551877" cy="15518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84D3F9-6E05-44C3-AE5D-6845F6129465}"/>
                </a:ext>
              </a:extLst>
            </p:cNvPr>
            <p:cNvSpPr/>
            <p:nvPr/>
          </p:nvSpPr>
          <p:spPr>
            <a:xfrm>
              <a:off x="803271" y="2434678"/>
              <a:ext cx="2745990" cy="27602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C140AAA-7277-4B2A-A50E-530A567706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7076" y="2825869"/>
              <a:ext cx="150414" cy="96538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B668E4-6850-4170-A948-9824D312190B}"/>
                </a:ext>
              </a:extLst>
            </p:cNvPr>
            <p:cNvGrpSpPr/>
            <p:nvPr/>
          </p:nvGrpSpPr>
          <p:grpSpPr>
            <a:xfrm>
              <a:off x="3921139" y="2292192"/>
              <a:ext cx="1539683" cy="697901"/>
              <a:chOff x="4029005" y="2456477"/>
              <a:chExt cx="1539683" cy="69790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092CFC-626B-4585-A1FD-7901BB0A396C}"/>
                  </a:ext>
                </a:extLst>
              </p:cNvPr>
              <p:cNvSpPr txBox="1"/>
              <p:nvPr/>
            </p:nvSpPr>
            <p:spPr>
              <a:xfrm>
                <a:off x="4245721" y="2456477"/>
                <a:ext cx="1313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category A</a:t>
                </a:r>
                <a:endParaRPr lang="zh-CN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FE4EA-B6A7-4152-B3DF-AD544AE10F75}"/>
                  </a:ext>
                </a:extLst>
              </p:cNvPr>
              <p:cNvSpPr txBox="1"/>
              <p:nvPr/>
            </p:nvSpPr>
            <p:spPr>
              <a:xfrm>
                <a:off x="4255508" y="278504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category B</a:t>
                </a:r>
                <a:endParaRPr lang="zh-CN" alt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86C9C3A-C190-494E-B32F-8718CD6D0ECA}"/>
                  </a:ext>
                </a:extLst>
              </p:cNvPr>
              <p:cNvSpPr/>
              <p:nvPr/>
            </p:nvSpPr>
            <p:spPr>
              <a:xfrm>
                <a:off x="4029005" y="2493027"/>
                <a:ext cx="276837" cy="2768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439CF0B-4059-43B2-A4D0-E4D8B0AA4F07}"/>
                  </a:ext>
                </a:extLst>
              </p:cNvPr>
              <p:cNvSpPr/>
              <p:nvPr/>
            </p:nvSpPr>
            <p:spPr>
              <a:xfrm>
                <a:off x="4035488" y="2825540"/>
                <a:ext cx="276837" cy="27683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1C2581-31D6-4E06-928F-9EBD43330F20}"/>
              </a:ext>
            </a:extLst>
          </p:cNvPr>
          <p:cNvGrpSpPr/>
          <p:nvPr/>
        </p:nvGrpSpPr>
        <p:grpSpPr>
          <a:xfrm>
            <a:off x="2684135" y="2041664"/>
            <a:ext cx="3998210" cy="400110"/>
            <a:chOff x="2469791" y="2352451"/>
            <a:chExt cx="3998210" cy="4001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7CC406-9669-4401-8449-D0D22C516A61}"/>
                </a:ext>
              </a:extLst>
            </p:cNvPr>
            <p:cNvSpPr txBox="1"/>
            <p:nvPr/>
          </p:nvSpPr>
          <p:spPr>
            <a:xfrm>
              <a:off x="2469791" y="2352451"/>
              <a:ext cx="3998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Which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category does         belong to?</a:t>
              </a:r>
              <a:endParaRPr lang="zh-CN" altLang="en-US" sz="2000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99C46599-3C3D-4FB9-8A75-38189E6C6284}"/>
                </a:ext>
              </a:extLst>
            </p:cNvPr>
            <p:cNvSpPr/>
            <p:nvPr/>
          </p:nvSpPr>
          <p:spPr>
            <a:xfrm>
              <a:off x="4819849" y="2382124"/>
              <a:ext cx="341852" cy="341852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2CB84BB-BF1B-48FF-8C84-0EB494F5B42D}"/>
              </a:ext>
            </a:extLst>
          </p:cNvPr>
          <p:cNvSpPr txBox="1"/>
          <p:nvPr/>
        </p:nvSpPr>
        <p:spPr>
          <a:xfrm>
            <a:off x="3792408" y="4862582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F2CD27-36EA-458C-8C11-B86E328CD71C}"/>
              </a:ext>
            </a:extLst>
          </p:cNvPr>
          <p:cNvSpPr txBox="1"/>
          <p:nvPr/>
        </p:nvSpPr>
        <p:spPr>
          <a:xfrm>
            <a:off x="3798107" y="5501126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k=6</a:t>
            </a:r>
            <a:endParaRPr lang="zh-CN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0BCFB-EC2D-4B11-B844-52810FFA2A8E}"/>
              </a:ext>
            </a:extLst>
          </p:cNvPr>
          <p:cNvSpPr txBox="1"/>
          <p:nvPr/>
        </p:nvSpPr>
        <p:spPr>
          <a:xfrm>
            <a:off x="3219707" y="1080000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Classification: KNN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5908754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B4AF764-8053-42DA-9C4F-141696FC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36232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F64ACF3C-7784-4A51-A07A-753DCEC5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36232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54A23AA5-0B15-4A7A-B02E-5AB3A847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4886325"/>
            <a:ext cx="904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3">
            <a:extLst>
              <a:ext uri="{FF2B5EF4-FFF2-40B4-BE49-F238E27FC236}">
                <a16:creationId xmlns:a16="http://schemas.microsoft.com/office/drawing/2014/main" id="{DA4FA1F5-6719-4E05-8AEB-DCF8BB7A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090738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FEFEA3F3-E147-4804-B40D-E83D4E8C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3529013"/>
            <a:ext cx="319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9D906533-380E-4133-90DE-00E486C7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5049838"/>
            <a:ext cx="319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B4D747BC-66FB-4D97-B60E-2CE72D90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2168525"/>
            <a:ext cx="336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=  Euclidian distance of 5 units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894D2C41-EE44-45E3-AEA0-50366703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3635375"/>
            <a:ext cx="374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= Gray value distance of 50 values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46501B7B-DDC6-4B15-A6EC-1710F900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5156200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= ?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DD14A287-0710-45AD-8D74-35D6DA05971C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1685925"/>
            <a:ext cx="1098550" cy="1143000"/>
            <a:chOff x="952" y="1062"/>
            <a:chExt cx="692" cy="720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7A24E772-83C5-4ACA-97A4-F9992B1E6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" y="1206"/>
              <a:ext cx="57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CCFB1803-AA42-4505-9175-7F852FD5C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139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539271E0-4CF1-4781-9CC5-5209D33B7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2" y="106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F43FCD19-E773-4501-98C0-DD33564A9C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" y="1206"/>
              <a:ext cx="57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A7D9FC2F-1EF3-405C-A8EE-82DDD40EE48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1685925"/>
            <a:ext cx="1098550" cy="1143000"/>
            <a:chOff x="1912" y="1062"/>
            <a:chExt cx="692" cy="720"/>
          </a:xfrm>
        </p:grpSpPr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DD57562A-8B72-46B5-9416-A9D35BAE3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39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61E7F6A7-0D76-4AE2-B50F-6283FE5A5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" y="1206"/>
              <a:ext cx="57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8EEA5E41-9502-4E5C-83D9-BB4130467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106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AC7C7B3B-3520-4B7A-A178-8B7F969FB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" y="1206"/>
              <a:ext cx="57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" name="Picture 21">
            <a:extLst>
              <a:ext uri="{FF2B5EF4-FFF2-40B4-BE49-F238E27FC236}">
                <a16:creationId xmlns:a16="http://schemas.microsoft.com/office/drawing/2014/main" id="{69E09835-6FFC-4AF5-A0ED-86529CCB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886325"/>
            <a:ext cx="904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BE7EAB-2564-4856-9832-D9B6273A3DB0}"/>
              </a:ext>
            </a:extLst>
          </p:cNvPr>
          <p:cNvSpPr txBox="1"/>
          <p:nvPr/>
        </p:nvSpPr>
        <p:spPr>
          <a:xfrm>
            <a:off x="2635412" y="1080000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How to measure the distance?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0755523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531D8D7-F198-49FF-9E0E-41B03B50F878}"/>
              </a:ext>
            </a:extLst>
          </p:cNvPr>
          <p:cNvSpPr/>
          <p:nvPr/>
        </p:nvSpPr>
        <p:spPr>
          <a:xfrm>
            <a:off x="4340402" y="3982943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7C56B-5C63-4B95-954A-18554949804D}"/>
              </a:ext>
            </a:extLst>
          </p:cNvPr>
          <p:cNvSpPr/>
          <p:nvPr/>
        </p:nvSpPr>
        <p:spPr>
          <a:xfrm>
            <a:off x="4056861" y="3502673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4EE617-2A62-4FC7-AFA9-3CE0199BA90D}"/>
              </a:ext>
            </a:extLst>
          </p:cNvPr>
          <p:cNvSpPr/>
          <p:nvPr/>
        </p:nvSpPr>
        <p:spPr>
          <a:xfrm>
            <a:off x="3266611" y="3746052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65CDF9-7EA8-4A90-B5D4-18609276C1F2}"/>
              </a:ext>
            </a:extLst>
          </p:cNvPr>
          <p:cNvSpPr/>
          <p:nvPr/>
        </p:nvSpPr>
        <p:spPr>
          <a:xfrm>
            <a:off x="2988991" y="4485194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28031B-4C85-478D-A54D-790286463B3C}"/>
              </a:ext>
            </a:extLst>
          </p:cNvPr>
          <p:cNvSpPr/>
          <p:nvPr/>
        </p:nvSpPr>
        <p:spPr>
          <a:xfrm>
            <a:off x="3729758" y="3970318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020143-1531-4201-93B0-7C6D46B8C255}"/>
              </a:ext>
            </a:extLst>
          </p:cNvPr>
          <p:cNvSpPr/>
          <p:nvPr/>
        </p:nvSpPr>
        <p:spPr>
          <a:xfrm>
            <a:off x="4005336" y="4762031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9380D9-01E7-4FF2-89C0-476E93354738}"/>
              </a:ext>
            </a:extLst>
          </p:cNvPr>
          <p:cNvSpPr/>
          <p:nvPr/>
        </p:nvSpPr>
        <p:spPr>
          <a:xfrm>
            <a:off x="4615704" y="4700204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8D3A8C-A414-43EE-938C-D861E869E3FD}"/>
              </a:ext>
            </a:extLst>
          </p:cNvPr>
          <p:cNvSpPr/>
          <p:nvPr/>
        </p:nvSpPr>
        <p:spPr>
          <a:xfrm>
            <a:off x="4340402" y="5428807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98D0CA-699D-4047-8315-4F2FE7AA1EA4}"/>
              </a:ext>
            </a:extLst>
          </p:cNvPr>
          <p:cNvSpPr/>
          <p:nvPr/>
        </p:nvSpPr>
        <p:spPr>
          <a:xfrm>
            <a:off x="5180078" y="4578483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C4CAB7-560C-427F-8AF5-2930D1F6DE61}"/>
              </a:ext>
            </a:extLst>
          </p:cNvPr>
          <p:cNvSpPr/>
          <p:nvPr/>
        </p:nvSpPr>
        <p:spPr>
          <a:xfrm>
            <a:off x="2919479" y="3221415"/>
            <a:ext cx="2745990" cy="276028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4C10F4-F93C-4C8E-9970-46F690317D39}"/>
              </a:ext>
            </a:extLst>
          </p:cNvPr>
          <p:cNvCxnSpPr>
            <a:cxnSpLocks/>
          </p:cNvCxnSpPr>
          <p:nvPr/>
        </p:nvCxnSpPr>
        <p:spPr>
          <a:xfrm>
            <a:off x="3859374" y="4095687"/>
            <a:ext cx="290361" cy="80476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A66A4A-4A76-4968-8E87-1CCAE52AD515}"/>
              </a:ext>
            </a:extLst>
          </p:cNvPr>
          <p:cNvCxnSpPr>
            <a:cxnSpLocks/>
          </p:cNvCxnSpPr>
          <p:nvPr/>
        </p:nvCxnSpPr>
        <p:spPr>
          <a:xfrm>
            <a:off x="4192905" y="3641091"/>
            <a:ext cx="285915" cy="5165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FC7DA0-54BD-4077-89F1-0310B6242DCC}"/>
              </a:ext>
            </a:extLst>
          </p:cNvPr>
          <p:cNvCxnSpPr>
            <a:cxnSpLocks/>
          </p:cNvCxnSpPr>
          <p:nvPr/>
        </p:nvCxnSpPr>
        <p:spPr>
          <a:xfrm flipV="1">
            <a:off x="4718768" y="4716901"/>
            <a:ext cx="610526" cy="11556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5582FF-DF1A-4D8E-A0FB-6F09AAF0131C}"/>
              </a:ext>
            </a:extLst>
          </p:cNvPr>
          <p:cNvGrpSpPr/>
          <p:nvPr/>
        </p:nvGrpSpPr>
        <p:grpSpPr>
          <a:xfrm>
            <a:off x="5668231" y="2879421"/>
            <a:ext cx="1539683" cy="697901"/>
            <a:chOff x="4029005" y="2456477"/>
            <a:chExt cx="1539683" cy="69790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E35967-82FB-4258-BF2D-F8F5ADBCDC84}"/>
                </a:ext>
              </a:extLst>
            </p:cNvPr>
            <p:cNvSpPr txBox="1"/>
            <p:nvPr/>
          </p:nvSpPr>
          <p:spPr>
            <a:xfrm>
              <a:off x="4245721" y="2456477"/>
              <a:ext cx="131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category A</a:t>
              </a:r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C930B-3C60-4D02-8930-F02D53674971}"/>
                </a:ext>
              </a:extLst>
            </p:cNvPr>
            <p:cNvSpPr txBox="1"/>
            <p:nvPr/>
          </p:nvSpPr>
          <p:spPr>
            <a:xfrm>
              <a:off x="4255508" y="278504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category B</a:t>
              </a:r>
              <a:endParaRPr lang="zh-CN" alt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0265B9-10C2-444C-AABB-58C3735C8673}"/>
                </a:ext>
              </a:extLst>
            </p:cNvPr>
            <p:cNvSpPr/>
            <p:nvPr/>
          </p:nvSpPr>
          <p:spPr>
            <a:xfrm>
              <a:off x="4029005" y="2493027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0970DB-CE56-4B10-BF95-13B43C1FE20C}"/>
                </a:ext>
              </a:extLst>
            </p:cNvPr>
            <p:cNvSpPr/>
            <p:nvPr/>
          </p:nvSpPr>
          <p:spPr>
            <a:xfrm>
              <a:off x="4035488" y="2825540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10050BE-AD4E-4930-9F01-1A52EA5B6611}"/>
              </a:ext>
            </a:extLst>
          </p:cNvPr>
          <p:cNvSpPr txBox="1"/>
          <p:nvPr/>
        </p:nvSpPr>
        <p:spPr>
          <a:xfrm>
            <a:off x="1792414" y="2053568"/>
            <a:ext cx="592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Does each pair of samples belong to the same category?</a:t>
            </a:r>
            <a:endParaRPr lang="zh-CN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6AA1B8-FBF3-477B-8F99-39ECC98B9DD0}"/>
              </a:ext>
            </a:extLst>
          </p:cNvPr>
          <p:cNvSpPr txBox="1"/>
          <p:nvPr/>
        </p:nvSpPr>
        <p:spPr>
          <a:xfrm>
            <a:off x="3754533" y="1080000"/>
            <a:ext cx="1634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Verification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7666084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9962A02-767A-4513-B3B1-B26D08792067}"/>
              </a:ext>
            </a:extLst>
          </p:cNvPr>
          <p:cNvSpPr/>
          <p:nvPr/>
        </p:nvSpPr>
        <p:spPr>
          <a:xfrm>
            <a:off x="4291195" y="4108736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362F6F-76DC-4F75-BC5A-F7C1573634DA}"/>
              </a:ext>
            </a:extLst>
          </p:cNvPr>
          <p:cNvSpPr/>
          <p:nvPr/>
        </p:nvSpPr>
        <p:spPr>
          <a:xfrm>
            <a:off x="4053264" y="3689182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397D15-2DDF-4165-BF0C-7B29B7851397}"/>
              </a:ext>
            </a:extLst>
          </p:cNvPr>
          <p:cNvSpPr/>
          <p:nvPr/>
        </p:nvSpPr>
        <p:spPr>
          <a:xfrm>
            <a:off x="4706451" y="4299920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2FA6A-CCC8-4705-9FFA-A8FB020F1014}"/>
              </a:ext>
            </a:extLst>
          </p:cNvPr>
          <p:cNvSpPr/>
          <p:nvPr/>
        </p:nvSpPr>
        <p:spPr>
          <a:xfrm>
            <a:off x="3405029" y="4454953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611AF5-260A-4028-B2DC-8E1A0F0A2CC3}"/>
              </a:ext>
            </a:extLst>
          </p:cNvPr>
          <p:cNvSpPr/>
          <p:nvPr/>
        </p:nvSpPr>
        <p:spPr>
          <a:xfrm>
            <a:off x="3729758" y="3970318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E839D9-3D64-4A38-94B7-09F013333960}"/>
              </a:ext>
            </a:extLst>
          </p:cNvPr>
          <p:cNvSpPr/>
          <p:nvPr/>
        </p:nvSpPr>
        <p:spPr>
          <a:xfrm>
            <a:off x="2919479" y="3221415"/>
            <a:ext cx="2745990" cy="276028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794814-7230-4702-8CC5-A8B37E9A87EB}"/>
              </a:ext>
            </a:extLst>
          </p:cNvPr>
          <p:cNvGrpSpPr/>
          <p:nvPr/>
        </p:nvGrpSpPr>
        <p:grpSpPr>
          <a:xfrm>
            <a:off x="5668231" y="2879421"/>
            <a:ext cx="1638900" cy="697901"/>
            <a:chOff x="4029005" y="2456477"/>
            <a:chExt cx="1638900" cy="6979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605108-D78A-4C19-8B5C-ECAF1B385B87}"/>
                </a:ext>
              </a:extLst>
            </p:cNvPr>
            <p:cNvSpPr txBox="1"/>
            <p:nvPr/>
          </p:nvSpPr>
          <p:spPr>
            <a:xfrm>
              <a:off x="4245721" y="2456477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non-outliers</a:t>
              </a:r>
              <a:endParaRPr lang="zh-CN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6940BE-E858-42C2-951D-CD128ADFA0F0}"/>
                </a:ext>
              </a:extLst>
            </p:cNvPr>
            <p:cNvSpPr txBox="1"/>
            <p:nvPr/>
          </p:nvSpPr>
          <p:spPr>
            <a:xfrm>
              <a:off x="4255508" y="2785046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outliers</a:t>
              </a:r>
              <a:endParaRPr lang="zh-CN" alt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2D9591-E37B-410E-937B-4854D9AAF708}"/>
                </a:ext>
              </a:extLst>
            </p:cNvPr>
            <p:cNvSpPr/>
            <p:nvPr/>
          </p:nvSpPr>
          <p:spPr>
            <a:xfrm>
              <a:off x="4029005" y="2493027"/>
              <a:ext cx="276837" cy="276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95C3F39-2C1B-41D9-A09F-78ABDF0C07AC}"/>
                </a:ext>
              </a:extLst>
            </p:cNvPr>
            <p:cNvSpPr/>
            <p:nvPr/>
          </p:nvSpPr>
          <p:spPr>
            <a:xfrm>
              <a:off x="4035488" y="2825540"/>
              <a:ext cx="276837" cy="276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387AD8D-0792-4295-86C8-F69168564469}"/>
              </a:ext>
            </a:extLst>
          </p:cNvPr>
          <p:cNvSpPr/>
          <p:nvPr/>
        </p:nvSpPr>
        <p:spPr>
          <a:xfrm>
            <a:off x="4429614" y="4593371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99267-0027-4698-8616-52E30A3E142F}"/>
              </a:ext>
            </a:extLst>
          </p:cNvPr>
          <p:cNvSpPr/>
          <p:nvPr/>
        </p:nvSpPr>
        <p:spPr>
          <a:xfrm>
            <a:off x="4745743" y="3907215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24CF4-B98C-4BB5-9C05-AD7DDCAFEA63}"/>
              </a:ext>
            </a:extLst>
          </p:cNvPr>
          <p:cNvSpPr/>
          <p:nvPr/>
        </p:nvSpPr>
        <p:spPr>
          <a:xfrm>
            <a:off x="3999740" y="4465349"/>
            <a:ext cx="276837" cy="2768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6D023-BF7B-4888-AEB8-AFAA97013EAB}"/>
              </a:ext>
            </a:extLst>
          </p:cNvPr>
          <p:cNvSpPr/>
          <p:nvPr/>
        </p:nvSpPr>
        <p:spPr>
          <a:xfrm>
            <a:off x="3754649" y="5386162"/>
            <a:ext cx="276837" cy="2768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7819FE-A975-4C7A-8D09-CA45A1C610AE}"/>
              </a:ext>
            </a:extLst>
          </p:cNvPr>
          <p:cNvCxnSpPr>
            <a:cxnSpLocks/>
          </p:cNvCxnSpPr>
          <p:nvPr/>
        </p:nvCxnSpPr>
        <p:spPr>
          <a:xfrm flipV="1">
            <a:off x="3893067" y="4299920"/>
            <a:ext cx="298615" cy="122232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1ABB34-8D52-4732-B7A3-C0FCF784BE88}"/>
              </a:ext>
            </a:extLst>
          </p:cNvPr>
          <p:cNvSpPr/>
          <p:nvPr/>
        </p:nvSpPr>
        <p:spPr>
          <a:xfrm rot="20700000">
            <a:off x="3269447" y="3625005"/>
            <a:ext cx="2014259" cy="13242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84CE3-5CA9-4741-8C2F-2641CA30A056}"/>
              </a:ext>
            </a:extLst>
          </p:cNvPr>
          <p:cNvSpPr txBox="1"/>
          <p:nvPr/>
        </p:nvSpPr>
        <p:spPr>
          <a:xfrm>
            <a:off x="3443326" y="1080000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Outlier detection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E48467-89FF-4CA0-B473-31A5DCCBF5ED}"/>
              </a:ext>
            </a:extLst>
          </p:cNvPr>
          <p:cNvSpPr txBox="1"/>
          <p:nvPr/>
        </p:nvSpPr>
        <p:spPr>
          <a:xfrm>
            <a:off x="3051392" y="2053568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Which sample is an outlier?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8066728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4AE57-B937-4E5C-9536-A2F18EB0A46B}"/>
              </a:ext>
            </a:extLst>
          </p:cNvPr>
          <p:cNvSpPr txBox="1"/>
          <p:nvPr/>
        </p:nvSpPr>
        <p:spPr>
          <a:xfrm>
            <a:off x="2055302" y="2837224"/>
            <a:ext cx="5580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Distance between two samples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/>
              <a:t>Distance between two distributions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5616447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6BDDE7-BBD5-4A94-B6DF-67A4C23D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38787"/>
              </p:ext>
            </p:extLst>
          </p:nvPr>
        </p:nvGraphicFramePr>
        <p:xfrm>
          <a:off x="1357640" y="2043234"/>
          <a:ext cx="6096000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62305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34051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854756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5928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0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4747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7F0AEE-25A1-46E9-9CAD-AA00407177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02" y="4203367"/>
            <a:ext cx="3993075" cy="1558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60728-797B-4CC2-AAB9-2CC1AA5D6724}"/>
              </a:ext>
            </a:extLst>
          </p:cNvPr>
          <p:cNvSpPr txBox="1"/>
          <p:nvPr/>
        </p:nvSpPr>
        <p:spPr>
          <a:xfrm>
            <a:off x="1008364" y="1080000"/>
            <a:ext cx="712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How to measure the distance between two distributions?</a:t>
            </a:r>
            <a:endParaRPr lang="zh-CN" altLang="en-US" sz="2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02512B1-1F90-47A0-AC38-8DEBF06D3E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23" y="3971083"/>
            <a:ext cx="134095" cy="16152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B1D8083-0CDA-4B56-B014-F7414810D8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72" y="3971083"/>
            <a:ext cx="105143" cy="1615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198D50-24E0-432B-8477-F1B380546E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64" y="2152662"/>
            <a:ext cx="230095" cy="1523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9F9605-11EE-4840-8F88-630C42F51B9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46" y="2152662"/>
            <a:ext cx="222476" cy="149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1763A8-E257-43B5-889E-510756C777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2" y="2152662"/>
            <a:ext cx="228571" cy="14933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EEA0BE3-77CF-4AFE-850B-A13B960C57B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6" y="2523303"/>
            <a:ext cx="134095" cy="1615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D2A259A-0159-41AE-A38E-1E8384472EE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6" y="2905726"/>
            <a:ext cx="105143" cy="1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89548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D22839-E7E0-485D-8DB5-073177F1BFD3}"/>
              </a:ext>
            </a:extLst>
          </p:cNvPr>
          <p:cNvGrpSpPr/>
          <p:nvPr/>
        </p:nvGrpSpPr>
        <p:grpSpPr>
          <a:xfrm>
            <a:off x="1498077" y="2129838"/>
            <a:ext cx="4513811" cy="400627"/>
            <a:chOff x="1128962" y="2208253"/>
            <a:chExt cx="4513811" cy="4006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909664-DA5E-4B2A-8B3F-CEA2D41F72A4}"/>
                </a:ext>
              </a:extLst>
            </p:cNvPr>
            <p:cNvSpPr txBox="1"/>
            <p:nvPr/>
          </p:nvSpPr>
          <p:spPr>
            <a:xfrm>
              <a:off x="1128962" y="2208253"/>
              <a:ext cx="20970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Canberra distance:</a:t>
              </a:r>
              <a:endParaRPr lang="zh-CN" altLang="en-US" sz="20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3E2E48-6405-41AE-A6CD-7E1DB0A5C7C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011" y="2229451"/>
              <a:ext cx="2416762" cy="37942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DBEEF-50E7-48F6-8090-C71568C08F82}"/>
              </a:ext>
            </a:extLst>
          </p:cNvPr>
          <p:cNvGrpSpPr/>
          <p:nvPr/>
        </p:nvGrpSpPr>
        <p:grpSpPr>
          <a:xfrm>
            <a:off x="1498077" y="2985947"/>
            <a:ext cx="4925923" cy="400110"/>
            <a:chOff x="1128962" y="3629421"/>
            <a:chExt cx="4925923" cy="4001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B65376-5801-4821-8A8B-478CCDB9C143}"/>
                </a:ext>
              </a:extLst>
            </p:cNvPr>
            <p:cNvSpPr txBox="1"/>
            <p:nvPr/>
          </p:nvSpPr>
          <p:spPr>
            <a:xfrm>
              <a:off x="1128962" y="3629421"/>
              <a:ext cx="2388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Chi-Square distance: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E7DA3F-F09C-46A5-9B7C-A6B8EAB5DCF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979" y="3629421"/>
              <a:ext cx="2553906" cy="39771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714F87-79A6-417D-98AD-6AAC34DE0255}"/>
              </a:ext>
            </a:extLst>
          </p:cNvPr>
          <p:cNvGrpSpPr/>
          <p:nvPr/>
        </p:nvGrpSpPr>
        <p:grpSpPr>
          <a:xfrm>
            <a:off x="1498077" y="3842574"/>
            <a:ext cx="6886078" cy="400110"/>
            <a:chOff x="1128961" y="5050589"/>
            <a:chExt cx="6886078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E2845-02FC-42B6-987F-526F18079BBE}"/>
                </a:ext>
              </a:extLst>
            </p:cNvPr>
            <p:cNvSpPr txBox="1"/>
            <p:nvPr/>
          </p:nvSpPr>
          <p:spPr>
            <a:xfrm>
              <a:off x="1128961" y="5050589"/>
              <a:ext cx="4079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Intersection between two histograms: 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75B74-573A-4689-A9EE-ABF8CF8EC9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657" y="5086834"/>
              <a:ext cx="2872382" cy="32762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EB2112-BFE8-4668-B418-EAC4E053320E}"/>
              </a:ext>
            </a:extLst>
          </p:cNvPr>
          <p:cNvSpPr txBox="1"/>
          <p:nvPr/>
        </p:nvSpPr>
        <p:spPr>
          <a:xfrm>
            <a:off x="2933571" y="1080000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Compare two histograms</a:t>
            </a:r>
            <a:endParaRPr lang="zh-CN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ED1C3-69F3-44C3-B41F-24591A5415AF}"/>
              </a:ext>
            </a:extLst>
          </p:cNvPr>
          <p:cNvSpPr txBox="1"/>
          <p:nvPr/>
        </p:nvSpPr>
        <p:spPr>
          <a:xfrm>
            <a:off x="1583365" y="440681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690465127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2DF79-CEBA-4367-A73A-629D88091071}"/>
              </a:ext>
            </a:extLst>
          </p:cNvPr>
          <p:cNvSpPr txBox="1"/>
          <p:nvPr/>
        </p:nvSpPr>
        <p:spPr>
          <a:xfrm>
            <a:off x="2512783" y="1080000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Maximum Mean Discrepancy (MMD)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20F1FC-98D1-488B-9860-3BC87A6202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50" y="4640698"/>
            <a:ext cx="4030480" cy="28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381825-6979-4DEC-9CA1-E2F4BE843ACF}"/>
              </a:ext>
            </a:extLst>
          </p:cNvPr>
          <p:cNvGrpSpPr/>
          <p:nvPr/>
        </p:nvGrpSpPr>
        <p:grpSpPr>
          <a:xfrm>
            <a:off x="3118112" y="2408359"/>
            <a:ext cx="2488007" cy="1959714"/>
            <a:chOff x="5006477" y="3191734"/>
            <a:chExt cx="2488007" cy="1959714"/>
          </a:xfrm>
        </p:grpSpPr>
        <p:grpSp>
          <p:nvGrpSpPr>
            <p:cNvPr id="4" name="Group 77">
              <a:extLst>
                <a:ext uri="{FF2B5EF4-FFF2-40B4-BE49-F238E27FC236}">
                  <a16:creationId xmlns:a16="http://schemas.microsoft.com/office/drawing/2014/main" id="{967D9E9C-1996-4A47-8DB4-F5384CC28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0698" y="3253666"/>
              <a:ext cx="1183786" cy="1897782"/>
              <a:chOff x="0" y="0"/>
              <a:chExt cx="1317174" cy="202347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680A90A-473B-472E-BB1B-CBB3E88A1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-67814" y="67814"/>
                <a:ext cx="1452802" cy="131717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0336AA-311D-49B3-A814-B088756CF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52" y="1243890"/>
                <a:ext cx="175039" cy="779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5678D2-FC00-48C8-AD97-29D6FA3C322B}"/>
                </a:ext>
              </a:extLst>
            </p:cNvPr>
            <p:cNvGrpSpPr/>
            <p:nvPr/>
          </p:nvGrpSpPr>
          <p:grpSpPr>
            <a:xfrm>
              <a:off x="5006477" y="3191734"/>
              <a:ext cx="2348168" cy="1558956"/>
              <a:chOff x="5006477" y="3191734"/>
              <a:chExt cx="2348168" cy="1558956"/>
            </a:xfrm>
          </p:grpSpPr>
          <p:grpSp>
            <p:nvGrpSpPr>
              <p:cNvPr id="6" name="Group 53">
                <a:extLst>
                  <a:ext uri="{FF2B5EF4-FFF2-40B4-BE49-F238E27FC236}">
                    <a16:creationId xmlns:a16="http://schemas.microsoft.com/office/drawing/2014/main" id="{6ACA3F79-E688-4320-8C96-48DD22A0FE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4104" y="3365615"/>
                <a:ext cx="900646" cy="873610"/>
                <a:chOff x="0" y="0"/>
                <a:chExt cx="1002210" cy="931497"/>
              </a:xfrm>
            </p:grpSpPr>
            <p:sp>
              <p:nvSpPr>
                <p:cNvPr id="19" name="Oval 8 1">
                  <a:extLst>
                    <a:ext uri="{FF2B5EF4-FFF2-40B4-BE49-F238E27FC236}">
                      <a16:creationId xmlns:a16="http://schemas.microsoft.com/office/drawing/2014/main" id="{4B83DBF3-486F-4E48-97E0-1E0C211F9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225" y="794337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0" name="Oval 9">
                  <a:extLst>
                    <a:ext uri="{FF2B5EF4-FFF2-40B4-BE49-F238E27FC236}">
                      <a16:creationId xmlns:a16="http://schemas.microsoft.com/office/drawing/2014/main" id="{853F1477-3BDF-4433-8DF4-66A121C22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22" y="0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1" name="Oval 10">
                  <a:extLst>
                    <a:ext uri="{FF2B5EF4-FFF2-40B4-BE49-F238E27FC236}">
                      <a16:creationId xmlns:a16="http://schemas.microsoft.com/office/drawing/2014/main" id="{7FB87BA2-BC2B-47D8-BB1A-039D2CB9D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5068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Oval 11 1">
                  <a:extLst>
                    <a:ext uri="{FF2B5EF4-FFF2-40B4-BE49-F238E27FC236}">
                      <a16:creationId xmlns:a16="http://schemas.microsoft.com/office/drawing/2014/main" id="{D256D61E-0B6F-4CE4-BD36-CCD1DC137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39" y="214154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dirty="0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3" name="Oval 12">
                  <a:extLst>
                    <a:ext uri="{FF2B5EF4-FFF2-40B4-BE49-F238E27FC236}">
                      <a16:creationId xmlns:a16="http://schemas.microsoft.com/office/drawing/2014/main" id="{FB4444F9-6C77-4995-9CCB-4E3ADDDE0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159" y="542228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4" name="Oval 13">
                  <a:extLst>
                    <a:ext uri="{FF2B5EF4-FFF2-40B4-BE49-F238E27FC236}">
                      <a16:creationId xmlns:a16="http://schemas.microsoft.com/office/drawing/2014/main" id="{B090E9A4-1D46-4D64-9D83-3C24B0D74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853" y="2152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5" name="Oval 14 1">
                  <a:extLst>
                    <a:ext uri="{FF2B5EF4-FFF2-40B4-BE49-F238E27FC236}">
                      <a16:creationId xmlns:a16="http://schemas.microsoft.com/office/drawing/2014/main" id="{1C01BE58-5B00-4DF1-AD61-1C6AB0FAE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167" y="483176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6" name="Oval 15">
                  <a:extLst>
                    <a:ext uri="{FF2B5EF4-FFF2-40B4-BE49-F238E27FC236}">
                      <a16:creationId xmlns:a16="http://schemas.microsoft.com/office/drawing/2014/main" id="{B69FB2F5-BFA6-43F7-9ADC-18EF34F21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5050" y="231114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</p:grpSp>
          <p:grpSp>
            <p:nvGrpSpPr>
              <p:cNvPr id="7" name="Group 68">
                <a:extLst>
                  <a:ext uri="{FF2B5EF4-FFF2-40B4-BE49-F238E27FC236}">
                    <a16:creationId xmlns:a16="http://schemas.microsoft.com/office/drawing/2014/main" id="{2F4B579F-5F02-40B5-B03A-AD49953CF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3414" y="3365615"/>
                <a:ext cx="671231" cy="396772"/>
                <a:chOff x="228600" y="0"/>
                <a:chExt cx="746760" cy="423107"/>
              </a:xfrm>
            </p:grpSpPr>
            <p:sp>
              <p:nvSpPr>
                <p:cNvPr id="12" name="Flowchart: Extract 22 1">
                  <a:extLst>
                    <a:ext uri="{FF2B5EF4-FFF2-40B4-BE49-F238E27FC236}">
                      <a16:creationId xmlns:a16="http://schemas.microsoft.com/office/drawing/2014/main" id="{1BACB99B-E6E8-4441-AE18-BD566AA57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285947"/>
                  <a:ext cx="137160" cy="137160"/>
                </a:xfrm>
                <a:prstGeom prst="flowChartExtra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6" name="Flowchart: Extract 26 1">
                  <a:extLst>
                    <a:ext uri="{FF2B5EF4-FFF2-40B4-BE49-F238E27FC236}">
                      <a16:creationId xmlns:a16="http://schemas.microsoft.com/office/drawing/2014/main" id="{CEE872B5-5A60-43BA-BA93-4EA5BE630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243840"/>
                  <a:ext cx="137160" cy="137160"/>
                </a:xfrm>
                <a:prstGeom prst="flowChartExtra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7" name="Flowchart: Extract 27 1">
                  <a:extLst>
                    <a:ext uri="{FF2B5EF4-FFF2-40B4-BE49-F238E27FC236}">
                      <a16:creationId xmlns:a16="http://schemas.microsoft.com/office/drawing/2014/main" id="{374C4285-B68D-4475-9CDE-970665E445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" y="0"/>
                  <a:ext cx="137160" cy="137160"/>
                </a:xfrm>
                <a:prstGeom prst="flowChartExtra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8" name="Oval 28">
                <a:extLst>
                  <a:ext uri="{FF2B5EF4-FFF2-40B4-BE49-F238E27FC236}">
                    <a16:creationId xmlns:a16="http://schemas.microsoft.com/office/drawing/2014/main" id="{BBAE0670-370D-44CA-B815-DCE3271C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818892" y="3379319"/>
                <a:ext cx="1558956" cy="11837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" name="TextBox 33 1">
                <a:extLst>
                  <a:ext uri="{FF2B5EF4-FFF2-40B4-BE49-F238E27FC236}">
                    <a16:creationId xmlns:a16="http://schemas.microsoft.com/office/drawing/2014/main" id="{09867753-37EB-449F-824B-C351963AD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6043" y="3772921"/>
                <a:ext cx="433789" cy="432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b="1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0" name="TextBox 34">
                <a:extLst>
                  <a:ext uri="{FF2B5EF4-FFF2-40B4-BE49-F238E27FC236}">
                    <a16:creationId xmlns:a16="http://schemas.microsoft.com/office/drawing/2014/main" id="{2CBF61AB-A832-4033-9C22-6D027E435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789" y="3705632"/>
                <a:ext cx="433789" cy="432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b="1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" name="Straight Connector 35">
                <a:extLst>
                  <a:ext uri="{FF2B5EF4-FFF2-40B4-BE49-F238E27FC236}">
                    <a16:creationId xmlns:a16="http://schemas.microsoft.com/office/drawing/2014/main" id="{20CE2998-B9B2-4F26-8EE2-F5127A303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947" y="3947395"/>
                <a:ext cx="1331047" cy="434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A23ACA-4F75-4FDC-9E9E-FC2921C0151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574649" y="2104409"/>
            <a:ext cx="1513435" cy="1050681"/>
            <a:chOff x="3574649" y="2104409"/>
            <a:chExt cx="1513435" cy="1050681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B9F585E-58FC-4699-AFED-D502CB80A95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941" y="2137044"/>
              <a:ext cx="105143" cy="16152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17F74A-B35F-4187-A706-A8921CFB2E9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649" y="2104409"/>
              <a:ext cx="134095" cy="16152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3FC5E0-E3E7-4EED-8C4F-C5ACDE316284}"/>
                </a:ext>
              </a:extLst>
            </p:cNvPr>
            <p:cNvSpPr txBox="1"/>
            <p:nvPr/>
          </p:nvSpPr>
          <p:spPr>
            <a:xfrm>
              <a:off x="4076406" y="278575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MMD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Oval 8 2">
            <a:extLst>
              <a:ext uri="{FF2B5EF4-FFF2-40B4-BE49-F238E27FC236}">
                <a16:creationId xmlns:a16="http://schemas.microsoft.com/office/drawing/2014/main" id="{E9E7B1F0-AB3F-46C4-A7C6-9EE48CC5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37" y="3429000"/>
            <a:ext cx="123260" cy="128636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9" name="Oval 11 2">
            <a:extLst>
              <a:ext uri="{FF2B5EF4-FFF2-40B4-BE49-F238E27FC236}">
                <a16:creationId xmlns:a16="http://schemas.microsoft.com/office/drawing/2014/main" id="{BEE3263F-EE6D-4CEC-882B-56889E9F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18" y="3413094"/>
            <a:ext cx="123260" cy="128636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FF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0" name="Oval 14 2">
            <a:extLst>
              <a:ext uri="{FF2B5EF4-FFF2-40B4-BE49-F238E27FC236}">
                <a16:creationId xmlns:a16="http://schemas.microsoft.com/office/drawing/2014/main" id="{12574ACB-03E4-41E9-A7B9-F7CD6BB5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299" y="3665397"/>
            <a:ext cx="123260" cy="128636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1" name="TextBox 33 2">
            <a:extLst>
              <a:ext uri="{FF2B5EF4-FFF2-40B4-BE49-F238E27FC236}">
                <a16:creationId xmlns:a16="http://schemas.microsoft.com/office/drawing/2014/main" id="{4D2C7598-B711-4FAE-A9DA-EA182EC3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047" y="3619554"/>
            <a:ext cx="433789" cy="4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>
              <a:solidFill>
                <a:srgbClr val="00B05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2" name="Flowchart: Extract 22 2">
            <a:extLst>
              <a:ext uri="{FF2B5EF4-FFF2-40B4-BE49-F238E27FC236}">
                <a16:creationId xmlns:a16="http://schemas.microsoft.com/office/drawing/2014/main" id="{9AF99135-99C5-4990-966B-D76E3B89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674" y="3553725"/>
            <a:ext cx="123287" cy="128623"/>
          </a:xfrm>
          <a:prstGeom prst="flowChartExtra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Flowchart: Extract 26 2">
            <a:extLst>
              <a:ext uri="{FF2B5EF4-FFF2-40B4-BE49-F238E27FC236}">
                <a16:creationId xmlns:a16="http://schemas.microsoft.com/office/drawing/2014/main" id="{283BE55A-0A9B-4B9E-BC7A-BD4FDA4E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349" y="3255611"/>
            <a:ext cx="123287" cy="128623"/>
          </a:xfrm>
          <a:prstGeom prst="flowChartExtra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4" name="Flowchart: Extract 27 2">
            <a:extLst>
              <a:ext uri="{FF2B5EF4-FFF2-40B4-BE49-F238E27FC236}">
                <a16:creationId xmlns:a16="http://schemas.microsoft.com/office/drawing/2014/main" id="{BB1F38DA-8178-47D6-882F-75DB091A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161" y="3280148"/>
            <a:ext cx="123287" cy="128623"/>
          </a:xfrm>
          <a:prstGeom prst="flowChartExtra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950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80F23-EF59-4AE6-8446-C0B08227B88B}"/>
              </a:ext>
            </a:extLst>
          </p:cNvPr>
          <p:cNvSpPr txBox="1"/>
          <p:nvPr/>
        </p:nvSpPr>
        <p:spPr>
          <a:xfrm>
            <a:off x="2340043" y="1080000"/>
            <a:ext cx="446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Kullback</a:t>
            </a:r>
            <a:r>
              <a:rPr lang="en-US" altLang="zh-CN" sz="2400" dirty="0"/>
              <a:t>–</a:t>
            </a:r>
            <a:r>
              <a:rPr lang="en-US" altLang="zh-CN" sz="2400" dirty="0" err="1"/>
              <a:t>Leibler</a:t>
            </a:r>
            <a:r>
              <a:rPr lang="en-US" altLang="zh-CN" sz="2400" dirty="0"/>
              <a:t> (KL) divergence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2EBB7-1048-4F74-837F-CF4338C458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86" y="2007747"/>
            <a:ext cx="5831621" cy="17280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50EFE7-E363-4EC8-A70B-EA36E946D6A2}"/>
              </a:ext>
            </a:extLst>
          </p:cNvPr>
          <p:cNvSpPr txBox="1"/>
          <p:nvPr/>
        </p:nvSpPr>
        <p:spPr>
          <a:xfrm>
            <a:off x="2839255" y="37556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cross-entropy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77CDDA-508B-4446-91ED-B553EFB6FCE9}"/>
              </a:ext>
            </a:extLst>
          </p:cNvPr>
          <p:cNvSpPr txBox="1"/>
          <p:nvPr/>
        </p:nvSpPr>
        <p:spPr>
          <a:xfrm>
            <a:off x="4361412" y="37556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entropy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FA0ACD-11F4-4CC2-ADCD-E3C002F30973}"/>
              </a:ext>
            </a:extLst>
          </p:cNvPr>
          <p:cNvSpPr/>
          <p:nvPr/>
        </p:nvSpPr>
        <p:spPr>
          <a:xfrm>
            <a:off x="3180829" y="3422835"/>
            <a:ext cx="889987" cy="3693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C4E1637-777F-4ECA-B68F-FFE4842D353B}"/>
              </a:ext>
            </a:extLst>
          </p:cNvPr>
          <p:cNvSpPr/>
          <p:nvPr/>
        </p:nvSpPr>
        <p:spPr>
          <a:xfrm>
            <a:off x="4331971" y="3422835"/>
            <a:ext cx="651311" cy="3693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964117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007376-90C6-4BDC-9789-928FD4B164B7}"/>
              </a:ext>
            </a:extLst>
          </p:cNvPr>
          <p:cNvSpPr/>
          <p:nvPr/>
        </p:nvSpPr>
        <p:spPr>
          <a:xfrm>
            <a:off x="637114" y="1948225"/>
            <a:ext cx="2377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22222"/>
                </a:solidFill>
              </a:rPr>
              <a:t>Jeffreys divergence:</a:t>
            </a:r>
            <a:endParaRPr lang="zh-CN" alt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14EEA-3BEA-40B0-BF07-A0848A7497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9" y="2756568"/>
            <a:ext cx="5191618" cy="1016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D8687E-A66C-4AA4-9735-0C4FB6D61A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4" y="4650971"/>
            <a:ext cx="8039616" cy="13699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4C99C6-8C2D-402B-8A17-7292843BB57C}"/>
              </a:ext>
            </a:extLst>
          </p:cNvPr>
          <p:cNvSpPr/>
          <p:nvPr/>
        </p:nvSpPr>
        <p:spPr>
          <a:xfrm>
            <a:off x="516264" y="4027294"/>
            <a:ext cx="3815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Jensen-Shannon (JS)</a:t>
            </a:r>
            <a:r>
              <a:rPr lang="en-US" altLang="zh-CN" sz="2000" b="1" dirty="0">
                <a:solidFill>
                  <a:srgbClr val="222222"/>
                </a:solidFill>
              </a:rPr>
              <a:t> divergence:</a:t>
            </a:r>
            <a:endParaRPr lang="zh-CN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01425-4210-4584-BFBA-2161086D2AD0}"/>
              </a:ext>
            </a:extLst>
          </p:cNvPr>
          <p:cNvSpPr txBox="1"/>
          <p:nvPr/>
        </p:nvSpPr>
        <p:spPr>
          <a:xfrm>
            <a:off x="2750508" y="1080000"/>
            <a:ext cx="364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Extension of KL divergence</a:t>
            </a:r>
          </a:p>
        </p:txBody>
      </p:sp>
    </p:spTree>
    <p:extLst>
      <p:ext uri="{BB962C8B-B14F-4D97-AF65-F5344CB8AC3E}">
        <p14:creationId xmlns:p14="http://schemas.microsoft.com/office/powerpoint/2010/main" val="1532655759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A7E7B11-0F5C-4E2C-B2CB-DE3F14D4A6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85" y="3285762"/>
            <a:ext cx="4582095" cy="2864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F84557-9E80-4D6C-B8C4-8C794F655A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44" y="2167746"/>
            <a:ext cx="3047619" cy="2514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222F07-8D42-49FD-9F57-17636AAAEE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45" y="2557129"/>
            <a:ext cx="3023237" cy="25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2D81D-4148-477C-A2C2-845609F59583}"/>
              </a:ext>
            </a:extLst>
          </p:cNvPr>
          <p:cNvSpPr txBox="1"/>
          <p:nvPr/>
        </p:nvSpPr>
        <p:spPr>
          <a:xfrm>
            <a:off x="3206466" y="1080000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Bregman divergence</a:t>
            </a:r>
          </a:p>
        </p:txBody>
      </p:sp>
    </p:spTree>
    <p:extLst>
      <p:ext uri="{BB962C8B-B14F-4D97-AF65-F5344CB8AC3E}">
        <p14:creationId xmlns:p14="http://schemas.microsoft.com/office/powerpoint/2010/main" val="1644704069"/>
      </p:ext>
    </p:extLst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A78044-3546-426D-9349-A6BE312338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40" y="2523858"/>
            <a:ext cx="4746668" cy="905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6674E-7E9D-43B7-A490-F08C86EFA059}"/>
              </a:ext>
            </a:extLst>
          </p:cNvPr>
          <p:cNvSpPr txBox="1"/>
          <p:nvPr/>
        </p:nvSpPr>
        <p:spPr>
          <a:xfrm>
            <a:off x="5821960" y="297642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Euclidean distance</a:t>
            </a:r>
            <a:endParaRPr lang="zh-CN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5860A5-2285-4C63-B9AE-8532B45D7402}"/>
              </a:ext>
            </a:extLst>
          </p:cNvPr>
          <p:cNvGrpSpPr/>
          <p:nvPr/>
        </p:nvGrpSpPr>
        <p:grpSpPr>
          <a:xfrm>
            <a:off x="2909699" y="3918253"/>
            <a:ext cx="3762952" cy="2463604"/>
            <a:chOff x="2884532" y="3803967"/>
            <a:chExt cx="3762952" cy="24636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7281E9-FE15-4B55-87F3-5BF60BBC5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106" y="3918253"/>
              <a:ext cx="2907950" cy="234931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EC6BB4-D2E9-4464-A41F-9E35AE5F0F0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532" y="3803967"/>
              <a:ext cx="1037714" cy="2285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F5DDD32-FEB4-40FA-89B7-3FA471DCAEB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678" y="6055779"/>
              <a:ext cx="107429" cy="12228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43E25E-845C-4FEF-A27D-25537CEA8C4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68" y="6055780"/>
              <a:ext cx="107429" cy="12228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AA12A68-41A1-4C5D-94FA-0F9969EF4D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770" y="4711376"/>
              <a:ext cx="500571" cy="1885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7AF101-93B3-4BDF-B738-40B2FCB0573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770" y="4122694"/>
              <a:ext cx="709714" cy="198857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6D6083-45B4-47B4-9F26-1C8599A08DC7}"/>
                </a:ext>
              </a:extLst>
            </p:cNvPr>
            <p:cNvCxnSpPr/>
            <p:nvPr/>
          </p:nvCxnSpPr>
          <p:spPr>
            <a:xfrm>
              <a:off x="4893392" y="5746459"/>
              <a:ext cx="67419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953D51-A761-4B07-9E6D-81C112B0DADA}"/>
              </a:ext>
            </a:extLst>
          </p:cNvPr>
          <p:cNvSpPr txBox="1"/>
          <p:nvPr/>
        </p:nvSpPr>
        <p:spPr>
          <a:xfrm>
            <a:off x="3206466" y="1080000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Bregman divergence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2DBDDB-75AD-4FC4-9B59-80F5F576C4D9}"/>
              </a:ext>
            </a:extLst>
          </p:cNvPr>
          <p:cNvGrpSpPr/>
          <p:nvPr/>
        </p:nvGrpSpPr>
        <p:grpSpPr>
          <a:xfrm>
            <a:off x="2482926" y="1852757"/>
            <a:ext cx="2153001" cy="369332"/>
            <a:chOff x="2298368" y="1879645"/>
            <a:chExt cx="2153001" cy="3693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2DDF3E-60A4-48A1-A7A5-EDFB97C61E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750" y="1920319"/>
              <a:ext cx="1383619" cy="30476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1D1373-B37A-408D-9B94-8BEEE2DD4CA6}"/>
                </a:ext>
              </a:extLst>
            </p:cNvPr>
            <p:cNvSpPr txBox="1"/>
            <p:nvPr/>
          </p:nvSpPr>
          <p:spPr>
            <a:xfrm>
              <a:off x="2298368" y="187964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When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19178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4AE57-B937-4E5C-9536-A2F18EB0A46B}"/>
              </a:ext>
            </a:extLst>
          </p:cNvPr>
          <p:cNvSpPr txBox="1"/>
          <p:nvPr/>
        </p:nvSpPr>
        <p:spPr>
          <a:xfrm>
            <a:off x="2055302" y="2837224"/>
            <a:ext cx="5580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/>
              <a:t>Distance between two samples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Distance between two distributions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16328"/>
      </p:ext>
    </p:extLst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0956DC-5AE9-472C-9A5B-855D1553D3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91" y="1847269"/>
            <a:ext cx="1633524" cy="272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CAE15C-4260-4898-BD6E-BF9CAE1E17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05" y="2428473"/>
            <a:ext cx="5898670" cy="1059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FF300-DA42-4398-850B-4F2E810FB1D5}"/>
              </a:ext>
            </a:extLst>
          </p:cNvPr>
          <p:cNvSpPr txBox="1"/>
          <p:nvPr/>
        </p:nvSpPr>
        <p:spPr>
          <a:xfrm>
            <a:off x="6023296" y="3444214"/>
            <a:ext cx="272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generalized KL divergence</a:t>
            </a:r>
            <a:endParaRPr lang="zh-CN" alt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E21894-0647-4F21-A44F-EEED77E630AB}"/>
              </a:ext>
            </a:extLst>
          </p:cNvPr>
          <p:cNvSpPr/>
          <p:nvPr/>
        </p:nvSpPr>
        <p:spPr>
          <a:xfrm>
            <a:off x="3927449" y="2785664"/>
            <a:ext cx="2045512" cy="7858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DE3155-C4D4-4E85-B9D7-5976F97C3C51}"/>
              </a:ext>
            </a:extLst>
          </p:cNvPr>
          <p:cNvGrpSpPr/>
          <p:nvPr/>
        </p:nvGrpSpPr>
        <p:grpSpPr>
          <a:xfrm>
            <a:off x="2990996" y="3770049"/>
            <a:ext cx="4123655" cy="2834070"/>
            <a:chOff x="1044288" y="3628417"/>
            <a:chExt cx="4213288" cy="28956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CFF178-1128-4562-B791-F2019D95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288" y="3628417"/>
              <a:ext cx="3812935" cy="289567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D78AE-6AA3-46D6-A3EC-FC7F8A44E9B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185" y="3821288"/>
              <a:ext cx="1225143" cy="2045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44B056B-BCC7-43A3-B27C-DD83AB9E353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472" y="5859672"/>
              <a:ext cx="107429" cy="12228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F83B280-16D5-4D09-B879-FCDC1C99B1D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563" y="5885446"/>
              <a:ext cx="107429" cy="12228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B2C2194-D1AC-4B04-B53E-F5E653251BA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286" y="4660452"/>
              <a:ext cx="709714" cy="1988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938E855-37C5-453E-BE80-06F0744B944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005" y="5093031"/>
              <a:ext cx="500571" cy="188571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B7A712-7CB7-4FAE-96B6-C3B73C260348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01" y="6204693"/>
              <a:ext cx="15459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50E0FB-6E6F-4424-A318-A4561586EA43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25" y="5841132"/>
              <a:ext cx="0" cy="363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E2B02D-6214-46A9-93C4-6FFEB5E0B753}"/>
              </a:ext>
            </a:extLst>
          </p:cNvPr>
          <p:cNvSpPr txBox="1"/>
          <p:nvPr/>
        </p:nvSpPr>
        <p:spPr>
          <a:xfrm>
            <a:off x="2432592" y="18002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When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1EE10-2592-4494-BCE6-F39A4A14D0D0}"/>
              </a:ext>
            </a:extLst>
          </p:cNvPr>
          <p:cNvSpPr txBox="1"/>
          <p:nvPr/>
        </p:nvSpPr>
        <p:spPr>
          <a:xfrm>
            <a:off x="3206466" y="1080000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Bregman divergence</a:t>
            </a:r>
          </a:p>
        </p:txBody>
      </p:sp>
    </p:spTree>
    <p:extLst>
      <p:ext uri="{BB962C8B-B14F-4D97-AF65-F5344CB8AC3E}">
        <p14:creationId xmlns:p14="http://schemas.microsoft.com/office/powerpoint/2010/main" val="3963227106"/>
      </p:ext>
    </p:extLst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DBF385-0CC5-4785-86B6-1A58E9D905F2}"/>
              </a:ext>
            </a:extLst>
          </p:cNvPr>
          <p:cNvGrpSpPr/>
          <p:nvPr/>
        </p:nvGrpSpPr>
        <p:grpSpPr>
          <a:xfrm>
            <a:off x="4285040" y="1844421"/>
            <a:ext cx="4441626" cy="4600539"/>
            <a:chOff x="3563587" y="2033493"/>
            <a:chExt cx="4441626" cy="460053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DE221F0-3E04-4D4C-B66E-2CDF8C616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587" y="2033493"/>
              <a:ext cx="4441626" cy="4600539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CBEDB92-4AAB-49C8-8CEE-7CC7785F3E27}"/>
                </a:ext>
              </a:extLst>
            </p:cNvPr>
            <p:cNvGrpSpPr/>
            <p:nvPr/>
          </p:nvGrpSpPr>
          <p:grpSpPr>
            <a:xfrm>
              <a:off x="3810665" y="3374707"/>
              <a:ext cx="3962843" cy="3001064"/>
              <a:chOff x="4510038" y="3282428"/>
              <a:chExt cx="3962843" cy="3001064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F9FA83B-A18B-4BB4-8B70-36EC79E7AF2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0038" y="3282428"/>
                <a:ext cx="636571" cy="195429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F694355-46D7-4666-83D8-7589D298007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9590" y="3282999"/>
                <a:ext cx="632000" cy="19428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B06EF55-3B60-42D1-8339-7BA4924ED94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833" y="3282428"/>
                <a:ext cx="756571" cy="195429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8AA9350-568D-4BCC-92C5-C0B4FF8E6D6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6310" y="3282428"/>
                <a:ext cx="756571" cy="195429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5959353-1D7A-40D0-A8F1-584C6AB9B0D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4795711"/>
                <a:ext cx="518857" cy="195429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492D007-6DF4-47F7-A7C0-6DA866CFCC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3497" y="4796282"/>
                <a:ext cx="513142" cy="19428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8AA508E-C62C-42DF-80AC-2D50E042C2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9795" y="4795711"/>
                <a:ext cx="756571" cy="195429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C44604DD-1815-43D9-B326-2FF20308A81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271" y="4795711"/>
                <a:ext cx="637714" cy="195429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87F9CF2-506F-465D-B9AF-82B15C69BB1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781" y="6102920"/>
                <a:ext cx="592000" cy="16571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9629F5AC-7606-42BD-B5C0-3B6960330F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0373" y="6088062"/>
                <a:ext cx="517714" cy="195430"/>
              </a:xfrm>
              <a:prstGeom prst="rect">
                <a:avLst/>
              </a:prstGeom>
            </p:spPr>
          </p:pic>
        </p:grp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0EF34B1-AD67-4D3E-BD98-9B380C8B8F8E}"/>
                </a:ext>
              </a:extLst>
            </p:cNvPr>
            <p:cNvSpPr/>
            <p:nvPr/>
          </p:nvSpPr>
          <p:spPr>
            <a:xfrm>
              <a:off x="3696458" y="3743228"/>
              <a:ext cx="1006679" cy="140761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4590BF1-D6C0-45E8-9517-6A296C094A86}"/>
                </a:ext>
              </a:extLst>
            </p:cNvPr>
            <p:cNvSpPr/>
            <p:nvPr/>
          </p:nvSpPr>
          <p:spPr>
            <a:xfrm>
              <a:off x="5794879" y="3709997"/>
              <a:ext cx="1006679" cy="140761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10B29C-936A-4BB2-9C8C-5C03D7B20ABF}"/>
              </a:ext>
            </a:extLst>
          </p:cNvPr>
          <p:cNvSpPr txBox="1"/>
          <p:nvPr/>
        </p:nvSpPr>
        <p:spPr>
          <a:xfrm>
            <a:off x="3142763" y="108000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Minkowski distance</a:t>
            </a:r>
            <a:endParaRPr lang="zh-CN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1AB97-F7C9-436C-A320-9931CC7AB7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3" y="2332213"/>
            <a:ext cx="3114666" cy="1522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C18DC-4771-4BB9-BADA-F96B9607A5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14" y="5142484"/>
            <a:ext cx="2098286" cy="32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61F79-A9E6-47D9-AC83-F1810E4D3B2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0" y="4519332"/>
            <a:ext cx="1226667" cy="2514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9FDD4E-FA8B-43AA-9869-86F7C9AAB2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51" y="4519332"/>
            <a:ext cx="1190095" cy="2514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708DB6-5AFE-4A5D-A24E-B2F25DB4FC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74" y="2539051"/>
            <a:ext cx="154286" cy="1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2B601D-D074-4510-8E6E-411A87BC8F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20" y="1887658"/>
            <a:ext cx="158857" cy="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5217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1C93766-D612-4ABC-82DB-4B4AD8B44468}"/>
              </a:ext>
            </a:extLst>
          </p:cNvPr>
          <p:cNvGrpSpPr/>
          <p:nvPr/>
        </p:nvGrpSpPr>
        <p:grpSpPr>
          <a:xfrm>
            <a:off x="1335538" y="3469435"/>
            <a:ext cx="6857708" cy="400110"/>
            <a:chOff x="748309" y="3076175"/>
            <a:chExt cx="6857708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BFF87F-2ED5-42DC-90FD-0A565EDE0930}"/>
                </a:ext>
              </a:extLst>
            </p:cNvPr>
            <p:cNvSpPr txBox="1"/>
            <p:nvPr/>
          </p:nvSpPr>
          <p:spPr>
            <a:xfrm>
              <a:off x="2593389" y="3076175"/>
              <a:ext cx="2246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Euclidean distance: </a:t>
              </a:r>
              <a:endParaRPr lang="zh-CN" altLang="en-US" sz="2000" dirty="0"/>
            </a:p>
          </p:txBody>
        </p:sp>
        <p:pic>
          <p:nvPicPr>
            <p:cNvPr id="3" name="Picture 2 1">
              <a:extLst>
                <a:ext uri="{FF2B5EF4-FFF2-40B4-BE49-F238E27FC236}">
                  <a16:creationId xmlns:a16="http://schemas.microsoft.com/office/drawing/2014/main" id="{1B5DE446-5963-464C-9603-B6B58A1E081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84" y="3123849"/>
              <a:ext cx="2741333" cy="30476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27905B-E7D2-460E-A1CB-8B84F0A2863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291" y="3167278"/>
              <a:ext cx="588190" cy="2179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7D72CB-E7DD-47B2-80AC-D4711CAE266D}"/>
                </a:ext>
              </a:extLst>
            </p:cNvPr>
            <p:cNvSpPr txBox="1"/>
            <p:nvPr/>
          </p:nvSpPr>
          <p:spPr>
            <a:xfrm>
              <a:off x="748309" y="3076175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When</a:t>
              </a:r>
              <a:endParaRPr lang="zh-CN" altLang="en-US" sz="2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D875D-E7DE-4239-91FB-8C2A4BE4B3B3}"/>
              </a:ext>
            </a:extLst>
          </p:cNvPr>
          <p:cNvGrpSpPr/>
          <p:nvPr/>
        </p:nvGrpSpPr>
        <p:grpSpPr>
          <a:xfrm>
            <a:off x="1335538" y="4385075"/>
            <a:ext cx="6447804" cy="400110"/>
            <a:chOff x="748309" y="3630066"/>
            <a:chExt cx="6447804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46A220-8653-4BE7-93EB-86780754218A}"/>
                </a:ext>
              </a:extLst>
            </p:cNvPr>
            <p:cNvSpPr txBox="1"/>
            <p:nvPr/>
          </p:nvSpPr>
          <p:spPr>
            <a:xfrm>
              <a:off x="2593389" y="3630066"/>
              <a:ext cx="2316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Manhattan distance: </a:t>
              </a:r>
              <a:endParaRPr lang="zh-CN" altLang="en-US" sz="2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BED1C0-10CD-4FBF-8791-C5B63280E8A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84" y="3695264"/>
              <a:ext cx="2331429" cy="2697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783129-A8A1-4D33-B744-8D12082CFEB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291" y="3720407"/>
              <a:ext cx="580571" cy="21942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64CCA0-7C1B-4515-B51C-7C924BA7A20F}"/>
                </a:ext>
              </a:extLst>
            </p:cNvPr>
            <p:cNvSpPr txBox="1"/>
            <p:nvPr/>
          </p:nvSpPr>
          <p:spPr>
            <a:xfrm>
              <a:off x="748309" y="3630066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When</a:t>
              </a:r>
              <a:endParaRPr lang="zh-CN" altLang="en-US" sz="20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D65B05-0377-46DE-8EE6-B0C2EDABBB56}"/>
              </a:ext>
            </a:extLst>
          </p:cNvPr>
          <p:cNvSpPr txBox="1"/>
          <p:nvPr/>
        </p:nvSpPr>
        <p:spPr>
          <a:xfrm>
            <a:off x="3142763" y="108000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Minkowski distance</a:t>
            </a:r>
            <a:endParaRPr lang="zh-CN" alt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8657E-51BD-400F-AC15-3E7470504DE0}"/>
              </a:ext>
            </a:extLst>
          </p:cNvPr>
          <p:cNvGrpSpPr/>
          <p:nvPr/>
        </p:nvGrpSpPr>
        <p:grpSpPr>
          <a:xfrm>
            <a:off x="1335538" y="2553795"/>
            <a:ext cx="6651994" cy="400110"/>
            <a:chOff x="748309" y="2369238"/>
            <a:chExt cx="6651994" cy="4001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AAF8B2-51D6-45C8-961C-11D63D022F92}"/>
                </a:ext>
              </a:extLst>
            </p:cNvPr>
            <p:cNvSpPr/>
            <p:nvPr/>
          </p:nvSpPr>
          <p:spPr>
            <a:xfrm>
              <a:off x="2593389" y="2369238"/>
              <a:ext cx="22974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Chebyshev distance:</a:t>
              </a:r>
              <a:endParaRPr lang="zh-CN" altLang="en-US" sz="200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0395B9-5395-4072-941E-0B5FC08FAC4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291" y="2487769"/>
              <a:ext cx="713142" cy="1630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5AEB33-1F26-4788-874E-6E63B86EF704}"/>
                </a:ext>
              </a:extLst>
            </p:cNvPr>
            <p:cNvSpPr txBox="1"/>
            <p:nvPr/>
          </p:nvSpPr>
          <p:spPr>
            <a:xfrm>
              <a:off x="748309" y="2369238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When</a:t>
              </a:r>
              <a:endParaRPr lang="zh-CN" altLang="en-US" sz="2000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F73ABA-C977-4432-A5B1-A1A121FCAF6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84" y="2442817"/>
              <a:ext cx="2535619" cy="252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5865659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2A7A75-DC3B-49ED-B39F-DDDCBDCE84D5}"/>
              </a:ext>
            </a:extLst>
          </p:cNvPr>
          <p:cNvSpPr txBox="1"/>
          <p:nvPr/>
        </p:nvSpPr>
        <p:spPr>
          <a:xfrm>
            <a:off x="1790115" y="2617914"/>
            <a:ext cx="356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Manhattan (city block) distance: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08665-1FAD-4C8E-84FE-A28327986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30" y="3189642"/>
            <a:ext cx="2486982" cy="249701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C4664-2C3F-4453-8201-987C7D406B17}"/>
              </a:ext>
            </a:extLst>
          </p:cNvPr>
          <p:cNvGrpSpPr/>
          <p:nvPr/>
        </p:nvGrpSpPr>
        <p:grpSpPr>
          <a:xfrm>
            <a:off x="4709531" y="2906281"/>
            <a:ext cx="2927239" cy="3490761"/>
            <a:chOff x="4709531" y="2906281"/>
            <a:chExt cx="2927239" cy="3490761"/>
          </a:xfrm>
        </p:grpSpPr>
        <p:pic>
          <p:nvPicPr>
            <p:cNvPr id="9" name="Picture 2 2" descr="âManhattan distanceâçå¾çæç´¢ç»æ">
              <a:extLst>
                <a:ext uri="{FF2B5EF4-FFF2-40B4-BE49-F238E27FC236}">
                  <a16:creationId xmlns:a16="http://schemas.microsoft.com/office/drawing/2014/main" id="{45B3793B-4B15-4DA1-9E6A-5708153FF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208" y="3095536"/>
              <a:ext cx="2666617" cy="266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1169CE-B748-4751-9BC8-DD27FEE749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531" y="5572896"/>
              <a:ext cx="130286" cy="1001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B264D23-9180-47C0-9511-84EFED166B1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855" y="2906281"/>
              <a:ext cx="128915" cy="14674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CA409FC-FE17-4A2D-9270-F80A5E7A410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998" y="6170756"/>
              <a:ext cx="1998171" cy="226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46A220-8653-4BE7-93EB-86780754218A}"/>
              </a:ext>
            </a:extLst>
          </p:cNvPr>
          <p:cNvSpPr txBox="1"/>
          <p:nvPr/>
        </p:nvSpPr>
        <p:spPr>
          <a:xfrm>
            <a:off x="2512736" y="1885156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Manhattan distance: </a:t>
            </a:r>
            <a:endParaRPr lang="zh-CN" altLang="en-US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ED1C0-10CD-4FBF-8791-C5B63280E8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64" y="1950354"/>
            <a:ext cx="2331429" cy="2697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783129-A8A1-4D33-B744-8D12082CFE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71" y="1975497"/>
            <a:ext cx="580571" cy="2194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64CCA0-7C1B-4515-B51C-7C924BA7A20F}"/>
              </a:ext>
            </a:extLst>
          </p:cNvPr>
          <p:cNvSpPr txBox="1"/>
          <p:nvPr/>
        </p:nvSpPr>
        <p:spPr>
          <a:xfrm>
            <a:off x="741758" y="188515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When</a:t>
            </a:r>
            <a:endParaRPr lang="zh-CN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2742E-18F7-4AC8-932B-47F40DAF873F}"/>
              </a:ext>
            </a:extLst>
          </p:cNvPr>
          <p:cNvSpPr txBox="1"/>
          <p:nvPr/>
        </p:nvSpPr>
        <p:spPr>
          <a:xfrm>
            <a:off x="3280621" y="1080000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Manhattan distance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0829830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A92CE05-FEEA-4B09-95B8-96A3746055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88" y="2798119"/>
            <a:ext cx="2413715" cy="406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524BEA-8684-4D5A-B448-D93108AC0F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88" y="2074312"/>
            <a:ext cx="5121526" cy="3047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E9CA1C-C7B2-4B7C-A795-394C8C5B50B0}"/>
              </a:ext>
            </a:extLst>
          </p:cNvPr>
          <p:cNvSpPr txBox="1"/>
          <p:nvPr/>
        </p:nvSpPr>
        <p:spPr>
          <a:xfrm>
            <a:off x="802779" y="4327395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When </a:t>
            </a:r>
            <a:endParaRPr lang="zh-CN" altLang="en-US"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3CA4FF-E862-4021-B951-A6E25A492C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12" y="4400212"/>
            <a:ext cx="1805714" cy="2544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3387C8-3FB1-4A28-8BBD-E8A9E24268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79" y="4347829"/>
            <a:ext cx="5184002" cy="313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171B4-4E7D-418F-A366-35E71A56EEC4}"/>
              </a:ext>
            </a:extLst>
          </p:cNvPr>
          <p:cNvSpPr txBox="1"/>
          <p:nvPr/>
        </p:nvSpPr>
        <p:spPr>
          <a:xfrm>
            <a:off x="3510652" y="1080000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Cosine distance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1147971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24F7D-5DCD-4568-A205-2C83DC3F963E}"/>
              </a:ext>
            </a:extLst>
          </p:cNvPr>
          <p:cNvSpPr txBox="1"/>
          <p:nvPr/>
        </p:nvSpPr>
        <p:spPr>
          <a:xfrm>
            <a:off x="1490452" y="1080000"/>
            <a:ext cx="616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What if different dimensions are heterogeneous?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5F318-E3D4-41EE-9D51-A003A01018E1}"/>
              </a:ext>
            </a:extLst>
          </p:cNvPr>
          <p:cNvSpPr txBox="1"/>
          <p:nvPr/>
        </p:nvSpPr>
        <p:spPr>
          <a:xfrm>
            <a:off x="2553555" y="2349541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Person = [height (cm), weight (kg)]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E64BB-8B4E-414E-9D9F-67800DC995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01" y="2965838"/>
            <a:ext cx="1321143" cy="25142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C43076B-E332-4E90-9B06-FBCD629C6351}"/>
              </a:ext>
            </a:extLst>
          </p:cNvPr>
          <p:cNvGrpSpPr/>
          <p:nvPr/>
        </p:nvGrpSpPr>
        <p:grpSpPr>
          <a:xfrm>
            <a:off x="2553555" y="4385999"/>
            <a:ext cx="4200766" cy="400110"/>
            <a:chOff x="2645315" y="4402086"/>
            <a:chExt cx="4200766" cy="4001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67C5A3-31FB-4312-9BEA-B1528180660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315" y="4500070"/>
              <a:ext cx="2398477" cy="2544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29DBE2-E669-44E9-937C-CA3F321CDEC3}"/>
                </a:ext>
              </a:extLst>
            </p:cNvPr>
            <p:cNvSpPr txBox="1"/>
            <p:nvPr/>
          </p:nvSpPr>
          <p:spPr>
            <a:xfrm>
              <a:off x="5076045" y="4402086"/>
              <a:ext cx="177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is unreasonable</a:t>
              </a:r>
              <a:endParaRPr lang="zh-CN" altLang="en-US" sz="20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5840F44-4EA4-49D1-928E-19640FADDE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14" y="3526749"/>
            <a:ext cx="1321143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4686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 1" descr="âz score ellipseâçå¾çæç´¢ç»æ">
            <a:extLst>
              <a:ext uri="{FF2B5EF4-FFF2-40B4-BE49-F238E27FC236}">
                <a16:creationId xmlns:a16="http://schemas.microsoft.com/office/drawing/2014/main" id="{48F59628-F53D-433B-8148-EC710721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9" y="1706045"/>
            <a:ext cx="3422796" cy="25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4D87BDD-8DC0-4656-B11B-4BDCD651BAA5}"/>
              </a:ext>
            </a:extLst>
          </p:cNvPr>
          <p:cNvGrpSpPr/>
          <p:nvPr/>
        </p:nvGrpSpPr>
        <p:grpSpPr>
          <a:xfrm>
            <a:off x="3869379" y="2169551"/>
            <a:ext cx="5048135" cy="1662442"/>
            <a:chOff x="3967992" y="2098851"/>
            <a:chExt cx="5048135" cy="1662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59E9E9-8801-4313-8CAA-B9B64E19A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992" y="2098851"/>
              <a:ext cx="5048135" cy="162376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B993C5-6D5F-49F2-947A-36E4740B6CC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644" y="2158669"/>
              <a:ext cx="128914" cy="14674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277D32-B418-4CBE-9EE8-8BDC54EAAF7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587" y="2181983"/>
              <a:ext cx="130285" cy="1001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1F7761-3476-45B3-A056-B8C0177FFD17}"/>
                </a:ext>
              </a:extLst>
            </p:cNvPr>
            <p:cNvSpPr txBox="1"/>
            <p:nvPr/>
          </p:nvSpPr>
          <p:spPr>
            <a:xfrm>
              <a:off x="4081158" y="3422739"/>
              <a:ext cx="2015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-4     -2      0      2      4</a:t>
              </a:r>
              <a:endParaRPr lang="zh-CN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C59BED-5F54-45C9-9CCF-42621A315428}"/>
                </a:ext>
              </a:extLst>
            </p:cNvPr>
            <p:cNvSpPr txBox="1"/>
            <p:nvPr/>
          </p:nvSpPr>
          <p:spPr>
            <a:xfrm>
              <a:off x="6825225" y="3422739"/>
              <a:ext cx="2015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-2     -1      0      1      2</a:t>
              </a:r>
              <a:endParaRPr lang="zh-CN" altLang="en-US" sz="16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11424B1-10DA-4271-8C61-9126AA83C5A8}"/>
                </a:ext>
              </a:extLst>
            </p:cNvPr>
            <p:cNvGrpSpPr/>
            <p:nvPr/>
          </p:nvGrpSpPr>
          <p:grpSpPr>
            <a:xfrm>
              <a:off x="5567597" y="2371907"/>
              <a:ext cx="1426494" cy="338554"/>
              <a:chOff x="5567597" y="2371907"/>
              <a:chExt cx="1426494" cy="3385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0F353C-973D-4780-950C-05A2719A5034}"/>
                  </a:ext>
                </a:extLst>
              </p:cNvPr>
              <p:cNvSpPr txBox="1"/>
              <p:nvPr/>
            </p:nvSpPr>
            <p:spPr>
              <a:xfrm>
                <a:off x="5567597" y="2371907"/>
                <a:ext cx="14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transform    to </a:t>
                </a:r>
                <a:endParaRPr lang="zh-CN" altLang="en-US" sz="1600" dirty="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C23D2C5-6164-4798-A426-23B2EEDBC41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1882" y="2488181"/>
                <a:ext cx="128914" cy="14674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4D5F7CC-B306-403B-9BA2-71A13193758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3806" y="2513347"/>
                <a:ext cx="130285" cy="100114"/>
              </a:xfrm>
              <a:prstGeom prst="rect">
                <a:avLst/>
              </a:prstGeom>
            </p:spPr>
          </p:pic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92A32A7-D8D8-4E18-8687-BBCAEE12DEB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872" y="2854235"/>
              <a:ext cx="215314" cy="13302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2B3FC5D-6B68-42F8-9B28-2AA50E041D7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180" y="2869116"/>
              <a:ext cx="212571" cy="164571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84D43F8-913D-456C-A939-78F9EFCFD7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46" y="5164864"/>
            <a:ext cx="1196190" cy="3047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9ABD59-BB6B-44C0-BE9E-86B17A38CE22}"/>
              </a:ext>
            </a:extLst>
          </p:cNvPr>
          <p:cNvSpPr txBox="1"/>
          <p:nvPr/>
        </p:nvSpPr>
        <p:spPr>
          <a:xfrm>
            <a:off x="1025354" y="4497997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Z-score: the number of standard deviations between variable value and mean</a:t>
            </a:r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28274B-3516-44F5-97EC-873DAED8D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47" y="5954166"/>
            <a:ext cx="1628951" cy="243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BBBAAD-8089-4662-BA89-ADACA3EF1D7F}"/>
              </a:ext>
            </a:extLst>
          </p:cNvPr>
          <p:cNvSpPr txBox="1"/>
          <p:nvPr/>
        </p:nvSpPr>
        <p:spPr>
          <a:xfrm>
            <a:off x="1490452" y="1080000"/>
            <a:ext cx="616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What if different dimensions are heterogeneous?</a:t>
            </a:r>
            <a:endParaRPr lang="zh-CN" alt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24AD64-9DFB-49EB-AB35-0E6EC5327D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52" y="5175355"/>
            <a:ext cx="1321143" cy="251429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41C6E96-2FA2-4F2E-93F9-B9377F9D013B}"/>
              </a:ext>
            </a:extLst>
          </p:cNvPr>
          <p:cNvSpPr/>
          <p:nvPr/>
        </p:nvSpPr>
        <p:spPr>
          <a:xfrm>
            <a:off x="3657600" y="5545123"/>
            <a:ext cx="423558" cy="30476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7627D-04F9-4408-9D3B-73B57F040C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52" y="5954167"/>
            <a:ext cx="1321143" cy="25142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B5F4A983-F04B-4097-ABC0-563E1FA17832}"/>
              </a:ext>
            </a:extLst>
          </p:cNvPr>
          <p:cNvSpPr/>
          <p:nvPr/>
        </p:nvSpPr>
        <p:spPr>
          <a:xfrm>
            <a:off x="1953098" y="5564659"/>
            <a:ext cx="423558" cy="30476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44197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9.1564"/>
  <p:tag name="ORIGINALWIDTH" val="1532.808"/>
  <p:tag name="LATEXADDIN" val="\documentclass{article}&#10;\usepackage{amsmath}&#10;\pagestyle{empty}&#10;\begin{document}&#10;&#10;\begin{eqnarray}&#10;d(\mathbf{x},\mathbf{y})\!\!\!\!\!\!\!\!&amp;&amp;=\left(\sum_i|x_i-y_i|^p\right)^{\frac{1}{p}}\nonumber\\&#10;&amp;&amp;=(\sum_i |d_i|^p)^{\frac{1}{p}}\nonumber&#10;\end{eqnarray}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96.43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0.5}$&#10;&#10;&#10;\end{document}"/>
  <p:tag name="IGUANATEXSIZE" val="15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p$&#10;&#10;&#10;\end{document}"/>
  <p:tag name="IGUANATEXSIZE" val="15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465.69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\varphi(\p,\q)$&#10;&#10;&#10;\end{document}"/>
  <p:tag name="IGUANATEXSIZE" val="15"/>
  <p:tag name="IGUANATEXCURSOR" val="52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28.459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nabla\varphi(\z)$&#10;&#10;&#10;\end{document}"/>
  <p:tag name="IGUANATEXSIZE" val="15"/>
  <p:tag name="IGUANATEXCURSOR" val="52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40.45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0}$&#10;&#10;&#10;\end{document}"/>
  <p:tag name="IGUANATEXSIZE" val="15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336.70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1}$&#10;&#10;&#10;\end{document}"/>
  <p:tag name="IGUANATEXSIZE" val="15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96.43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0.5}$&#10;&#10;&#10;\end{document}"/>
  <p:tag name="IGUANATEXSIZE" val="15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18.447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1.5}$&#10;&#10;&#10;\end{document}"/>
  <p:tag name="IGUANATEXSIZE" val="15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88.45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\infty}$&#10;&#10;&#10;\end{document}"/>
  <p:tag name="IGUANATEXSIZE" val="15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39.70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2}$&#10;&#10;&#10;\end{document}"/>
  <p:tag name="IGUANATEXSIZE" val="15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50.9561"/>
  <p:tag name="LATEXADDIN" val="\documentclass{article}&#10;\usepackage{amsmath}&#10;\pagestyle{empty}&#10;\begin{document}&#10;&#10;&#10;$p=\infty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47.844"/>
  <p:tag name="LATEXADDIN" val="\documentclass{article}&#10;\usepackage{amsmath}&#10;\pagestyle{empty}&#10;\begin{document}&#10;&#10;&#10;$d(\mathbf{x},\mathbf{y})=\max_i|x_i-y_i|$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47.357"/>
  <p:tag name="LATEXADDIN" val="\documentclass{article}&#10;\usepackage{amsmath}&#10;\pagestyle{empty}&#10;\begin{document}&#10;&#10;&#10;$d(\mathbf{x},\mathbf{y})=\sum_i|x_i-y_i|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032.621"/>
  <p:tag name="LATEXADDIN" val="\documentclass{article}&#10;\usepackage{amsmath}&#10;\pagestyle{empty}&#10;\begin{document}&#10;&#10;&#10;$(|d_1|^p+|d_2|^p)^{\frac{1}{p}}=1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5.7143"/>
  <p:tag name="LATEXADDIN" val="\documentclass{article}&#10;\usepackage{amsmath}&#10;\pagestyle{empty}&#10;\begin{document}&#10;&#10;&#10;$p=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349.081"/>
  <p:tag name="LATEXADDIN" val="\documentclass{article}&#10;\usepackage{amsmath}&#10;\pagestyle{empty}&#10;\begin{document}&#10;&#10;&#10;$d(\mathbf{x},\mathbf{y})=\sqrt{\sum_i(x_i-y_i)^2}$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89.4638"/>
  <p:tag name="LATEXADDIN" val="\documentclass{article}&#10;\usepackage{amsmath}&#10;\pagestyle{empty}&#10;\begin{document}&#10;&#10;&#10;$p=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47.357"/>
  <p:tag name="LATEXADDIN" val="\documentclass{article}&#10;\usepackage{amsmath}&#10;\pagestyle{empty}&#10;\begin{document}&#10;&#10;&#10;$d(\mathbf{x},\mathbf{y})=\sum_i|x_i-y_i|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5.7143"/>
  <p:tag name="LATEXADDIN" val="\documentclass{article}&#10;\usepackage{amsmath}&#10;\pagestyle{empty}&#10;\begin{document}&#10;&#10;&#10;$p=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pagestyle{empty}&#10;\begin{document}&#10;&#10;$\mathbf{x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pagestyle{empty}&#10;\begin{document}&#10;&#10;$\mathbf{y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92.613"/>
  <p:tag name="LATEXADDIN" val="\documentclass{article}&#10;\usepackage{amsmath}&#10;\pagestyle{empty}&#10;\begin{document}&#10;&#10;$d(\mathbf{x},\mathbf{y})=6+6=12$&#10;&#10;&#10;\end{document}"/>
  <p:tag name="IGUANATEXSIZE" val="1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187.85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Sim_{cos}(\x,\y)=\frac{\x^T\y}{\|\x\|\|\y\|}$&#10;&#10;&#10;\end{document}"/>
  <p:tag name="IGUANATEXSIZE" val="20"/>
  <p:tag name="IGUANATEXCURSOR" val="55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520.435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euc}(\x,\y)=\|\x-\y\|=\sqrt{\|\x\|^2+\|\y\|^2-2\x^T\y}$&#10;&#10;&#10;\end{document}"/>
  <p:tag name="IGUANATEXSIZE" val="20"/>
  <p:tag name="IGUANATEXCURSOR" val="55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3.6746"/>
  <p:tag name="LATEXADDIN" val="\documentclass{article}&#10;\usepackage{amsmath}&#10;\pagestyle{empty}&#10;\begin{document}&#10;&#10;&#10;$\mathbf{x}=[x_1,x_2]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88.6389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|\x\|=1,\|\y\|=1$&#10;&#10;&#10;\end{document}"/>
  <p:tag name="IGUANATEXSIZE" val="20"/>
  <p:tag name="IGUANATEXCURSOR" val="52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2551.18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euc}(\x,\y)=\sqrt{2-2\x^T\y}=\sqrt{2-2sim_{cos}(\x,\y)}$&#10;&#10;&#10;\end{document}"/>
  <p:tag name="IGUANATEXSIZE" val="20"/>
  <p:tag name="IGUANATEXCURSOR" val="56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50.168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_1 = [x_1,y_1]$&#10;&#10;&#10;\end{document}"/>
  <p:tag name="IGUANATEXSIZE" val="20"/>
  <p:tag name="IGUANATEXCURSOR" val="52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50.168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_2 = [x_2,y_2]$&#10;&#10;&#10;\end{document}"/>
  <p:tag name="IGUANATEXSIZE" val="20"/>
  <p:tag name="IGUANATEXCURSOR" val="52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80.352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(\u_1,\u_2)=\|\u_1-\u_2\|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88.6764"/>
  <p:tag name="LATEXADDIN" val="\documentclass{article}&#10;\usepackage{amsmath}&#10;\pagestyle{empty}&#10;\begin{document}&#10;&#10;$z_1=\frac{x_1-\mu_{x}}{\sigma_x}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801.6498"/>
  <p:tag name="LATEXADDIN" val="\documentclass{article}&#10;\usepackage{amsmath}&#10;\pagestyle{empty}&#10;\begin{document}&#10;&#10;$\tilde{y}_1=z_1\sigma_y+\mu_y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50.168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u_1 = [x_1,y_1]$&#10;&#10;&#10;\end{document}"/>
  <p:tag name="IGUANATEXSIZE" val="20"/>
  <p:tag name="IGUANATEXCURSOR" val="52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50.168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u}_1 = [x_1,\tilde{y}_1]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pagestyle{empty}&#10;\begin{document}&#10;$\mathbf{y}$&#10;&#10;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85.6768"/>
  <p:tag name="LATEXADDIN" val="\documentclass{article}&#10;\usepackage{amsmath}&#10;\pagestyle{empty}&#10;\begin{document}&#10;&#10;&#10;$\mathbf{y}=[y_1,y_2]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pagestyle{empty}&#10;\begin{document}&#10;$\mathbf{x}$&#10;&#10;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117.7353"/>
  <p:tag name="LATEXADDIN" val="\documentclass{article}&#10;\usepackage{amsmath}&#10;\pagestyle{empty}&#10;\begin{document}&#10;&#10;$\sigma_{x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16.2354"/>
  <p:tag name="LATEXADDIN" val="\documentclass{article}&#10;\usepackage{amsmath}&#10;\pagestyle{empty}&#10;\begin{document}&#10;&#10;$\sigma_{y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pagestyle{empty}&#10;\begin{document}&#10;$\mathbf{y}$&#10;&#10;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pagestyle{empty}&#10;\begin{document}&#10;$\mathbf{x}$&#10;&#10;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3.2058"/>
  <p:tag name="LATEXADDIN" val="\documentclass{article}&#10;\usepackage{amsmath}&#10;\pagestyle{empty}&#10;\begin{document}&#10;&#10;&#10;$d(\mathbf{x},\mathbf{y}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48.9313"/>
  <p:tag name="LATEXADDIN" val="\documentclass{article}&#10;\usepackage{amsmath}&#10;\pagestyle{empty}&#10;\begin{document}&#10;&#10;&#10;$d(\mathbf{P}\mathbf{x},\mathbf{P}\mathbf{y}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pagestyle{empty}&#10;\begin{document}&#10;&#10;&#10;$\mathbf{x}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1$&#10;&#10;&#10;\end{document}"/>
  <p:tag name="IGUANATEXSIZE" val="15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pagestyle{empty}&#10;\begin{document}&#10;&#10;&#10;$\mathbf{y}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4210.724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(\P\x,\P\y) = \|\P\x-\P\y\| = \sqrt{(\x^T-\y^T)\P^T\P(\x-\y)}=\sqrt{(\x^T-\y^T)\M(\x-\y)}$&#10;&#10;&#10;\end{document}"/>
  <p:tag name="IGUANATEXSIZE" val="20"/>
  <p:tag name="IGUANATEXCURSOR" val="59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212.973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(\x,\y) = \|\x-\y\| =\sqrt{(\x^T-\y^T)(\x-\y)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6.73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746.53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M} &amp;&amp; \sum_{(\x_i,\x_j)\in\mathcal{D}} d_M(\x_i,\x_j)\nonumber\\&#10;\mbox{s.t.} &amp;&amp; \sum_{(\x_i,\x_j)\in\mathcal{S}} d_M^2(\x_i,\x_j)\leq 1,\nonumber\\&#10;&amp;&amp; \M\succeq \mathbf{0}. \nonumber&#10;\end{eqnarray}&#10;&#10;&#10;\end{document}"/>
  <p:tag name="IGUANATEXSIZE" val="20"/>
  <p:tag name="IGUANATEXCURSOR" val="55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6.73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4.6794"/>
  <p:tag name="ORIGINALWIDTH" val="2980.87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M} &amp;&amp; \|\M\|_F^2\nonumber\\&#10;\mbox{s.t.} &amp;&amp; d_M^2(\x_i,\x_k)- d_M^2(\x_i,\x_j)\geq 1,\forall(\x_i,\x_j,\x_k)\in\mathcal{T}\nonumber\\&#10;&amp;&amp; \M\succeq \mathbf{0}. \nonumber&#10;\end{eqnarray}&#10;&#10;&#10;\end{document}"/>
  <p:tag name="IGUANATEXSIZE" val="20"/>
  <p:tag name="IGUANATEXCURSOR" val="70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1.49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S} = \{(\x^s_1,w^s_1),(\x^s_2,w^s_2),\ldots,(\x^s_m,w^s_m)\}$&#10;&#10;&#10;\end{document}"/>
  <p:tag name="IGUANATEXSIZE" val="20"/>
  <p:tag name="IGUANATEXCURSOR" val="59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35.0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T} = \{(\x^t_1,w^t_1),\ldots,(\x^t_n,w^t_n)\}$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8.7401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S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2$&#10;&#10;&#10;\end{document}"/>
  <p:tag name="IGUANATEXSIZE" val="15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T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8.774"/>
  <p:tag name="ORIGINALWIDTH" val="2199.4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f_{ij}} \!\!\!\!&amp;&amp; \sum_{i=1}^m \sum_{j=1}^n f_{ij}d_{ij}\nonumber\\&#10;\mbox{s.t.} &amp;&amp; f_{ij}\geq 0,\quad 1\leq i\leq m,\,1\leq j\leq n,\nonumber\\&#10;&amp;&amp; \sum_{j=1}^n f_{ij}\leq w^s_i,\quad 1\leq i\leq m,\nonumber\\&#10;&amp;&amp; \sum_{i=1}^m f_{ij}\leq w^t_j,\quad 1\leq j\leq n,\nonumber\\&#10;&amp;&amp;\sum_{i=1}^m \sum_{j=1}^n f_{ij} = \min(\sum_{i=1}^m w^s_i, \sum_{j=1}^n w^t_j).\nonumber&#10;\end{eqnarray}&#10;&#10;&#10;\end{document}"/>
  <p:tag name="IGUANATEXSIZE" val="20"/>
  <p:tag name="IGUANATEXCURSOR" val="64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122.98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w^t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33.483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ij}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i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11.736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j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30.48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w^s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$&#10;&#10;&#10;\end{document}"/>
  <p:tag name="IGUANATEXSIZE" val="20"/>
  <p:tag name="IGUANATEXCURSOR" val="51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17.697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2}$&#10;&#10;&#10;\end{document}"/>
  <p:tag name="IGUANATEXSIZE" val="15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51.74354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q$&#10;&#10;&#10;\end{document}"/>
  <p:tag name="IGUANATEXSIZE" val="20"/>
  <p:tag name="IGUANATEXCURSOR" val="51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white}{x_0}$&#10;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white}{x_1}$&#10;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white}{x_2}$&#10;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white}{p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51.7435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color{white}{q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413.5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(\x,\y)=\sum_{i=1}^{d}\min(x_i,y_i)$&#10;&#10;&#10;\end{document}"/>
  <p:tag name="IGUANATEXSIZE" val="20"/>
  <p:tag name="IGUANATEXCURSOR" val="5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5.7255"/>
  <p:tag name="ORIGINALWIDTH" val="1256.84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(\x,\y)=\sum_{i=1}^{d}\frac{(x_i-y_i)^2}{x_i}$&#10;&#10;&#10;\end{document}"/>
  <p:tag name="IGUANATEXSIZE" val="20"/>
  <p:tag name="IGUANATEXCURSOR" val="57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6.7267"/>
  <p:tag name="ORIGINALWIDTH" val="1189.35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(\x,\y)=\sum_{i=1}^{d}\frac{|x_i-y_i|}{x_i+y_i}$&#10;&#10;&#10;\end{document}"/>
  <p:tag name="IGUANATEXSIZE" val="20"/>
  <p:tag name="IGUANATEXCURSOR" val="55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983.502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MMD}=[\sum_i x_i p(x_i)-\sum_i x_i q(x_i)]^2$&#10;&#10;&#10;\end{document}"/>
  <p:tag name="IGUANATEXSIZE" val="20"/>
  <p:tag name="IGUANATEXCURSOR" val="51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414.69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1}$&#10;&#10;&#10;\end{document}"/>
  <p:tag name="IGUANATEXSIZE" val="15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5"/>
  <p:tag name="LAY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51.74354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q$&#10;&#10;&#10;\end{document}"/>
  <p:tag name="IGUANATEXSIZE" val="20"/>
  <p:tag name="IGUANATEXCURSOR" val="51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$&#10;&#10;&#10;\end{document}"/>
  <p:tag name="IGUANATEXSIZE" val="20"/>
  <p:tag name="IGUANATEXCURSOR" val="51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0.3937"/>
  <p:tag name="ORIGINALWIDTH" val="2869.891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D_{KL}(p|q)\!\!\!\!\!\!\!\!&amp;&amp;=\sum_i p(x_i)\log\frac{p(x_i)}{q(x_i)}\nonumber\\&#10;&amp;&amp; =-\sum_i p(x_i)\log q(y_i)+\sum_i p(x_i)\log p(x_i)\nonumber\\&#10;&amp;&amp; = H(p,q)-H(p)\nonumber&#10;\end{eqnarray}&#10;&#10;&#10;\end{document}"/>
  <p:tag name="IGUANATEXSIZE" val="20"/>
  <p:tag name="IGUANATEXCURSOR" val="66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0.1875"/>
  <p:tag name="ORIGINALWIDTH" val="2554.93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D_{JD}\!\!\!\!\!\!\!\!&amp;&amp;=D_{KL}(p||q)+D_{KL}(q||p)\nonumber\\&#10;&amp;&amp;=\sum_i p(x_i)\log\frac{p(x_i)}{q(x_i)}+\sum_i q(x_i)\log\frac{q(x_i)}{p(x_i)}\nonumber&#10;\end{eqnarray}&#10;&#10;\end{document}"/>
  <p:tag name="IGUANATEXSIZE" val="20"/>
  <p:tag name="IGUANATEXCURSOR" val="59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4.1658"/>
  <p:tag name="ORIGINALWIDTH" val="3956.5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D_{JD}\!\!\!\!\!\!\!\!&amp;&amp;=\frac{1}{2}D_{KL}\left(p||\frac{1}{2}(p+q)\right)+\frac{1}{2}D_{KL}\left(q||\frac{1}{2}(p+q)\right)\nonumber\\&#10;&amp;&amp;=\sum_i \frac{1}{2}p(x_i)\log\frac{p(x_i)}{\frac{1}{2}(p(x_i)+q(x_i))}+\frac{1}{2}\sum_i q(x_i)\log\frac{q(x_i)}{\frac{1}{2}(p(x_i)+q(x_i))}\nonumber&#10;\end{eqnarray}&#10;&#10;\end{document}"/>
  <p:tag name="IGUANATEXSIZE" val="20"/>
  <p:tag name="IGUANATEXCURSOR" val="6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254.96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\varphi}(p,q)=\varphi(\p)-\varphi(\q)-(\p-\q)^T\nabla\varphi(\q) $&#10;&#10;&#10;\end{document}"/>
  <p:tag name="IGUANATEXSIZE" val="20"/>
  <p:tag name="IGUANATEXCURSOR" val="57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499.8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p=[p(x_1),p(x_2),\ldots,p(x_n)]$&#10;&#10;&#10;\end{document}"/>
  <p:tag name="IGUANATEXSIZE" val="20"/>
  <p:tag name="IGUANATEXCURSOR" val="56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487.8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q=[q(x_1),q(x_2),\ldots,q(x_n)]$&#10;&#10;&#10;\end{document}"/>
  <p:tag name="IGUANATEXSIZE" val="20"/>
  <p:tag name="IGUANATEXCURSOR" val="55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5.4443"/>
  <p:tag name="ORIGINALWIDTH" val="2335.95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D_{\varphi}(\p,\q)\!\!\!\!\!\!\!\!&amp;&amp;=\varphi(\p)-\varphi(\q)-(\p-\q)^T\nabla\varphi(\q)\nonumber\\&#10;&amp;&amp;=\frac{1}{2}\|\p-\q\|^2\nonumber &#10;\end{eqnarray}&#10;&#10;&#10;\end{document}"/>
  <p:tag name="IGUANATEXSIZE" val="20"/>
  <p:tag name="IGUANATEXCURSOR" val="6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96.43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=2^{-1.5}$&#10;&#10;&#10;\end{document}"/>
  <p:tag name="IGUANATEXSIZE" val="15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80.9149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arphi(\z)=\frac{1}{2}\z^T\z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80.9149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arphi(\z)=\frac{1}{2}\z^T\z$&#10;&#10;&#10;\end{document}"/>
  <p:tag name="IGUANATEXSIZE" val="15"/>
  <p:tag name="IGUANATEXCURSOR" val="52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q$&#10;&#10;&#10;\end{document}"/>
  <p:tag name="IGUANATEXSIZE" val="15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p$&#10;&#10;&#10;\end{document}"/>
  <p:tag name="IGUANATEXSIZE" val="15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28.459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nabla\varphi(\z)$&#10;&#10;&#10;\end{document}"/>
  <p:tag name="IGUANATEXSIZE" val="15"/>
  <p:tag name="IGUANATEXCURSOR" val="52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465.69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\varphi(\p,\q)$&#10;&#10;&#10;\end{document}"/>
  <p:tag name="IGUANATEXSIZE" val="15"/>
  <p:tag name="IGUANATEXCURSOR" val="52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03.8995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arphi(\z)=\z^T\log\z$&#10;&#10;&#10;\end{document}"/>
  <p:tag name="IGUANATEXSIZE" val="20"/>
  <p:tag name="IGUANATEXCURSOR" val="53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1.1849"/>
  <p:tag name="ORIGINALWIDTH" val="2902.887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D_{\varphi}(\p,\q)\!\!\!\!\!\!\!\!&amp;&amp;=\varphi(\p)-\varphi(\q)-(\p-\q)^T\nabla\varphi(\q)\nonumber\\&#10;&amp;&amp;=\sum_i p(x_i)\log\frac{p(x_i)}{q(x_i)}-\sum_i p(x_i)+\sum_i q(x_i)\nonumber &#10;\end{eqnarray}&#10;&#10;&#10;\end{document}"/>
  <p:tag name="IGUANATEXSIZE" val="20"/>
  <p:tag name="IGUANATEXCURSOR" val="69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03.8995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arphi(\z)=\z^T\log\z$&#10;&#10;&#10;\end{document}"/>
  <p:tag name="IGUANATEXSIZE" val="15"/>
  <p:tag name="IGUANATEXCURSOR" val="53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q$&#10;&#10;&#10;\end{document}"/>
  <p:tag name="IGUANATEXSIZE" val="15"/>
  <p:tag name="IGUANATEXCURSOR" val="5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5513</TotalTime>
  <Words>380</Words>
  <Application>Microsoft Office PowerPoint</Application>
  <PresentationFormat>On-screen Show (4:3)</PresentationFormat>
  <Paragraphs>117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538</cp:revision>
  <dcterms:created xsi:type="dcterms:W3CDTF">2016-04-20T02:59:17Z</dcterms:created>
  <dcterms:modified xsi:type="dcterms:W3CDTF">2019-03-20T00:49:23Z</dcterms:modified>
</cp:coreProperties>
</file>