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4" r:id="rId3"/>
    <p:sldId id="289" r:id="rId4"/>
    <p:sldId id="290" r:id="rId5"/>
    <p:sldId id="291" r:id="rId6"/>
    <p:sldId id="293" r:id="rId7"/>
    <p:sldId id="292" r:id="rId8"/>
    <p:sldId id="294" r:id="rId9"/>
    <p:sldId id="285" r:id="rId10"/>
    <p:sldId id="296" r:id="rId11"/>
    <p:sldId id="295" r:id="rId12"/>
    <p:sldId id="286" r:id="rId13"/>
    <p:sldId id="297" r:id="rId14"/>
    <p:sldId id="298" r:id="rId15"/>
    <p:sldId id="299" r:id="rId16"/>
    <p:sldId id="300" r:id="rId17"/>
    <p:sldId id="302" r:id="rId18"/>
    <p:sldId id="287" r:id="rId19"/>
    <p:sldId id="304" r:id="rId20"/>
    <p:sldId id="305" r:id="rId21"/>
    <p:sldId id="282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94580" autoAdjust="0"/>
  </p:normalViewPr>
  <p:slideViewPr>
    <p:cSldViewPr snapToGrid="0">
      <p:cViewPr varScale="1">
        <p:scale>
          <a:sx n="85" d="100"/>
          <a:sy n="85" d="100"/>
        </p:scale>
        <p:origin x="13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ea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114029"/>
            <a:ext cx="7886700" cy="60429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lt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ai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11" r:id="rId3"/>
    <p:sldLayoutId id="2147483818" r:id="rId4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None/>
        <a:defRPr sz="2400" i="0" u="sng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u="sng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3.xml"/><Relationship Id="rId7" Type="http://schemas.openxmlformats.org/officeDocument/2006/relationships/image" Target="../media/image2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27.png"/><Relationship Id="rId5" Type="http://schemas.openxmlformats.org/officeDocument/2006/relationships/tags" Target="../tags/tag5.xml"/><Relationship Id="rId10" Type="http://schemas.openxmlformats.org/officeDocument/2006/relationships/image" Target="../media/image26.png"/><Relationship Id="rId4" Type="http://schemas.openxmlformats.org/officeDocument/2006/relationships/tags" Target="../tags/tag4.xml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1.png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3.xml"/><Relationship Id="rId12" Type="http://schemas.openxmlformats.org/officeDocument/2006/relationships/image" Target="../media/image30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29.png"/><Relationship Id="rId5" Type="http://schemas.openxmlformats.org/officeDocument/2006/relationships/tags" Target="../tags/tag10.xml"/><Relationship Id="rId10" Type="http://schemas.openxmlformats.org/officeDocument/2006/relationships/image" Target="../media/image28.png"/><Relationship Id="rId4" Type="http://schemas.openxmlformats.org/officeDocument/2006/relationships/tags" Target="../tags/tag9.xml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+mn-lt"/>
              </a:rPr>
              <a:t>Principles of Data Science</a:t>
            </a:r>
            <a:endParaRPr lang="zh-CN" altLang="en-US" sz="4400" dirty="0">
              <a:latin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>
                <a:latin typeface="+mn-lt"/>
              </a:rPr>
              <a:t>Li Niu</a:t>
            </a: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12F795-145D-4FDE-899B-F8E5B64E18FF}"/>
              </a:ext>
            </a:extLst>
          </p:cNvPr>
          <p:cNvSpPr/>
          <p:nvPr/>
        </p:nvSpPr>
        <p:spPr>
          <a:xfrm>
            <a:off x="448322" y="1988922"/>
            <a:ext cx="861577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dirty="0"/>
              <a:t>Statistical methods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dirty="0"/>
              <a:t>use a model (e.g., Gaussian) to fit the distribution of all data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dirty="0"/>
              <a:t>use two models to fit the distributions of non-outliers and outliers separately</a:t>
            </a:r>
          </a:p>
          <a:p>
            <a:pPr algn="just"/>
            <a:endParaRPr lang="en-US" altLang="zh-CN" sz="2000" dirty="0"/>
          </a:p>
          <a:p>
            <a:pPr algn="just"/>
            <a:r>
              <a:rPr lang="en-US" altLang="zh-CN" sz="2000" b="1" dirty="0"/>
              <a:t>Distance based methods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dirty="0"/>
              <a:t>the density within a neighborhood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dirty="0"/>
              <a:t>the distance from a nearest neighbor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algn="just"/>
            <a:r>
              <a:rPr lang="en-US" altLang="zh-CN" sz="2000" b="1" dirty="0"/>
              <a:t>Learning based method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dirty="0"/>
              <a:t>clustering, the smallest cluster is likely to contain outliers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dirty="0"/>
              <a:t>one-class classifier (e.g., one-class SVM)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dirty="0"/>
              <a:t>binary classifier (e.g., naive Bayes for spam filtering, weighted binary SVM)</a:t>
            </a:r>
            <a:endParaRPr lang="en-US" altLang="zh-CN" sz="2000" b="0" i="0" dirty="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E6B979-AF37-4726-832F-88DB1FEDE5AE}"/>
              </a:ext>
            </a:extLst>
          </p:cNvPr>
          <p:cNvSpPr txBox="1"/>
          <p:nvPr/>
        </p:nvSpPr>
        <p:spPr>
          <a:xfrm>
            <a:off x="3468172" y="1080000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Remove outliers</a:t>
            </a:r>
            <a:endParaRPr lang="zh-CN" alt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469956008"/>
      </p:ext>
    </p:extLst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DB6287-D046-45B3-A3F8-5A492E4B9E49}"/>
              </a:ext>
            </a:extLst>
          </p:cNvPr>
          <p:cNvSpPr txBox="1"/>
          <p:nvPr/>
        </p:nvSpPr>
        <p:spPr>
          <a:xfrm>
            <a:off x="3287834" y="1080000"/>
            <a:ext cx="2568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Data Preprocessing</a:t>
            </a:r>
            <a:endParaRPr lang="zh-CN" altLang="en-US" sz="24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346B2-F273-49F9-9A50-5C5A63FB10ED}"/>
              </a:ext>
            </a:extLst>
          </p:cNvPr>
          <p:cNvSpPr txBox="1"/>
          <p:nvPr/>
        </p:nvSpPr>
        <p:spPr>
          <a:xfrm>
            <a:off x="3323100" y="2470186"/>
            <a:ext cx="249780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Smooth data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Remove outliers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/>
              <a:t>Fill in missing data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Quantize data</a:t>
            </a:r>
          </a:p>
        </p:txBody>
      </p:sp>
    </p:spTree>
    <p:extLst>
      <p:ext uri="{BB962C8B-B14F-4D97-AF65-F5344CB8AC3E}">
        <p14:creationId xmlns:p14="http://schemas.microsoft.com/office/powerpoint/2010/main" val="4034855816"/>
      </p:ext>
    </p:extLst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4FF22D-6392-4AFF-B2D9-46834FD31888}"/>
              </a:ext>
            </a:extLst>
          </p:cNvPr>
          <p:cNvSpPr txBox="1"/>
          <p:nvPr/>
        </p:nvSpPr>
        <p:spPr>
          <a:xfrm>
            <a:off x="3297452" y="1080000"/>
            <a:ext cx="2549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Fill in missing data</a:t>
            </a:r>
            <a:endParaRPr lang="zh-CN" altLang="en-US" sz="2400" dirty="0" err="1"/>
          </a:p>
        </p:txBody>
      </p:sp>
      <p:pic>
        <p:nvPicPr>
          <p:cNvPr id="1026" name="Picture 2" descr="Missing Data">
            <a:extLst>
              <a:ext uri="{FF2B5EF4-FFF2-40B4-BE49-F238E27FC236}">
                <a16:creationId xmlns:a16="http://schemas.microsoft.com/office/drawing/2014/main" id="{F812A408-E0AC-474C-AB95-4F05A4869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10" y="1938315"/>
            <a:ext cx="40767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52C36C-AEE8-42D9-9A67-3A5790C37D0C}"/>
              </a:ext>
            </a:extLst>
          </p:cNvPr>
          <p:cNvSpPr/>
          <p:nvPr/>
        </p:nvSpPr>
        <p:spPr>
          <a:xfrm>
            <a:off x="4136993" y="4092606"/>
            <a:ext cx="363985" cy="97654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D792BB-A76F-44B5-A947-DEBCCE057505}"/>
              </a:ext>
            </a:extLst>
          </p:cNvPr>
          <p:cNvCxnSpPr>
            <a:stCxn id="4" idx="3"/>
          </p:cNvCxnSpPr>
          <p:nvPr/>
        </p:nvCxnSpPr>
        <p:spPr>
          <a:xfrm flipV="1">
            <a:off x="4500978" y="4279037"/>
            <a:ext cx="408373" cy="30184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333A94-4BFF-414D-8EE6-04A290DE29F6}"/>
              </a:ext>
            </a:extLst>
          </p:cNvPr>
          <p:cNvSpPr txBox="1"/>
          <p:nvPr/>
        </p:nvSpPr>
        <p:spPr>
          <a:xfrm>
            <a:off x="4909351" y="4038418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missing data</a:t>
            </a:r>
            <a:endParaRPr lang="zh-CN" alt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223330986"/>
      </p:ext>
    </p:extLst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4FF22D-6392-4AFF-B2D9-46834FD31888}"/>
              </a:ext>
            </a:extLst>
          </p:cNvPr>
          <p:cNvSpPr txBox="1"/>
          <p:nvPr/>
        </p:nvSpPr>
        <p:spPr>
          <a:xfrm>
            <a:off x="3297452" y="1080000"/>
            <a:ext cx="2549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Fill in missing data</a:t>
            </a:r>
            <a:endParaRPr lang="zh-CN" altLang="en-US" sz="2400" dirty="0" err="1"/>
          </a:p>
        </p:txBody>
      </p:sp>
      <p:pic>
        <p:nvPicPr>
          <p:cNvPr id="1026" name="Picture 2" descr="Missing Data">
            <a:extLst>
              <a:ext uri="{FF2B5EF4-FFF2-40B4-BE49-F238E27FC236}">
                <a16:creationId xmlns:a16="http://schemas.microsoft.com/office/drawing/2014/main" id="{F812A408-E0AC-474C-AB95-4F05A4869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10" y="1938315"/>
            <a:ext cx="40767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C0E64D-522C-4456-A0CA-F0B3C2DAE75B}"/>
              </a:ext>
            </a:extLst>
          </p:cNvPr>
          <p:cNvSpPr/>
          <p:nvPr/>
        </p:nvSpPr>
        <p:spPr>
          <a:xfrm>
            <a:off x="4136993" y="4092606"/>
            <a:ext cx="363985" cy="97654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5ECDC-DEC9-418F-B3B8-E6CE8FD73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1938315"/>
            <a:ext cx="1979477" cy="350369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328273-8411-47CC-9ED6-8A93C2EDAE10}"/>
              </a:ext>
            </a:extLst>
          </p:cNvPr>
          <p:cNvSpPr/>
          <p:nvPr/>
        </p:nvSpPr>
        <p:spPr>
          <a:xfrm>
            <a:off x="6380578" y="4092606"/>
            <a:ext cx="638899" cy="97654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45E65-A0D8-4022-BA1D-5D5456DEC3E8}"/>
              </a:ext>
            </a:extLst>
          </p:cNvPr>
          <p:cNvSpPr txBox="1"/>
          <p:nvPr/>
        </p:nvSpPr>
        <p:spPr>
          <a:xfrm>
            <a:off x="4798705" y="5803270"/>
            <a:ext cx="3802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Fill in a constant (e.g., mean value)</a:t>
            </a:r>
            <a:endParaRPr lang="zh-CN" alt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793988346"/>
      </p:ext>
    </p:extLst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4FF22D-6392-4AFF-B2D9-46834FD31888}"/>
              </a:ext>
            </a:extLst>
          </p:cNvPr>
          <p:cNvSpPr txBox="1"/>
          <p:nvPr/>
        </p:nvSpPr>
        <p:spPr>
          <a:xfrm>
            <a:off x="3297452" y="1080000"/>
            <a:ext cx="2549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Fill in missing data</a:t>
            </a:r>
            <a:endParaRPr lang="zh-CN" altLang="en-US" sz="2400" dirty="0" err="1"/>
          </a:p>
        </p:txBody>
      </p:sp>
      <p:pic>
        <p:nvPicPr>
          <p:cNvPr id="1026" name="Picture 2" descr="Missing Data">
            <a:extLst>
              <a:ext uri="{FF2B5EF4-FFF2-40B4-BE49-F238E27FC236}">
                <a16:creationId xmlns:a16="http://schemas.microsoft.com/office/drawing/2014/main" id="{F812A408-E0AC-474C-AB95-4F05A4869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10" y="1938315"/>
            <a:ext cx="40767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C0E64D-522C-4456-A0CA-F0B3C2DAE75B}"/>
              </a:ext>
            </a:extLst>
          </p:cNvPr>
          <p:cNvSpPr/>
          <p:nvPr/>
        </p:nvSpPr>
        <p:spPr>
          <a:xfrm>
            <a:off x="4136993" y="4092606"/>
            <a:ext cx="363985" cy="97654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E7FD5-6F04-47AE-8BEF-2A5BD2E9F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99" y="1938315"/>
            <a:ext cx="1980000" cy="372427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0BFBC2-C740-471A-9354-091BFB374912}"/>
              </a:ext>
            </a:extLst>
          </p:cNvPr>
          <p:cNvSpPr/>
          <p:nvPr/>
        </p:nvSpPr>
        <p:spPr>
          <a:xfrm>
            <a:off x="6380578" y="4092606"/>
            <a:ext cx="638899" cy="97654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5B066-321B-4EA8-8EEF-A01581D7631D}"/>
              </a:ext>
            </a:extLst>
          </p:cNvPr>
          <p:cNvSpPr txBox="1"/>
          <p:nvPr/>
        </p:nvSpPr>
        <p:spPr>
          <a:xfrm>
            <a:off x="4567884" y="5803270"/>
            <a:ext cx="4347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Fill in estimated values (e.g., regression)</a:t>
            </a:r>
            <a:endParaRPr lang="zh-CN" alt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2676010053"/>
      </p:ext>
    </p:extLst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DB6287-D046-45B3-A3F8-5A492E4B9E49}"/>
              </a:ext>
            </a:extLst>
          </p:cNvPr>
          <p:cNvSpPr txBox="1"/>
          <p:nvPr/>
        </p:nvSpPr>
        <p:spPr>
          <a:xfrm>
            <a:off x="3287834" y="1080000"/>
            <a:ext cx="2568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Data Preprocessing</a:t>
            </a:r>
            <a:endParaRPr lang="zh-CN" altLang="en-US" sz="24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346B2-F273-49F9-9A50-5C5A63FB10ED}"/>
              </a:ext>
            </a:extLst>
          </p:cNvPr>
          <p:cNvSpPr txBox="1"/>
          <p:nvPr/>
        </p:nvSpPr>
        <p:spPr>
          <a:xfrm>
            <a:off x="3323100" y="2470186"/>
            <a:ext cx="249780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Smooth data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Remove outliers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Fill in missing data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/>
              <a:t>Quantize data</a:t>
            </a:r>
          </a:p>
        </p:txBody>
      </p:sp>
    </p:spTree>
    <p:extLst>
      <p:ext uri="{BB962C8B-B14F-4D97-AF65-F5344CB8AC3E}">
        <p14:creationId xmlns:p14="http://schemas.microsoft.com/office/powerpoint/2010/main" val="1104951883"/>
      </p:ext>
    </p:extLst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D88883-6685-4F9D-A79E-A043B40F4576}"/>
              </a:ext>
            </a:extLst>
          </p:cNvPr>
          <p:cNvSpPr txBox="1"/>
          <p:nvPr/>
        </p:nvSpPr>
        <p:spPr>
          <a:xfrm>
            <a:off x="3720645" y="1080000"/>
            <a:ext cx="1702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Binarization</a:t>
            </a:r>
            <a:endParaRPr lang="zh-CN" altLang="en-US" sz="24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69C20-0BF7-4D5D-878C-BF208DBA47FC}"/>
              </a:ext>
            </a:extLst>
          </p:cNvPr>
          <p:cNvSpPr txBox="1"/>
          <p:nvPr/>
        </p:nvSpPr>
        <p:spPr>
          <a:xfrm>
            <a:off x="2068497" y="2130640"/>
            <a:ext cx="5112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Map continuous values to binary values (2 bins)</a:t>
            </a:r>
            <a:endParaRPr lang="zh-CN" altLang="en-US" sz="2000" dirty="0" err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2E1DF7-27EA-4D90-8191-3A26EEC17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081" y="3428998"/>
            <a:ext cx="2133600" cy="2143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79E6D0-D518-426E-8014-5587B738C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306" y="3428998"/>
            <a:ext cx="2133600" cy="2143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FDE073-D965-41B5-83E6-B704CF03B40E}"/>
              </a:ext>
            </a:extLst>
          </p:cNvPr>
          <p:cNvSpPr txBox="1"/>
          <p:nvPr/>
        </p:nvSpPr>
        <p:spPr>
          <a:xfrm>
            <a:off x="2543919" y="3059666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original image</a:t>
            </a:r>
            <a:endParaRPr lang="zh-CN" altLang="en-US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77CDB-BD3E-44A0-93A1-8050F0973BD3}"/>
              </a:ext>
            </a:extLst>
          </p:cNvPr>
          <p:cNvSpPr txBox="1"/>
          <p:nvPr/>
        </p:nvSpPr>
        <p:spPr>
          <a:xfrm>
            <a:off x="5339143" y="3059666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binarized image</a:t>
            </a:r>
            <a:endParaRPr lang="zh-CN" altLang="en-US" dirty="0" err="1"/>
          </a:p>
        </p:txBody>
      </p:sp>
    </p:spTree>
    <p:extLst>
      <p:ext uri="{BB962C8B-B14F-4D97-AF65-F5344CB8AC3E}">
        <p14:creationId xmlns:p14="http://schemas.microsoft.com/office/powerpoint/2010/main" val="2484346465"/>
      </p:ext>
    </p:extLst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D88883-6685-4F9D-A79E-A043B40F4576}"/>
              </a:ext>
            </a:extLst>
          </p:cNvPr>
          <p:cNvSpPr txBox="1"/>
          <p:nvPr/>
        </p:nvSpPr>
        <p:spPr>
          <a:xfrm>
            <a:off x="3720645" y="1080000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Quantization</a:t>
            </a:r>
            <a:endParaRPr lang="zh-CN" altLang="en-US" sz="2400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D4AB91-93F8-475B-9F5A-7ECBFB8C5D08}"/>
              </a:ext>
            </a:extLst>
          </p:cNvPr>
          <p:cNvSpPr txBox="1"/>
          <p:nvPr/>
        </p:nvSpPr>
        <p:spPr>
          <a:xfrm>
            <a:off x="1468426" y="2130640"/>
            <a:ext cx="6348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Map continuous values to discrete values (more than 2 bins)</a:t>
            </a:r>
            <a:endParaRPr lang="zh-CN" altLang="en-US" sz="2000" dirty="0" err="1"/>
          </a:p>
        </p:txBody>
      </p:sp>
      <p:pic>
        <p:nvPicPr>
          <p:cNvPr id="2050" name="Picture 2" descr="https://upload.wikimedia.org/wikipedia/commons/b/b1/2-bit_resolution_analog_comparison.png">
            <a:extLst>
              <a:ext uri="{FF2B5EF4-FFF2-40B4-BE49-F238E27FC236}">
                <a16:creationId xmlns:a16="http://schemas.microsoft.com/office/drawing/2014/main" id="{BB65B7E4-D361-46A1-AC80-F9D388FB0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555" y="3429000"/>
            <a:ext cx="2167858" cy="15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b/b7/3-bit_resolution_analog_comparison.png">
            <a:extLst>
              <a:ext uri="{FF2B5EF4-FFF2-40B4-BE49-F238E27FC236}">
                <a16:creationId xmlns:a16="http://schemas.microsoft.com/office/drawing/2014/main" id="{9436691D-48C5-4999-9509-C53FA14FA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981" y="3353363"/>
            <a:ext cx="2554975" cy="214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C66857-E847-4E83-9DBD-559698585F8A}"/>
              </a:ext>
            </a:extLst>
          </p:cNvPr>
          <p:cNvSpPr txBox="1"/>
          <p:nvPr/>
        </p:nvSpPr>
        <p:spPr>
          <a:xfrm>
            <a:off x="2391145" y="296960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4 bins</a:t>
            </a:r>
            <a:endParaRPr lang="zh-CN" altLang="en-US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C58414-701C-48E7-9B46-658A3F3205D7}"/>
              </a:ext>
            </a:extLst>
          </p:cNvPr>
          <p:cNvSpPr txBox="1"/>
          <p:nvPr/>
        </p:nvSpPr>
        <p:spPr>
          <a:xfrm>
            <a:off x="5639090" y="296960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8 bins</a:t>
            </a:r>
            <a:endParaRPr lang="zh-CN" altLang="en-US" dirty="0" err="1"/>
          </a:p>
        </p:txBody>
      </p:sp>
    </p:spTree>
    <p:extLst>
      <p:ext uri="{BB962C8B-B14F-4D97-AF65-F5344CB8AC3E}">
        <p14:creationId xmlns:p14="http://schemas.microsoft.com/office/powerpoint/2010/main" val="3692281066"/>
      </p:ext>
    </p:extLst>
  </p:cSld>
  <p:clrMapOvr>
    <a:masterClrMapping/>
  </p:clrMapOvr>
  <p:transition spd="med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EA60AC-AA2F-4F49-831E-FAD03AF1964E}"/>
              </a:ext>
            </a:extLst>
          </p:cNvPr>
          <p:cNvSpPr txBox="1"/>
          <p:nvPr/>
        </p:nvSpPr>
        <p:spPr>
          <a:xfrm>
            <a:off x="3720645" y="1080000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Quantization</a:t>
            </a:r>
            <a:endParaRPr lang="zh-CN" altLang="en-US" sz="240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CAFA62-6C82-4E97-8C38-B2DE6E860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17" y="2957829"/>
            <a:ext cx="2133600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2CA0B9-49B6-4F03-ABC1-F024FC24F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177" y="2957829"/>
            <a:ext cx="2133600" cy="2143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B6E5B7-C1D6-4B96-B940-E3670E1A7D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937" y="2957829"/>
            <a:ext cx="2133600" cy="2143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6995A3-CB74-4479-8338-6FA952914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697" y="2957829"/>
            <a:ext cx="2133600" cy="21431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5AF3690-ABC1-4856-AD34-1219CDBAB88F}"/>
              </a:ext>
            </a:extLst>
          </p:cNvPr>
          <p:cNvSpPr txBox="1"/>
          <p:nvPr/>
        </p:nvSpPr>
        <p:spPr>
          <a:xfrm>
            <a:off x="555321" y="2439105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original image</a:t>
            </a:r>
            <a:endParaRPr lang="zh-CN" altLang="en-US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37BEF0-7956-4142-B36A-B6AAAF97B8A9}"/>
              </a:ext>
            </a:extLst>
          </p:cNvPr>
          <p:cNvSpPr txBox="1"/>
          <p:nvPr/>
        </p:nvSpPr>
        <p:spPr>
          <a:xfrm>
            <a:off x="3051426" y="243910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2 bins</a:t>
            </a:r>
            <a:endParaRPr lang="zh-CN" altLang="en-US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365CE8-4D1C-4E02-96C4-5927F270226F}"/>
              </a:ext>
            </a:extLst>
          </p:cNvPr>
          <p:cNvSpPr txBox="1"/>
          <p:nvPr/>
        </p:nvSpPr>
        <p:spPr>
          <a:xfrm>
            <a:off x="5192424" y="243910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16 bins</a:t>
            </a:r>
            <a:endParaRPr lang="zh-CN" altLang="en-US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28A132-FCAC-4CE7-AF1A-BCCB3E64C578}"/>
              </a:ext>
            </a:extLst>
          </p:cNvPr>
          <p:cNvSpPr txBox="1"/>
          <p:nvPr/>
        </p:nvSpPr>
        <p:spPr>
          <a:xfrm>
            <a:off x="7259575" y="243910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64 bins</a:t>
            </a:r>
            <a:endParaRPr lang="zh-CN" altLang="en-US" dirty="0" err="1"/>
          </a:p>
        </p:txBody>
      </p:sp>
    </p:spTree>
    <p:extLst>
      <p:ext uri="{BB962C8B-B14F-4D97-AF65-F5344CB8AC3E}">
        <p14:creationId xmlns:p14="http://schemas.microsoft.com/office/powerpoint/2010/main" val="3031170987"/>
      </p:ext>
    </p:extLst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6CD01A-1E6C-4C42-9AC5-45E3F422BBF1}"/>
              </a:ext>
            </a:extLst>
          </p:cNvPr>
          <p:cNvSpPr txBox="1"/>
          <p:nvPr/>
        </p:nvSpPr>
        <p:spPr>
          <a:xfrm>
            <a:off x="3720645" y="1080000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Quantization</a:t>
            </a:r>
            <a:endParaRPr lang="zh-CN" altLang="en-US" sz="24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AF1D01-D682-48F1-8975-3040CAA2946F}"/>
              </a:ext>
            </a:extLst>
          </p:cNvPr>
          <p:cNvSpPr txBox="1"/>
          <p:nvPr/>
        </p:nvSpPr>
        <p:spPr>
          <a:xfrm>
            <a:off x="1361243" y="2353608"/>
            <a:ext cx="2866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learn a codebook of size k</a:t>
            </a:r>
            <a:endParaRPr lang="zh-CN" altLang="en-US" sz="2000" dirty="0" err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53104DB-A13D-490B-8A6F-1055DB063F3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243" y="1875268"/>
            <a:ext cx="2276571" cy="2529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56B2556-3C24-43B2-9D30-17F8D7B583BE}"/>
              </a:ext>
            </a:extLst>
          </p:cNvPr>
          <p:cNvSpPr txBox="1"/>
          <p:nvPr/>
        </p:nvSpPr>
        <p:spPr>
          <a:xfrm>
            <a:off x="3834094" y="177972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with </a:t>
            </a:r>
            <a:endParaRPr lang="zh-CN" altLang="en-US" sz="2000" dirty="0" err="1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515C024-2DAA-4A1D-8B99-43680D8184C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83937"/>
            <a:ext cx="2529524" cy="262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9303D7-402C-482B-8C28-D09BF199CC7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243" y="2928159"/>
            <a:ext cx="2028192" cy="262095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184565EC-1767-4D49-BF21-76B1023E8698}"/>
              </a:ext>
            </a:extLst>
          </p:cNvPr>
          <p:cNvSpPr/>
          <p:nvPr/>
        </p:nvSpPr>
        <p:spPr>
          <a:xfrm>
            <a:off x="2399931" y="3315489"/>
            <a:ext cx="338690" cy="95391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8F930B-2ED3-4154-B8AD-745A817EC626}"/>
              </a:ext>
            </a:extLst>
          </p:cNvPr>
          <p:cNvSpPr txBox="1"/>
          <p:nvPr/>
        </p:nvSpPr>
        <p:spPr>
          <a:xfrm>
            <a:off x="1305821" y="351471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codebook</a:t>
            </a:r>
            <a:endParaRPr lang="zh-CN" altLang="en-US" dirty="0" err="1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635AD1E-15F4-4D13-A236-5A7D84F6D3A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05" y="4508777"/>
            <a:ext cx="2012952" cy="25142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F47ED8-A47F-4855-9CE5-E4BA4DB47F6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220" y="5287414"/>
            <a:ext cx="1112381" cy="23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8191"/>
      </p:ext>
    </p:extLst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DB6287-D046-45B3-A3F8-5A492E4B9E49}"/>
              </a:ext>
            </a:extLst>
          </p:cNvPr>
          <p:cNvSpPr txBox="1"/>
          <p:nvPr/>
        </p:nvSpPr>
        <p:spPr>
          <a:xfrm>
            <a:off x="3287834" y="1080000"/>
            <a:ext cx="2568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Data Preprocessing</a:t>
            </a:r>
            <a:endParaRPr lang="zh-CN" altLang="en-US" sz="24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346B2-F273-49F9-9A50-5C5A63FB10ED}"/>
              </a:ext>
            </a:extLst>
          </p:cNvPr>
          <p:cNvSpPr txBox="1"/>
          <p:nvPr/>
        </p:nvSpPr>
        <p:spPr>
          <a:xfrm>
            <a:off x="3323100" y="2470186"/>
            <a:ext cx="249780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/>
              <a:t>Smooth data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Remove outliers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Fill in missing data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Quantize data</a:t>
            </a:r>
          </a:p>
        </p:txBody>
      </p:sp>
    </p:spTree>
    <p:extLst>
      <p:ext uri="{BB962C8B-B14F-4D97-AF65-F5344CB8AC3E}">
        <p14:creationId xmlns:p14="http://schemas.microsoft.com/office/powerpoint/2010/main" val="2438041673"/>
      </p:ext>
    </p:extLst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6CD01A-1E6C-4C42-9AC5-45E3F422BBF1}"/>
              </a:ext>
            </a:extLst>
          </p:cNvPr>
          <p:cNvSpPr txBox="1"/>
          <p:nvPr/>
        </p:nvSpPr>
        <p:spPr>
          <a:xfrm>
            <a:off x="3169212" y="1080000"/>
            <a:ext cx="2805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Product Quantization</a:t>
            </a:r>
            <a:endParaRPr lang="zh-CN" altLang="en-US" sz="2400" dirty="0" err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03E36D-3F35-47AA-A961-A3343A5D556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243" y="1875268"/>
            <a:ext cx="2276571" cy="2529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316EE1-13BD-4BAF-B5BF-EA6F222FEF0A}"/>
              </a:ext>
            </a:extLst>
          </p:cNvPr>
          <p:cNvSpPr txBox="1"/>
          <p:nvPr/>
        </p:nvSpPr>
        <p:spPr>
          <a:xfrm>
            <a:off x="3834094" y="177972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with </a:t>
            </a:r>
            <a:endParaRPr lang="zh-CN" altLang="en-US" sz="2000" dirty="0" err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7CBB72-1DA0-4349-A811-8EAE964D16B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83937"/>
            <a:ext cx="2529524" cy="2620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480ACE-EE7C-45EB-AF42-DC8E4B68D89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243" y="2928159"/>
            <a:ext cx="6069336" cy="262095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E9D3FC-21A6-48A5-8E4C-5D61A9C7EB9E}"/>
              </a:ext>
            </a:extLst>
          </p:cNvPr>
          <p:cNvSpPr/>
          <p:nvPr/>
        </p:nvSpPr>
        <p:spPr>
          <a:xfrm>
            <a:off x="2077112" y="2928159"/>
            <a:ext cx="1004756" cy="26209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5722ADB-E49F-4145-A800-B8038A022BD3}"/>
              </a:ext>
            </a:extLst>
          </p:cNvPr>
          <p:cNvSpPr/>
          <p:nvPr/>
        </p:nvSpPr>
        <p:spPr>
          <a:xfrm>
            <a:off x="3138267" y="2928159"/>
            <a:ext cx="925733" cy="26209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8D369EA-B8A0-418D-A530-6B410A7ADE07}"/>
              </a:ext>
            </a:extLst>
          </p:cNvPr>
          <p:cNvSpPr/>
          <p:nvPr/>
        </p:nvSpPr>
        <p:spPr>
          <a:xfrm>
            <a:off x="6299199" y="2945971"/>
            <a:ext cx="1245379" cy="26209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4393B2C-9237-4541-B5EF-15B7B6DEC11A}"/>
              </a:ext>
            </a:extLst>
          </p:cNvPr>
          <p:cNvSpPr/>
          <p:nvPr/>
        </p:nvSpPr>
        <p:spPr>
          <a:xfrm>
            <a:off x="2399931" y="3315489"/>
            <a:ext cx="338690" cy="95391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A98868ED-2FC2-4E23-AD43-23C94D5D6E6B}"/>
              </a:ext>
            </a:extLst>
          </p:cNvPr>
          <p:cNvSpPr/>
          <p:nvPr/>
        </p:nvSpPr>
        <p:spPr>
          <a:xfrm>
            <a:off x="3539062" y="3315489"/>
            <a:ext cx="338690" cy="95391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2EAD261F-57AD-4C7E-8EB8-F5545F543A1E}"/>
              </a:ext>
            </a:extLst>
          </p:cNvPr>
          <p:cNvSpPr/>
          <p:nvPr/>
        </p:nvSpPr>
        <p:spPr>
          <a:xfrm>
            <a:off x="6507023" y="3315489"/>
            <a:ext cx="338690" cy="95391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175EC-5330-4D92-958F-286919FFB3D0}"/>
              </a:ext>
            </a:extLst>
          </p:cNvPr>
          <p:cNvSpPr txBox="1"/>
          <p:nvPr/>
        </p:nvSpPr>
        <p:spPr>
          <a:xfrm>
            <a:off x="1305821" y="3514714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codebook 1</a:t>
            </a:r>
            <a:endParaRPr lang="zh-CN" altLang="en-US" dirty="0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C16BCD-12F2-439B-8BA8-0D79505622C9}"/>
              </a:ext>
            </a:extLst>
          </p:cNvPr>
          <p:cNvSpPr txBox="1"/>
          <p:nvPr/>
        </p:nvSpPr>
        <p:spPr>
          <a:xfrm>
            <a:off x="3832731" y="3498360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codebook 2</a:t>
            </a:r>
            <a:endParaRPr lang="zh-CN" altLang="en-US" dirty="0" err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BA26BB-7485-4A6B-8A79-2E6BED9ED5C2}"/>
              </a:ext>
            </a:extLst>
          </p:cNvPr>
          <p:cNvSpPr txBox="1"/>
          <p:nvPr/>
        </p:nvSpPr>
        <p:spPr>
          <a:xfrm>
            <a:off x="6777979" y="3518015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codebook m</a:t>
            </a:r>
            <a:endParaRPr lang="zh-CN" altLang="en-US" dirty="0" err="1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89550F2-13E9-4FFA-B40F-DB124DAB472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04" y="4508777"/>
            <a:ext cx="5447620" cy="2514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85DDD0-99F3-47D4-818F-1C1A7D85977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479" y="5270540"/>
            <a:ext cx="1229715" cy="21638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AE36B46-8E0B-4B2E-ADBC-F75D5BF57345}"/>
              </a:ext>
            </a:extLst>
          </p:cNvPr>
          <p:cNvSpPr txBox="1"/>
          <p:nvPr/>
        </p:nvSpPr>
        <p:spPr>
          <a:xfrm>
            <a:off x="1360924" y="2353943"/>
            <a:ext cx="4679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learn a codebook of size k for each segment</a:t>
            </a:r>
            <a:endParaRPr lang="zh-CN" altLang="en-US" sz="2000" dirty="0" err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F4EDAF-4EA9-4837-A1E8-2A162B9EB21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715" y="5947393"/>
            <a:ext cx="1647238" cy="23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63580"/>
      </p:ext>
    </p:extLst>
  </p:cSld>
  <p:clrMapOvr>
    <a:masterClrMapping/>
  </p:clrMapOvr>
  <p:transition spd="med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</a:rPr>
              <a:t>Thanks!</a:t>
            </a: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DB6287-D046-45B3-A3F8-5A492E4B9E49}"/>
              </a:ext>
            </a:extLst>
          </p:cNvPr>
          <p:cNvSpPr txBox="1"/>
          <p:nvPr/>
        </p:nvSpPr>
        <p:spPr>
          <a:xfrm>
            <a:off x="3561948" y="1080000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Median filter</a:t>
            </a:r>
            <a:endParaRPr lang="zh-CN" altLang="en-US" sz="2400" dirty="0" err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976FFF-F939-4549-8FA2-08E5856BF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7" y="2363173"/>
            <a:ext cx="7421732" cy="323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01366"/>
      </p:ext>
    </p:extLst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DB6287-D046-45B3-A3F8-5A492E4B9E49}"/>
              </a:ext>
            </a:extLst>
          </p:cNvPr>
          <p:cNvSpPr txBox="1"/>
          <p:nvPr/>
        </p:nvSpPr>
        <p:spPr>
          <a:xfrm>
            <a:off x="3561948" y="1080000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Median filter</a:t>
            </a:r>
            <a:endParaRPr lang="zh-CN" altLang="en-US" sz="240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3C8C6-3CB6-4518-AA9A-E7C1384AB4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369" y="1912503"/>
            <a:ext cx="5859262" cy="2053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3B61DF-EE12-42BA-951A-EFB65BCD6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38" y="3966137"/>
            <a:ext cx="5086905" cy="24872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03B14A-F8AC-43FE-B90A-6BC7506D135C}"/>
              </a:ext>
            </a:extLst>
          </p:cNvPr>
          <p:cNvSpPr txBox="1"/>
          <p:nvPr/>
        </p:nvSpPr>
        <p:spPr>
          <a:xfrm>
            <a:off x="1507208" y="1608405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image before median filtering</a:t>
            </a:r>
            <a:endParaRPr lang="zh-CN" altLang="en-US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82D013-BADE-46D2-A5C9-DDC146564E45}"/>
              </a:ext>
            </a:extLst>
          </p:cNvPr>
          <p:cNvSpPr txBox="1"/>
          <p:nvPr/>
        </p:nvSpPr>
        <p:spPr>
          <a:xfrm>
            <a:off x="4775670" y="1608405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image after median filtering</a:t>
            </a:r>
            <a:endParaRPr lang="zh-CN" altLang="en-US" dirty="0" err="1"/>
          </a:p>
        </p:txBody>
      </p:sp>
    </p:spTree>
    <p:extLst>
      <p:ext uri="{BB962C8B-B14F-4D97-AF65-F5344CB8AC3E}">
        <p14:creationId xmlns:p14="http://schemas.microsoft.com/office/powerpoint/2010/main" val="3463324866"/>
      </p:ext>
    </p:extLst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0A541A-691F-42A2-BA6A-A562F2456139}"/>
              </a:ext>
            </a:extLst>
          </p:cNvPr>
          <p:cNvSpPr txBox="1"/>
          <p:nvPr/>
        </p:nvSpPr>
        <p:spPr>
          <a:xfrm>
            <a:off x="3561948" y="1080000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Mean filter</a:t>
            </a:r>
            <a:endParaRPr lang="zh-CN" altLang="en-US" sz="2400" dirty="0" err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A90040-C2C1-4117-AD90-981698981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88" y="2240152"/>
            <a:ext cx="7226423" cy="309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73523"/>
      </p:ext>
    </p:extLst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0A541A-691F-42A2-BA6A-A562F2456139}"/>
              </a:ext>
            </a:extLst>
          </p:cNvPr>
          <p:cNvSpPr txBox="1"/>
          <p:nvPr/>
        </p:nvSpPr>
        <p:spPr>
          <a:xfrm>
            <a:off x="3561948" y="1080000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Mean filter</a:t>
            </a:r>
            <a:endParaRPr lang="zh-CN" altLang="en-US" sz="2400" dirty="0" err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CDBD7-4725-42DD-B2C8-5549FA12A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935" y="1640232"/>
            <a:ext cx="6030131" cy="2028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61041D-A640-4E9E-AF0B-2F530A8178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555" y="3879021"/>
            <a:ext cx="5480890" cy="277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03390"/>
      </p:ext>
    </p:extLst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DB6287-D046-45B3-A3F8-5A492E4B9E49}"/>
              </a:ext>
            </a:extLst>
          </p:cNvPr>
          <p:cNvSpPr txBox="1"/>
          <p:nvPr/>
        </p:nvSpPr>
        <p:spPr>
          <a:xfrm>
            <a:off x="3590001" y="1080000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Pros and Cons</a:t>
            </a:r>
            <a:endParaRPr lang="zh-CN" altLang="en-US" sz="24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CF7BC-AF20-42FD-A7ED-1B6562668883}"/>
              </a:ext>
            </a:extLst>
          </p:cNvPr>
          <p:cNvSpPr txBox="1"/>
          <p:nvPr/>
        </p:nvSpPr>
        <p:spPr>
          <a:xfrm>
            <a:off x="2711112" y="2167116"/>
            <a:ext cx="411747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Median filter</a:t>
            </a:r>
          </a:p>
          <a:p>
            <a:pPr algn="l"/>
            <a:endParaRPr lang="en-US" altLang="zh-CN" sz="2000" dirty="0"/>
          </a:p>
          <a:p>
            <a:r>
              <a:rPr lang="en-US" altLang="zh-CN" b="1" dirty="0"/>
              <a:t>Pros</a:t>
            </a:r>
            <a:r>
              <a:rPr lang="en-US" altLang="zh-CN" dirty="0"/>
              <a:t>: preserve edges,</a:t>
            </a:r>
            <a:r>
              <a:rPr lang="zh-CN" altLang="en-US" dirty="0"/>
              <a:t> </a:t>
            </a:r>
            <a:r>
              <a:rPr lang="en-US" altLang="zh-CN" dirty="0"/>
              <a:t>insensitive to outlier</a:t>
            </a:r>
          </a:p>
          <a:p>
            <a:pPr algn="l"/>
            <a:r>
              <a:rPr lang="en-US" altLang="zh-CN" b="1" dirty="0"/>
              <a:t>Cons</a:t>
            </a:r>
            <a:r>
              <a:rPr lang="en-US" altLang="zh-CN" dirty="0"/>
              <a:t>: slow, unsmooth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83149-D55F-4E15-8C1E-4A810037DE7A}"/>
              </a:ext>
            </a:extLst>
          </p:cNvPr>
          <p:cNvSpPr txBox="1"/>
          <p:nvPr/>
        </p:nvSpPr>
        <p:spPr>
          <a:xfrm>
            <a:off x="2711112" y="3834230"/>
            <a:ext cx="35830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Mean filter</a:t>
            </a:r>
          </a:p>
          <a:p>
            <a:pPr algn="l"/>
            <a:endParaRPr lang="en-US" altLang="zh-CN" sz="2400" dirty="0"/>
          </a:p>
          <a:p>
            <a:pPr algn="l"/>
            <a:r>
              <a:rPr lang="en-US" altLang="zh-CN" b="1" dirty="0"/>
              <a:t>Pros</a:t>
            </a:r>
            <a:r>
              <a:rPr lang="en-US" altLang="zh-CN" dirty="0"/>
              <a:t>: fast, smooth</a:t>
            </a:r>
          </a:p>
          <a:p>
            <a:pPr algn="l"/>
            <a:r>
              <a:rPr lang="en-US" altLang="zh-CN" b="1" dirty="0"/>
              <a:t>Cons</a:t>
            </a:r>
            <a:r>
              <a:rPr lang="en-US" altLang="zh-CN" dirty="0"/>
              <a:t>: blur edges, sensitive to outlier</a:t>
            </a:r>
          </a:p>
        </p:txBody>
      </p:sp>
    </p:spTree>
    <p:extLst>
      <p:ext uri="{BB962C8B-B14F-4D97-AF65-F5344CB8AC3E}">
        <p14:creationId xmlns:p14="http://schemas.microsoft.com/office/powerpoint/2010/main" val="616105061"/>
      </p:ext>
    </p:extLst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DB6287-D046-45B3-A3F8-5A492E4B9E49}"/>
              </a:ext>
            </a:extLst>
          </p:cNvPr>
          <p:cNvSpPr txBox="1"/>
          <p:nvPr/>
        </p:nvSpPr>
        <p:spPr>
          <a:xfrm>
            <a:off x="3287834" y="1080000"/>
            <a:ext cx="2568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Data Preprocessing</a:t>
            </a:r>
            <a:endParaRPr lang="zh-CN" altLang="en-US" sz="24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346B2-F273-49F9-9A50-5C5A63FB10ED}"/>
              </a:ext>
            </a:extLst>
          </p:cNvPr>
          <p:cNvSpPr txBox="1"/>
          <p:nvPr/>
        </p:nvSpPr>
        <p:spPr>
          <a:xfrm>
            <a:off x="3323100" y="2470186"/>
            <a:ext cx="249780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Smooth data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/>
              <a:t>Remove outliers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Fill in missing data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Quantize data</a:t>
            </a:r>
          </a:p>
        </p:txBody>
      </p:sp>
    </p:spTree>
    <p:extLst>
      <p:ext uri="{BB962C8B-B14F-4D97-AF65-F5344CB8AC3E}">
        <p14:creationId xmlns:p14="http://schemas.microsoft.com/office/powerpoint/2010/main" val="3084024274"/>
      </p:ext>
    </p:extLst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2845F8-16A2-482F-A47D-0E7ABAD29C49}"/>
              </a:ext>
            </a:extLst>
          </p:cNvPr>
          <p:cNvSpPr txBox="1"/>
          <p:nvPr/>
        </p:nvSpPr>
        <p:spPr>
          <a:xfrm>
            <a:off x="3468172" y="1080000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Remove outliers</a:t>
            </a:r>
            <a:endParaRPr lang="zh-CN" altLang="en-US" sz="2400" dirty="0" err="1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0E0C404-AA59-4086-B41D-375DADF2C6FA}"/>
              </a:ext>
            </a:extLst>
          </p:cNvPr>
          <p:cNvSpPr/>
          <p:nvPr/>
        </p:nvSpPr>
        <p:spPr>
          <a:xfrm>
            <a:off x="3114830" y="4037715"/>
            <a:ext cx="276837" cy="2768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FE2238-5664-419D-9AB3-33E9BBEA13F4}"/>
              </a:ext>
            </a:extLst>
          </p:cNvPr>
          <p:cNvSpPr/>
          <p:nvPr/>
        </p:nvSpPr>
        <p:spPr>
          <a:xfrm>
            <a:off x="2876899" y="3618161"/>
            <a:ext cx="276837" cy="2768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F04BB9-8E58-4D0A-83C8-D330AB354954}"/>
              </a:ext>
            </a:extLst>
          </p:cNvPr>
          <p:cNvSpPr/>
          <p:nvPr/>
        </p:nvSpPr>
        <p:spPr>
          <a:xfrm>
            <a:off x="3530086" y="4228899"/>
            <a:ext cx="276837" cy="2768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583EF2-BCDF-4F04-A91C-11B66A06532D}"/>
              </a:ext>
            </a:extLst>
          </p:cNvPr>
          <p:cNvSpPr/>
          <p:nvPr/>
        </p:nvSpPr>
        <p:spPr>
          <a:xfrm>
            <a:off x="2228664" y="4383932"/>
            <a:ext cx="276837" cy="2768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3BEC8-100E-49EE-81EE-BE419D55B413}"/>
              </a:ext>
            </a:extLst>
          </p:cNvPr>
          <p:cNvSpPr/>
          <p:nvPr/>
        </p:nvSpPr>
        <p:spPr>
          <a:xfrm>
            <a:off x="2553393" y="3899297"/>
            <a:ext cx="276837" cy="2768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F7C37D-4D6B-4C2F-A662-8E588AA01B9C}"/>
              </a:ext>
            </a:extLst>
          </p:cNvPr>
          <p:cNvSpPr/>
          <p:nvPr/>
        </p:nvSpPr>
        <p:spPr>
          <a:xfrm>
            <a:off x="1743114" y="3150394"/>
            <a:ext cx="2745990" cy="2760285"/>
          </a:xfrm>
          <a:prstGeom prst="ellipse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E71CB4B-24C9-4B3B-92EF-51DA8751DC3B}"/>
              </a:ext>
            </a:extLst>
          </p:cNvPr>
          <p:cNvGrpSpPr/>
          <p:nvPr/>
        </p:nvGrpSpPr>
        <p:grpSpPr>
          <a:xfrm>
            <a:off x="2367082" y="2279602"/>
            <a:ext cx="1638900" cy="697901"/>
            <a:chOff x="4029005" y="2456477"/>
            <a:chExt cx="1638900" cy="69790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C9AA74-B24D-4EB1-B782-E51EBA664C53}"/>
                </a:ext>
              </a:extLst>
            </p:cNvPr>
            <p:cNvSpPr txBox="1"/>
            <p:nvPr/>
          </p:nvSpPr>
          <p:spPr>
            <a:xfrm>
              <a:off x="4245721" y="2456477"/>
              <a:ext cx="1422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non-outliers</a:t>
              </a:r>
              <a:endParaRPr lang="zh-CN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E6E4EE-7109-441E-8A26-B358A7017FF5}"/>
                </a:ext>
              </a:extLst>
            </p:cNvPr>
            <p:cNvSpPr txBox="1"/>
            <p:nvPr/>
          </p:nvSpPr>
          <p:spPr>
            <a:xfrm>
              <a:off x="4255508" y="2785046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outliers</a:t>
              </a:r>
              <a:endParaRPr lang="zh-CN" alt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4900788-F9F1-45AA-908D-4BFF8DD936E1}"/>
                </a:ext>
              </a:extLst>
            </p:cNvPr>
            <p:cNvSpPr/>
            <p:nvPr/>
          </p:nvSpPr>
          <p:spPr>
            <a:xfrm>
              <a:off x="4029005" y="2493027"/>
              <a:ext cx="276837" cy="27683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564FC8C-0D56-41D1-92FB-20F2799D5A93}"/>
                </a:ext>
              </a:extLst>
            </p:cNvPr>
            <p:cNvSpPr/>
            <p:nvPr/>
          </p:nvSpPr>
          <p:spPr>
            <a:xfrm>
              <a:off x="4035488" y="2825540"/>
              <a:ext cx="276837" cy="2768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EF8B0AC8-B0F0-4D32-B854-4388C1FEA561}"/>
              </a:ext>
            </a:extLst>
          </p:cNvPr>
          <p:cNvSpPr/>
          <p:nvPr/>
        </p:nvSpPr>
        <p:spPr>
          <a:xfrm>
            <a:off x="3253249" y="4522350"/>
            <a:ext cx="276837" cy="2768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DE2EAD-04D2-4B8F-A02C-EB29D682018D}"/>
              </a:ext>
            </a:extLst>
          </p:cNvPr>
          <p:cNvSpPr/>
          <p:nvPr/>
        </p:nvSpPr>
        <p:spPr>
          <a:xfrm>
            <a:off x="3569378" y="3836194"/>
            <a:ext cx="276837" cy="2768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F50FC2-DB0A-4E56-878E-A010ECAF7BB1}"/>
              </a:ext>
            </a:extLst>
          </p:cNvPr>
          <p:cNvSpPr/>
          <p:nvPr/>
        </p:nvSpPr>
        <p:spPr>
          <a:xfrm>
            <a:off x="2823375" y="4394328"/>
            <a:ext cx="276837" cy="2768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606CA0-EE3A-4FAA-B5D3-62BB738D3A06}"/>
              </a:ext>
            </a:extLst>
          </p:cNvPr>
          <p:cNvSpPr/>
          <p:nvPr/>
        </p:nvSpPr>
        <p:spPr>
          <a:xfrm>
            <a:off x="2578284" y="5315141"/>
            <a:ext cx="276837" cy="2768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9F000A-17B5-4F61-921F-F3DA7CCF15F3}"/>
              </a:ext>
            </a:extLst>
          </p:cNvPr>
          <p:cNvCxnSpPr>
            <a:cxnSpLocks/>
          </p:cNvCxnSpPr>
          <p:nvPr/>
        </p:nvCxnSpPr>
        <p:spPr>
          <a:xfrm flipV="1">
            <a:off x="2716702" y="4228899"/>
            <a:ext cx="298615" cy="122232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3CF57C5-4FE9-4942-B314-C409566F1D98}"/>
              </a:ext>
            </a:extLst>
          </p:cNvPr>
          <p:cNvSpPr/>
          <p:nvPr/>
        </p:nvSpPr>
        <p:spPr>
          <a:xfrm rot="20700000">
            <a:off x="2093082" y="3553984"/>
            <a:ext cx="2014259" cy="132425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5A61302-EADA-44BE-8C6B-7777CDD1F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337" y="2729430"/>
            <a:ext cx="3027239" cy="286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03506"/>
      </p:ext>
    </p:extLst>
  </p:cSld>
  <p:clrMapOvr>
    <a:masterClrMapping/>
  </p:clrMapOvr>
  <p:transition spd="med">
    <p:push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120.3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X}=\{\x_1,\x_2,\ldots,\x_n\}$&#10;&#10;&#10;\end{document}"/>
  <p:tag name="IGUANATEXSIZE" val="20"/>
  <p:tag name="IGUANATEXCURSOR" val="56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605.174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d=d_0\times m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810.648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L = \log_2 k\times m$&#10;&#10;&#10;\end{document}"/>
  <p:tag name="IGUANATEXSIZE" val="20"/>
  <p:tag name="IGUANATEXCURSOR" val="54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9839"/>
  <p:tag name="ORIGINALWIDTH" val="1244.84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i=[x_{i,1},x_{i,2},\ldots,x_{i,d}]$&#10;&#10;&#10;\end{document}"/>
  <p:tag name="IGUANATEXSIZE" val="20"/>
  <p:tag name="IGUANATEXCURSOR" val="56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9839"/>
  <p:tag name="ORIGINALWIDTH" val="998.125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i=[x_{i,1},\ldots,x_{i,d}]$&#10;&#10;&#10;\end{document}"/>
  <p:tag name="IGUANATEXSIZE" val="20"/>
  <p:tag name="IGUANATEXCURSOR" val="55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90.626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c_i=c_1\in[1,\ldots, k]$&#10;&#10;&#10;\end{document}"/>
  <p:tag name="IGUANATEXSIZE" val="20"/>
  <p:tag name="IGUANATEXCURSOR" val="55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547.431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L = \log_2 k$&#10;&#10;&#10;\end{document}"/>
  <p:tag name="IGUANATEXSIZE" val="20"/>
  <p:tag name="IGUANATEXCURSOR" val="54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120.3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X}=\{\x_1,\x_2,\ldots,\x_n\}$&#10;&#10;&#10;\end{document}"/>
  <p:tag name="IGUANATEXSIZE" val="20"/>
  <p:tag name="IGUANATEXCURSOR" val="56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9839"/>
  <p:tag name="ORIGINALWIDTH" val="1244.84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i=[x_{i,1},x_{i,2},\ldots,x_{i,d}]$&#10;&#10;&#10;\end{document}"/>
  <p:tag name="IGUANATEXSIZE" val="20"/>
  <p:tag name="IGUANATEXCURSOR" val="56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9839"/>
  <p:tag name="ORIGINALWIDTH" val="2986.87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i=[x_{i,1},x_{i,2},x_{i,3},x_{i,4},x_{i,5},x_{i,6},\ldots,x_{i,d-2},x_{i,d-1},x_{i,d}]$&#10;&#10;&#10;\end{document}"/>
  <p:tag name="IGUANATEXSIZE" val="20"/>
  <p:tag name="IGUANATEXCURSOR" val="61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680.91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c_i=[\,\,\,\,\,\,\,\,\,\,c_1,\,\,\,\,\,\,\,\,\,\,\,\,\,\,\,\,\,\,\,\,\,\,\,\,\,\,\,\,\,\,\,\,\,\,\,\,c_2,\,\,\,\,\,\,\,\,\,\,\,\,\,\,\,\,\,\,\,\ldots,\,\,\,\,\,\,\,\,\,\,\,\,\,\,\,c_m]$&#10;&#10;&#10;\end{document}"/>
  <p:tag name="IGUANATEXSIZE" val="20"/>
  <p:tag name="IGUANATEXCURSOR" val="71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1222</TotalTime>
  <Words>303</Words>
  <Application>Microsoft Office PowerPoint</Application>
  <PresentationFormat>On-screen Show (4:3)</PresentationFormat>
  <Paragraphs>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等线</vt:lpstr>
      <vt:lpstr>宋体</vt:lpstr>
      <vt:lpstr>Arial</vt:lpstr>
      <vt:lpstr>Calibri</vt:lpstr>
      <vt:lpstr>Times New Roman</vt:lpstr>
      <vt:lpstr>Wingdings</vt:lpstr>
      <vt:lpstr>2016-VI主题-蓝</vt:lpstr>
      <vt:lpstr>Principles of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Windows 用户</cp:lastModifiedBy>
  <cp:revision>224</cp:revision>
  <dcterms:created xsi:type="dcterms:W3CDTF">2016-04-20T02:59:17Z</dcterms:created>
  <dcterms:modified xsi:type="dcterms:W3CDTF">2019-03-28T15:19:57Z</dcterms:modified>
</cp:coreProperties>
</file>