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0" r:id="rId3"/>
    <p:sldId id="291" r:id="rId4"/>
    <p:sldId id="296" r:id="rId5"/>
    <p:sldId id="297" r:id="rId6"/>
    <p:sldId id="286" r:id="rId7"/>
    <p:sldId id="298" r:id="rId8"/>
    <p:sldId id="285" r:id="rId9"/>
    <p:sldId id="293" r:id="rId10"/>
    <p:sldId id="292" r:id="rId11"/>
    <p:sldId id="299" r:id="rId12"/>
    <p:sldId id="287" r:id="rId13"/>
    <p:sldId id="295" r:id="rId14"/>
    <p:sldId id="300" r:id="rId15"/>
    <p:sldId id="301" r:id="rId16"/>
    <p:sldId id="302" r:id="rId17"/>
    <p:sldId id="303" r:id="rId18"/>
    <p:sldId id="288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580" autoAdjust="0"/>
  </p:normalViewPr>
  <p:slideViewPr>
    <p:cSldViewPr snapToGrid="0">
      <p:cViewPr varScale="1">
        <p:scale>
          <a:sx n="85" d="100"/>
          <a:sy n="85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D4C04-3DC1-4E54-BC86-C5A6AC21FE3B}"/>
              </a:ext>
            </a:extLst>
          </p:cNvPr>
          <p:cNvSpPr txBox="1"/>
          <p:nvPr/>
        </p:nvSpPr>
        <p:spPr>
          <a:xfrm>
            <a:off x="4206730" y="10800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Chart</a:t>
            </a:r>
            <a:endParaRPr lang="zh-CN" altLang="en-US" sz="2400" dirty="0" err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D2CE24-BE89-49FC-BF37-34DFCA88DD59}"/>
              </a:ext>
            </a:extLst>
          </p:cNvPr>
          <p:cNvGrpSpPr/>
          <p:nvPr/>
        </p:nvGrpSpPr>
        <p:grpSpPr>
          <a:xfrm>
            <a:off x="1648259" y="2027294"/>
            <a:ext cx="2113873" cy="4012726"/>
            <a:chOff x="5260706" y="2027294"/>
            <a:chExt cx="2113873" cy="40127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27C02F-A376-457E-8A34-BDDC7F89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706" y="2737093"/>
              <a:ext cx="2113873" cy="33029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DFE23C-A153-47F5-9A8C-BFE780F5024F}"/>
                </a:ext>
              </a:extLst>
            </p:cNvPr>
            <p:cNvSpPr txBox="1"/>
            <p:nvPr/>
          </p:nvSpPr>
          <p:spPr>
            <a:xfrm>
              <a:off x="5567971" y="2027294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Pie chart</a:t>
              </a:r>
              <a:endParaRPr lang="zh-CN" altLang="en-US" sz="2000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CEB8DE-D2F6-4789-9DDA-3951E65A5E26}"/>
              </a:ext>
            </a:extLst>
          </p:cNvPr>
          <p:cNvGrpSpPr/>
          <p:nvPr/>
        </p:nvGrpSpPr>
        <p:grpSpPr>
          <a:xfrm>
            <a:off x="4273642" y="2027294"/>
            <a:ext cx="3357650" cy="4138799"/>
            <a:chOff x="1214350" y="2027294"/>
            <a:chExt cx="3357650" cy="41387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F4DFEB-7C6C-474D-ACE1-DB46F23E4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350" y="2737093"/>
              <a:ext cx="3357650" cy="3429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2C4FBA-5E7D-406B-AC6A-E7D659BA8FE9}"/>
                </a:ext>
              </a:extLst>
            </p:cNvPr>
            <p:cNvSpPr txBox="1"/>
            <p:nvPr/>
          </p:nvSpPr>
          <p:spPr>
            <a:xfrm>
              <a:off x="2133793" y="2027294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Radial chart</a:t>
              </a:r>
              <a:endParaRPr lang="zh-CN" altLang="en-US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89838915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1BCF7-E246-41B8-9DC9-409EBACE8058}"/>
              </a:ext>
            </a:extLst>
          </p:cNvPr>
          <p:cNvSpPr txBox="1"/>
          <p:nvPr/>
        </p:nvSpPr>
        <p:spPr>
          <a:xfrm>
            <a:off x="3523070" y="10800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Visualization</a:t>
            </a:r>
            <a:endParaRPr lang="zh-CN" altLang="en-US" sz="2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6429A-BF71-4EA4-94C5-954B8D6AEB6E}"/>
              </a:ext>
            </a:extLst>
          </p:cNvPr>
          <p:cNvSpPr txBox="1"/>
          <p:nvPr/>
        </p:nvSpPr>
        <p:spPr>
          <a:xfrm>
            <a:off x="3720645" y="2238196"/>
            <a:ext cx="21948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Scatter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Line graph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Chart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Box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High-dimension</a:t>
            </a:r>
          </a:p>
        </p:txBody>
      </p:sp>
    </p:spTree>
    <p:extLst>
      <p:ext uri="{BB962C8B-B14F-4D97-AF65-F5344CB8AC3E}">
        <p14:creationId xmlns:p14="http://schemas.microsoft.com/office/powerpoint/2010/main" val="3808913126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42A91-AA4E-4462-BD92-5BE17787AEBB}"/>
              </a:ext>
            </a:extLst>
          </p:cNvPr>
          <p:cNvSpPr txBox="1"/>
          <p:nvPr/>
        </p:nvSpPr>
        <p:spPr>
          <a:xfrm>
            <a:off x="3945867" y="1080000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Box plot</a:t>
            </a:r>
            <a:endParaRPr lang="zh-CN" altLang="en-US" sz="2400" dirty="0" err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D1518A-769A-4F96-A8B8-F9C49A7F883E}"/>
              </a:ext>
            </a:extLst>
          </p:cNvPr>
          <p:cNvGrpSpPr/>
          <p:nvPr/>
        </p:nvGrpSpPr>
        <p:grpSpPr>
          <a:xfrm>
            <a:off x="2720417" y="2034075"/>
            <a:ext cx="3321465" cy="3852378"/>
            <a:chOff x="4542956" y="1685561"/>
            <a:chExt cx="3412944" cy="3958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AB254F-3912-4EC3-B1BC-A00F444B6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882" y="1760503"/>
              <a:ext cx="2042296" cy="388353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592BB-2280-458B-B19B-49DFDA0828C1}"/>
                </a:ext>
              </a:extLst>
            </p:cNvPr>
            <p:cNvSpPr txBox="1"/>
            <p:nvPr/>
          </p:nvSpPr>
          <p:spPr>
            <a:xfrm>
              <a:off x="7168506" y="1685561"/>
              <a:ext cx="787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outlier</a:t>
              </a:r>
              <a:endParaRPr lang="zh-CN" altLang="en-US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AC7453-C1BE-43CE-B9D0-D03A813D63DC}"/>
                </a:ext>
              </a:extLst>
            </p:cNvPr>
            <p:cNvSpPr txBox="1"/>
            <p:nvPr/>
          </p:nvSpPr>
          <p:spPr>
            <a:xfrm>
              <a:off x="7147566" y="5243616"/>
              <a:ext cx="787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outlier</a:t>
              </a:r>
              <a:endParaRPr lang="zh-CN" altLang="en-US" dirty="0" err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102369-723C-4E56-942C-F0207E91875F}"/>
                </a:ext>
              </a:extLst>
            </p:cNvPr>
            <p:cNvSpPr txBox="1"/>
            <p:nvPr/>
          </p:nvSpPr>
          <p:spPr>
            <a:xfrm>
              <a:off x="4676889" y="5000186"/>
              <a:ext cx="659752" cy="48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0%</a:t>
              </a:r>
              <a:endParaRPr lang="zh-CN" altLang="en-US" sz="1600" dirty="0" err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9AC60F-3C67-4FAD-9E6E-33951A063EE8}"/>
                </a:ext>
              </a:extLst>
            </p:cNvPr>
            <p:cNvSpPr txBox="1"/>
            <p:nvPr/>
          </p:nvSpPr>
          <p:spPr>
            <a:xfrm>
              <a:off x="4603122" y="3844877"/>
              <a:ext cx="807286" cy="48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25%</a:t>
              </a:r>
              <a:endParaRPr lang="zh-CN" altLang="en-US" sz="1600" dirty="0" err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A85A46-EDA1-4A49-9DE1-7ADC239553EF}"/>
                </a:ext>
              </a:extLst>
            </p:cNvPr>
            <p:cNvSpPr txBox="1"/>
            <p:nvPr/>
          </p:nvSpPr>
          <p:spPr>
            <a:xfrm>
              <a:off x="4603122" y="3475545"/>
              <a:ext cx="807286" cy="48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50%</a:t>
              </a:r>
              <a:endParaRPr lang="zh-CN" altLang="en-US" sz="1600" dirty="0" err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5B2B73-148A-44CE-96DF-09912B9EF216}"/>
                </a:ext>
              </a:extLst>
            </p:cNvPr>
            <p:cNvSpPr txBox="1"/>
            <p:nvPr/>
          </p:nvSpPr>
          <p:spPr>
            <a:xfrm>
              <a:off x="4603122" y="3043635"/>
              <a:ext cx="807286" cy="48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75%</a:t>
              </a:r>
              <a:endParaRPr lang="zh-CN" altLang="en-US" sz="1600" dirty="0" err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E5451C-9E0F-4784-95F4-928E5B6E93EA}"/>
                </a:ext>
              </a:extLst>
            </p:cNvPr>
            <p:cNvSpPr txBox="1"/>
            <p:nvPr/>
          </p:nvSpPr>
          <p:spPr>
            <a:xfrm>
              <a:off x="4542956" y="1811464"/>
              <a:ext cx="954819" cy="48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100%</a:t>
              </a:r>
              <a:endParaRPr lang="zh-CN" altLang="en-US" sz="16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884708247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636AD-0C20-4260-B2C5-9DBE35FDDF64}"/>
              </a:ext>
            </a:extLst>
          </p:cNvPr>
          <p:cNvSpPr txBox="1"/>
          <p:nvPr/>
        </p:nvSpPr>
        <p:spPr>
          <a:xfrm>
            <a:off x="3651055" y="971547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Box plot</a:t>
            </a:r>
            <a:endParaRPr lang="zh-CN" altLang="en-US" sz="2400" dirty="0" err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BC146A-6469-4070-BF54-41A5B3987317}"/>
              </a:ext>
            </a:extLst>
          </p:cNvPr>
          <p:cNvGrpSpPr/>
          <p:nvPr/>
        </p:nvGrpSpPr>
        <p:grpSpPr>
          <a:xfrm>
            <a:off x="1398405" y="2091411"/>
            <a:ext cx="6347189" cy="3795042"/>
            <a:chOff x="823861" y="2010034"/>
            <a:chExt cx="6347189" cy="379504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BC1EC0C-3595-4077-8971-9AC007A8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283" y="2010034"/>
              <a:ext cx="5459767" cy="338336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C88986-A4B0-4093-BB12-9B2A797589DA}"/>
                </a:ext>
              </a:extLst>
            </p:cNvPr>
            <p:cNvSpPr txBox="1"/>
            <p:nvPr/>
          </p:nvSpPr>
          <p:spPr>
            <a:xfrm>
              <a:off x="1321433" y="2010034"/>
              <a:ext cx="389850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12</a:t>
              </a:r>
            </a:p>
            <a:p>
              <a:pPr algn="l"/>
              <a:r>
                <a:rPr lang="en-US" altLang="zh-CN" sz="1600" dirty="0"/>
                <a:t>11</a:t>
              </a:r>
            </a:p>
            <a:p>
              <a:pPr algn="l"/>
              <a:r>
                <a:rPr lang="en-US" altLang="zh-CN" sz="1600" dirty="0"/>
                <a:t>10</a:t>
              </a:r>
            </a:p>
            <a:p>
              <a:pPr algn="l"/>
              <a:r>
                <a:rPr lang="en-US" altLang="zh-CN" sz="1600" dirty="0"/>
                <a:t>9</a:t>
              </a:r>
            </a:p>
            <a:p>
              <a:pPr algn="l"/>
              <a:r>
                <a:rPr lang="en-US" altLang="zh-CN" sz="1600" dirty="0"/>
                <a:t>8</a:t>
              </a:r>
            </a:p>
            <a:p>
              <a:pPr algn="l"/>
              <a:r>
                <a:rPr lang="en-US" altLang="zh-CN" sz="1600" dirty="0"/>
                <a:t>7</a:t>
              </a:r>
            </a:p>
            <a:p>
              <a:pPr algn="l"/>
              <a:r>
                <a:rPr lang="en-US" altLang="zh-CN" sz="1600" dirty="0"/>
                <a:t>6</a:t>
              </a:r>
            </a:p>
            <a:p>
              <a:pPr algn="l"/>
              <a:r>
                <a:rPr lang="en-US" altLang="zh-CN" sz="1600" dirty="0"/>
                <a:t>5</a:t>
              </a:r>
            </a:p>
            <a:p>
              <a:pPr algn="l"/>
              <a:r>
                <a:rPr lang="en-US" altLang="zh-CN" sz="1600" dirty="0"/>
                <a:t>4</a:t>
              </a:r>
            </a:p>
            <a:p>
              <a:pPr algn="l"/>
              <a:r>
                <a:rPr lang="en-US" altLang="zh-CN" sz="1600" dirty="0"/>
                <a:t>3</a:t>
              </a:r>
            </a:p>
            <a:p>
              <a:pPr algn="l"/>
              <a:r>
                <a:rPr lang="en-US" altLang="zh-CN" sz="1600" dirty="0"/>
                <a:t>2</a:t>
              </a:r>
            </a:p>
            <a:p>
              <a:pPr algn="l"/>
              <a:r>
                <a:rPr lang="en-US" altLang="zh-CN" sz="1600" dirty="0"/>
                <a:t>1</a:t>
              </a:r>
            </a:p>
            <a:p>
              <a:pPr algn="l"/>
              <a:r>
                <a:rPr lang="en-US" altLang="zh-CN" sz="1600" dirty="0"/>
                <a:t>0</a:t>
              </a:r>
              <a:endParaRPr lang="zh-CN" altLang="en-US" sz="1600" dirty="0" err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DC4FE3-DAE7-4BAA-BE76-C997122150EE}"/>
                </a:ext>
              </a:extLst>
            </p:cNvPr>
            <p:cNvSpPr txBox="1"/>
            <p:nvPr/>
          </p:nvSpPr>
          <p:spPr>
            <a:xfrm rot="10800000">
              <a:off x="823861" y="2010034"/>
              <a:ext cx="461665" cy="209288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zh-CN" dirty="0"/>
                <a:t>Sleeping time (hours)</a:t>
              </a:r>
              <a:endParaRPr lang="zh-CN" altLang="en-US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1B2387-8D48-40B2-A544-84FCC0B9F1B8}"/>
                </a:ext>
              </a:extLst>
            </p:cNvPr>
            <p:cNvSpPr txBox="1"/>
            <p:nvPr/>
          </p:nvSpPr>
          <p:spPr>
            <a:xfrm rot="16200000">
              <a:off x="4335979" y="2970005"/>
              <a:ext cx="461665" cy="520847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zh-CN" dirty="0"/>
                <a:t>Mon      Tues        Wed       Thu       Fri        Sat        Sun</a:t>
              </a:r>
              <a:endParaRPr lang="zh-CN" alt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460783467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1BCF7-E246-41B8-9DC9-409EBACE8058}"/>
              </a:ext>
            </a:extLst>
          </p:cNvPr>
          <p:cNvSpPr txBox="1"/>
          <p:nvPr/>
        </p:nvSpPr>
        <p:spPr>
          <a:xfrm>
            <a:off x="3523070" y="10800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Visualization</a:t>
            </a:r>
            <a:endParaRPr lang="zh-CN" altLang="en-US" sz="2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6429A-BF71-4EA4-94C5-954B8D6AEB6E}"/>
              </a:ext>
            </a:extLst>
          </p:cNvPr>
          <p:cNvSpPr txBox="1"/>
          <p:nvPr/>
        </p:nvSpPr>
        <p:spPr>
          <a:xfrm>
            <a:off x="3720645" y="2238196"/>
            <a:ext cx="21948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Scatter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Line graph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Chart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Box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/>
              <a:t>High-dimension</a:t>
            </a:r>
          </a:p>
        </p:txBody>
      </p:sp>
    </p:spTree>
    <p:extLst>
      <p:ext uri="{BB962C8B-B14F-4D97-AF65-F5344CB8AC3E}">
        <p14:creationId xmlns:p14="http://schemas.microsoft.com/office/powerpoint/2010/main" val="373650177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63284-E0A8-4B9A-91CB-94886CC1F78B}"/>
              </a:ext>
            </a:extLst>
          </p:cNvPr>
          <p:cNvSpPr txBox="1"/>
          <p:nvPr/>
        </p:nvSpPr>
        <p:spPr>
          <a:xfrm>
            <a:off x="3468172" y="10800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3D visualization</a:t>
            </a:r>
            <a:endParaRPr lang="zh-CN" altLang="en-US" sz="240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EFCD4-AE34-478F-879F-EDB7B45E5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0" y="2958457"/>
            <a:ext cx="3028950" cy="236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0FD79D-E889-4C64-B86B-DC654E534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32" y="3251420"/>
            <a:ext cx="2572699" cy="1904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4289FA-2741-4FC3-AFAA-EB9B25242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80" y="2958457"/>
            <a:ext cx="2729424" cy="24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E5B516-9FDC-4DB7-B00E-69465DD0C8AA}"/>
              </a:ext>
            </a:extLst>
          </p:cNvPr>
          <p:cNvSpPr txBox="1"/>
          <p:nvPr/>
        </p:nvSpPr>
        <p:spPr>
          <a:xfrm>
            <a:off x="790117" y="25612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3D scatter plot</a:t>
            </a:r>
            <a:endParaRPr lang="zh-CN" alt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83FC8-59A7-4B6A-9A15-40C8A460FBD0}"/>
              </a:ext>
            </a:extLst>
          </p:cNvPr>
          <p:cNvSpPr txBox="1"/>
          <p:nvPr/>
        </p:nvSpPr>
        <p:spPr>
          <a:xfrm>
            <a:off x="3771729" y="256120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3D line graph</a:t>
            </a:r>
            <a:endParaRPr lang="zh-CN" alt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47C51-30A8-4F42-B214-D92C175F8B43}"/>
              </a:ext>
            </a:extLst>
          </p:cNvPr>
          <p:cNvSpPr txBox="1"/>
          <p:nvPr/>
        </p:nvSpPr>
        <p:spPr>
          <a:xfrm>
            <a:off x="6947661" y="256120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3D chart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1675574068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AA37A-D1BA-4B96-BE64-F17D581AF5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3" y="3649712"/>
            <a:ext cx="2646857" cy="262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F0E50-D424-4952-AD9C-18586AC6FB5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3" y="4121696"/>
            <a:ext cx="2646857" cy="26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15967-7A5E-4BB6-A6C2-C71AC09CF7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2" y="5312784"/>
            <a:ext cx="2744381" cy="262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AA1F48-CC5C-4822-9B67-79C5B0A47FEE}"/>
              </a:ext>
            </a:extLst>
          </p:cNvPr>
          <p:cNvSpPr txBox="1"/>
          <p:nvPr/>
        </p:nvSpPr>
        <p:spPr>
          <a:xfrm rot="5400000">
            <a:off x="4214029" y="4595138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….</a:t>
            </a:r>
            <a:endParaRPr lang="zh-CN" altLang="en-US" sz="3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67FD5-5D28-4A8C-A436-3E0CD3BE5563}"/>
              </a:ext>
            </a:extLst>
          </p:cNvPr>
          <p:cNvSpPr txBox="1"/>
          <p:nvPr/>
        </p:nvSpPr>
        <p:spPr>
          <a:xfrm>
            <a:off x="2928762" y="1080000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Beyond 3D Visualization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221735698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63284-E0A8-4B9A-91CB-94886CC1F78B}"/>
              </a:ext>
            </a:extLst>
          </p:cNvPr>
          <p:cNvSpPr txBox="1"/>
          <p:nvPr/>
        </p:nvSpPr>
        <p:spPr>
          <a:xfrm>
            <a:off x="2685105" y="2064779"/>
            <a:ext cx="3773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Project high-dim data to lower dim</a:t>
            </a:r>
            <a:endParaRPr lang="zh-CN" altLang="en-US" sz="20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AA37A-D1BA-4B96-BE64-F17D581AF5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3" y="3649712"/>
            <a:ext cx="2646857" cy="262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F0E50-D424-4952-AD9C-18586AC6FB5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3" y="4121696"/>
            <a:ext cx="2646857" cy="26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15967-7A5E-4BB6-A6C2-C71AC09CF7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2" y="5312784"/>
            <a:ext cx="2744381" cy="262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AA1F48-CC5C-4822-9B67-79C5B0A47FEE}"/>
              </a:ext>
            </a:extLst>
          </p:cNvPr>
          <p:cNvSpPr txBox="1"/>
          <p:nvPr/>
        </p:nvSpPr>
        <p:spPr>
          <a:xfrm rot="5400000">
            <a:off x="4214029" y="4595138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….</a:t>
            </a:r>
            <a:endParaRPr lang="zh-CN" altLang="en-US" sz="3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12D76-94DB-4CC7-A1EF-1BDEBCAB2124}"/>
              </a:ext>
            </a:extLst>
          </p:cNvPr>
          <p:cNvSpPr txBox="1"/>
          <p:nvPr/>
        </p:nvSpPr>
        <p:spPr>
          <a:xfrm>
            <a:off x="2928762" y="1080000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Beyond 3D Visualization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702539989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w_input64_dot_small">
            <a:extLst>
              <a:ext uri="{FF2B5EF4-FFF2-40B4-BE49-F238E27FC236}">
                <a16:creationId xmlns:a16="http://schemas.microsoft.com/office/drawing/2014/main" id="{F125F280-6B9C-4801-9A0D-8BD1DC8F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60" y="3353499"/>
            <a:ext cx="3628991" cy="233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aw_input64_img_small">
            <a:extLst>
              <a:ext uri="{FF2B5EF4-FFF2-40B4-BE49-F238E27FC236}">
                <a16:creationId xmlns:a16="http://schemas.microsoft.com/office/drawing/2014/main" id="{60ABFA62-2E38-4F51-A185-5208E8F8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14" y="3429000"/>
            <a:ext cx="3394363" cy="2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A9C1F73-611B-41C7-9F1E-03E4F04FAF42}"/>
              </a:ext>
            </a:extLst>
          </p:cNvPr>
          <p:cNvSpPr/>
          <p:nvPr/>
        </p:nvSpPr>
        <p:spPr>
          <a:xfrm>
            <a:off x="3960581" y="4257812"/>
            <a:ext cx="922789" cy="4613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FF873-4932-4C31-9336-7A2F282F56F0}"/>
              </a:ext>
            </a:extLst>
          </p:cNvPr>
          <p:cNvSpPr txBox="1"/>
          <p:nvPr/>
        </p:nvSpPr>
        <p:spPr>
          <a:xfrm>
            <a:off x="887654" y="1954500"/>
            <a:ext cx="7226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t-SNE</a:t>
            </a:r>
            <a:r>
              <a:rPr lang="en-US" altLang="zh-CN" sz="2000" dirty="0"/>
              <a:t>: project high-dim features into 2-dim for ease of visualization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t-SNE visualization of </a:t>
            </a:r>
            <a:r>
              <a:rPr lang="en-US" altLang="zh-CN" sz="2000" dirty="0">
                <a:solidFill>
                  <a:srgbClr val="FF0000"/>
                </a:solidFill>
              </a:rPr>
              <a:t>cat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808FF"/>
                </a:solidFill>
              </a:rPr>
              <a:t>dog</a:t>
            </a:r>
            <a:r>
              <a:rPr lang="en-US" altLang="zh-CN" sz="2000" dirty="0"/>
              <a:t> images</a:t>
            </a:r>
            <a:endParaRPr lang="zh-CN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CBF43-B4C0-441A-BD69-9D6ECBB4F31C}"/>
              </a:ext>
            </a:extLst>
          </p:cNvPr>
          <p:cNvSpPr txBox="1"/>
          <p:nvPr/>
        </p:nvSpPr>
        <p:spPr>
          <a:xfrm>
            <a:off x="2928762" y="1080000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Beyond 3D Visualization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332540726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1BCF7-E246-41B8-9DC9-409EBACE8058}"/>
              </a:ext>
            </a:extLst>
          </p:cNvPr>
          <p:cNvSpPr txBox="1"/>
          <p:nvPr/>
        </p:nvSpPr>
        <p:spPr>
          <a:xfrm>
            <a:off x="3523070" y="10800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Visualization</a:t>
            </a:r>
            <a:endParaRPr lang="zh-CN" altLang="en-US" sz="2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6429A-BF71-4EA4-94C5-954B8D6AEB6E}"/>
              </a:ext>
            </a:extLst>
          </p:cNvPr>
          <p:cNvSpPr txBox="1"/>
          <p:nvPr/>
        </p:nvSpPr>
        <p:spPr>
          <a:xfrm>
            <a:off x="3720645" y="2238196"/>
            <a:ext cx="21948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Scatter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Line graph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Chart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Box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High-dimension</a:t>
            </a:r>
          </a:p>
          <a:p>
            <a:pPr algn="l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49809382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1BCF7-E246-41B8-9DC9-409EBACE8058}"/>
              </a:ext>
            </a:extLst>
          </p:cNvPr>
          <p:cNvSpPr txBox="1"/>
          <p:nvPr/>
        </p:nvSpPr>
        <p:spPr>
          <a:xfrm>
            <a:off x="3775949" y="1080000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Scatter plot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C5D3-7251-46CC-98E0-60C5335DF7BE}"/>
              </a:ext>
            </a:extLst>
          </p:cNvPr>
          <p:cNvSpPr txBox="1"/>
          <p:nvPr/>
        </p:nvSpPr>
        <p:spPr>
          <a:xfrm>
            <a:off x="2972042" y="2273234"/>
            <a:ext cx="319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weight and height of children</a:t>
            </a:r>
            <a:endParaRPr lang="zh-CN" altLang="en-US" sz="2000" dirty="0" err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98F64B-6DEA-4F26-A1E2-EF4C5CF66444}"/>
              </a:ext>
            </a:extLst>
          </p:cNvPr>
          <p:cNvGrpSpPr/>
          <p:nvPr/>
        </p:nvGrpSpPr>
        <p:grpSpPr>
          <a:xfrm>
            <a:off x="1764852" y="3352680"/>
            <a:ext cx="5775600" cy="2199654"/>
            <a:chOff x="1534032" y="4036260"/>
            <a:chExt cx="5775600" cy="21996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734DE7-327D-4FCB-8C9F-CD7403C4C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639" y="4112506"/>
              <a:ext cx="4703948" cy="170315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22677D-846B-4F0D-8F14-8C23F5C7DAFB}"/>
                </a:ext>
              </a:extLst>
            </p:cNvPr>
            <p:cNvSpPr txBox="1"/>
            <p:nvPr/>
          </p:nvSpPr>
          <p:spPr>
            <a:xfrm>
              <a:off x="1534032" y="403626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140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FF2F52-BCD8-42BC-B76D-F7D943BCAC90}"/>
                </a:ext>
              </a:extLst>
            </p:cNvPr>
            <p:cNvSpPr txBox="1"/>
            <p:nvPr/>
          </p:nvSpPr>
          <p:spPr>
            <a:xfrm>
              <a:off x="1534032" y="442657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120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600439-20FA-48F6-84E2-1EBC90A7FEA6}"/>
                </a:ext>
              </a:extLst>
            </p:cNvPr>
            <p:cNvSpPr txBox="1"/>
            <p:nvPr/>
          </p:nvSpPr>
          <p:spPr>
            <a:xfrm>
              <a:off x="1534032" y="481689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CF475F-FBC4-4EDE-997B-C1CBF36C6A5D}"/>
                </a:ext>
              </a:extLst>
            </p:cNvPr>
            <p:cNvSpPr txBox="1"/>
            <p:nvPr/>
          </p:nvSpPr>
          <p:spPr>
            <a:xfrm>
              <a:off x="1534032" y="52072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80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0B7500-4D34-4737-9E57-1276A967C589}"/>
                </a:ext>
              </a:extLst>
            </p:cNvPr>
            <p:cNvSpPr txBox="1"/>
            <p:nvPr/>
          </p:nvSpPr>
          <p:spPr>
            <a:xfrm>
              <a:off x="1534032" y="5597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345E6-22F6-405E-8933-1ECF29C8BB92}"/>
                </a:ext>
              </a:extLst>
            </p:cNvPr>
            <p:cNvSpPr txBox="1"/>
            <p:nvPr/>
          </p:nvSpPr>
          <p:spPr>
            <a:xfrm>
              <a:off x="2566026" y="5866582"/>
              <a:ext cx="4743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56             60              64              68             72    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1EA771-3EFB-4ECC-81E5-ED507A7B8CBA}"/>
              </a:ext>
            </a:extLst>
          </p:cNvPr>
          <p:cNvSpPr txBox="1"/>
          <p:nvPr/>
        </p:nvSpPr>
        <p:spPr>
          <a:xfrm>
            <a:off x="1186918" y="293033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weight (</a:t>
            </a:r>
            <a:r>
              <a:rPr lang="en-US" altLang="zh-CN" dirty="0" err="1"/>
              <a:t>lb</a:t>
            </a:r>
            <a:r>
              <a:rPr lang="en-US" altLang="zh-CN" dirty="0"/>
              <a:t>)</a:t>
            </a:r>
            <a:endParaRPr lang="zh-CN" alt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9D11-E3C2-4698-A1DD-7709F6DDFB68}"/>
              </a:ext>
            </a:extLst>
          </p:cNvPr>
          <p:cNvSpPr txBox="1"/>
          <p:nvPr/>
        </p:nvSpPr>
        <p:spPr>
          <a:xfrm>
            <a:off x="6739261" y="571027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height (in)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2943950759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8D2A9-3FE4-438A-9E17-95D66DBB2259}"/>
              </a:ext>
            </a:extLst>
          </p:cNvPr>
          <p:cNvSpPr txBox="1"/>
          <p:nvPr/>
        </p:nvSpPr>
        <p:spPr>
          <a:xfrm>
            <a:off x="797805" y="265138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positive correlation</a:t>
            </a:r>
            <a:endParaRPr lang="zh-CN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38FF3-EA4D-46AC-B3AA-CC6E08ABCC2E}"/>
              </a:ext>
            </a:extLst>
          </p:cNvPr>
          <p:cNvSpPr txBox="1"/>
          <p:nvPr/>
        </p:nvSpPr>
        <p:spPr>
          <a:xfrm>
            <a:off x="3686065" y="2651385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no correlation</a:t>
            </a:r>
            <a:endParaRPr lang="zh-CN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03024-3423-4AB0-8B1D-2D98EB00F452}"/>
              </a:ext>
            </a:extLst>
          </p:cNvPr>
          <p:cNvSpPr txBox="1"/>
          <p:nvPr/>
        </p:nvSpPr>
        <p:spPr>
          <a:xfrm>
            <a:off x="6229041" y="2651385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negative correlation</a:t>
            </a:r>
            <a:endParaRPr lang="zh-CN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5B6D48-B32B-426A-83DD-AFA9FF4E9778}"/>
              </a:ext>
            </a:extLst>
          </p:cNvPr>
          <p:cNvGrpSpPr/>
          <p:nvPr/>
        </p:nvGrpSpPr>
        <p:grpSpPr>
          <a:xfrm>
            <a:off x="657273" y="3429000"/>
            <a:ext cx="8196044" cy="2672252"/>
            <a:chOff x="587229" y="2348078"/>
            <a:chExt cx="8196044" cy="2672252"/>
          </a:xfrm>
        </p:grpSpPr>
        <p:pic>
          <p:nvPicPr>
            <p:cNvPr id="6" name="Picture 2 1" descr="âcorrelationâçå¾çæç´¢ç»æ">
              <a:extLst>
                <a:ext uri="{FF2B5EF4-FFF2-40B4-BE49-F238E27FC236}">
                  <a16:creationId xmlns:a16="http://schemas.microsoft.com/office/drawing/2014/main" id="{7374B8B3-2605-433F-A4DA-59BB4322C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29" y="2348078"/>
              <a:ext cx="8196044" cy="267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D4502B-AA5C-4FF5-A8AF-9EFBC6D14375}"/>
                </a:ext>
              </a:extLst>
            </p:cNvPr>
            <p:cNvSpPr txBox="1"/>
            <p:nvPr/>
          </p:nvSpPr>
          <p:spPr>
            <a:xfrm>
              <a:off x="587229" y="2400134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grade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6E5C4F-69CD-4F29-B301-4E102631DE6D}"/>
                </a:ext>
              </a:extLst>
            </p:cNvPr>
            <p:cNvSpPr txBox="1"/>
            <p:nvPr/>
          </p:nvSpPr>
          <p:spPr>
            <a:xfrm>
              <a:off x="2478348" y="4616498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study time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A0E455-85BE-40C4-A8C9-01A1E02D2BB9}"/>
                </a:ext>
              </a:extLst>
            </p:cNvPr>
            <p:cNvSpPr txBox="1"/>
            <p:nvPr/>
          </p:nvSpPr>
          <p:spPr>
            <a:xfrm>
              <a:off x="3312038" y="2400134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grade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987014-5DD2-4BE0-A978-EE242DD541D2}"/>
                </a:ext>
              </a:extLst>
            </p:cNvPr>
            <p:cNvSpPr txBox="1"/>
            <p:nvPr/>
          </p:nvSpPr>
          <p:spPr>
            <a:xfrm>
              <a:off x="5884447" y="2400134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grade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E52F7E-D1C2-4486-AF7C-E8A542AF76DC}"/>
                </a:ext>
              </a:extLst>
            </p:cNvPr>
            <p:cNvSpPr txBox="1"/>
            <p:nvPr/>
          </p:nvSpPr>
          <p:spPr>
            <a:xfrm>
              <a:off x="7508086" y="4616498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game time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51D80A-A6F5-40FC-8D13-5F69FC35E0DB}"/>
                </a:ext>
              </a:extLst>
            </p:cNvPr>
            <p:cNvSpPr txBox="1"/>
            <p:nvPr/>
          </p:nvSpPr>
          <p:spPr>
            <a:xfrm>
              <a:off x="4997248" y="4616498"/>
              <a:ext cx="1239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FF0000"/>
                  </a:solidFill>
                </a:rPr>
                <a:t>body weight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Picture 2 2">
            <a:extLst>
              <a:ext uri="{FF2B5EF4-FFF2-40B4-BE49-F238E27FC236}">
                <a16:creationId xmlns:a16="http://schemas.microsoft.com/office/drawing/2014/main" id="{353EAC01-C30B-4BC9-8D08-E93638B929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30" y="5829272"/>
            <a:ext cx="144762" cy="111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3ACF49-BDB4-419C-A8A7-22136CFA10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4" y="3615164"/>
            <a:ext cx="143238" cy="1630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E8B4FC-C2C6-4F43-9ADE-953AEB1B7BF9}"/>
              </a:ext>
            </a:extLst>
          </p:cNvPr>
          <p:cNvSpPr txBox="1"/>
          <p:nvPr/>
        </p:nvSpPr>
        <p:spPr>
          <a:xfrm>
            <a:off x="3775949" y="1080000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Scatter plot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055206292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1BCF7-E246-41B8-9DC9-409EBACE8058}"/>
              </a:ext>
            </a:extLst>
          </p:cNvPr>
          <p:cNvSpPr txBox="1"/>
          <p:nvPr/>
        </p:nvSpPr>
        <p:spPr>
          <a:xfrm>
            <a:off x="3523070" y="10800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Visualization</a:t>
            </a:r>
            <a:endParaRPr lang="zh-CN" altLang="en-US" sz="2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6429A-BF71-4EA4-94C5-954B8D6AEB6E}"/>
              </a:ext>
            </a:extLst>
          </p:cNvPr>
          <p:cNvSpPr txBox="1"/>
          <p:nvPr/>
        </p:nvSpPr>
        <p:spPr>
          <a:xfrm>
            <a:off x="3720645" y="2238196"/>
            <a:ext cx="219483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Scatter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Line graph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Chart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Box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High-dimension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090962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7F113-7CA7-4660-9C1A-D7F10C775CD4}"/>
              </a:ext>
            </a:extLst>
          </p:cNvPr>
          <p:cNvSpPr txBox="1"/>
          <p:nvPr/>
        </p:nvSpPr>
        <p:spPr>
          <a:xfrm>
            <a:off x="3809612" y="10800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Line graph</a:t>
            </a:r>
            <a:endParaRPr lang="zh-CN" altLang="en-US" sz="24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9E7DC-DB9F-4B2D-AE9B-5FD27574B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" y="2708338"/>
            <a:ext cx="7625918" cy="3068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D47EE-ADE9-431A-8D1F-55C3E211E070}"/>
              </a:ext>
            </a:extLst>
          </p:cNvPr>
          <p:cNvSpPr txBox="1"/>
          <p:nvPr/>
        </p:nvSpPr>
        <p:spPr>
          <a:xfrm>
            <a:off x="3815222" y="2124979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bitcoin price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784030447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1BCF7-E246-41B8-9DC9-409EBACE8058}"/>
              </a:ext>
            </a:extLst>
          </p:cNvPr>
          <p:cNvSpPr txBox="1"/>
          <p:nvPr/>
        </p:nvSpPr>
        <p:spPr>
          <a:xfrm>
            <a:off x="3523070" y="10800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Visualization</a:t>
            </a:r>
            <a:endParaRPr lang="zh-CN" altLang="en-US" sz="2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6429A-BF71-4EA4-94C5-954B8D6AEB6E}"/>
              </a:ext>
            </a:extLst>
          </p:cNvPr>
          <p:cNvSpPr txBox="1"/>
          <p:nvPr/>
        </p:nvSpPr>
        <p:spPr>
          <a:xfrm>
            <a:off x="3720645" y="2238196"/>
            <a:ext cx="21948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Scatter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Line graph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Chart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Box plot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High-dimension</a:t>
            </a:r>
          </a:p>
          <a:p>
            <a:pPr algn="l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8428580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3429FC-6305-4C98-9DC8-B169669475F1}"/>
              </a:ext>
            </a:extLst>
          </p:cNvPr>
          <p:cNvSpPr txBox="1"/>
          <p:nvPr/>
        </p:nvSpPr>
        <p:spPr>
          <a:xfrm>
            <a:off x="4138228" y="10800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Chart</a:t>
            </a:r>
            <a:endParaRPr lang="zh-CN" altLang="en-US" sz="24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A41D9-FBA3-46CA-AF5D-616F2D07DD75}"/>
              </a:ext>
            </a:extLst>
          </p:cNvPr>
          <p:cNvSpPr txBox="1"/>
          <p:nvPr/>
        </p:nvSpPr>
        <p:spPr>
          <a:xfrm>
            <a:off x="2490221" y="1725453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Bar chart</a:t>
            </a:r>
            <a:endParaRPr lang="zh-CN" altLang="en-US" sz="20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ED16D-F99F-4A3C-8ED3-F04F921CA70D}"/>
              </a:ext>
            </a:extLst>
          </p:cNvPr>
          <p:cNvSpPr txBox="1"/>
          <p:nvPr/>
        </p:nvSpPr>
        <p:spPr>
          <a:xfrm>
            <a:off x="5869812" y="1725453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Bar chart</a:t>
            </a:r>
            <a:endParaRPr lang="zh-CN" altLang="en-US" sz="200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A772C-DA89-4561-8EB0-7CE4A149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3" y="2162733"/>
            <a:ext cx="5974672" cy="42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0892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39CC5-0860-4EA6-871B-D9B0ADFEC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31" y="2388093"/>
            <a:ext cx="6772394" cy="3449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DF00E-860A-4285-8959-7D2319D7ECDA}"/>
              </a:ext>
            </a:extLst>
          </p:cNvPr>
          <p:cNvSpPr txBox="1"/>
          <p:nvPr/>
        </p:nvSpPr>
        <p:spPr>
          <a:xfrm>
            <a:off x="3590802" y="1814230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Stacked bar chart</a:t>
            </a:r>
            <a:endParaRPr lang="zh-CN" altLang="en-US" sz="20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F34E-AEFF-4C3C-88E4-BC72D8868BBE}"/>
              </a:ext>
            </a:extLst>
          </p:cNvPr>
          <p:cNvSpPr txBox="1"/>
          <p:nvPr/>
        </p:nvSpPr>
        <p:spPr>
          <a:xfrm>
            <a:off x="3775949" y="1080000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Scatter plot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906187106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302.58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=[x_{1,1},x_{1,1},\ldots,x_{1,d}]$&#10;&#10;&#10;\end{document}"/>
  <p:tag name="IGUANATEXSIZE" val="20"/>
  <p:tag name="IGUANATEXCURSOR" val="56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302.58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=[x_{2,1},x_{2,1},\ldots,x_{2,d}]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350.58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=[x_{n,1},x_{n,1},\ldots,x_{n,d}]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302.58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=[x_{1,1},x_{1,1},\ldots,x_{1,d}]$&#10;&#10;&#10;\end{document}"/>
  <p:tag name="IGUANATEXSIZE" val="20"/>
  <p:tag name="IGUANATEXCURSOR" val="56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302.58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=[x_{2,1},x_{2,1},\ldots,x_{2,d}]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350.58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=[x_{n,1},x_{n,1},\ldots,x_{n,d}]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1141</TotalTime>
  <Words>205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宋体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203</cp:revision>
  <dcterms:created xsi:type="dcterms:W3CDTF">2016-04-20T02:59:17Z</dcterms:created>
  <dcterms:modified xsi:type="dcterms:W3CDTF">2019-03-31T09:19:52Z</dcterms:modified>
</cp:coreProperties>
</file>