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0" r:id="rId4"/>
    <p:sldId id="291" r:id="rId5"/>
    <p:sldId id="346" r:id="rId6"/>
    <p:sldId id="347" r:id="rId7"/>
    <p:sldId id="348" r:id="rId8"/>
    <p:sldId id="349" r:id="rId9"/>
    <p:sldId id="358" r:id="rId10"/>
    <p:sldId id="342" r:id="rId11"/>
    <p:sldId id="303" r:id="rId12"/>
    <p:sldId id="350" r:id="rId13"/>
    <p:sldId id="352" r:id="rId14"/>
    <p:sldId id="353" r:id="rId15"/>
    <p:sldId id="343" r:id="rId16"/>
    <p:sldId id="308" r:id="rId17"/>
    <p:sldId id="354" r:id="rId18"/>
    <p:sldId id="355" r:id="rId19"/>
    <p:sldId id="356" r:id="rId20"/>
    <p:sldId id="344" r:id="rId21"/>
    <p:sldId id="341" r:id="rId22"/>
    <p:sldId id="359" r:id="rId23"/>
    <p:sldId id="372" r:id="rId24"/>
    <p:sldId id="360" r:id="rId25"/>
    <p:sldId id="361" r:id="rId26"/>
    <p:sldId id="362" r:id="rId27"/>
    <p:sldId id="363" r:id="rId28"/>
    <p:sldId id="364" r:id="rId29"/>
    <p:sldId id="366" r:id="rId30"/>
    <p:sldId id="365" r:id="rId31"/>
    <p:sldId id="345" r:id="rId32"/>
    <p:sldId id="307" r:id="rId33"/>
    <p:sldId id="367" r:id="rId34"/>
    <p:sldId id="368" r:id="rId35"/>
    <p:sldId id="369" r:id="rId36"/>
    <p:sldId id="370" r:id="rId37"/>
    <p:sldId id="371" r:id="rId38"/>
    <p:sldId id="32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4C3"/>
    <a:srgbClr val="782775"/>
    <a:srgbClr val="6E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1871" autoAdjust="0"/>
  </p:normalViewPr>
  <p:slideViewPr>
    <p:cSldViewPr>
      <p:cViewPr varScale="1">
        <p:scale>
          <a:sx n="67" d="100"/>
          <a:sy n="67" d="100"/>
        </p:scale>
        <p:origin x="19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9902-DB2E-4784-BC09-806AD1603676}" type="datetimeFigureOut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6D9D-EDE9-4EE1-8E06-D832DA7A8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3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9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4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3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9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9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1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53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2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8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62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7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09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68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52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0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61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16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35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05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87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32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25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32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47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63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8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5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1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6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5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06D9D-EDE9-4EE1-8E06-D832DA7A86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8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5BF-38D2-4AA6-B526-84EF20CBD40E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DFC5-3FD5-4929-8B74-DBC35A2B324F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B7AC-6CDE-466E-9983-32F4C0179336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12A7-73C0-4433-8404-84C2801566B8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/37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0" y="138576"/>
            <a:ext cx="1087760" cy="42877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46977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782775">
                  <a:shade val="30000"/>
                  <a:satMod val="115000"/>
                </a:srgbClr>
              </a:gs>
              <a:gs pos="44000">
                <a:srgbClr val="782775">
                  <a:shade val="67500"/>
                  <a:satMod val="115000"/>
                </a:srgbClr>
              </a:gs>
              <a:gs pos="100000">
                <a:srgbClr val="C634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2440" y="640041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1BD5-38CB-45BD-88A8-F261D9F197DA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B4DF-F551-4938-96D9-35BF8C9217F3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B12-6EC4-4398-8E70-05E75766DA29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06A7-4837-4F6E-BEEA-4760D6C24076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C2FB-901A-41E9-B513-C64B061E29FB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02FF-9B38-4736-BE45-17F712E954D8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B4F-B160-49EB-A20C-0D0D7D3CA30A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514-56F1-4806-9025-D28110DD8026}" type="datetime1">
              <a:rPr lang="zh-CN" altLang="en-US" smtClean="0"/>
              <a:t>2023/7/23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8880"/>
            <a:ext cx="9144000" cy="1470025"/>
          </a:xfrm>
          <a:prstGeom prst="rect">
            <a:avLst/>
          </a:prstGeom>
          <a:solidFill>
            <a:srgbClr val="6E0F6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537" y="2348880"/>
            <a:ext cx="7990656" cy="147002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哈利波特的魔法世界</a:t>
            </a:r>
            <a:endParaRPr lang="zh-CN" altLang="en-US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64202" y="49411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组员：项仁浩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64704"/>
            <a:ext cx="1199152" cy="1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数据预处理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特征抽取：人物同现统计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特征处理：人物关系图构建与特征归一化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数据分析：基于人物关系图的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PageRank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计算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数据分析：在人物关系图上的标签传播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619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7" y="0"/>
            <a:ext cx="5453195" cy="6206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特征抽取：人物同现统计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96E04-77BD-9AE8-B301-0451797A6BE7}"/>
              </a:ext>
            </a:extLst>
          </p:cNvPr>
          <p:cNvSpPr txBox="1"/>
          <p:nvPr/>
        </p:nvSpPr>
        <p:spPr>
          <a:xfrm>
            <a:off x="539552" y="98072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首先，手动配置别名表</a:t>
            </a:r>
            <a:r>
              <a:rPr lang="en-US" altLang="zh-CN" sz="2400" dirty="0"/>
              <a:t>nickName.txt: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72D18C4-01B2-DDB1-C1C3-B2F9F2AF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2861561" cy="50576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DAC346E-BACD-FF2B-2C62-0CC08FCA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442393"/>
            <a:ext cx="4439401" cy="304664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053768A-77DE-3234-81D7-BB7EEC7AF841}"/>
              </a:ext>
            </a:extLst>
          </p:cNvPr>
          <p:cNvSpPr txBox="1"/>
          <p:nvPr/>
        </p:nvSpPr>
        <p:spPr>
          <a:xfrm>
            <a:off x="3887924" y="4869160"/>
            <a:ext cx="4428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在实验报告中，提到了如何进行别名表的整理，其中会删除很多根本没出现的名字，和一些对于我的处理手段来说没意义的名字</a:t>
            </a:r>
          </a:p>
        </p:txBody>
      </p:sp>
    </p:spTree>
    <p:extLst>
      <p:ext uri="{BB962C8B-B14F-4D97-AF65-F5344CB8AC3E}">
        <p14:creationId xmlns:p14="http://schemas.microsoft.com/office/powerpoint/2010/main" val="208741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7" y="0"/>
            <a:ext cx="5453195" cy="6206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特征抽取：人物同现统计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96E04-77BD-9AE8-B301-0451797A6BE7}"/>
              </a:ext>
            </a:extLst>
          </p:cNvPr>
          <p:cNvSpPr txBox="1"/>
          <p:nvPr/>
        </p:nvSpPr>
        <p:spPr>
          <a:xfrm>
            <a:off x="539552" y="98072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map setup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将</a:t>
            </a:r>
            <a:r>
              <a:rPr lang="en-US" altLang="zh-CN" sz="2400" dirty="0"/>
              <a:t>&lt;</a:t>
            </a:r>
            <a:r>
              <a:rPr lang="zh-CN" altLang="en-US" sz="2400" dirty="0"/>
              <a:t>别名</a:t>
            </a:r>
            <a:r>
              <a:rPr lang="en-US" altLang="zh-CN" sz="2400" dirty="0"/>
              <a:t>,</a:t>
            </a:r>
            <a:r>
              <a:rPr lang="zh-CN" altLang="en-US" sz="2400" dirty="0"/>
              <a:t>统一名</a:t>
            </a:r>
            <a:r>
              <a:rPr lang="en-US" altLang="zh-CN" sz="2400" dirty="0"/>
              <a:t>&gt;</a:t>
            </a:r>
            <a:r>
              <a:rPr lang="zh-CN" altLang="en-US" sz="2400" dirty="0"/>
              <a:t>存到哈希表中，那么就可以将所有别名替换成统一名了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F03682-5F45-8254-00F7-BBF20180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02433"/>
            <a:ext cx="6706479" cy="4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8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7" y="0"/>
            <a:ext cx="5453195" cy="6206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特征抽取：人物同现统计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96E04-77BD-9AE8-B301-0451797A6BE7}"/>
              </a:ext>
            </a:extLst>
          </p:cNvPr>
          <p:cNvSpPr txBox="1"/>
          <p:nvPr/>
        </p:nvSpPr>
        <p:spPr>
          <a:xfrm>
            <a:off x="539552" y="9807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map</a:t>
            </a:r>
            <a:r>
              <a:rPr lang="zh-CN" altLang="en-US" sz="2400" dirty="0"/>
              <a:t>中，将别名换成统一名后将</a:t>
            </a:r>
            <a:endParaRPr lang="en-US" altLang="zh-CN" sz="2400" dirty="0"/>
          </a:p>
          <a:p>
            <a:r>
              <a:rPr lang="en-US" altLang="zh-CN" sz="2400" dirty="0"/>
              <a:t>Key:&lt;name1,name2&gt; </a:t>
            </a:r>
            <a:r>
              <a:rPr lang="en-US" altLang="zh-CN" sz="2400" dirty="0" err="1"/>
              <a:t>Value:times</a:t>
            </a:r>
            <a:r>
              <a:rPr lang="en-US" altLang="zh-CN" sz="2400" dirty="0"/>
              <a:t> </a:t>
            </a:r>
            <a:r>
              <a:rPr lang="zh-CN" altLang="en-US" sz="2400" dirty="0"/>
              <a:t>发射出去</a:t>
            </a:r>
            <a:endParaRPr lang="en-US" altLang="zh-CN" sz="2400" dirty="0"/>
          </a:p>
          <a:p>
            <a:r>
              <a:rPr lang="zh-CN" altLang="en-US" sz="2400" dirty="0"/>
              <a:t>需要注意的是</a:t>
            </a:r>
            <a:r>
              <a:rPr lang="en-US" altLang="zh-CN" sz="2400" dirty="0"/>
              <a:t>,</a:t>
            </a:r>
            <a:r>
              <a:rPr lang="zh-CN" altLang="en-US" sz="2400" dirty="0"/>
              <a:t>如果名字是</a:t>
            </a:r>
            <a:r>
              <a:rPr lang="en-US" altLang="zh-CN" sz="2400" dirty="0"/>
              <a:t>A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B </a:t>
            </a:r>
            <a:r>
              <a:rPr lang="en-US" altLang="zh-CN" sz="2400" dirty="0" err="1"/>
              <a:t>B</a:t>
            </a:r>
            <a:endParaRPr lang="en-US" altLang="zh-CN" sz="2400" dirty="0"/>
          </a:p>
          <a:p>
            <a:r>
              <a:rPr lang="zh-CN" altLang="en-US" sz="2400" dirty="0"/>
              <a:t>就应该发射</a:t>
            </a:r>
            <a:r>
              <a:rPr lang="en-US" altLang="zh-CN" sz="2400" dirty="0"/>
              <a:t>&lt;A,B&gt;,6 </a:t>
            </a:r>
            <a:r>
              <a:rPr lang="zh-CN" altLang="en-US" sz="2400" dirty="0"/>
              <a:t>和 </a:t>
            </a:r>
            <a:r>
              <a:rPr lang="en-US" altLang="zh-CN" sz="2400" dirty="0"/>
              <a:t>&lt;B,A&gt; 6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27C05A-AB18-B2F8-258B-A7F8A2B1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6034378" cy="38627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A8DD4F-EB3C-0202-7E64-39B5C34AF868}"/>
              </a:ext>
            </a:extLst>
          </p:cNvPr>
          <p:cNvSpPr txBox="1"/>
          <p:nvPr/>
        </p:nvSpPr>
        <p:spPr>
          <a:xfrm>
            <a:off x="6444208" y="427833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Combine</a:t>
            </a:r>
            <a:r>
              <a:rPr lang="zh-CN" altLang="en-US" sz="2400" dirty="0"/>
              <a:t>和</a:t>
            </a:r>
            <a:r>
              <a:rPr lang="en-US" altLang="zh-CN" sz="2400" dirty="0"/>
              <a:t>reduce</a:t>
            </a:r>
          </a:p>
          <a:p>
            <a:r>
              <a:rPr lang="zh-CN" altLang="en-US" sz="2400" dirty="0"/>
              <a:t>逻辑很简单，所以不赘述</a:t>
            </a:r>
          </a:p>
        </p:txBody>
      </p:sp>
    </p:spTree>
    <p:extLst>
      <p:ext uri="{BB962C8B-B14F-4D97-AF65-F5344CB8AC3E}">
        <p14:creationId xmlns:p14="http://schemas.microsoft.com/office/powerpoint/2010/main" val="128487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7" y="0"/>
            <a:ext cx="5453195" cy="6206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特征抽取：人物同现统计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130FA8-EAE8-2A96-8881-454A7B19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7982779" cy="3539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5BFE53-D193-CB41-D76B-DD2436A51BBF}"/>
              </a:ext>
            </a:extLst>
          </p:cNvPr>
          <p:cNvSpPr txBox="1"/>
          <p:nvPr/>
        </p:nvSpPr>
        <p:spPr>
          <a:xfrm>
            <a:off x="683568" y="10527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结果部分展示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68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数据预处理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特征抽取：人物同现统计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特征处理：人物关系图构建与特征归一化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数据分析：基于人物关系图的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PageRank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计算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数据分析：在人物关系图上的标签传播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27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812142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特征处理：人物关系图构建与特征归一化</a:t>
            </a: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77DD09-D326-F092-3203-8510BF17AEFD}"/>
              </a:ext>
            </a:extLst>
          </p:cNvPr>
          <p:cNvSpPr txBox="1"/>
          <p:nvPr/>
        </p:nvSpPr>
        <p:spPr>
          <a:xfrm>
            <a:off x="395536" y="1268760"/>
            <a:ext cx="7812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这个任务逻辑很简单，将</a:t>
            </a:r>
            <a:r>
              <a:rPr lang="en-US" altLang="zh-CN" sz="2400" dirty="0"/>
              <a:t>&lt;name1,name2&gt; \t times</a:t>
            </a:r>
            <a:r>
              <a:rPr lang="zh-CN" altLang="en-US" sz="2400" dirty="0"/>
              <a:t>分拆，</a:t>
            </a:r>
            <a:r>
              <a:rPr lang="en-US" altLang="zh-CN" sz="2400" dirty="0"/>
              <a:t>map</a:t>
            </a:r>
            <a:r>
              <a:rPr lang="zh-CN" altLang="en-US" sz="2400" dirty="0"/>
              <a:t>发射</a:t>
            </a:r>
            <a:r>
              <a:rPr lang="en-US" altLang="zh-CN" sz="2400" dirty="0"/>
              <a:t>&lt;name1,name2 \t times&gt;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combine</a:t>
            </a:r>
            <a:r>
              <a:rPr lang="zh-CN" altLang="en-US" sz="2400" dirty="0"/>
              <a:t>把</a:t>
            </a:r>
            <a:r>
              <a:rPr lang="en-US" altLang="zh-CN" sz="2400" dirty="0"/>
              <a:t>&lt;name1,name2 \t times&gt;</a:t>
            </a:r>
            <a:r>
              <a:rPr lang="zh-CN" altLang="en-US" sz="2400" dirty="0"/>
              <a:t>合并减少发射次数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Reduce</a:t>
            </a:r>
            <a:r>
              <a:rPr lang="zh-CN" altLang="en-US" sz="2400" dirty="0"/>
              <a:t>迭代两遍，第一遍计算</a:t>
            </a:r>
            <a:r>
              <a:rPr lang="en-US" altLang="zh-CN" sz="2400" dirty="0"/>
              <a:t>times</a:t>
            </a:r>
            <a:r>
              <a:rPr lang="zh-CN" altLang="en-US" sz="2400" dirty="0"/>
              <a:t>总和，第二遍进行归一化并转化为字符串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276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812142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特征处理：人物关系图构建与特征归一化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A90C9-1347-DD87-958A-0FDB15FC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0848"/>
            <a:ext cx="6912769" cy="3900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0CC7B0-232A-C778-5E91-DA26891BADE7}"/>
              </a:ext>
            </a:extLst>
          </p:cNvPr>
          <p:cNvSpPr/>
          <p:nvPr/>
        </p:nvSpPr>
        <p:spPr>
          <a:xfrm>
            <a:off x="3563888" y="858345"/>
            <a:ext cx="1471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4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812142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特征处理：人物关系图构建与特征归一化</a:t>
            </a: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CC7B0-232A-C778-5E91-DA26891BADE7}"/>
              </a:ext>
            </a:extLst>
          </p:cNvPr>
          <p:cNvSpPr/>
          <p:nvPr/>
        </p:nvSpPr>
        <p:spPr>
          <a:xfrm>
            <a:off x="1674430" y="858345"/>
            <a:ext cx="525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Combine&amp;Reduce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EC6F09-16A0-7094-3964-DB1AC3EB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5791702" cy="259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C7750-F3D1-DE9A-EB51-E94DD341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48880"/>
            <a:ext cx="4068525" cy="42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0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812142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特征处理：人物关系图构建与特征归一化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025F2-56D6-F127-6DAE-EAAA796D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0" y="1844824"/>
            <a:ext cx="8211902" cy="35740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BA959B-9A65-7A3E-49D0-B2CF0E03E85E}"/>
              </a:ext>
            </a:extLst>
          </p:cNvPr>
          <p:cNvSpPr txBox="1"/>
          <p:nvPr/>
        </p:nvSpPr>
        <p:spPr>
          <a:xfrm>
            <a:off x="420922" y="102890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部分结果展示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17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数据预处理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特征抽取：人物同现统计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特征处理：人物关系图构建与特征归一化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数据分析：基于人物关系图的</a:t>
            </a:r>
            <a:r>
              <a:rPr lang="en-US" altLang="zh-CN" sz="2800" dirty="0"/>
              <a:t>PageRank</a:t>
            </a:r>
            <a:r>
              <a:rPr lang="zh-CN" altLang="en-US" sz="2800" dirty="0"/>
              <a:t>计算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数据分析：在人物关系图上的标签传播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458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数据预处理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特征抽取：人物同现统计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特征处理：人物关系图构建与特征归一化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数据分析：基于人物关系图的</a:t>
            </a:r>
            <a:r>
              <a:rPr lang="en-US" altLang="zh-CN" sz="2800" dirty="0"/>
              <a:t>PageRank</a:t>
            </a:r>
            <a:r>
              <a:rPr lang="zh-CN" altLang="en-US" sz="2800" dirty="0"/>
              <a:t>计算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数据分析：在人物关系图上的标签传播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4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E99EFEC-DCAB-79ED-8457-9F8FD78C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81309"/>
            <a:ext cx="8363272" cy="284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在人物关系图中，与许多"主角"有较深关系的人物大概率也是"主角"，可以利用PR值的大小衡量一个人物是否是"主角"，一个人物的PR值取决于：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与其有关系的人物的个数(即关系图上以该人物为点的度数)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与其有关系的人物的重要程度(即相邻节点的PR值)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与其有关的人物与他的关系的深浅(即有向关系图上人物之间边的权重)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73D8C5-F5A7-045A-C706-60168327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5" y="5373216"/>
            <a:ext cx="7871000" cy="8687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900025-52D6-4A7B-4F2E-559B24CB6805}"/>
              </a:ext>
            </a:extLst>
          </p:cNvPr>
          <p:cNvSpPr txBox="1"/>
          <p:nvPr/>
        </p:nvSpPr>
        <p:spPr>
          <a:xfrm>
            <a:off x="467544" y="462802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</a:t>
            </a:r>
            <a:r>
              <a:rPr lang="zh-CN" altLang="en-US" sz="2400" dirty="0"/>
              <a:t>值计算公式：</a:t>
            </a:r>
          </a:p>
        </p:txBody>
      </p:sp>
    </p:spTree>
    <p:extLst>
      <p:ext uri="{BB962C8B-B14F-4D97-AF65-F5344CB8AC3E}">
        <p14:creationId xmlns:p14="http://schemas.microsoft.com/office/powerpoint/2010/main" val="69729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D3005-B684-44D5-D950-CED27051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5" y="764704"/>
            <a:ext cx="88850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PageRank迭代过程可以这么理解: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对于任务三处理后的105个人物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我们建立了一个有向图邻接矩阵105*105，邻接矩阵A存储的是有向图的归一化后的边权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需要注意的是，​和​是不一样的，因为这是一个有向图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设置所有的105个节点的PR值初始值为1.0，列向量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的元素表示顺序105个人物角色节点的PR值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一直令邻接矩阵A左乘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,直到收敛或达到预定迭代次数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​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D89FA-F010-4DDE-2C56-F0773FC7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44528"/>
            <a:ext cx="495717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77B554-D9B2-ED73-9E64-F07258A851FE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7344816" cy="377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为什么</a:t>
                </a:r>
                <a:r>
                  <a:rPr lang="en-US" altLang="zh-CN" sz="2400" dirty="0"/>
                  <a:t>PR</a:t>
                </a:r>
                <a:r>
                  <a:rPr lang="zh-CN" altLang="en-US" sz="2400" dirty="0"/>
                  <a:t>初始化为</a:t>
                </a:r>
                <a:r>
                  <a:rPr lang="en-US" altLang="zh-CN" sz="2400" dirty="0"/>
                  <a:t>1.0</a:t>
                </a:r>
                <a:r>
                  <a:rPr lang="zh-CN" altLang="en-US" sz="2400" dirty="0"/>
                  <a:t>，不像很多</a:t>
                </a:r>
                <a:r>
                  <a:rPr lang="en-US" altLang="zh-CN" sz="2400" dirty="0" err="1"/>
                  <a:t>pageRank</a:t>
                </a:r>
                <a:r>
                  <a:rPr lang="zh-CN" altLang="en-US" sz="2400" dirty="0"/>
                  <a:t>初始化为</a:t>
                </a:r>
                <a:r>
                  <a:rPr lang="en-US" altLang="zh-CN" sz="2400" dirty="0"/>
                  <a:t>1.0/</a:t>
                </a:r>
                <a:r>
                  <a:rPr lang="en-US" altLang="zh-CN" sz="2400" dirty="0" err="1"/>
                  <a:t>node_size</a:t>
                </a:r>
                <a:r>
                  <a:rPr lang="en-US" altLang="zh-CN" sz="2400" dirty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𝑜𝑟𝑖𝑔𝑖𝑛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(105∗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𝑜𝑟𝑖𝑔𝑖𝑛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初始化不会影响迭代过程，但会影响最终的结果的直观程度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77B554-D9B2-ED73-9E64-F07258A8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7344816" cy="3770904"/>
              </a:xfrm>
              <a:prstGeom prst="rect">
                <a:avLst/>
              </a:prstGeom>
              <a:blipFill>
                <a:blip r:embed="rId3"/>
                <a:stretch>
                  <a:fillRect l="-1329" t="-1939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F77AD-8CED-A33C-256C-1C4A76EA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02950"/>
            <a:ext cx="5293700" cy="44495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34EBA8-10B9-E4D0-7748-49E6B1F2761C}"/>
              </a:ext>
            </a:extLst>
          </p:cNvPr>
          <p:cNvSpPr txBox="1"/>
          <p:nvPr/>
        </p:nvSpPr>
        <p:spPr>
          <a:xfrm>
            <a:off x="323528" y="9807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PageRankDriver.main</a:t>
            </a:r>
            <a:r>
              <a:rPr lang="en-US" altLang="zh-CN" sz="2400" dirty="0"/>
              <a:t>()</a:t>
            </a:r>
            <a:r>
              <a:rPr lang="zh-CN" altLang="en-US" sz="2400" dirty="0"/>
              <a:t>中，先建立有向图，</a:t>
            </a:r>
            <a:endParaRPr lang="en-US" altLang="zh-CN" sz="2400" dirty="0"/>
          </a:p>
          <a:p>
            <a:r>
              <a:rPr lang="zh-CN" altLang="en-US" sz="2400" dirty="0"/>
              <a:t>然后设置迭代最大次数为</a:t>
            </a:r>
            <a:r>
              <a:rPr lang="en-US" altLang="zh-CN" sz="2400" dirty="0"/>
              <a:t>20</a:t>
            </a:r>
            <a:r>
              <a:rPr lang="zh-CN" altLang="en-US" sz="2400" dirty="0"/>
              <a:t>，收敛则提前退出</a:t>
            </a:r>
            <a:endParaRPr lang="en-US" altLang="zh-CN" sz="2400" dirty="0"/>
          </a:p>
          <a:p>
            <a:r>
              <a:rPr lang="zh-CN" altLang="en-US" sz="2400" dirty="0"/>
              <a:t>然后每一次迭代进入</a:t>
            </a:r>
            <a:r>
              <a:rPr lang="en-US" altLang="zh-CN" sz="2400" dirty="0" err="1"/>
              <a:t>PageRankIter.main</a:t>
            </a:r>
            <a:r>
              <a:rPr lang="en-US" altLang="zh-CN" sz="2400" dirty="0"/>
              <a:t>()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423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3B66A-5ECF-D2B2-273E-C498527D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786457"/>
            <a:ext cx="6584251" cy="27129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99ED91-3B40-764A-D2D6-108A88621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3" y="4573722"/>
            <a:ext cx="6309907" cy="1981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19FA92-97EF-3411-0904-3DD03F352309}"/>
              </a:ext>
            </a:extLst>
          </p:cNvPr>
          <p:cNvSpPr txBox="1"/>
          <p:nvPr/>
        </p:nvSpPr>
        <p:spPr>
          <a:xfrm>
            <a:off x="395536" y="364502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建图的</a:t>
            </a:r>
            <a:r>
              <a:rPr lang="en-US" altLang="zh-CN" sz="2400" dirty="0"/>
              <a:t>MapReduce</a:t>
            </a:r>
            <a:r>
              <a:rPr lang="zh-CN" altLang="en-US" sz="2400" dirty="0"/>
              <a:t>逻辑很简单，就是删除任务三输出中的</a:t>
            </a:r>
            <a:r>
              <a:rPr lang="en-US" altLang="zh-CN" sz="2400" dirty="0"/>
              <a:t>”[]”</a:t>
            </a:r>
            <a:r>
              <a:rPr lang="zh-CN" altLang="en-US" sz="2400" dirty="0"/>
              <a:t>，并添加</a:t>
            </a:r>
            <a:r>
              <a:rPr lang="en-US" altLang="zh-CN" sz="2400" dirty="0"/>
              <a:t>PR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3778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1EA0D-8FD6-8D8F-AC4D-9DAA8C53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887750"/>
            <a:ext cx="6738799" cy="29794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608CC5-E4C0-5CFF-A0D1-3BFF5F55871D}"/>
              </a:ext>
            </a:extLst>
          </p:cNvPr>
          <p:cNvSpPr txBox="1"/>
          <p:nvPr/>
        </p:nvSpPr>
        <p:spPr>
          <a:xfrm>
            <a:off x="755576" y="414908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IsContinue</a:t>
            </a:r>
            <a:r>
              <a:rPr lang="en-US" altLang="zh-CN" sz="2400" dirty="0"/>
              <a:t>()</a:t>
            </a:r>
            <a:r>
              <a:rPr lang="zh-CN" altLang="en-US" sz="2400" dirty="0"/>
              <a:t>是判断迭代是否完成的方法，如果每一个</a:t>
            </a:r>
            <a:r>
              <a:rPr lang="en-US" altLang="zh-CN" sz="2400" dirty="0"/>
              <a:t>PR</a:t>
            </a:r>
            <a:r>
              <a:rPr lang="zh-CN" altLang="en-US" sz="2400" dirty="0"/>
              <a:t>值的变化都小于等于一个较小值</a:t>
            </a:r>
            <a:r>
              <a:rPr lang="en-US" altLang="zh-CN" sz="2400" dirty="0"/>
              <a:t>(</a:t>
            </a:r>
            <a:r>
              <a:rPr lang="zh-CN" altLang="en-US" sz="2400" dirty="0"/>
              <a:t>这里是</a:t>
            </a:r>
            <a:r>
              <a:rPr lang="en-US" altLang="zh-CN" sz="2400" dirty="0"/>
              <a:t>0.0001),</a:t>
            </a:r>
            <a:r>
              <a:rPr lang="zh-CN" altLang="en-US" sz="2400" dirty="0"/>
              <a:t>那么就收敛，返回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true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082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AACD7-65BD-F7FB-DAEF-96E6DF66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974761" cy="35099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8F0D49-A6CB-BEF1-4FCF-ADD5DD2D5689}"/>
              </a:ext>
            </a:extLst>
          </p:cNvPr>
          <p:cNvSpPr txBox="1"/>
          <p:nvPr/>
        </p:nvSpPr>
        <p:spPr>
          <a:xfrm>
            <a:off x="323528" y="98072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PageRankIter</a:t>
            </a:r>
            <a:r>
              <a:rPr lang="en-US" altLang="zh-CN" sz="2400" dirty="0"/>
              <a:t> Map: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95ECF8-BD9B-A0AE-AF07-1416FE7F744C}"/>
              </a:ext>
            </a:extLst>
          </p:cNvPr>
          <p:cNvSpPr txBox="1"/>
          <p:nvPr/>
        </p:nvSpPr>
        <p:spPr>
          <a:xfrm>
            <a:off x="323528" y="5398352"/>
            <a:ext cx="729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将新的</a:t>
            </a:r>
            <a:r>
              <a:rPr lang="en-US" altLang="zh-CN" sz="2400" dirty="0"/>
              <a:t>PR</a:t>
            </a:r>
            <a:r>
              <a:rPr lang="zh-CN" altLang="en-US" sz="2400" dirty="0"/>
              <a:t>值的分量发出出来</a:t>
            </a:r>
          </a:p>
        </p:txBody>
      </p:sp>
    </p:spTree>
    <p:extLst>
      <p:ext uri="{BB962C8B-B14F-4D97-AF65-F5344CB8AC3E}">
        <p14:creationId xmlns:p14="http://schemas.microsoft.com/office/powerpoint/2010/main" val="2046873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8F0D49-A6CB-BEF1-4FCF-ADD5DD2D5689}"/>
              </a:ext>
            </a:extLst>
          </p:cNvPr>
          <p:cNvSpPr txBox="1"/>
          <p:nvPr/>
        </p:nvSpPr>
        <p:spPr>
          <a:xfrm>
            <a:off x="323528" y="98072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PageRankIter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Combie&amp;Reduce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3F3119-A570-CEDF-08EA-271DC332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" y="1442393"/>
            <a:ext cx="4680520" cy="2821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9C29F5-2CF9-B0D6-488D-D1A6AF85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53" y="3458499"/>
            <a:ext cx="4587389" cy="2534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01540D-8495-C189-950C-937A9B831CE0}"/>
              </a:ext>
            </a:extLst>
          </p:cNvPr>
          <p:cNvSpPr txBox="1"/>
          <p:nvPr/>
        </p:nvSpPr>
        <p:spPr>
          <a:xfrm>
            <a:off x="107504" y="443711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Combine</a:t>
            </a:r>
            <a:r>
              <a:rPr lang="zh-CN" altLang="en-US" sz="2400" dirty="0"/>
              <a:t>和</a:t>
            </a:r>
            <a:r>
              <a:rPr lang="en-US" altLang="zh-CN" sz="2400" dirty="0"/>
              <a:t>reduce</a:t>
            </a:r>
            <a:r>
              <a:rPr lang="zh-CN" altLang="en-US" sz="2400" dirty="0"/>
              <a:t>逻辑很简单</a:t>
            </a:r>
            <a:endParaRPr lang="en-US" altLang="zh-CN" sz="2400" dirty="0"/>
          </a:p>
          <a:p>
            <a:r>
              <a:rPr lang="zh-CN" altLang="en-US" sz="2400" dirty="0"/>
              <a:t>将分量相加，获得最新的</a:t>
            </a:r>
            <a:r>
              <a:rPr lang="en-US" altLang="zh-CN" sz="2400" dirty="0"/>
              <a:t>PR</a:t>
            </a:r>
            <a:r>
              <a:rPr lang="zh-CN" altLang="en-US" sz="2400" dirty="0"/>
              <a:t>值，然后发射</a:t>
            </a:r>
          </a:p>
        </p:txBody>
      </p:sp>
    </p:spTree>
    <p:extLst>
      <p:ext uri="{BB962C8B-B14F-4D97-AF65-F5344CB8AC3E}">
        <p14:creationId xmlns:p14="http://schemas.microsoft.com/office/powerpoint/2010/main" val="102676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8F0D49-A6CB-BEF1-4FCF-ADD5DD2D5689}"/>
              </a:ext>
            </a:extLst>
          </p:cNvPr>
          <p:cNvSpPr txBox="1"/>
          <p:nvPr/>
        </p:nvSpPr>
        <p:spPr>
          <a:xfrm>
            <a:off x="323528" y="980728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RankViewer</a:t>
            </a:r>
            <a:r>
              <a:rPr lang="en-US" altLang="zh-CN" sz="2400" dirty="0"/>
              <a:t> 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来对结果进行排序，最重要的是实现比较器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4160C-B589-D211-8EF3-5BCA5571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1"/>
            <a:ext cx="6480720" cy="34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数据预处理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特征抽取：人物同现统计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特征处理：人物关系图构建与特征归一化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数据分析：基于人物关系图的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PageRank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计算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数据分析：在人物关系图上的标签传播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4992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882" y="0"/>
            <a:ext cx="7596118" cy="601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数据分析：基于人物关系图的</a:t>
            </a:r>
            <a:r>
              <a:rPr lang="en-US" altLang="zh-CN" sz="3200" dirty="0"/>
              <a:t>PageRank</a:t>
            </a:r>
            <a:r>
              <a:rPr lang="zh-CN" altLang="en-US" sz="3200" dirty="0"/>
              <a:t>计算</a:t>
            </a:r>
            <a:endParaRPr lang="en-US" altLang="zh-CN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1540D-8495-C189-950C-937A9B831CE0}"/>
              </a:ext>
            </a:extLst>
          </p:cNvPr>
          <p:cNvSpPr txBox="1"/>
          <p:nvPr/>
        </p:nvSpPr>
        <p:spPr>
          <a:xfrm>
            <a:off x="179512" y="90872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部分输出结果展示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E7CB3-6F18-BB34-52FC-E58EBB9D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1" y="1615605"/>
            <a:ext cx="8414512" cy="36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2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594895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数据预处理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特征抽取：人物同现统计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特征处理：人物关系图构建与特征归一化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数据分析：基于人物关系图的</a:t>
            </a:r>
            <a:r>
              <a:rPr lang="en-US" altLang="zh-CN" sz="2800" strike="sngStrike" dirty="0">
                <a:solidFill>
                  <a:schemeClr val="bg1">
                    <a:lumMod val="75000"/>
                  </a:schemeClr>
                </a:solidFill>
              </a:rPr>
              <a:t>PageRank</a:t>
            </a:r>
            <a:r>
              <a:rPr lang="zh-CN" altLang="en-US" sz="2800" strike="sngStrike" dirty="0">
                <a:solidFill>
                  <a:schemeClr val="bg1">
                    <a:lumMod val="75000"/>
                  </a:schemeClr>
                </a:solidFill>
              </a:rPr>
              <a:t>计算</a:t>
            </a:r>
            <a:endParaRPr lang="en-US" altLang="zh-CN" sz="28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数据分析：在人物关系图上的标签传播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1115398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目录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009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F2E797-7D2B-F4AD-D093-3D04C4C8B895}"/>
              </a:ext>
            </a:extLst>
          </p:cNvPr>
          <p:cNvSpPr txBox="1"/>
          <p:nvPr/>
        </p:nvSpPr>
        <p:spPr>
          <a:xfrm>
            <a:off x="179512" y="1117498"/>
            <a:ext cx="849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 Label Propagation 算法过程中，首先将每个节点的标签初始化为自己的名字，之后每一轮更新所有节点的标签，对于每一个节点，考察邻居节点的标签，将权重最大的标签作为该节点的新标签赋值给当前节点，当权重最多的标签不唯一时，随机选择一个标签赋值给当前节点。迭代直到各个人物标签基本稳定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5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AB2CF5-ACA2-FEF0-2AB6-DA85853D7A83}"/>
              </a:ext>
            </a:extLst>
          </p:cNvPr>
          <p:cNvSpPr txBox="1"/>
          <p:nvPr/>
        </p:nvSpPr>
        <p:spPr>
          <a:xfrm>
            <a:off x="179512" y="980728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map</a:t>
            </a:r>
            <a:r>
              <a:rPr lang="zh-CN" altLang="en-US" sz="2400" dirty="0">
                <a:latin typeface="+mn-ea"/>
              </a:rPr>
              <a:t>中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对上一次的迭代结果逐行读入，将人物名、记录的标签、邻居及附带的比例信息逐一提取，发送</a:t>
            </a:r>
            <a:r>
              <a:rPr lang="en-US" altLang="zh-CN" sz="2400" dirty="0">
                <a:latin typeface="+mn-ea"/>
              </a:rPr>
              <a:t>&lt;</a:t>
            </a:r>
            <a:r>
              <a:rPr lang="zh-CN" altLang="en-US" sz="2400" dirty="0">
                <a:latin typeface="+mn-ea"/>
              </a:rPr>
              <a:t>人物名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标签</a:t>
            </a:r>
            <a:r>
              <a:rPr lang="en-US" altLang="zh-CN" sz="2400" dirty="0">
                <a:latin typeface="+mn-ea"/>
              </a:rPr>
              <a:t>&gt;&lt;</a:t>
            </a:r>
            <a:r>
              <a:rPr lang="zh-CN" altLang="en-US" sz="2400" dirty="0">
                <a:latin typeface="+mn-ea"/>
              </a:rPr>
              <a:t>人物名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邻居列表</a:t>
            </a:r>
            <a:r>
              <a:rPr lang="en-US" altLang="zh-CN" sz="2400" dirty="0">
                <a:latin typeface="+mn-ea"/>
              </a:rPr>
              <a:t>&gt;</a:t>
            </a:r>
            <a:r>
              <a:rPr lang="zh-CN" altLang="en-US" sz="2400" dirty="0">
                <a:latin typeface="+mn-ea"/>
              </a:rPr>
              <a:t>两种键值对，并打上对应标签便于识别。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AC237C-571B-0A34-7924-749F5FFB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1417"/>
            <a:ext cx="598337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3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6758E-F5FC-BD3A-61BC-D05B3FF73095}"/>
              </a:ext>
            </a:extLst>
          </p:cNvPr>
          <p:cNvSpPr txBox="1"/>
          <p:nvPr/>
        </p:nvSpPr>
        <p:spPr>
          <a:xfrm>
            <a:off x="179512" y="908720"/>
            <a:ext cx="83529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 reduce中，根据发送来的&lt;邻居,标签#人物名&gt;和类成员记录已更新的人名建立人名与标签的关系，遍历邻居列表，将标签与对应的权重放入一个哈希表中，最后选择权重最高的标签作为新标签.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024F63-8710-3D0D-D44D-95D4035B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444978"/>
            <a:ext cx="4264737" cy="41523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999BEC-5281-611A-2E19-5C1CB78A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43" y="2098973"/>
            <a:ext cx="4158515" cy="42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B8EEA-9B1F-ABFA-16D9-7864981C09F5}"/>
              </a:ext>
            </a:extLst>
          </p:cNvPr>
          <p:cNvSpPr txBox="1"/>
          <p:nvPr/>
        </p:nvSpPr>
        <p:spPr>
          <a:xfrm>
            <a:off x="179512" y="836712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main函数中同时使用两个条件来控制迭代，分别是总次数和Is_Continue函数。Is_Continue函数根据两次迭代的结果的标签变化比例来决定是否返回真。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E12A5-9807-45B1-766A-2406DDA3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4" y="2253065"/>
            <a:ext cx="4971763" cy="4194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764A8F-5EB6-16B7-756B-377B5FAC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302409"/>
            <a:ext cx="4764321" cy="27188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863715-4C35-690C-54EB-94D7953A3EA1}"/>
              </a:ext>
            </a:extLst>
          </p:cNvPr>
          <p:cNvSpPr txBox="1"/>
          <p:nvPr/>
        </p:nvSpPr>
        <p:spPr>
          <a:xfrm>
            <a:off x="5364088" y="2037041"/>
            <a:ext cx="359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迭代更改的标签数目少于</a:t>
            </a:r>
            <a:r>
              <a:rPr lang="en-US" altLang="zh-CN" dirty="0"/>
              <a:t>5%</a:t>
            </a:r>
            <a:r>
              <a:rPr lang="zh-CN" altLang="en-US" dirty="0"/>
              <a:t>就认为收敛了</a:t>
            </a:r>
          </a:p>
        </p:txBody>
      </p:sp>
    </p:spTree>
    <p:extLst>
      <p:ext uri="{BB962C8B-B14F-4D97-AF65-F5344CB8AC3E}">
        <p14:creationId xmlns:p14="http://schemas.microsoft.com/office/powerpoint/2010/main" val="2728483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A911C-7F09-51F7-5D1E-6A0F86B0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12515"/>
            <a:ext cx="7596336" cy="38329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11F006-8701-F311-D00E-0463776F97EF}"/>
              </a:ext>
            </a:extLst>
          </p:cNvPr>
          <p:cNvSpPr txBox="1"/>
          <p:nvPr/>
        </p:nvSpPr>
        <p:spPr>
          <a:xfrm>
            <a:off x="467544" y="83671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程序输出部分结果展示：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252C85-A588-987F-AC16-14CC4A982B51}"/>
              </a:ext>
            </a:extLst>
          </p:cNvPr>
          <p:cNvSpPr txBox="1"/>
          <p:nvPr/>
        </p:nvSpPr>
        <p:spPr>
          <a:xfrm>
            <a:off x="827584" y="558924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划分出来的结果不理想</a:t>
            </a:r>
          </a:p>
        </p:txBody>
      </p:sp>
    </p:spTree>
    <p:extLst>
      <p:ext uri="{BB962C8B-B14F-4D97-AF65-F5344CB8AC3E}">
        <p14:creationId xmlns:p14="http://schemas.microsoft.com/office/powerpoint/2010/main" val="2529363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7740134" cy="60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数据分析：在人物关系图上的标签传播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1F006-8701-F311-D00E-0463776F97EF}"/>
              </a:ext>
            </a:extLst>
          </p:cNvPr>
          <p:cNvSpPr txBox="1"/>
          <p:nvPr/>
        </p:nvSpPr>
        <p:spPr>
          <a:xfrm>
            <a:off x="467544" y="83671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整个程序的输入文件为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636A-A0A1-3C5F-9208-7459B809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5845047" cy="17451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C2FC0F-D35A-99AA-D54B-F76D801AF634}"/>
              </a:ext>
            </a:extLst>
          </p:cNvPr>
          <p:cNvSpPr/>
          <p:nvPr/>
        </p:nvSpPr>
        <p:spPr>
          <a:xfrm>
            <a:off x="2987824" y="3624699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0A59E-ECC6-B72A-70E2-DA5E970811CC}"/>
              </a:ext>
            </a:extLst>
          </p:cNvPr>
          <p:cNvSpPr txBox="1"/>
          <p:nvPr/>
        </p:nvSpPr>
        <p:spPr>
          <a:xfrm>
            <a:off x="467544" y="48691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影响任务</a:t>
            </a:r>
            <a:r>
              <a:rPr lang="en-US" altLang="zh-CN" dirty="0"/>
              <a:t>1</a:t>
            </a:r>
            <a:r>
              <a:rPr lang="zh-CN" altLang="en-US" dirty="0"/>
              <a:t>，任务</a:t>
            </a:r>
            <a:r>
              <a:rPr lang="en-US" altLang="zh-CN" dirty="0"/>
              <a:t>2</a:t>
            </a:r>
            <a:r>
              <a:rPr lang="zh-CN" altLang="en-US" dirty="0"/>
              <a:t>，略微影响任务</a:t>
            </a:r>
            <a:r>
              <a:rPr lang="en-US" altLang="zh-CN" dirty="0"/>
              <a:t>3</a:t>
            </a:r>
            <a:r>
              <a:rPr lang="zh-CN" altLang="en-US" dirty="0"/>
              <a:t>，不影响任务</a:t>
            </a:r>
            <a:r>
              <a:rPr lang="en-US" altLang="zh-CN" dirty="0"/>
              <a:t>4,5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26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1188" y="1844824"/>
            <a:ext cx="7848872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恳请批评指正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1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9D5F24-2383-8D31-3FFB-F11EB44F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8649450" cy="40084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44022F-4D4F-6C2E-97B3-92C2431FC585}"/>
              </a:ext>
            </a:extLst>
          </p:cNvPr>
          <p:cNvSpPr/>
          <p:nvPr/>
        </p:nvSpPr>
        <p:spPr>
          <a:xfrm>
            <a:off x="467544" y="839991"/>
            <a:ext cx="11160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81345-D02A-2F96-F95F-2F19AB732834}"/>
              </a:ext>
            </a:extLst>
          </p:cNvPr>
          <p:cNvSpPr txBox="1"/>
          <p:nvPr/>
        </p:nvSpPr>
        <p:spPr>
          <a:xfrm>
            <a:off x="467544" y="5517909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两件事</a:t>
            </a:r>
            <a:r>
              <a:rPr lang="en-US" altLang="zh-CN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分词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留人名</a:t>
            </a:r>
          </a:p>
        </p:txBody>
      </p:sp>
    </p:spTree>
    <p:extLst>
      <p:ext uri="{BB962C8B-B14F-4D97-AF65-F5344CB8AC3E}">
        <p14:creationId xmlns:p14="http://schemas.microsoft.com/office/powerpoint/2010/main" val="33920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7367DF-BE67-7540-4647-2A3AA81BCC6C}"/>
              </a:ext>
            </a:extLst>
          </p:cNvPr>
          <p:cNvSpPr txBox="1"/>
          <p:nvPr/>
        </p:nvSpPr>
        <p:spPr>
          <a:xfrm>
            <a:off x="395536" y="105273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map</a:t>
            </a:r>
            <a:r>
              <a:rPr lang="zh-CN" altLang="en-US" sz="2400" dirty="0"/>
              <a:t> </a:t>
            </a:r>
            <a:r>
              <a:rPr lang="en-US" altLang="zh-CN" sz="2400" dirty="0"/>
              <a:t>setup()</a:t>
            </a:r>
            <a:r>
              <a:rPr lang="zh-CN" altLang="en-US" sz="2400" dirty="0"/>
              <a:t>中，将</a:t>
            </a:r>
            <a:r>
              <a:rPr lang="en-US" altLang="zh-CN" sz="2400" dirty="0"/>
              <a:t>person_name_list.txt</a:t>
            </a:r>
            <a:r>
              <a:rPr lang="zh-CN" altLang="en-US" sz="2400" dirty="0"/>
              <a:t>中的所有名字加入字典中，以供每一个节点分析文章保留人名</a:t>
            </a:r>
            <a:r>
              <a:rPr lang="en-US" altLang="zh-CN" sz="2400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1555B9-9B58-47C9-A035-173A247D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24844"/>
            <a:ext cx="818787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309FF8-E3B2-B344-B7A9-10A99350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8880"/>
            <a:ext cx="7666384" cy="29263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D1941F-BC09-6E5E-4539-B09E5508B7B6}"/>
              </a:ext>
            </a:extLst>
          </p:cNvPr>
          <p:cNvSpPr txBox="1"/>
          <p:nvPr/>
        </p:nvSpPr>
        <p:spPr>
          <a:xfrm>
            <a:off x="755576" y="98072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map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对一段文章进行分词，分词得到的词在字典中，那么它的词性就会被标注为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userDefine</a:t>
            </a:r>
            <a:r>
              <a:rPr lang="en-US" altLang="zh-CN" sz="2400" dirty="0"/>
              <a:t>”,</a:t>
            </a:r>
            <a:r>
              <a:rPr lang="zh-CN" altLang="en-US" sz="2400" dirty="0"/>
              <a:t>那么它就是名字，将它作为</a:t>
            </a:r>
            <a:r>
              <a:rPr lang="en-US" altLang="zh-CN" sz="2400" dirty="0"/>
              <a:t>Key</a:t>
            </a:r>
            <a:r>
              <a:rPr lang="zh-CN" altLang="en-US" sz="2400" dirty="0"/>
              <a:t>单独发射出去</a:t>
            </a:r>
          </a:p>
        </p:txBody>
      </p:sp>
    </p:spTree>
    <p:extLst>
      <p:ext uri="{BB962C8B-B14F-4D97-AF65-F5344CB8AC3E}">
        <p14:creationId xmlns:p14="http://schemas.microsoft.com/office/powerpoint/2010/main" val="40965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D1941F-BC09-6E5E-4539-B09E5508B7B6}"/>
              </a:ext>
            </a:extLst>
          </p:cNvPr>
          <p:cNvSpPr txBox="1"/>
          <p:nvPr/>
        </p:nvSpPr>
        <p:spPr>
          <a:xfrm>
            <a:off x="755576" y="980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Reduce</a:t>
            </a:r>
            <a:r>
              <a:rPr lang="zh-CN" altLang="en-US" sz="2400" dirty="0"/>
              <a:t>中，遍历空值</a:t>
            </a:r>
            <a:r>
              <a:rPr lang="en-US" altLang="zh-CN" sz="2400" dirty="0"/>
              <a:t>Value</a:t>
            </a:r>
            <a:r>
              <a:rPr lang="zh-CN" altLang="en-US" sz="2400" dirty="0"/>
              <a:t>来发射</a:t>
            </a:r>
            <a:r>
              <a:rPr lang="en-US" altLang="zh-CN" sz="2400" dirty="0"/>
              <a:t>Key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01369F-8635-F6C1-3AE7-64930A84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8" y="1802433"/>
            <a:ext cx="8741703" cy="16136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1A067A-A279-A0E4-0EC3-7891CD5403A9}"/>
              </a:ext>
            </a:extLst>
          </p:cNvPr>
          <p:cNvSpPr txBox="1"/>
          <p:nvPr/>
        </p:nvSpPr>
        <p:spPr>
          <a:xfrm>
            <a:off x="467544" y="391824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避免漏掉一个名字在一段话中出现了很多次</a:t>
            </a:r>
          </a:p>
        </p:txBody>
      </p:sp>
    </p:spTree>
    <p:extLst>
      <p:ext uri="{BB962C8B-B14F-4D97-AF65-F5344CB8AC3E}">
        <p14:creationId xmlns:p14="http://schemas.microsoft.com/office/powerpoint/2010/main" val="70047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2607DE-D457-6FD1-CC1F-A1173571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74692"/>
            <a:ext cx="7511611" cy="3312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8DCD2D-83FB-717E-A965-263A3F1DE414}"/>
              </a:ext>
            </a:extLst>
          </p:cNvPr>
          <p:cNvSpPr txBox="1"/>
          <p:nvPr/>
        </p:nvSpPr>
        <p:spPr>
          <a:xfrm>
            <a:off x="539552" y="98072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结果部分展示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52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8" y="19488"/>
            <a:ext cx="2411542" cy="601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数据预处理</a:t>
            </a:r>
            <a:endParaRPr 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8DCD2D-83FB-717E-A965-263A3F1DE414}"/>
              </a:ext>
            </a:extLst>
          </p:cNvPr>
          <p:cNvSpPr txBox="1"/>
          <p:nvPr/>
        </p:nvSpPr>
        <p:spPr>
          <a:xfrm>
            <a:off x="179512" y="765745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在这个任务中，我的体会是：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找各种开源工具并要比较这些工具的优劣性，比如</a:t>
            </a:r>
            <a:r>
              <a:rPr lang="en-US" altLang="zh-CN" sz="2400" dirty="0" err="1"/>
              <a:t>hanlp</a:t>
            </a:r>
            <a:r>
              <a:rPr lang="zh-CN" altLang="en-US" sz="2400" dirty="0"/>
              <a:t>在这个任务分词上比较有优势，支持自定义词汇中包含空格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FA21B7-EB65-92D8-F6F1-F09B5FBC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5823909" cy="38884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F9C02-F94A-C969-2E8A-90DE0BC6076F}"/>
              </a:ext>
            </a:extLst>
          </p:cNvPr>
          <p:cNvSpPr txBox="1"/>
          <p:nvPr/>
        </p:nvSpPr>
        <p:spPr>
          <a:xfrm>
            <a:off x="6084168" y="2924944"/>
            <a:ext cx="230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Harry Potter</a:t>
            </a:r>
            <a:r>
              <a:rPr lang="zh-CN" altLang="en-US" dirty="0"/>
              <a:t> </a:t>
            </a:r>
            <a:r>
              <a:rPr lang="en-US" altLang="zh-CN" dirty="0"/>
              <a:t>Harry </a:t>
            </a:r>
            <a:r>
              <a:rPr lang="en-US" altLang="zh-CN" dirty="0" err="1"/>
              <a:t>Harry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分词</a:t>
            </a:r>
            <a:endParaRPr lang="en-US" altLang="zh-CN" dirty="0"/>
          </a:p>
          <a:p>
            <a:r>
              <a:rPr lang="en-US" altLang="zh-CN" dirty="0"/>
              <a:t>Harry Potter \t Harry \t Harry</a:t>
            </a:r>
          </a:p>
          <a:p>
            <a:endParaRPr lang="en-US" altLang="zh-CN" dirty="0"/>
          </a:p>
          <a:p>
            <a:r>
              <a:rPr lang="zh-CN" altLang="en-US" dirty="0"/>
              <a:t>它不会将字典中自定义的词按空格分开，即使分开后仍是字典中的自定义词汇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9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1604</Words>
  <Application>Microsoft Office PowerPoint</Application>
  <PresentationFormat>全屏显示(4:3)</PresentationFormat>
  <Paragraphs>198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Office 主题</vt:lpstr>
      <vt:lpstr>哈利波特的魔法世界</vt:lpstr>
      <vt:lpstr>目录</vt:lpstr>
      <vt:lpstr>目录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目录</vt:lpstr>
      <vt:lpstr>特征抽取：人物同现统计</vt:lpstr>
      <vt:lpstr>特征抽取：人物同现统计</vt:lpstr>
      <vt:lpstr>特征抽取：人物同现统计</vt:lpstr>
      <vt:lpstr>特征抽取：人物同现统计</vt:lpstr>
      <vt:lpstr>目录</vt:lpstr>
      <vt:lpstr>特征处理：人物关系图构建与特征归一化</vt:lpstr>
      <vt:lpstr>特征处理：人物关系图构建与特征归一化</vt:lpstr>
      <vt:lpstr>特征处理：人物关系图构建与特征归一化</vt:lpstr>
      <vt:lpstr>特征处理：人物关系图构建与特征归一化</vt:lpstr>
      <vt:lpstr>目录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数据分析：基于人物关系图的PageRank计算</vt:lpstr>
      <vt:lpstr>目录</vt:lpstr>
      <vt:lpstr>数据分析：在人物关系图上的标签传播</vt:lpstr>
      <vt:lpstr>数据分析：在人物关系图上的标签传播</vt:lpstr>
      <vt:lpstr>数据分析：在人物关系图上的标签传播</vt:lpstr>
      <vt:lpstr>数据分析：在人物关系图上的标签传播</vt:lpstr>
      <vt:lpstr>数据分析：在人物关系图上的标签传播</vt:lpstr>
      <vt:lpstr>数据分析：在人物关系图上的标签传播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Consistency Checking for Pervasive Context</dc:title>
  <dc:creator>midwinter1993</dc:creator>
  <cp:lastModifiedBy>Xiang Xiaoyu</cp:lastModifiedBy>
  <cp:revision>985</cp:revision>
  <dcterms:created xsi:type="dcterms:W3CDTF">2015-10-26T02:23:40Z</dcterms:created>
  <dcterms:modified xsi:type="dcterms:W3CDTF">2023-07-23T06:57:15Z</dcterms:modified>
</cp:coreProperties>
</file>