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5" r:id="rId15"/>
    <p:sldId id="273" r:id="rId16"/>
    <p:sldId id="274" r:id="rId17"/>
    <p:sldId id="278" r:id="rId18"/>
    <p:sldId id="279" r:id="rId19"/>
    <p:sldId id="263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3EED6-C2C2-48BD-97FD-F909EF2ED033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DF880-888B-423F-B8D4-DA7F0F002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64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34B88-8EB4-4C2A-89C3-37157408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8B3FBB-3230-4012-B885-8FECD615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C68CA-29D2-4212-BD1D-B107C90F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72C3C-807C-4C07-B88A-76089BE3B3DB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11B160-8B98-4AE7-8E3D-696723DF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0E033-FF84-4375-9FA7-79646F7C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39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C6C4A-9B51-488A-A407-6B049E88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0C7CE9-421E-4499-A31B-3F784A219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8E8BAF-CE8F-4E0B-9647-078D6372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B77A-DCC9-4882-84B6-E865064665E1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A47A8-13AB-49A8-AB4B-EB0FE91E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897EA-1948-47B0-B145-4FBD23F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4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192E15-81F5-489F-B789-30DCFE777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BF61D8-231F-437D-9BA2-D9A67E3F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0B264-B0C1-4425-8A0B-0A772A53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C8B7-08CA-4299-B281-FE4037B09E79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1D2E65-E014-4DAC-8316-0B1511E5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A8E4ED-A6D1-4822-B271-FA96C901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3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D87BD-8F82-4171-837A-AE65B2F1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63941-804F-4E8A-B92B-22F9EC7D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7682EB-67BB-4B00-ACD1-F402C023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CB45-5959-4DC1-A9BE-4E99A3118E39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2C12A6-F80A-4867-9846-B29073C3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0220E3-6B79-44F6-A2B2-6078F07D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8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37C54-620F-4FFE-A241-C648C21C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27B4-C5F6-4AEA-9685-EF065704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03DA22-EF8B-44F5-B29D-BC2625A1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9A69-A7EB-46F9-AB46-BBF2E82644C0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7B304E-F93C-4145-A7E0-B9886061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E13B99-7EA2-4EAA-8DDA-DF114481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3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F1CE7-D4E8-4C67-BFE6-29195ADD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FEF67-580B-420C-BC9B-7BCED9415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028DCC-FF0B-4905-84C9-675D2725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DBB50D-DD70-41B8-A3B5-40DD2A9A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371F-B548-4252-B15A-E908BE4FD92C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A89FF7-4FE0-4B45-8F88-F0B9A089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0326FE-736A-463E-9E69-2090CDBA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37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FE99A-0152-4EEA-9EF1-B3FF4A57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29CE0-33AE-42A7-A1D4-7BA26AC7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BFCCCF-1FC4-46FA-8B8E-9E442159C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63A8C5-95BB-45EC-BD10-76F6304F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B3B687-8F0F-4933-89FE-A60A5F5B7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BAB307D-BE4F-4301-B193-7DB02BCF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515-3107-402D-8F81-786CDD564174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75FA32-2ACF-440A-BF44-BAAE1933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FEE4D6-1FDF-48C0-9F7E-FFF1E96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8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BFA44-02A0-4F99-9037-52D04EA2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2A6FF2-7564-4CBD-98A1-B885A37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C423-6DDB-400E-AFB4-FBAE97F262E0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EA9B5B-2001-43DD-8E9D-ACA75B17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1239C8-67A5-4AA6-940B-1E98E5B0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03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1C3652-CFE9-4846-8B83-4903A210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03CE-8DA2-4CE6-A6CC-3B88626DDC15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411D2D-82E6-4CD4-89FB-43909972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A202EE-B40A-40BA-892A-768632E5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0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C0950-AA2A-41B8-B43A-91E4BA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52484-4CA1-441B-9708-7D20F07A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B28831-52B3-4918-A8F2-4DB47F931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5B0590-B7C4-4FF3-99B3-A7875AE3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A8DA-0634-4D11-8326-3179D6FC803E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A9C8C4-4CAD-417B-A7D2-CFD05A5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B53409-9701-4D3E-9771-6182BB2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99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1E407-A9D3-4FA6-90CB-FC9E7A45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E79869-BC5D-4F2F-977C-F6CAD24BE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C793C3-C6DB-49C8-BF36-5F41FD08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520886-9185-4F57-A618-EC889274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9E91-2B1E-426C-A570-0C7EB7FC153E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608C2-15C8-4707-8BEC-2A861B5F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A3DBE0-4AEB-4001-BBC1-BE8A8961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8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9F9D54-D3C3-4C0A-AAA0-9D77A454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49D758-0F92-4742-9A1A-BDC8CDE8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04272A-62C1-450C-884A-C7BADA79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38C5-543A-4AB2-A845-ABB1F8B91F31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CAE50-50CF-4D79-8964-0C189E32A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0C2490-8E1C-4EF9-AF5B-A8CDCF1D3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E226-70F0-4FF5-8CA6-472EFF60ED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40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A5403-D8CB-4C5C-BD8D-141BB992B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038" y="1551963"/>
            <a:ext cx="9144000" cy="1143188"/>
          </a:xfrm>
        </p:spPr>
        <p:txBody>
          <a:bodyPr/>
          <a:lstStyle/>
          <a:p>
            <a:r>
              <a:rPr lang="zh-TW" altLang="en-US" dirty="0"/>
              <a:t>黑客松</a:t>
            </a:r>
            <a:r>
              <a:rPr lang="en-US" altLang="zh-TW" dirty="0"/>
              <a:t>-</a:t>
            </a:r>
            <a:r>
              <a:rPr lang="en-US" altLang="zh-TW" dirty="0" err="1"/>
              <a:t>Ubike</a:t>
            </a:r>
            <a:r>
              <a:rPr lang="zh-TW" altLang="en-US" dirty="0"/>
              <a:t>預測分析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2444FF-7E29-4345-9C23-AF3688F0234B}"/>
              </a:ext>
            </a:extLst>
          </p:cNvPr>
          <p:cNvSpPr txBox="1"/>
          <p:nvPr/>
        </p:nvSpPr>
        <p:spPr>
          <a:xfrm>
            <a:off x="4511104" y="3828709"/>
            <a:ext cx="284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i="0" dirty="0">
                <a:solidFill>
                  <a:srgbClr val="222222"/>
                </a:solidFill>
                <a:effectLst/>
              </a:rPr>
              <a:t>7111056226 </a:t>
            </a:r>
            <a:r>
              <a:rPr lang="zh-TW" altLang="en-US" b="0" i="0" dirty="0">
                <a:solidFill>
                  <a:srgbClr val="222222"/>
                </a:solidFill>
                <a:effectLst/>
              </a:rPr>
              <a:t>楊翔竣</a:t>
            </a:r>
            <a:endParaRPr lang="en-US" altLang="zh-TW" b="0" i="0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altLang="zh-TW" b="0" i="0" dirty="0">
                <a:solidFill>
                  <a:srgbClr val="222222"/>
                </a:solidFill>
                <a:effectLst/>
              </a:rPr>
              <a:t>7111056228 </a:t>
            </a:r>
            <a:r>
              <a:rPr lang="zh-TW" altLang="en-US" b="0" i="0" dirty="0">
                <a:solidFill>
                  <a:srgbClr val="222222"/>
                </a:solidFill>
                <a:effectLst/>
              </a:rPr>
              <a:t>張誌元</a:t>
            </a:r>
            <a:br>
              <a:rPr lang="zh-TW" altLang="en-US" b="0" i="0" dirty="0">
                <a:solidFill>
                  <a:srgbClr val="222222"/>
                </a:solidFill>
                <a:effectLst/>
              </a:rPr>
            </a:br>
            <a:r>
              <a:rPr lang="en-US" altLang="zh-TW" b="0" i="0" dirty="0">
                <a:solidFill>
                  <a:srgbClr val="222222"/>
                </a:solidFill>
                <a:effectLst/>
              </a:rPr>
              <a:t>7111056276 </a:t>
            </a:r>
            <a:r>
              <a:rPr lang="zh-TW" altLang="en-US" b="0" i="0" dirty="0">
                <a:solidFill>
                  <a:srgbClr val="222222"/>
                </a:solidFill>
                <a:effectLst/>
              </a:rPr>
              <a:t>張廷浩</a:t>
            </a:r>
            <a:br>
              <a:rPr lang="zh-TW" altLang="en-US" b="0" i="0" dirty="0">
                <a:solidFill>
                  <a:srgbClr val="222222"/>
                </a:solidFill>
                <a:effectLst/>
              </a:rPr>
            </a:br>
            <a:r>
              <a:rPr lang="en-US" altLang="zh-TW" b="0" i="0" dirty="0">
                <a:solidFill>
                  <a:srgbClr val="222222"/>
                </a:solidFill>
                <a:effectLst/>
              </a:rPr>
              <a:t>8108056001 </a:t>
            </a:r>
            <a:r>
              <a:rPr lang="zh-TW" altLang="en-US" b="0" i="0" dirty="0">
                <a:solidFill>
                  <a:srgbClr val="222222"/>
                </a:solidFill>
                <a:effectLst/>
              </a:rPr>
              <a:t>許國祥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6DE8F4-A678-2E46-FAC2-82266766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00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資料清洗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7861" y="1887171"/>
            <a:ext cx="9809285" cy="3581644"/>
          </a:xfrm>
        </p:spPr>
        <p:txBody>
          <a:bodyPr/>
          <a:lstStyle/>
          <a:p>
            <a:r>
              <a:rPr lang="en-US" altLang="zh-TW" dirty="0" err="1"/>
              <a:t>Ubike</a:t>
            </a:r>
            <a:r>
              <a:rPr lang="zh-TW" altLang="en-US" dirty="0"/>
              <a:t>租借資料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溫度</a:t>
            </a:r>
            <a:r>
              <a:rPr lang="en-US" altLang="zh-TW" dirty="0"/>
              <a:t>/</a:t>
            </a:r>
            <a:r>
              <a:rPr lang="zh-TW" altLang="en-US" dirty="0"/>
              <a:t>雨量資料</a:t>
            </a:r>
            <a:r>
              <a:rPr lang="en-US" altLang="zh-TW" dirty="0"/>
              <a:t>: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B2FB033-9A78-292D-F4A6-AF43DB40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60" y="4768423"/>
            <a:ext cx="4392444" cy="15356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723" y="540108"/>
            <a:ext cx="3454737" cy="339304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F136B7E7-A4A5-5AAB-69B6-07B72BD5FD1B}"/>
              </a:ext>
            </a:extLst>
          </p:cNvPr>
          <p:cNvSpPr/>
          <p:nvPr/>
        </p:nvSpPr>
        <p:spPr>
          <a:xfrm>
            <a:off x="5413972" y="3428999"/>
            <a:ext cx="3223034" cy="645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想法泡泡: 雲朵 8">
            <a:extLst>
              <a:ext uri="{FF2B5EF4-FFF2-40B4-BE49-F238E27FC236}">
                <a16:creationId xmlns:a16="http://schemas.microsoft.com/office/drawing/2014/main" id="{325E6082-1A55-1814-1ED5-AB2DB2EDF96A}"/>
              </a:ext>
            </a:extLst>
          </p:cNvPr>
          <p:cNvSpPr/>
          <p:nvPr/>
        </p:nvSpPr>
        <p:spPr>
          <a:xfrm>
            <a:off x="9387086" y="863111"/>
            <a:ext cx="2400667" cy="2351640"/>
          </a:xfrm>
          <a:prstGeom prst="cloudCallout">
            <a:avLst>
              <a:gd name="adj1" fmla="val -109457"/>
              <a:gd name="adj2" fmla="val 582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有其他年資料需剔除</a:t>
            </a:r>
          </a:p>
        </p:txBody>
      </p:sp>
      <p:sp>
        <p:nvSpPr>
          <p:cNvPr id="10" name="想法泡泡: 雲朵 9">
            <a:extLst>
              <a:ext uri="{FF2B5EF4-FFF2-40B4-BE49-F238E27FC236}">
                <a16:creationId xmlns:a16="http://schemas.microsoft.com/office/drawing/2014/main" id="{2A563CED-AF24-A1CC-7E62-F6010A69907D}"/>
              </a:ext>
            </a:extLst>
          </p:cNvPr>
          <p:cNvSpPr/>
          <p:nvPr/>
        </p:nvSpPr>
        <p:spPr>
          <a:xfrm>
            <a:off x="9465401" y="4141235"/>
            <a:ext cx="2400667" cy="2351640"/>
          </a:xfrm>
          <a:prstGeom prst="cloudCallout">
            <a:avLst>
              <a:gd name="adj1" fmla="val -131707"/>
              <a:gd name="adj2" fmla="val 5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溫度資料缺值，以前後時段平均取值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5CDB547-3C9A-DB50-7B9D-D79F7263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44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169" y="23062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取特徵值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9169" y="1556184"/>
            <a:ext cx="10515600" cy="4351338"/>
          </a:xfrm>
        </p:spPr>
        <p:txBody>
          <a:bodyPr/>
          <a:lstStyle/>
          <a:p>
            <a:r>
              <a:rPr lang="zh-TW" altLang="en-US" dirty="0"/>
              <a:t>特徵值說明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小時</a:t>
            </a:r>
            <a:r>
              <a:rPr lang="en-US" altLang="zh-TW" dirty="0"/>
              <a:t>:</a:t>
            </a:r>
            <a:r>
              <a:rPr lang="zh-TW" altLang="en-US" dirty="0"/>
              <a:t> 每天各個小時的租借量是有相關性，如上班時段跟半夜時段是有規     </a:t>
            </a:r>
            <a:endParaRPr lang="en-US" altLang="zh-TW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dirty="0"/>
              <a:t>              則可循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溫度</a:t>
            </a:r>
            <a:r>
              <a:rPr lang="en-US" altLang="zh-TW" dirty="0"/>
              <a:t>:</a:t>
            </a:r>
            <a:r>
              <a:rPr lang="zh-TW" altLang="en-US" dirty="0"/>
              <a:t> 天氣太冷或太熱應會降低租借意願，故將此參數列入考量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降雨量</a:t>
            </a:r>
            <a:r>
              <a:rPr lang="en-US" altLang="zh-TW" dirty="0"/>
              <a:t>:</a:t>
            </a:r>
            <a:r>
              <a:rPr lang="zh-TW" altLang="en-US" dirty="0"/>
              <a:t> 下雨會影響租借</a:t>
            </a:r>
            <a:r>
              <a:rPr lang="en-US" altLang="zh-TW" dirty="0" err="1"/>
              <a:t>Ubike</a:t>
            </a:r>
            <a:r>
              <a:rPr lang="zh-TW" altLang="en-US" dirty="0"/>
              <a:t>意願，下大雨時是沒人願意租借的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工作日</a:t>
            </a:r>
            <a:r>
              <a:rPr lang="en-US" altLang="zh-TW" dirty="0"/>
              <a:t>:</a:t>
            </a:r>
            <a:r>
              <a:rPr lang="zh-TW" altLang="en-US" dirty="0"/>
              <a:t> 上下學時間學生會出沒，增加租借意願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周末</a:t>
            </a:r>
            <a:r>
              <a:rPr lang="en-US" altLang="zh-TW" dirty="0"/>
              <a:t>:</a:t>
            </a:r>
            <a:r>
              <a:rPr lang="zh-TW" altLang="en-US" dirty="0"/>
              <a:t> 假日學生大部分休假，租借人數也會再降低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連假</a:t>
            </a:r>
            <a:r>
              <a:rPr lang="en-US" altLang="zh-TW" dirty="0"/>
              <a:t>:</a:t>
            </a:r>
            <a:r>
              <a:rPr lang="zh-TW" altLang="en-US" dirty="0"/>
              <a:t> 過年</a:t>
            </a:r>
            <a:r>
              <a:rPr lang="en-US" altLang="zh-TW" dirty="0"/>
              <a:t>/228</a:t>
            </a:r>
            <a:r>
              <a:rPr lang="zh-TW" altLang="en-US" dirty="0"/>
              <a:t>學生都回家了，租借量會低更多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租借量</a:t>
            </a:r>
            <a:r>
              <a:rPr lang="en-US" altLang="zh-TW" dirty="0"/>
              <a:t>:</a:t>
            </a:r>
            <a:r>
              <a:rPr lang="zh-TW" altLang="en-US" dirty="0"/>
              <a:t> 最後統計分析觀察值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B01AC4-E020-CDA3-8481-12FB3F76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13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7783" y="26028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+mn-lt"/>
              </a:rPr>
              <a:t>建模</a:t>
            </a:r>
            <a:r>
              <a:rPr lang="en-US" altLang="zh-TW" sz="3600" dirty="0">
                <a:latin typeface="+mn-lt"/>
              </a:rPr>
              <a:t>-</a:t>
            </a:r>
            <a:r>
              <a:rPr lang="zh-TW" altLang="en-US" sz="3600" dirty="0">
                <a:latin typeface="+mn-lt"/>
              </a:rPr>
              <a:t>使用</a:t>
            </a:r>
            <a:r>
              <a:rPr lang="en-US" altLang="zh-TW" sz="3600" dirty="0" err="1">
                <a:latin typeface="+mn-lt"/>
              </a:rPr>
              <a:t>Matlab</a:t>
            </a:r>
            <a:endParaRPr lang="zh-TW" altLang="en-US" sz="3600" dirty="0"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617" y="1347788"/>
            <a:ext cx="5786807" cy="19695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05" y="3317333"/>
            <a:ext cx="4998829" cy="3409798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5521569" y="2611315"/>
            <a:ext cx="2074985" cy="182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526" y="958736"/>
            <a:ext cx="2476846" cy="25625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895" y="3869546"/>
            <a:ext cx="1486107" cy="2305372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5264100" y="5005578"/>
            <a:ext cx="3194100" cy="50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12101-73C1-A768-4089-D99A560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17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9477" y="35673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結果圖表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5" y="1934394"/>
            <a:ext cx="4066511" cy="314202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903" y="2027310"/>
            <a:ext cx="3945375" cy="29875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18" y="1934394"/>
            <a:ext cx="3673703" cy="2997639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893E97-F563-E42F-4B72-DD9CB840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8710D-7AB6-AD02-A930-F279ECC6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1" y="26445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預測值與收集值比對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FFD7E63-0D62-2F9A-2BC8-2E860CF7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073" y="1422739"/>
            <a:ext cx="5748188" cy="5362835"/>
          </a:xfrm>
          <a:prstGeom prst="rect">
            <a:avLst/>
          </a:prstGeom>
        </p:spPr>
      </p:pic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78CF49C0-E625-9973-2F5F-79B48373C8B9}"/>
              </a:ext>
            </a:extLst>
          </p:cNvPr>
          <p:cNvSpPr/>
          <p:nvPr/>
        </p:nvSpPr>
        <p:spPr>
          <a:xfrm>
            <a:off x="497941" y="2697933"/>
            <a:ext cx="2408221" cy="2009869"/>
          </a:xfrm>
          <a:prstGeom prst="wedgeRoundRectCallout">
            <a:avLst>
              <a:gd name="adj1" fmla="val 103069"/>
              <a:gd name="adj2" fmla="val 281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以小時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溫度</a:t>
            </a:r>
            <a:r>
              <a:rPr lang="en-US" altLang="zh-TW" dirty="0">
                <a:solidFill>
                  <a:schemeClr val="tx1"/>
                </a:solidFill>
              </a:rPr>
              <a:t>/ </a:t>
            </a:r>
            <a:r>
              <a:rPr lang="zh-TW" altLang="en-US" dirty="0">
                <a:solidFill>
                  <a:schemeClr val="tx1"/>
                </a:solidFill>
              </a:rPr>
              <a:t>降雨量三個特徵值做分析，資料預測效果還不錯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D1B2C9-AC06-7291-6322-A4207309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46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5" y="1141746"/>
            <a:ext cx="4372585" cy="27245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10" y="3421289"/>
            <a:ext cx="4968989" cy="32402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943" y="31087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建模</a:t>
            </a:r>
            <a:r>
              <a:rPr lang="en-US" altLang="zh-TW" sz="3600" dirty="0"/>
              <a:t>-</a:t>
            </a:r>
            <a:r>
              <a:rPr lang="zh-TW" altLang="en-US" sz="3600" dirty="0"/>
              <a:t>使用</a:t>
            </a:r>
            <a:r>
              <a:rPr lang="en-US" altLang="zh-TW" sz="3600" dirty="0" err="1"/>
              <a:t>Matlab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8617" y="1347788"/>
            <a:ext cx="5786807" cy="19695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5020406" y="2831123"/>
            <a:ext cx="2198079" cy="168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895" y="3869546"/>
            <a:ext cx="1486107" cy="2305372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5195190" y="5098350"/>
            <a:ext cx="3194100" cy="50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232CDD5F-23E7-78D3-2FC5-1E1C48539057}"/>
              </a:ext>
            </a:extLst>
          </p:cNvPr>
          <p:cNvSpPr/>
          <p:nvPr/>
        </p:nvSpPr>
        <p:spPr>
          <a:xfrm>
            <a:off x="9360824" y="778598"/>
            <a:ext cx="2316233" cy="4319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859B856-B0F1-DA7B-45CA-110CA878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82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3642" y="32318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結果圖表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4" y="1934394"/>
            <a:ext cx="3979442" cy="30696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67" y="1934394"/>
            <a:ext cx="3764390" cy="30696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888" y="1934394"/>
            <a:ext cx="3766275" cy="306968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9D32C-902F-1B76-7266-13DC76B2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607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CC6D9-307F-1CBE-0A60-5AE7593F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1" y="31479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預測值與收集值比對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132A66-6DB7-F868-1251-931A78C1F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935" y="1398743"/>
            <a:ext cx="5187989" cy="5459257"/>
          </a:xfrm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DEE3C703-8A2B-D6CE-5BC6-07CE91E33507}"/>
              </a:ext>
            </a:extLst>
          </p:cNvPr>
          <p:cNvSpPr/>
          <p:nvPr/>
        </p:nvSpPr>
        <p:spPr>
          <a:xfrm>
            <a:off x="534155" y="2661719"/>
            <a:ext cx="2408221" cy="2009869"/>
          </a:xfrm>
          <a:prstGeom prst="wedgeRoundRectCallout">
            <a:avLst>
              <a:gd name="adj1" fmla="val 103069"/>
              <a:gd name="adj2" fmla="val 281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加入工作日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周末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連假三個特徵做分析改善幅度沒特別顯著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76329B-8E7E-C75A-B66F-0A164383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83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45" y="1141746"/>
            <a:ext cx="4372585" cy="27245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56" y="3352837"/>
            <a:ext cx="4968989" cy="32402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7783" y="26488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建模</a:t>
            </a:r>
            <a:r>
              <a:rPr lang="en-US" altLang="zh-TW" sz="3600" dirty="0"/>
              <a:t>-</a:t>
            </a:r>
            <a:r>
              <a:rPr lang="zh-TW" altLang="en-US" sz="3600" dirty="0"/>
              <a:t>使用</a:t>
            </a:r>
            <a:r>
              <a:rPr lang="en-US" altLang="zh-TW" sz="3600" dirty="0" err="1"/>
              <a:t>Matlab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8617" y="1347788"/>
            <a:ext cx="5786807" cy="19695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5020406" y="2831123"/>
            <a:ext cx="2198079" cy="168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895" y="3869546"/>
            <a:ext cx="1486107" cy="2305372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5195190" y="5098350"/>
            <a:ext cx="3194100" cy="50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想法泡泡: 雲朵 5">
            <a:extLst>
              <a:ext uri="{FF2B5EF4-FFF2-40B4-BE49-F238E27FC236}">
                <a16:creationId xmlns:a16="http://schemas.microsoft.com/office/drawing/2014/main" id="{C0951F79-42AA-9CB5-7DFA-BD594A64D18F}"/>
              </a:ext>
            </a:extLst>
          </p:cNvPr>
          <p:cNvSpPr/>
          <p:nvPr/>
        </p:nvSpPr>
        <p:spPr>
          <a:xfrm>
            <a:off x="5930228" y="3797158"/>
            <a:ext cx="2400667" cy="2351640"/>
          </a:xfrm>
          <a:prstGeom prst="cloudCallout">
            <a:avLst>
              <a:gd name="adj1" fmla="val -75893"/>
              <a:gd name="adj2" fmla="val -214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把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元旦差異較大的值刪除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A955AF4-4B1F-6B92-752E-6140CCD8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19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641" y="31859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結果圖表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21" y="2321170"/>
            <a:ext cx="3888679" cy="29903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22" y="2321168"/>
            <a:ext cx="3951340" cy="299036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950" y="2321168"/>
            <a:ext cx="3947644" cy="289267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D88989-CFD4-566C-A897-3343669B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49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4B5BD-0BDC-4890-8EF9-A3C73F1B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35" y="513077"/>
            <a:ext cx="6183386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+mn-lt"/>
              </a:rPr>
              <a:t>題目</a:t>
            </a:r>
            <a:r>
              <a:rPr lang="en-US" altLang="zh-TW" sz="3600" dirty="0">
                <a:latin typeface="+mn-lt"/>
              </a:rPr>
              <a:t>1: </a:t>
            </a:r>
            <a:r>
              <a:rPr lang="zh-TW" altLang="en-US" sz="3600" dirty="0">
                <a:latin typeface="+mn-lt"/>
              </a:rPr>
              <a:t>熱門站點設站</a:t>
            </a:r>
            <a:br>
              <a:rPr lang="en-US" altLang="zh-TW" sz="3600" dirty="0">
                <a:latin typeface="+mn-lt"/>
              </a:rPr>
            </a:br>
            <a:r>
              <a:rPr lang="en-US" altLang="zh-TW" sz="3600" dirty="0">
                <a:latin typeface="+mn-lt"/>
              </a:rPr>
              <a:t>	    (</a:t>
            </a:r>
            <a:r>
              <a:rPr lang="zh-TW" altLang="en-US" sz="3600" dirty="0">
                <a:latin typeface="+mn-lt"/>
              </a:rPr>
              <a:t>結合捷運進出人數</a:t>
            </a:r>
            <a:r>
              <a:rPr lang="en-US" altLang="zh-TW" sz="3600" dirty="0">
                <a:latin typeface="+mn-lt"/>
              </a:rPr>
              <a:t>)   </a:t>
            </a:r>
            <a:endParaRPr lang="zh-TW" altLang="en-US" sz="3600" dirty="0">
              <a:latin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6BBC05-B1A7-4E6F-A775-38E321A027FA}"/>
              </a:ext>
            </a:extLst>
          </p:cNvPr>
          <p:cNvSpPr txBox="1"/>
          <p:nvPr/>
        </p:nvSpPr>
        <p:spPr>
          <a:xfrm>
            <a:off x="1192635" y="2038525"/>
            <a:ext cx="9806729" cy="3643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可以應用於了解哪些區域的站點比較熱門，以及在什麼時間段內進出人數較多。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這些資料可以幫助 </a:t>
            </a:r>
            <a:r>
              <a:rPr lang="en-US" altLang="zh-TW" sz="2800" dirty="0" err="1"/>
              <a:t>UBike</a:t>
            </a:r>
            <a:r>
              <a:rPr lang="en-US" altLang="zh-TW" sz="2800" dirty="0"/>
              <a:t> </a:t>
            </a:r>
            <a:r>
              <a:rPr lang="zh-TW" altLang="en-US" sz="2800" dirty="0"/>
              <a:t>公司更好地安排車輛調度，以滿足需求更大的區域和時間。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這些資料也可以提供給城市規劃師，以便他們在未來的城市規劃中更好地考慮 </a:t>
            </a:r>
            <a:r>
              <a:rPr lang="en-US" altLang="zh-TW" sz="2800" dirty="0" err="1"/>
              <a:t>UBike</a:t>
            </a:r>
            <a:r>
              <a:rPr lang="en-US" altLang="zh-TW" sz="2800" dirty="0"/>
              <a:t> </a:t>
            </a:r>
            <a:r>
              <a:rPr lang="zh-TW" altLang="en-US" sz="2800" dirty="0"/>
              <a:t>的設置位置。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D84EE2-340A-5C31-1A9F-AE8C0579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2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E1EC8-6D0E-02C5-A411-5BE6E083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5" y="381903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預測值與收集值比對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AF63241-5E7B-ABAD-09CB-AAFC450CA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6785" y="1455298"/>
            <a:ext cx="5209107" cy="5448606"/>
          </a:xfrm>
        </p:spPr>
      </p:pic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4480D683-C264-3AD5-B8F1-341F4C725F24}"/>
              </a:ext>
            </a:extLst>
          </p:cNvPr>
          <p:cNvSpPr/>
          <p:nvPr/>
        </p:nvSpPr>
        <p:spPr>
          <a:xfrm>
            <a:off x="534155" y="2661719"/>
            <a:ext cx="2408221" cy="2009869"/>
          </a:xfrm>
          <a:prstGeom prst="wedgeRoundRectCallout">
            <a:avLst>
              <a:gd name="adj1" fmla="val 103069"/>
              <a:gd name="adj2" fmla="val 281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因元旦前一天有跨年人潮變異大，故把第一天資料刪除再做分析，效果也沒想像中好，應為選擇三個月做分析淡化此變異值。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2CB72-48A4-CF88-B312-B305024B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2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39A34FA-F86A-4C3C-BFAC-CA01E7EAF7FC}"/>
              </a:ext>
            </a:extLst>
          </p:cNvPr>
          <p:cNvSpPr txBox="1"/>
          <p:nvPr/>
        </p:nvSpPr>
        <p:spPr>
          <a:xfrm>
            <a:off x="1280193" y="549477"/>
            <a:ext cx="932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題目</a:t>
            </a:r>
            <a:r>
              <a:rPr lang="en-US" altLang="zh-TW" sz="3600" dirty="0"/>
              <a:t>2: </a:t>
            </a:r>
            <a:r>
              <a:rPr lang="zh-TW" altLang="en-US" sz="3600" dirty="0"/>
              <a:t>前半小時是否免費對空氣品質得影響</a:t>
            </a:r>
          </a:p>
          <a:p>
            <a:r>
              <a:rPr lang="zh-TW" altLang="en-US" sz="3600" dirty="0"/>
              <a:t>	    </a:t>
            </a:r>
            <a:r>
              <a:rPr lang="en-US" altLang="zh-TW" sz="3600" dirty="0"/>
              <a:t>(</a:t>
            </a:r>
            <a:r>
              <a:rPr lang="zh-TW" altLang="en-US" sz="3600" dirty="0"/>
              <a:t>結合 </a:t>
            </a:r>
            <a:r>
              <a:rPr lang="en-US" altLang="zh-TW" sz="3600" dirty="0"/>
              <a:t>PM2.5 </a:t>
            </a:r>
            <a:r>
              <a:rPr lang="zh-TW" altLang="en-US" sz="3600" dirty="0"/>
              <a:t>資料</a:t>
            </a:r>
            <a:r>
              <a:rPr lang="en-US" altLang="zh-TW" sz="3600" dirty="0"/>
              <a:t>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2A8F54-B748-4AFB-986F-2308648B5478}"/>
              </a:ext>
            </a:extLst>
          </p:cNvPr>
          <p:cNvSpPr txBox="1"/>
          <p:nvPr/>
        </p:nvSpPr>
        <p:spPr>
          <a:xfrm>
            <a:off x="1280193" y="2424418"/>
            <a:ext cx="94493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可以應用於了解前半小時是否免費對當地空氣品質的影響。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通過分析 </a:t>
            </a:r>
            <a:r>
              <a:rPr lang="en-US" altLang="zh-TW" sz="2800" dirty="0"/>
              <a:t>PM2.5 </a:t>
            </a:r>
            <a:r>
              <a:rPr lang="zh-TW" altLang="en-US" sz="2800" dirty="0"/>
              <a:t>資料，可以了解在這段時間內是否出現了空氣污染的情況，並且可以比較免費和非免費時段的污染程度。</a:t>
            </a: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/>
              <a:t>透過此分析可以了解前半小時免費是否可增進</a:t>
            </a:r>
            <a:r>
              <a:rPr lang="en-US" altLang="zh-TW" sz="2800" dirty="0" err="1"/>
              <a:t>Ubike</a:t>
            </a:r>
            <a:r>
              <a:rPr lang="zh-TW" altLang="en-US" sz="2800" dirty="0"/>
              <a:t>租借</a:t>
            </a:r>
            <a:r>
              <a:rPr lang="zh-TW" altLang="en-US" sz="2800"/>
              <a:t>量，進而降低汽機車的使用量，使整個區域的空氣品質會更好。</a:t>
            </a:r>
            <a:endParaRPr lang="zh-TW" altLang="en-US" sz="2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651691-C65F-39F2-378B-3819E5A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57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52E7E-CA0B-48C2-A037-E2AB3441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1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題目</a:t>
            </a:r>
            <a:r>
              <a:rPr lang="en-US" altLang="zh-TW" sz="3600" dirty="0">
                <a:latin typeface="+mn-lt"/>
              </a:rPr>
              <a:t>3</a:t>
            </a:r>
            <a:r>
              <a:rPr lang="en-US" altLang="zh-TW" sz="3600" dirty="0"/>
              <a:t>: </a:t>
            </a:r>
            <a:r>
              <a:rPr lang="zh-TW" altLang="en-US" sz="3600" dirty="0"/>
              <a:t>站點車輛調度</a:t>
            </a:r>
            <a:br>
              <a:rPr lang="en-US" altLang="zh-TW" sz="3600" dirty="0"/>
            </a:br>
            <a:r>
              <a:rPr lang="en-US" altLang="zh-TW" sz="3600" dirty="0"/>
              <a:t>	    (</a:t>
            </a:r>
            <a:r>
              <a:rPr lang="zh-TW" altLang="en-US" sz="3600" dirty="0"/>
              <a:t>結合捷運進出人數及目前空車數 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20FBA-EB85-4559-AFD1-59B88AB35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78" y="1943071"/>
            <a:ext cx="9776669" cy="4351338"/>
          </a:xfrm>
        </p:spPr>
        <p:txBody>
          <a:bodyPr/>
          <a:lstStyle/>
          <a:p>
            <a:r>
              <a:rPr lang="zh-TW" altLang="en-US" dirty="0"/>
              <a:t>可以應用於了解站點目前的車輛供應和需求情況。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通過結合捷運進出人數和目前空車數的資料，可以幫助 </a:t>
            </a:r>
            <a:r>
              <a:rPr lang="en-US" altLang="zh-TW" dirty="0" err="1"/>
              <a:t>UBike</a:t>
            </a:r>
            <a:r>
              <a:rPr lang="en-US" altLang="zh-TW" dirty="0"/>
              <a:t> </a:t>
            </a:r>
            <a:r>
              <a:rPr lang="zh-TW" altLang="en-US" dirty="0"/>
              <a:t>公司更好地安排站點之間的車輛調度，以滿足區域內不同時間的需求。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這樣可以更有效地使用 </a:t>
            </a:r>
            <a:r>
              <a:rPr lang="en-US" altLang="zh-TW" dirty="0" err="1"/>
              <a:t>UBike</a:t>
            </a:r>
            <a:r>
              <a:rPr lang="en-US" altLang="zh-TW" dirty="0"/>
              <a:t> </a:t>
            </a:r>
            <a:r>
              <a:rPr lang="zh-TW" altLang="en-US" dirty="0"/>
              <a:t>的車輛資源，並且提高使用者的體驗。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845EFC-5DCD-8800-4E2E-00317428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9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88AB8-8006-4355-B36C-7458ABBC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57095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+mn-lt"/>
              </a:rPr>
              <a:t>題目</a:t>
            </a:r>
            <a:r>
              <a:rPr lang="en-US" altLang="zh-TW" sz="3600" dirty="0">
                <a:latin typeface="+mn-lt"/>
              </a:rPr>
              <a:t>4: </a:t>
            </a:r>
            <a:r>
              <a:rPr lang="zh-TW" altLang="en-US" sz="3600" dirty="0">
                <a:latin typeface="+mn-lt"/>
              </a:rPr>
              <a:t>哪個時段的</a:t>
            </a:r>
            <a:r>
              <a:rPr lang="en-US" altLang="zh-TW" sz="3600" dirty="0" err="1">
                <a:latin typeface="+mn-lt"/>
              </a:rPr>
              <a:t>UBike</a:t>
            </a:r>
            <a:r>
              <a:rPr lang="zh-TW" altLang="en-US" sz="3600" dirty="0">
                <a:latin typeface="+mn-lt"/>
              </a:rPr>
              <a:t>租借量最高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253BA-A075-49DE-A496-953E095D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24" y="1917904"/>
            <a:ext cx="10170952" cy="1907476"/>
          </a:xfrm>
        </p:spPr>
        <p:txBody>
          <a:bodyPr/>
          <a:lstStyle/>
          <a:p>
            <a:r>
              <a:rPr lang="zh-TW" altLang="en-US" dirty="0"/>
              <a:t>可以應用於 </a:t>
            </a:r>
            <a:r>
              <a:rPr lang="en-US" altLang="zh-TW" dirty="0" err="1"/>
              <a:t>UBike</a:t>
            </a:r>
            <a:r>
              <a:rPr lang="en-US" altLang="zh-TW" dirty="0"/>
              <a:t> </a:t>
            </a:r>
            <a:r>
              <a:rPr lang="zh-TW" altLang="en-US" dirty="0"/>
              <a:t>營運管理與市場分析，例如政府相關單位可以參考此調查結果，針對高租借量時段提供更多車輛，滿足民眾的租借需求，或是針對高租借量時段進行相應的市場宣傳活動，以提升 </a:t>
            </a:r>
            <a:r>
              <a:rPr lang="en-US" altLang="zh-TW" dirty="0" err="1"/>
              <a:t>UBike</a:t>
            </a:r>
            <a:r>
              <a:rPr lang="en-US" altLang="zh-TW" dirty="0"/>
              <a:t> </a:t>
            </a:r>
            <a:r>
              <a:rPr lang="zh-TW" altLang="en-US" dirty="0"/>
              <a:t>的知名度及使用率。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BA9E6C-A7F3-3BC3-FD69-728D54A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88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3514"/>
            <a:ext cx="10763774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+mn-lt"/>
              </a:rPr>
              <a:t>題目</a:t>
            </a:r>
            <a:r>
              <a:rPr lang="en-US" altLang="zh-TW" sz="3600" dirty="0">
                <a:latin typeface="+mn-lt"/>
              </a:rPr>
              <a:t>5: </a:t>
            </a:r>
            <a:r>
              <a:rPr lang="zh-TW" altLang="en-US" sz="3600" dirty="0">
                <a:latin typeface="+mn-lt"/>
              </a:rPr>
              <a:t>透過溫度及降雨量</a:t>
            </a:r>
            <a:r>
              <a:rPr lang="en-US" altLang="zh-TW" sz="3600" dirty="0">
                <a:latin typeface="+mn-lt"/>
              </a:rPr>
              <a:t>&amp;</a:t>
            </a:r>
            <a:r>
              <a:rPr lang="zh-TW" altLang="en-US" sz="3600" dirty="0">
                <a:latin typeface="+mn-lt"/>
              </a:rPr>
              <a:t>平假日來預測</a:t>
            </a:r>
            <a:r>
              <a:rPr lang="en-US" altLang="zh-TW" sz="3600" dirty="0" err="1">
                <a:latin typeface="+mn-lt"/>
              </a:rPr>
              <a:t>Ubike</a:t>
            </a:r>
            <a:r>
              <a:rPr lang="zh-TW" altLang="en-US" sz="3600" dirty="0">
                <a:latin typeface="+mn-lt"/>
              </a:rPr>
              <a:t>借車量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2995"/>
          </a:xfrm>
        </p:spPr>
        <p:txBody>
          <a:bodyPr>
            <a:normAutofit/>
          </a:bodyPr>
          <a:lstStyle/>
          <a:p>
            <a:r>
              <a:rPr lang="zh-TW" altLang="en-US" dirty="0"/>
              <a:t>我們想透過溫度及降雨量來觀察</a:t>
            </a:r>
            <a:r>
              <a:rPr lang="en-US" altLang="zh-TW" dirty="0" err="1"/>
              <a:t>Ubike</a:t>
            </a:r>
            <a:r>
              <a:rPr lang="zh-TW" altLang="en-US" dirty="0"/>
              <a:t>各時段借車量的分布，同時透過</a:t>
            </a:r>
            <a:r>
              <a:rPr lang="en-US" altLang="zh-TW" dirty="0" err="1"/>
              <a:t>Matlab</a:t>
            </a:r>
            <a:r>
              <a:rPr lang="zh-TW" altLang="en-US" dirty="0"/>
              <a:t>針對收集及清洗的資料來進行預測分析。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在資料收集過程中，推估平假日也是影響到</a:t>
            </a:r>
            <a:r>
              <a:rPr lang="en-US" altLang="zh-TW" dirty="0" err="1"/>
              <a:t>Ubike</a:t>
            </a:r>
            <a:r>
              <a:rPr lang="zh-TW" altLang="en-US" dirty="0"/>
              <a:t>的借車輛，故我們也加入平假日相關參數來做為觀察。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C00000"/>
                </a:solidFill>
              </a:rPr>
              <a:t>以此題目進行實作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394F92-0D69-7818-D31C-49046245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3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2371"/>
            <a:ext cx="2710343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資料處理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0077"/>
            <a:ext cx="10515600" cy="442366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資料收集</a:t>
            </a:r>
            <a:r>
              <a:rPr lang="en-US" altLang="zh-TW" dirty="0"/>
              <a:t>: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老師提供</a:t>
            </a:r>
            <a:r>
              <a:rPr lang="en-US" altLang="zh-TW" dirty="0" err="1"/>
              <a:t>Ubike</a:t>
            </a:r>
            <a:r>
              <a:rPr lang="zh-TW" altLang="en-US" dirty="0"/>
              <a:t>資料集</a:t>
            </a:r>
            <a:r>
              <a:rPr lang="en-US" altLang="zh-TW" dirty="0"/>
              <a:t>(</a:t>
            </a:r>
            <a:r>
              <a:rPr lang="zh-TW" altLang="en-US" dirty="0"/>
              <a:t>擷取</a:t>
            </a:r>
            <a:r>
              <a:rPr lang="en-US" altLang="zh-TW" dirty="0"/>
              <a:t>2017/1</a:t>
            </a:r>
            <a:r>
              <a:rPr lang="zh-TW" altLang="en-US" dirty="0"/>
              <a:t>月</a:t>
            </a:r>
            <a:r>
              <a:rPr lang="en-US" altLang="zh-TW" dirty="0"/>
              <a:t>~2017/3</a:t>
            </a:r>
            <a:r>
              <a:rPr lang="zh-TW" altLang="en-US" dirty="0"/>
              <a:t>月作分析</a:t>
            </a:r>
            <a:r>
              <a:rPr lang="en-US" altLang="zh-TW" dirty="0"/>
              <a:t>)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中央氣象局歷史溫度</a:t>
            </a:r>
            <a:r>
              <a:rPr lang="en-US" altLang="zh-TW" dirty="0"/>
              <a:t>/</a:t>
            </a:r>
            <a:r>
              <a:rPr lang="zh-TW" altLang="en-US" dirty="0"/>
              <a:t>降雨量資料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人事行政局平假日行事曆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資料收集程序</a:t>
            </a:r>
            <a:r>
              <a:rPr lang="en-US" altLang="zh-TW" dirty="0"/>
              <a:t>: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針對</a:t>
            </a:r>
            <a:r>
              <a:rPr lang="en-US" altLang="zh-TW" dirty="0" err="1"/>
              <a:t>Ubike</a:t>
            </a:r>
            <a:r>
              <a:rPr lang="zh-TW" altLang="en-US" dirty="0"/>
              <a:t>歷史資料集</a:t>
            </a:r>
            <a:endParaRPr lang="en-US" altLang="zh-TW" dirty="0"/>
          </a:p>
          <a:p>
            <a:pPr lvl="2">
              <a:lnSpc>
                <a:spcPct val="110000"/>
              </a:lnSpc>
            </a:pPr>
            <a:r>
              <a:rPr lang="zh-TW" altLang="en-US" dirty="0"/>
              <a:t>下載老師提供三個月</a:t>
            </a:r>
            <a:r>
              <a:rPr lang="en-US" altLang="zh-TW" dirty="0" err="1"/>
              <a:t>Ubike</a:t>
            </a:r>
            <a:r>
              <a:rPr lang="zh-TW" altLang="en-US" dirty="0"/>
              <a:t>租借歷史資料檔</a:t>
            </a:r>
            <a:endParaRPr lang="en-US" altLang="zh-TW" dirty="0"/>
          </a:p>
          <a:p>
            <a:pPr lvl="2">
              <a:lnSpc>
                <a:spcPct val="110000"/>
              </a:lnSpc>
            </a:pPr>
            <a:r>
              <a:rPr lang="zh-TW" altLang="en-US" dirty="0"/>
              <a:t>將檔案匯入</a:t>
            </a:r>
            <a:r>
              <a:rPr lang="en-US" altLang="zh-TW" dirty="0"/>
              <a:t>Tableau</a:t>
            </a:r>
            <a:r>
              <a:rPr lang="zh-TW" altLang="en-US" dirty="0"/>
              <a:t>，以捷運公館站</a:t>
            </a:r>
            <a:r>
              <a:rPr lang="en-US" altLang="zh-TW" dirty="0"/>
              <a:t>(2</a:t>
            </a:r>
            <a:r>
              <a:rPr lang="zh-TW" altLang="en-US" dirty="0"/>
              <a:t>號出口</a:t>
            </a:r>
            <a:r>
              <a:rPr lang="en-US" altLang="zh-TW" dirty="0"/>
              <a:t>)</a:t>
            </a:r>
            <a:r>
              <a:rPr lang="zh-TW" altLang="en-US" dirty="0"/>
              <a:t>租借為觀察站點，並以每小時統計量為時序觀察資料。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zh-TW" altLang="en-US" dirty="0"/>
              <a:t>針對溫度</a:t>
            </a:r>
            <a:r>
              <a:rPr lang="en-US" altLang="zh-TW" dirty="0"/>
              <a:t>/</a:t>
            </a:r>
            <a:r>
              <a:rPr lang="zh-TW" altLang="en-US" dirty="0"/>
              <a:t>降雨量資料</a:t>
            </a:r>
            <a:endParaRPr lang="en-US" altLang="zh-TW" dirty="0"/>
          </a:p>
          <a:p>
            <a:pPr lvl="2">
              <a:lnSpc>
                <a:spcPct val="110000"/>
              </a:lnSpc>
            </a:pPr>
            <a:r>
              <a:rPr lang="zh-TW" altLang="en-US" dirty="0"/>
              <a:t>下載中央氣象局歷史溫度</a:t>
            </a:r>
            <a:r>
              <a:rPr lang="en-US" altLang="zh-TW" dirty="0"/>
              <a:t>/</a:t>
            </a:r>
            <a:r>
              <a:rPr lang="zh-TW" altLang="en-US" dirty="0"/>
              <a:t>降雨量資料，並匯入前述產生之資料集。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zh-TW" altLang="en-US" dirty="0"/>
              <a:t>針對平假日資料</a:t>
            </a:r>
            <a:endParaRPr lang="en-US" altLang="zh-TW" dirty="0"/>
          </a:p>
          <a:p>
            <a:pPr lvl="2">
              <a:lnSpc>
                <a:spcPct val="110000"/>
              </a:lnSpc>
            </a:pPr>
            <a:r>
              <a:rPr lang="zh-TW" altLang="en-US" dirty="0"/>
              <a:t>以人事行政局平假日行事曆加入平日</a:t>
            </a:r>
            <a:r>
              <a:rPr lang="en-US" altLang="zh-TW" dirty="0"/>
              <a:t>/</a:t>
            </a:r>
            <a:r>
              <a:rPr lang="zh-TW" altLang="en-US" dirty="0"/>
              <a:t>假日</a:t>
            </a:r>
            <a:r>
              <a:rPr lang="en-US" altLang="zh-TW" dirty="0"/>
              <a:t>/</a:t>
            </a:r>
            <a:r>
              <a:rPr lang="zh-TW" altLang="en-US" dirty="0"/>
              <a:t>連假三因子。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FEFFB7-7B71-5CBE-766D-38195AC2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8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06003"/>
            <a:ext cx="10515600" cy="1325563"/>
          </a:xfrm>
        </p:spPr>
        <p:txBody>
          <a:bodyPr/>
          <a:lstStyle/>
          <a:p>
            <a:r>
              <a:rPr lang="zh-TW" altLang="en-US" sz="3600" dirty="0"/>
              <a:t>資料觀察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6777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資料觀察 </a:t>
            </a:r>
            <a:r>
              <a:rPr lang="en-US" altLang="zh-TW" dirty="0" err="1"/>
              <a:t>Ubike</a:t>
            </a:r>
            <a:r>
              <a:rPr lang="zh-TW" altLang="en-US" dirty="0"/>
              <a:t>租借匯入</a:t>
            </a:r>
            <a:r>
              <a:rPr lang="en-US" altLang="zh-TW" dirty="0"/>
              <a:t>Tableau</a:t>
            </a:r>
            <a:r>
              <a:rPr lang="zh-TW" altLang="en-US" dirty="0"/>
              <a:t>觀察，並將結果轉換成下頁資料集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以小時為時間序列，並以</a:t>
            </a:r>
            <a:r>
              <a:rPr lang="zh-TW" altLang="en-US" dirty="0">
                <a:solidFill>
                  <a:srgbClr val="C00000"/>
                </a:solidFill>
              </a:rPr>
              <a:t>公館站</a:t>
            </a:r>
            <a:r>
              <a:rPr lang="zh-TW" altLang="en-US" dirty="0"/>
              <a:t>為觀察站點</a:t>
            </a:r>
            <a:endParaRPr lang="en-US" altLang="zh-TW" dirty="0"/>
          </a:p>
          <a:p>
            <a:pPr lvl="1"/>
            <a:r>
              <a:rPr lang="zh-TW" altLang="en-US" dirty="0"/>
              <a:t>南港站 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資料缺值多，資料分佈趨勢不明顯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公館站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資料缺值少，資料分佈趨勢明顯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57" y="2929750"/>
            <a:ext cx="4336988" cy="15227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449" y="4913478"/>
            <a:ext cx="3791803" cy="1842842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F0126C-F7EA-D451-2A9A-A370E12A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76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356" y="32987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資料觀察 </a:t>
            </a:r>
            <a:r>
              <a:rPr lang="en-US" altLang="zh-TW" sz="3600" dirty="0"/>
              <a:t>II</a:t>
            </a:r>
            <a:endParaRPr lang="zh-TW" altLang="en-US" sz="36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502" y="2384363"/>
            <a:ext cx="5489512" cy="310203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3239549" y="1907931"/>
            <a:ext cx="17585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86181" y="1632553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小時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901902" y="1907931"/>
            <a:ext cx="14655" cy="47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032129" y="1607146"/>
            <a:ext cx="3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日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86703" y="1601141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溫度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650850" y="1949316"/>
            <a:ext cx="14655" cy="47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122491" y="1938780"/>
            <a:ext cx="14655" cy="47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949627" y="1600296"/>
            <a:ext cx="91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降雨量</a:t>
            </a: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5427422" y="1939528"/>
            <a:ext cx="14655" cy="47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702546" y="1949316"/>
            <a:ext cx="14655" cy="47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7340797" y="1918510"/>
            <a:ext cx="14655" cy="47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727722" y="1339379"/>
            <a:ext cx="91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工作日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7021533" y="1624510"/>
            <a:ext cx="6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連假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456410" y="1606707"/>
            <a:ext cx="6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周末</a:t>
            </a: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8048147" y="1949440"/>
            <a:ext cx="14655" cy="47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728882" y="1655440"/>
            <a:ext cx="1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租借量</a:t>
            </a:r>
          </a:p>
        </p:txBody>
      </p:sp>
      <p:sp>
        <p:nvSpPr>
          <p:cNvPr id="28" name="向下箭號 27"/>
          <p:cNvSpPr/>
          <p:nvPr/>
        </p:nvSpPr>
        <p:spPr>
          <a:xfrm>
            <a:off x="6521910" y="5486400"/>
            <a:ext cx="493033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>
            <a:off x="4404333" y="5486400"/>
            <a:ext cx="493033" cy="5715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319841" y="6040315"/>
            <a:ext cx="26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第一回合 </a:t>
            </a:r>
            <a:r>
              <a:rPr lang="en-US" altLang="zh-TW" dirty="0"/>
              <a:t>Train </a:t>
            </a:r>
            <a:r>
              <a:rPr lang="zh-TW" altLang="en-US" dirty="0"/>
              <a:t>使用參數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6002460" y="6040315"/>
            <a:ext cx="26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第二回合 </a:t>
            </a:r>
            <a:r>
              <a:rPr lang="en-US" altLang="zh-TW" dirty="0"/>
              <a:t>Train </a:t>
            </a:r>
            <a:r>
              <a:rPr lang="zh-TW" altLang="en-US" dirty="0"/>
              <a:t>加入參數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F07BBF-65A9-6D28-A19D-1A3F2A63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E226-70F0-4FF5-8CA6-472EFF60EDC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92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940</Words>
  <Application>Microsoft Office PowerPoint</Application>
  <PresentationFormat>寬螢幕</PresentationFormat>
  <Paragraphs>118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黑客松-Ubike預測分析</vt:lpstr>
      <vt:lpstr>題目1: 熱門站點設站      (結合捷運進出人數)   </vt:lpstr>
      <vt:lpstr>PowerPoint 簡報</vt:lpstr>
      <vt:lpstr>題目3: 站點車輛調度      (結合捷運進出人數及目前空車數 )</vt:lpstr>
      <vt:lpstr>題目4: 哪個時段的UBike租借量最高</vt:lpstr>
      <vt:lpstr>題目5: 透過溫度及降雨量&amp;平假日來預測Ubike借車量</vt:lpstr>
      <vt:lpstr>資料處理</vt:lpstr>
      <vt:lpstr>資料觀察 </vt:lpstr>
      <vt:lpstr>資料觀察 II</vt:lpstr>
      <vt:lpstr>資料清洗</vt:lpstr>
      <vt:lpstr>取特徵值</vt:lpstr>
      <vt:lpstr>建模-使用Matlab</vt:lpstr>
      <vt:lpstr>結果圖表</vt:lpstr>
      <vt:lpstr>預測值與收集值比對</vt:lpstr>
      <vt:lpstr>建模-使用Matlab</vt:lpstr>
      <vt:lpstr>結果圖表</vt:lpstr>
      <vt:lpstr>預測值與收集值比對</vt:lpstr>
      <vt:lpstr>建模-使用Matlab</vt:lpstr>
      <vt:lpstr>結果圖表</vt:lpstr>
      <vt:lpstr>預測值與收集值比對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張廷浩</dc:creator>
  <cp:lastModifiedBy>許國祥 許國祥</cp:lastModifiedBy>
  <cp:revision>31</cp:revision>
  <dcterms:created xsi:type="dcterms:W3CDTF">2023-05-07T03:43:11Z</dcterms:created>
  <dcterms:modified xsi:type="dcterms:W3CDTF">2023-05-08T09:29:38Z</dcterms:modified>
</cp:coreProperties>
</file>