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Candar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andar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ndar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ndara-boldItalic.fntdata"/><Relationship Id="rId30" Type="http://schemas.openxmlformats.org/officeDocument/2006/relationships/font" Target="fonts/Candar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1a9e098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1a9e098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16ed5ecf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16ed5ecf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1a9e0980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1a9e098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1a9e0980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1a9e0980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16ed5ecf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16ed5ecf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1a9e0980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1a9e0980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3151eabe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3151eabe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3151eabe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3151eabe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413cf962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413cf96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413cf962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2413cf962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16ed5ecf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416ed5ecf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413cf962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2413cf962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413cf962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413cf962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413cf962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2413cf962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16ed5ecf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16ed5ecf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16ed5ec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16ed5ec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16ed5ecf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16ed5ecf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16ed5ec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16ed5ec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16ed5ecf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16ed5ecf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16ed5ecf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16ed5ecf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16ed5ecf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16ed5ecf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k.finance.yahoo.com/quote/4743.TWO/history?period1=1588982400&amp;period2=1683590400&amp;interval=1d&amp;filter=history&amp;frequency=1d&amp;includeAdjustedClose=true" TargetMode="External"/><Relationship Id="rId4" Type="http://schemas.openxmlformats.org/officeDocument/2006/relationships/hyperlink" Target="https://hk.finance.yahoo.com/quote/4128.TWO/history?period1=1652095647&amp;period2=1683631647&amp;interval=1d&amp;filter=history&amp;frequency=1d&amp;includeAdjustedClose=tru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99950"/>
            <a:ext cx="8520600" cy="125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10160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33333"/>
                </a:solidFill>
                <a:highlight>
                  <a:srgbClr val="FFFFFF"/>
                </a:highlight>
                <a:latin typeface="Candara"/>
                <a:ea typeface="Candara"/>
                <a:cs typeface="Candara"/>
                <a:sym typeface="Candara"/>
              </a:rPr>
              <a:t>資料模式與建模作業2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101600" rtl="0" algn="ctr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zh-TW" sz="2400">
                <a:solidFill>
                  <a:srgbClr val="333333"/>
                </a:solidFill>
                <a:highlight>
                  <a:srgbClr val="FFFFFF"/>
                </a:highlight>
                <a:latin typeface="Candara"/>
                <a:ea typeface="Candara"/>
                <a:cs typeface="Candara"/>
                <a:sym typeface="Candara"/>
              </a:rPr>
              <a:t>股票預測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93750" y="2876700"/>
            <a:ext cx="41565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7111056226 楊翔竣 </a:t>
            </a:r>
            <a:endParaRPr sz="1800"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463750" y="4597750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Tools: Excel, Matlab, Tableau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/>
        </p:nvSpPr>
        <p:spPr>
          <a:xfrm>
            <a:off x="3072000" y="258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1A1D1A"/>
                </a:solidFill>
                <a:latin typeface="Georgia"/>
                <a:ea typeface="Georgia"/>
                <a:cs typeface="Georgia"/>
                <a:sym typeface="Georgia"/>
              </a:rPr>
              <a:t>Outline</a:t>
            </a:r>
            <a:endParaRPr b="1" sz="1800">
              <a:solidFill>
                <a:srgbClr val="1A1D1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1151550" y="978600"/>
            <a:ext cx="67560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500"/>
              <a:buFont typeface="Calibri"/>
              <a:buChar char="●"/>
            </a:pPr>
            <a:r>
              <a:rPr lang="zh-TW" sz="1500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收集資料與定義題目</a:t>
            </a:r>
            <a:endParaRPr sz="1500">
              <a:solidFill>
                <a:srgbClr val="7B7B7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500"/>
              <a:buFont typeface="Calibri"/>
              <a:buChar char="●"/>
            </a:pPr>
            <a:r>
              <a:rPr lang="zh-TW" sz="1500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資料觀察與清洗</a:t>
            </a:r>
            <a:endParaRPr sz="1500">
              <a:solidFill>
                <a:srgbClr val="7B7B7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500"/>
              <a:buFont typeface="Calibri"/>
              <a:buChar char="●"/>
            </a:pPr>
            <a:r>
              <a:rPr lang="zh-TW" sz="1500" u="sng">
                <a:solidFill>
                  <a:srgbClr val="1155C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時間序列預測 (合一)</a:t>
            </a:r>
            <a:endParaRPr sz="1500" u="sng">
              <a:solidFill>
                <a:srgbClr val="1155C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B7B7B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500"/>
              <a:buFont typeface="Calibri"/>
              <a:buChar char="●"/>
            </a:pPr>
            <a:r>
              <a:rPr lang="zh-TW" sz="1500">
                <a:solidFill>
                  <a:srgbClr val="7B7B7B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時間序列預測 (合一 </a:t>
            </a:r>
            <a:r>
              <a:rPr lang="zh-TW" sz="1500">
                <a:solidFill>
                  <a:srgbClr val="7B7B7B"/>
                </a:solidFill>
                <a:highlight>
                  <a:srgbClr val="FFFFFF"/>
                </a:highlight>
              </a:rPr>
              <a:t>+</a:t>
            </a:r>
            <a:r>
              <a:rPr lang="zh-TW" sz="1500">
                <a:solidFill>
                  <a:srgbClr val="7B7B7B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中天)</a:t>
            </a:r>
            <a:endParaRPr sz="1500">
              <a:solidFill>
                <a:srgbClr val="7B7B7B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B7B7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B7B7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500"/>
              <a:buFont typeface="Calibri"/>
              <a:buChar char="●"/>
            </a:pPr>
            <a:r>
              <a:rPr lang="zh-TW" sz="1500">
                <a:solidFill>
                  <a:srgbClr val="7B7B7B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建立分類模型</a:t>
            </a:r>
            <a:endParaRPr sz="1500">
              <a:solidFill>
                <a:srgbClr val="7B7B7B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B7B7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B7B7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zh-TW" sz="25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時間序列預測 (合一)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40975"/>
            <a:ext cx="2858075" cy="21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3163" y="2048108"/>
            <a:ext cx="2858075" cy="2153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8342" y="2040975"/>
            <a:ext cx="3045659" cy="216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zh-TW" sz="25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時間序列預測 (合一)(</a:t>
            </a:r>
            <a:r>
              <a:rPr lang="zh-TW" sz="2500">
                <a:solidFill>
                  <a:srgbClr val="E69138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橘:預測結果</a:t>
            </a:r>
            <a:r>
              <a:rPr lang="zh-TW" sz="25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zh-TW" sz="2500">
                <a:solidFill>
                  <a:srgbClr val="1155CC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藍:原始資料</a:t>
            </a:r>
            <a:r>
              <a:rPr lang="zh-TW" sz="25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/>
          </a:blip>
          <a:srcRect b="0" l="0" r="50372" t="0"/>
          <a:stretch/>
        </p:blipFill>
        <p:spPr>
          <a:xfrm>
            <a:off x="50600" y="1090150"/>
            <a:ext cx="5945124" cy="242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 rotWithShape="1">
          <a:blip r:embed="rId3">
            <a:alphaModFix/>
          </a:blip>
          <a:srcRect b="0" l="49530" r="0" t="0"/>
          <a:stretch/>
        </p:blipFill>
        <p:spPr>
          <a:xfrm>
            <a:off x="3098208" y="2721950"/>
            <a:ext cx="6045793" cy="242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/>
        </p:nvSpPr>
        <p:spPr>
          <a:xfrm>
            <a:off x="3072000" y="258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1A1D1A"/>
                </a:solidFill>
                <a:latin typeface="Georgia"/>
                <a:ea typeface="Georgia"/>
                <a:cs typeface="Georgia"/>
                <a:sym typeface="Georgia"/>
              </a:rPr>
              <a:t>Outline</a:t>
            </a:r>
            <a:endParaRPr b="1" sz="1800">
              <a:solidFill>
                <a:srgbClr val="1A1D1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1151550" y="978600"/>
            <a:ext cx="67560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500"/>
              <a:buFont typeface="Calibri"/>
              <a:buChar char="●"/>
            </a:pPr>
            <a:r>
              <a:rPr lang="zh-TW" sz="1500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收集資料與定義題目</a:t>
            </a:r>
            <a:endParaRPr sz="1500">
              <a:solidFill>
                <a:srgbClr val="7B7B7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500"/>
              <a:buFont typeface="Calibri"/>
              <a:buChar char="●"/>
            </a:pPr>
            <a:r>
              <a:rPr lang="zh-TW" sz="1500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資料觀察與清洗</a:t>
            </a:r>
            <a:endParaRPr sz="1500">
              <a:solidFill>
                <a:srgbClr val="7B7B7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500"/>
              <a:buFont typeface="Calibri"/>
              <a:buChar char="●"/>
            </a:pPr>
            <a:r>
              <a:rPr lang="zh-TW" sz="1500">
                <a:solidFill>
                  <a:srgbClr val="7B7B7B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時間序列預測 (合一)</a:t>
            </a:r>
            <a:endParaRPr sz="1500">
              <a:solidFill>
                <a:srgbClr val="7B7B7B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B7B7B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500"/>
              <a:buFont typeface="Calibri"/>
              <a:buChar char="●"/>
            </a:pPr>
            <a:r>
              <a:rPr lang="zh-TW" sz="1500" u="sng">
                <a:solidFill>
                  <a:srgbClr val="1155C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時間序列預測 (合一 </a:t>
            </a:r>
            <a:r>
              <a:rPr lang="zh-TW" sz="1500" u="sng">
                <a:solidFill>
                  <a:srgbClr val="1155CC"/>
                </a:solidFill>
                <a:highlight>
                  <a:srgbClr val="FFFFFF"/>
                </a:highlight>
              </a:rPr>
              <a:t>+</a:t>
            </a:r>
            <a:r>
              <a:rPr lang="zh-TW" sz="1500" u="sng">
                <a:solidFill>
                  <a:srgbClr val="1155C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中天)</a:t>
            </a:r>
            <a:endParaRPr sz="1500" u="sng">
              <a:solidFill>
                <a:srgbClr val="1155C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B7B7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B7B7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500"/>
              <a:buFont typeface="Calibri"/>
              <a:buChar char="●"/>
            </a:pPr>
            <a:r>
              <a:rPr lang="zh-TW" sz="1500">
                <a:solidFill>
                  <a:srgbClr val="7B7B7B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建立分類模型</a:t>
            </a:r>
            <a:endParaRPr sz="1500">
              <a:solidFill>
                <a:srgbClr val="7B7B7B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B7B7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B7B7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時間序列預測 (合一 </a:t>
            </a:r>
            <a:r>
              <a:rPr lang="zh-TW" sz="2500">
                <a:highlight>
                  <a:schemeClr val="lt1"/>
                </a:highlight>
              </a:rPr>
              <a:t>+</a:t>
            </a:r>
            <a:r>
              <a:rPr lang="zh-TW" sz="25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中天)</a:t>
            </a:r>
            <a:endParaRPr sz="2500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7166" y="2014788"/>
            <a:ext cx="2950184" cy="223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33475"/>
            <a:ext cx="2897400" cy="22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7135" y="2014800"/>
            <a:ext cx="3105191" cy="22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/>
        </p:nvSpPr>
        <p:spPr>
          <a:xfrm>
            <a:off x="553225" y="1248500"/>
            <a:ext cx="811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加入中天的收盤價之後，從左邊兩張圖看，結果看起來有稍稍變好。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因為他們是子公司母公司的關係，加入資料也約等於將合一的收盤價擴充到兩倍，所以效果變好。</a:t>
            </a:r>
            <a:endParaRPr/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時間序列預測 (合一 </a:t>
            </a:r>
            <a:r>
              <a:rPr lang="zh-TW" sz="2500">
                <a:highlight>
                  <a:schemeClr val="lt1"/>
                </a:highlight>
              </a:rPr>
              <a:t>+</a:t>
            </a:r>
            <a:r>
              <a:rPr lang="zh-TW" sz="25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中天)(</a:t>
            </a:r>
            <a:r>
              <a:rPr lang="zh-TW" sz="2500">
                <a:solidFill>
                  <a:srgbClr val="CC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紅:預測結果</a:t>
            </a:r>
            <a:r>
              <a:rPr lang="zh-TW" sz="25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zh-TW" sz="2500">
                <a:solidFill>
                  <a:srgbClr val="1155CC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藍:原始資料</a:t>
            </a:r>
            <a:r>
              <a:rPr lang="zh-TW" sz="2500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 sz="2500"/>
          </a:p>
        </p:txBody>
      </p:sp>
      <p:pic>
        <p:nvPicPr>
          <p:cNvPr id="166" name="Google Shape;166;p27"/>
          <p:cNvPicPr preferRelativeResize="0"/>
          <p:nvPr/>
        </p:nvPicPr>
        <p:blipFill rotWithShape="1">
          <a:blip r:embed="rId3">
            <a:alphaModFix/>
          </a:blip>
          <a:srcRect b="0" l="0" r="50724" t="0"/>
          <a:stretch/>
        </p:blipFill>
        <p:spPr>
          <a:xfrm>
            <a:off x="0" y="1113950"/>
            <a:ext cx="5940925" cy="243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b="0" l="49277" r="0" t="0"/>
          <a:stretch/>
        </p:blipFill>
        <p:spPr>
          <a:xfrm>
            <a:off x="3371675" y="2843075"/>
            <a:ext cx="5772324" cy="23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/>
        </p:nvSpPr>
        <p:spPr>
          <a:xfrm>
            <a:off x="3072000" y="258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1A1D1A"/>
                </a:solidFill>
                <a:latin typeface="Georgia"/>
                <a:ea typeface="Georgia"/>
                <a:cs typeface="Georgia"/>
                <a:sym typeface="Georgia"/>
              </a:rPr>
              <a:t>Outline</a:t>
            </a:r>
            <a:endParaRPr b="1" sz="1800">
              <a:solidFill>
                <a:srgbClr val="1A1D1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1151550" y="978600"/>
            <a:ext cx="67560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500"/>
              <a:buFont typeface="Calibri"/>
              <a:buChar char="●"/>
            </a:pPr>
            <a:r>
              <a:rPr lang="zh-TW" sz="1500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收集資料與定義題目</a:t>
            </a:r>
            <a:endParaRPr sz="1500">
              <a:solidFill>
                <a:srgbClr val="7B7B7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500"/>
              <a:buFont typeface="Calibri"/>
              <a:buChar char="●"/>
            </a:pPr>
            <a:r>
              <a:rPr lang="zh-TW" sz="1500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資料觀察與清洗</a:t>
            </a:r>
            <a:endParaRPr sz="1500">
              <a:solidFill>
                <a:srgbClr val="7B7B7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500"/>
              <a:buFont typeface="Calibri"/>
              <a:buChar char="●"/>
            </a:pPr>
            <a:r>
              <a:rPr lang="zh-TW" sz="1500">
                <a:solidFill>
                  <a:srgbClr val="7B7B7B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時間序列預測 (合一)</a:t>
            </a:r>
            <a:endParaRPr sz="1500">
              <a:solidFill>
                <a:srgbClr val="7B7B7B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B7B7B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500"/>
              <a:buFont typeface="Calibri"/>
              <a:buChar char="●"/>
            </a:pPr>
            <a:r>
              <a:rPr lang="zh-TW" sz="1500">
                <a:solidFill>
                  <a:srgbClr val="7B7B7B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時間序列預測 (合一 </a:t>
            </a:r>
            <a:r>
              <a:rPr lang="zh-TW" sz="1500">
                <a:solidFill>
                  <a:srgbClr val="7B7B7B"/>
                </a:solidFill>
                <a:highlight>
                  <a:srgbClr val="FFFFFF"/>
                </a:highlight>
              </a:rPr>
              <a:t>+</a:t>
            </a:r>
            <a:r>
              <a:rPr lang="zh-TW" sz="1500">
                <a:solidFill>
                  <a:srgbClr val="7B7B7B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中天)</a:t>
            </a:r>
            <a:endParaRPr sz="1500">
              <a:solidFill>
                <a:srgbClr val="7B7B7B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B7B7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B7B7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500"/>
              <a:buFont typeface="Calibri"/>
              <a:buChar char="●"/>
            </a:pPr>
            <a:r>
              <a:rPr lang="zh-TW" sz="1500" u="sng">
                <a:solidFill>
                  <a:srgbClr val="1155C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建立分類模型(1: 漲 /-1: 跌)</a:t>
            </a:r>
            <a:endParaRPr sz="1500" u="sng">
              <a:solidFill>
                <a:srgbClr val="1155C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B7B7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B7B7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dara"/>
                <a:ea typeface="Candara"/>
                <a:cs typeface="Candara"/>
                <a:sym typeface="Candara"/>
              </a:rPr>
              <a:t>建立分類模型(Fine Tree)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181" name="Google Shape;181;p29"/>
          <p:cNvPicPr preferRelativeResize="0"/>
          <p:nvPr/>
        </p:nvPicPr>
        <p:blipFill rotWithShape="1">
          <a:blip r:embed="rId3">
            <a:alphaModFix/>
          </a:blip>
          <a:srcRect b="0" l="2477" r="0" t="0"/>
          <a:stretch/>
        </p:blipFill>
        <p:spPr>
          <a:xfrm>
            <a:off x="4792125" y="1229975"/>
            <a:ext cx="4003000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735" y="1229975"/>
            <a:ext cx="2867701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>
                <a:latin typeface="Candara"/>
                <a:ea typeface="Candara"/>
                <a:cs typeface="Candara"/>
                <a:sym typeface="Candara"/>
              </a:rPr>
              <a:t>建立分類模型(Fine KNN)</a:t>
            </a:r>
            <a:endParaRPr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200" y="1200800"/>
            <a:ext cx="4037651" cy="3881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0372" y="1170338"/>
            <a:ext cx="2902252" cy="39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>
                <a:latin typeface="Candara"/>
                <a:ea typeface="Candara"/>
                <a:cs typeface="Candara"/>
                <a:sym typeface="Candara"/>
              </a:rPr>
              <a:t>建立分類模型(Linear SVM)</a:t>
            </a: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900" y="1116350"/>
            <a:ext cx="3771289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1"/>
          <p:cNvPicPr preferRelativeResize="0"/>
          <p:nvPr/>
        </p:nvPicPr>
        <p:blipFill rotWithShape="1">
          <a:blip r:embed="rId4">
            <a:alphaModFix/>
          </a:blip>
          <a:srcRect b="0" l="2647" r="0" t="0"/>
          <a:stretch/>
        </p:blipFill>
        <p:spPr>
          <a:xfrm>
            <a:off x="1099000" y="1116350"/>
            <a:ext cx="2457115" cy="396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3072000" y="258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1A1D1A"/>
                </a:solidFill>
                <a:latin typeface="Georgia"/>
                <a:ea typeface="Georgia"/>
                <a:cs typeface="Georgia"/>
                <a:sym typeface="Georgia"/>
              </a:rPr>
              <a:t>Outline</a:t>
            </a:r>
            <a:endParaRPr b="1" sz="1800">
              <a:solidFill>
                <a:srgbClr val="1A1D1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151550" y="978600"/>
            <a:ext cx="67560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500"/>
              <a:buFont typeface="Calibri"/>
              <a:buChar char="●"/>
            </a:pPr>
            <a:r>
              <a:rPr lang="zh-TW" sz="15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收集資料與定義題目</a:t>
            </a:r>
            <a:endParaRPr sz="1500" u="sng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500"/>
              <a:buFont typeface="Calibri"/>
              <a:buChar char="●"/>
            </a:pPr>
            <a:r>
              <a:rPr lang="zh-TW" sz="1500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資料觀察與清洗</a:t>
            </a:r>
            <a:endParaRPr sz="1500">
              <a:solidFill>
                <a:srgbClr val="7B7B7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B7B7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B7B7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500"/>
              <a:buFont typeface="Calibri"/>
              <a:buChar char="●"/>
            </a:pPr>
            <a:r>
              <a:rPr lang="zh-TW" sz="1500">
                <a:solidFill>
                  <a:srgbClr val="7B7B7B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時間序列預測 (合一)</a:t>
            </a:r>
            <a:endParaRPr sz="1500">
              <a:solidFill>
                <a:srgbClr val="7B7B7B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B7B7B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500"/>
              <a:buFont typeface="Calibri"/>
              <a:buChar char="●"/>
            </a:pPr>
            <a:r>
              <a:rPr lang="zh-TW" sz="1500">
                <a:solidFill>
                  <a:srgbClr val="7B7B7B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時間序列預測 (合一 </a:t>
            </a:r>
            <a:r>
              <a:rPr lang="zh-TW" sz="1500">
                <a:solidFill>
                  <a:srgbClr val="7B7B7B"/>
                </a:solidFill>
                <a:highlight>
                  <a:srgbClr val="FFFFFF"/>
                </a:highlight>
              </a:rPr>
              <a:t>+</a:t>
            </a:r>
            <a:r>
              <a:rPr lang="zh-TW" sz="1500">
                <a:solidFill>
                  <a:srgbClr val="7B7B7B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中天)</a:t>
            </a:r>
            <a:endParaRPr sz="1500">
              <a:solidFill>
                <a:srgbClr val="7B7B7B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B7B7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B7B7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500"/>
              <a:buFont typeface="Calibri"/>
              <a:buChar char="●"/>
            </a:pPr>
            <a:r>
              <a:rPr lang="zh-TW" sz="1500">
                <a:solidFill>
                  <a:srgbClr val="7B7B7B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建立分類模型</a:t>
            </a:r>
            <a:endParaRPr sz="1500">
              <a:solidFill>
                <a:srgbClr val="7B7B7B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B7B7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B7B7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>
                <a:latin typeface="Candara"/>
                <a:ea typeface="Candara"/>
                <a:cs typeface="Candara"/>
                <a:sym typeface="Candara"/>
              </a:rPr>
              <a:t>建立分類模型(Linear Discriminant)</a:t>
            </a:r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700" y="1125250"/>
            <a:ext cx="3751322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250" y="1185075"/>
            <a:ext cx="292387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>
                <a:latin typeface="Candara"/>
                <a:ea typeface="Candara"/>
                <a:cs typeface="Candara"/>
                <a:sym typeface="Candara"/>
              </a:rPr>
              <a:t>建立分類模型(Logistic Regression)</a:t>
            </a:r>
            <a:endParaRPr/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575" y="1229950"/>
            <a:ext cx="250726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9400" y="1229950"/>
            <a:ext cx="379347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>
                <a:latin typeface="Candara"/>
                <a:ea typeface="Candara"/>
                <a:cs typeface="Candara"/>
                <a:sym typeface="Candara"/>
              </a:rPr>
              <a:t>建立分類模型</a:t>
            </a:r>
            <a:endParaRPr/>
          </a:p>
        </p:txBody>
      </p:sp>
      <p:sp>
        <p:nvSpPr>
          <p:cNvPr id="221" name="Google Shape;22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 rotWithShape="1">
          <a:blip r:embed="rId3">
            <a:alphaModFix/>
          </a:blip>
          <a:srcRect b="0" l="1526" r="0" t="0"/>
          <a:stretch/>
        </p:blipFill>
        <p:spPr>
          <a:xfrm>
            <a:off x="254175" y="1596250"/>
            <a:ext cx="4623951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 txBox="1"/>
          <p:nvPr/>
        </p:nvSpPr>
        <p:spPr>
          <a:xfrm>
            <a:off x="5450025" y="1779300"/>
            <a:ext cx="3022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dara"/>
                <a:ea typeface="Candara"/>
                <a:cs typeface="Candara"/>
                <a:sym typeface="Candara"/>
              </a:rPr>
              <a:t>可以看到結果都不理想，跟盲猜沒什麼差別。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ndara"/>
                <a:ea typeface="Candara"/>
                <a:cs typeface="Candara"/>
                <a:sym typeface="Candara"/>
              </a:rPr>
              <a:t>因為很難找出特別好的feature來預測出漲幅，而且也會有一些時事的資料無法具現化，所以表現的差強人意。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資料來源(取自2020/05/11</a:t>
            </a:r>
            <a:r>
              <a:rPr lang="zh-TW">
                <a:latin typeface="Georgia"/>
                <a:ea typeface="Georgia"/>
                <a:cs typeface="Georgia"/>
                <a:sym typeface="Georgia"/>
              </a:rPr>
              <a:t>~</a:t>
            </a:r>
            <a:r>
              <a:rPr lang="zh-TW">
                <a:latin typeface="Calibri"/>
                <a:ea typeface="Calibri"/>
                <a:cs typeface="Calibri"/>
                <a:sym typeface="Calibri"/>
              </a:rPr>
              <a:t>2023/05/08)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49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合一: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https://hk.finance.yahoo.com/quote/4743.TWO/history?period1=1588982400&amp;period2=1683590400&amp;interval=1d&amp;filter=history&amp;frequency=1d&amp;includeAdjustedClose=true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中天:</a:t>
            </a:r>
            <a:endParaRPr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https://hk.finance.yahoo.com/quote/4128.TWO/history?period1=1652095647&amp;period2=1683631647&amp;interval=1d&amp;filter=history&amp;frequency=1d&amp;includeAdjustedClose=true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定義題目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71718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時序預測問題：由前兩天的合一盤勢預測下一天的合一收盤價。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分類問題：由前兩天的合一</a:t>
            </a:r>
            <a:r>
              <a:rPr lang="zh-TW">
                <a:solidFill>
                  <a:schemeClr val="dk1"/>
                </a:solidFill>
              </a:rPr>
              <a:t>盤勢</a:t>
            </a:r>
            <a:r>
              <a:rPr lang="zh-TW">
                <a:solidFill>
                  <a:schemeClr val="dk1"/>
                </a:solidFill>
              </a:rPr>
              <a:t>預測下一天合一的漲跌。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3072000" y="258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1A1D1A"/>
                </a:solidFill>
                <a:latin typeface="Georgia"/>
                <a:ea typeface="Georgia"/>
                <a:cs typeface="Georgia"/>
                <a:sym typeface="Georgia"/>
              </a:rPr>
              <a:t>Outline</a:t>
            </a:r>
            <a:endParaRPr b="1" sz="1800">
              <a:solidFill>
                <a:srgbClr val="1A1D1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1151550" y="978600"/>
            <a:ext cx="67560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500"/>
              <a:buFont typeface="Calibri"/>
              <a:buChar char="●"/>
            </a:pPr>
            <a:r>
              <a:rPr lang="zh-TW" sz="1500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rPr>
              <a:t>收集資料與定義題目</a:t>
            </a:r>
            <a:endParaRPr sz="1500">
              <a:solidFill>
                <a:srgbClr val="7B7B7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500"/>
              <a:buFont typeface="Calibri"/>
              <a:buChar char="●"/>
            </a:pPr>
            <a:r>
              <a:rPr lang="zh-TW" sz="15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資料觀察與清洗</a:t>
            </a:r>
            <a:endParaRPr sz="1500" u="sng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500"/>
              <a:buFont typeface="Calibri"/>
              <a:buChar char="●"/>
            </a:pPr>
            <a:r>
              <a:rPr lang="zh-TW" sz="1500">
                <a:solidFill>
                  <a:srgbClr val="7B7B7B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時間序列預測 (合一)</a:t>
            </a:r>
            <a:endParaRPr sz="1500">
              <a:solidFill>
                <a:srgbClr val="7B7B7B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B7B7B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500"/>
              <a:buFont typeface="Calibri"/>
              <a:buChar char="●"/>
            </a:pPr>
            <a:r>
              <a:rPr lang="zh-TW" sz="1500">
                <a:solidFill>
                  <a:srgbClr val="7B7B7B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時間序列預測 (合一 </a:t>
            </a:r>
            <a:r>
              <a:rPr lang="zh-TW" sz="1500">
                <a:solidFill>
                  <a:srgbClr val="7B7B7B"/>
                </a:solidFill>
                <a:highlight>
                  <a:srgbClr val="FFFFFF"/>
                </a:highlight>
              </a:rPr>
              <a:t>+</a:t>
            </a:r>
            <a:r>
              <a:rPr lang="zh-TW" sz="1500">
                <a:solidFill>
                  <a:srgbClr val="7B7B7B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中天)</a:t>
            </a:r>
            <a:endParaRPr sz="1500">
              <a:solidFill>
                <a:srgbClr val="7B7B7B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B7B7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B7B7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500"/>
              <a:buFont typeface="Calibri"/>
              <a:buChar char="●"/>
            </a:pPr>
            <a:r>
              <a:rPr lang="zh-TW" sz="1500">
                <a:solidFill>
                  <a:srgbClr val="7B7B7B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建立分類模型</a:t>
            </a:r>
            <a:endParaRPr sz="1500">
              <a:solidFill>
                <a:srgbClr val="7B7B7B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B7B7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B7B7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zh-TW">
                <a:latin typeface="Calibri"/>
                <a:ea typeface="Calibri"/>
                <a:cs typeface="Calibri"/>
                <a:sym typeface="Calibri"/>
              </a:rPr>
              <a:t>年股價走勢/日線圖 </a:t>
            </a:r>
            <a:r>
              <a:rPr lang="zh-TW">
                <a:latin typeface="Calibri"/>
                <a:ea typeface="Calibri"/>
                <a:cs typeface="Calibri"/>
                <a:sym typeface="Calibri"/>
              </a:rPr>
              <a:t>(上為合一、下為中天)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97232"/>
            <a:ext cx="9144003" cy="1951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69874"/>
            <a:ext cx="9144090" cy="19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資料清洗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22575"/>
            <a:ext cx="8520600" cy="9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在下載資料後發現中天2020/05/11~2022/07/15的資料異常，網站上是顯示四捨五入過後的答案，故第一步就是將他們轉換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74" y="2291649"/>
            <a:ext cx="4598275" cy="155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4199" y="2474375"/>
            <a:ext cx="3170675" cy="13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/>
          <p:nvPr/>
        </p:nvSpPr>
        <p:spPr>
          <a:xfrm>
            <a:off x="4950975" y="3013138"/>
            <a:ext cx="519600" cy="29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資料清洗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47271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2020/6/15 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中天、合一停盤，故資料刪除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200" y="2476500"/>
            <a:ext cx="4829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338" y="3031700"/>
            <a:ext cx="4914900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特徵值定義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08900" y="1294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Open: 開盤價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High: 當日最高價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Low: 當日最低價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●"/>
            </a:pPr>
            <a:r>
              <a:rPr lang="zh-TW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Open/High/Low: 嘗試透過前兩天的股價走勢，來判斷當天的收盤價位。</a:t>
            </a:r>
            <a:endParaRPr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alibri"/>
              <a:buChar char="●"/>
            </a:pPr>
            <a:r>
              <a:rPr lang="zh-TW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Adj Close: 收盤價，透過前兩天的收盤價來判斷當天的收盤價。</a:t>
            </a:r>
            <a:endParaRPr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