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a77ef9fdd5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a77ef9fdd5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Give a fancier name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a77ef9fdd5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a77ef9fdd5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77ef9fdd5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77ef9fdd5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77ef9fdd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77ef9fdd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77ef9fdd5_0_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77ef9fdd5_0_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2c83030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2c83030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2c825ca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2c825ca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2c825ca9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2c825ca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2c825ca9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62c825ca9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2c825ca9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62c825ca9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62c825ca9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62c825ca9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a77ef9fdd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a77ef9fdd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20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62c825ca9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62c825ca9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62c825ca9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62c825ca9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62c830302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62c830302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77ef9fdd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a77ef9fdd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Zhiguo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77ef9fdd5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a77ef9fdd5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79b8af48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a79b8af48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Xiang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77ef9fdd5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77ef9fdd5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77ef9fdd5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77ef9fdd5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CA" sz="1800">
                <a:solidFill>
                  <a:schemeClr val="dk1"/>
                </a:solidFill>
                <a:latin typeface="Roboto"/>
                <a:ea typeface="Roboto"/>
                <a:cs typeface="Roboto"/>
                <a:sym typeface="Roboto"/>
              </a:rPr>
              <a:t>What data do you need? How will you get the data?</a:t>
            </a:r>
            <a:endParaRPr sz="1800">
              <a:solidFill>
                <a:schemeClr val="dk1"/>
              </a:solidFill>
            </a:endParaRPr>
          </a:p>
          <a:p>
            <a:pPr indent="0" lvl="0" marL="0" rtl="0" algn="l">
              <a:spcBef>
                <a:spcPts val="0"/>
              </a:spcBef>
              <a:spcAft>
                <a:spcPts val="0"/>
              </a:spcAft>
              <a:buNone/>
            </a:pPr>
            <a:r>
              <a:t/>
            </a:r>
            <a:endParaRPr sz="4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77ef9fdd5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77ef9fdd5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a77ef9fdd5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a77ef9fdd5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kaggle.com/datasets/rohitrox/healthcare-provider-fraud-detection-analysi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n.cdc.gov/nchs/nhanes/continuousnhanes/default.aspx?Cycle=2017-2020" TargetMode="Externa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kaggle.com/datasets/rohitrox/healthcare-provider-fraud-detection-analysis/" TargetMode="Externa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476250"/>
            <a:ext cx="9144000" cy="6096000"/>
          </a:xfrm>
          <a:prstGeom prst="rect">
            <a:avLst/>
          </a:prstGeom>
          <a:noFill/>
          <a:ln>
            <a:noFill/>
          </a:ln>
        </p:spPr>
      </p:pic>
      <p:sp>
        <p:nvSpPr>
          <p:cNvPr id="55" name="Google Shape;55;p13"/>
          <p:cNvSpPr txBox="1"/>
          <p:nvPr>
            <p:ph type="ctrTitle"/>
          </p:nvPr>
        </p:nvSpPr>
        <p:spPr>
          <a:xfrm>
            <a:off x="0" y="1130675"/>
            <a:ext cx="9144000" cy="2052600"/>
          </a:xfrm>
          <a:prstGeom prst="rect">
            <a:avLst/>
          </a:prstGeom>
          <a:solidFill>
            <a:srgbClr val="005EAA"/>
          </a:solidFill>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CA" sz="3350">
                <a:solidFill>
                  <a:schemeClr val="lt1"/>
                </a:solidFill>
              </a:rPr>
              <a:t>Guarding Healthcare Integrity: </a:t>
            </a:r>
            <a:endParaRPr sz="3350">
              <a:solidFill>
                <a:schemeClr val="lt1"/>
              </a:solidFill>
            </a:endParaRPr>
          </a:p>
          <a:p>
            <a:pPr indent="0" lvl="0" marL="0" rtl="0" algn="ctr">
              <a:spcBef>
                <a:spcPts val="0"/>
              </a:spcBef>
              <a:spcAft>
                <a:spcPts val="0"/>
              </a:spcAft>
              <a:buClr>
                <a:schemeClr val="dk1"/>
              </a:buClr>
              <a:buSzPts val="990"/>
              <a:buFont typeface="Arial"/>
              <a:buNone/>
            </a:pPr>
            <a:r>
              <a:rPr lang="en-CA" sz="3350">
                <a:solidFill>
                  <a:schemeClr val="lt1"/>
                </a:solidFill>
              </a:rPr>
              <a:t>Utilizing Machine Learning for </a:t>
            </a:r>
            <a:endParaRPr sz="3350">
              <a:solidFill>
                <a:schemeClr val="lt1"/>
              </a:solidFill>
            </a:endParaRPr>
          </a:p>
          <a:p>
            <a:pPr indent="0" lvl="0" marL="0" rtl="0" algn="ctr">
              <a:spcBef>
                <a:spcPts val="0"/>
              </a:spcBef>
              <a:spcAft>
                <a:spcPts val="0"/>
              </a:spcAft>
              <a:buSzPts val="990"/>
              <a:buNone/>
            </a:pPr>
            <a:r>
              <a:rPr lang="en-CA" sz="3350">
                <a:solidFill>
                  <a:schemeClr val="lt1"/>
                </a:solidFill>
              </a:rPr>
              <a:t>Medical Provider Fraud Detection</a:t>
            </a:r>
            <a:endParaRPr sz="3380">
              <a:solidFill>
                <a:schemeClr val="lt1"/>
              </a:solidFill>
            </a:endParaRPr>
          </a:p>
        </p:txBody>
      </p:sp>
      <p:sp>
        <p:nvSpPr>
          <p:cNvPr id="56" name="Google Shape;56;p13"/>
          <p:cNvSpPr txBox="1"/>
          <p:nvPr>
            <p:ph idx="1" type="subTitle"/>
          </p:nvPr>
        </p:nvSpPr>
        <p:spPr>
          <a:xfrm>
            <a:off x="0" y="3220225"/>
            <a:ext cx="9144000" cy="792600"/>
          </a:xfrm>
          <a:prstGeom prst="rect">
            <a:avLst/>
          </a:prstGeom>
          <a:solidFill>
            <a:srgbClr val="333333"/>
          </a:solidFill>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en-CA" sz="2280">
                <a:solidFill>
                  <a:schemeClr val="lt1"/>
                </a:solidFill>
              </a:rPr>
              <a:t>Zhiguo Chen, Xiang Gao, Snow Lin, </a:t>
            </a:r>
            <a:endParaRPr sz="2280">
              <a:solidFill>
                <a:schemeClr val="lt1"/>
              </a:solidFill>
            </a:endParaRPr>
          </a:p>
          <a:p>
            <a:pPr indent="0" lvl="0" marL="0" rtl="0" algn="ctr">
              <a:lnSpc>
                <a:spcPct val="80000"/>
              </a:lnSpc>
              <a:spcBef>
                <a:spcPts val="0"/>
              </a:spcBef>
              <a:spcAft>
                <a:spcPts val="0"/>
              </a:spcAft>
              <a:buSzPts val="935"/>
              <a:buNone/>
            </a:pPr>
            <a:r>
              <a:rPr lang="en-CA" sz="2280">
                <a:solidFill>
                  <a:schemeClr val="lt1"/>
                </a:solidFill>
              </a:rPr>
              <a:t>Daquan Sun, Yanyan Yang, Cuixia Xu</a:t>
            </a:r>
            <a:endParaRPr sz="228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a:solidFill>
            <a:srgbClr val="005EAA"/>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solidFill>
                  <a:schemeClr val="lt1"/>
                </a:solidFill>
              </a:rPr>
              <a:t>What Will Be The Input Features?</a:t>
            </a:r>
            <a:endParaRPr>
              <a:solidFill>
                <a:schemeClr val="lt1"/>
              </a:solidFill>
            </a:endParaRPr>
          </a:p>
        </p:txBody>
      </p:sp>
      <p:grpSp>
        <p:nvGrpSpPr>
          <p:cNvPr id="125" name="Google Shape;125;p22"/>
          <p:cNvGrpSpPr/>
          <p:nvPr/>
        </p:nvGrpSpPr>
        <p:grpSpPr>
          <a:xfrm>
            <a:off x="5632317" y="1189775"/>
            <a:ext cx="3305700" cy="3483050"/>
            <a:chOff x="5632317" y="1189775"/>
            <a:chExt cx="3305700" cy="3483050"/>
          </a:xfrm>
        </p:grpSpPr>
        <p:sp>
          <p:nvSpPr>
            <p:cNvPr id="126" name="Google Shape;126;p22"/>
            <p:cNvSpPr/>
            <p:nvPr/>
          </p:nvSpPr>
          <p:spPr>
            <a:xfrm>
              <a:off x="5632317" y="1189775"/>
              <a:ext cx="3305700" cy="669000"/>
            </a:xfrm>
            <a:prstGeom prst="chevron">
              <a:avLst>
                <a:gd fmla="val 50000" name="adj"/>
              </a:avLst>
            </a:prstGeom>
            <a:solidFill>
              <a:srgbClr val="D837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CA">
                  <a:solidFill>
                    <a:srgbClr val="FFFFFF"/>
                  </a:solidFill>
                  <a:latin typeface="Roboto"/>
                  <a:ea typeface="Roboto"/>
                  <a:cs typeface="Roboto"/>
                  <a:sym typeface="Roboto"/>
                </a:rPr>
                <a:t>Create new feature</a:t>
              </a:r>
              <a:endParaRPr>
                <a:solidFill>
                  <a:srgbClr val="FFFFFF"/>
                </a:solidFill>
                <a:latin typeface="Roboto"/>
                <a:ea typeface="Roboto"/>
                <a:cs typeface="Roboto"/>
                <a:sym typeface="Roboto"/>
              </a:endParaRPr>
            </a:p>
          </p:txBody>
        </p:sp>
        <p:sp>
          <p:nvSpPr>
            <p:cNvPr id="127" name="Google Shape;127;p22"/>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CA" sz="1200">
                  <a:latin typeface="Roboto"/>
                  <a:ea typeface="Roboto"/>
                  <a:cs typeface="Roboto"/>
                  <a:sym typeface="Roboto"/>
                </a:rPr>
                <a:t>Create new feature based on domain knowledge review</a:t>
              </a:r>
              <a:endParaRPr sz="1200">
                <a:latin typeface="Roboto"/>
                <a:ea typeface="Roboto"/>
                <a:cs typeface="Roboto"/>
                <a:sym typeface="Roboto"/>
              </a:endParaRPr>
            </a:p>
          </p:txBody>
        </p:sp>
      </p:grpSp>
      <p:grpSp>
        <p:nvGrpSpPr>
          <p:cNvPr id="128" name="Google Shape;128;p22"/>
          <p:cNvGrpSpPr/>
          <p:nvPr/>
        </p:nvGrpSpPr>
        <p:grpSpPr>
          <a:xfrm>
            <a:off x="0" y="1189989"/>
            <a:ext cx="3546900" cy="3482836"/>
            <a:chOff x="0" y="1189989"/>
            <a:chExt cx="3546900" cy="3482836"/>
          </a:xfrm>
        </p:grpSpPr>
        <p:sp>
          <p:nvSpPr>
            <p:cNvPr id="129" name="Google Shape;129;p22"/>
            <p:cNvSpPr/>
            <p:nvPr/>
          </p:nvSpPr>
          <p:spPr>
            <a:xfrm>
              <a:off x="0" y="1189989"/>
              <a:ext cx="3546900" cy="669000"/>
            </a:xfrm>
            <a:prstGeom prst="homePlate">
              <a:avLst>
                <a:gd fmla="val 50000" name="adj"/>
              </a:avLst>
            </a:prstGeom>
            <a:solidFill>
              <a:srgbClr val="801F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CA">
                  <a:solidFill>
                    <a:srgbClr val="FFFFFF"/>
                  </a:solidFill>
                  <a:latin typeface="Roboto"/>
                  <a:ea typeface="Roboto"/>
                  <a:cs typeface="Roboto"/>
                  <a:sym typeface="Roboto"/>
                </a:rPr>
                <a:t>Create data dictionary</a:t>
              </a:r>
              <a:endParaRPr>
                <a:solidFill>
                  <a:srgbClr val="FFFFFF"/>
                </a:solidFill>
                <a:latin typeface="Roboto"/>
                <a:ea typeface="Roboto"/>
                <a:cs typeface="Roboto"/>
                <a:sym typeface="Roboto"/>
              </a:endParaRPr>
            </a:p>
          </p:txBody>
        </p:sp>
        <p:sp>
          <p:nvSpPr>
            <p:cNvPr id="130" name="Google Shape;130;p22"/>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CA" sz="1200">
                  <a:latin typeface="Roboto"/>
                  <a:ea typeface="Roboto"/>
                  <a:cs typeface="Roboto"/>
                  <a:sym typeface="Roboto"/>
                </a:rPr>
                <a:t>Data element name</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CA" sz="1200">
                  <a:latin typeface="Roboto"/>
                  <a:ea typeface="Roboto"/>
                  <a:cs typeface="Roboto"/>
                  <a:sym typeface="Roboto"/>
                </a:rPr>
                <a:t>Data element definition</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CA" sz="1200">
                  <a:latin typeface="Roboto"/>
                  <a:ea typeface="Roboto"/>
                  <a:cs typeface="Roboto"/>
                  <a:sym typeface="Roboto"/>
                </a:rPr>
                <a:t>Data type</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CA" sz="1200">
                  <a:latin typeface="Roboto"/>
                  <a:ea typeface="Roboto"/>
                  <a:cs typeface="Roboto"/>
                  <a:sym typeface="Roboto"/>
                </a:rPr>
                <a:t>Allowable values</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CA" sz="1200">
                  <a:latin typeface="Roboto"/>
                  <a:ea typeface="Roboto"/>
                  <a:cs typeface="Roboto"/>
                  <a:sym typeface="Roboto"/>
                </a:rPr>
                <a:t>Constraints and rules</a:t>
              </a:r>
              <a:endParaRPr sz="1200">
                <a:latin typeface="Roboto"/>
                <a:ea typeface="Roboto"/>
                <a:cs typeface="Roboto"/>
                <a:sym typeface="Roboto"/>
              </a:endParaRPr>
            </a:p>
          </p:txBody>
        </p:sp>
      </p:grpSp>
      <p:grpSp>
        <p:nvGrpSpPr>
          <p:cNvPr id="131" name="Google Shape;131;p22"/>
          <p:cNvGrpSpPr/>
          <p:nvPr/>
        </p:nvGrpSpPr>
        <p:grpSpPr>
          <a:xfrm>
            <a:off x="2944204" y="1189775"/>
            <a:ext cx="3305700" cy="3483050"/>
            <a:chOff x="2944204" y="1189775"/>
            <a:chExt cx="3305700" cy="3483050"/>
          </a:xfrm>
        </p:grpSpPr>
        <p:sp>
          <p:nvSpPr>
            <p:cNvPr id="132" name="Google Shape;132;p22"/>
            <p:cNvSpPr/>
            <p:nvPr/>
          </p:nvSpPr>
          <p:spPr>
            <a:xfrm>
              <a:off x="2944204" y="1189775"/>
              <a:ext cx="3305700" cy="669000"/>
            </a:xfrm>
            <a:prstGeom prst="chevron">
              <a:avLst>
                <a:gd fmla="val 50000" name="adj"/>
              </a:avLst>
            </a:prstGeom>
            <a:solidFill>
              <a:srgbClr val="B02B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CA">
                  <a:solidFill>
                    <a:srgbClr val="FFFFFF"/>
                  </a:solidFill>
                  <a:latin typeface="Roboto"/>
                  <a:ea typeface="Roboto"/>
                  <a:cs typeface="Roboto"/>
                  <a:sym typeface="Roboto"/>
                </a:rPr>
                <a:t>Merge EHR  &amp; Claim</a:t>
              </a:r>
              <a:endParaRPr>
                <a:solidFill>
                  <a:srgbClr val="FFFFFF"/>
                </a:solidFill>
                <a:latin typeface="Roboto"/>
                <a:ea typeface="Roboto"/>
                <a:cs typeface="Roboto"/>
                <a:sym typeface="Roboto"/>
              </a:endParaRPr>
            </a:p>
          </p:txBody>
        </p:sp>
        <p:sp>
          <p:nvSpPr>
            <p:cNvPr id="133" name="Google Shape;133;p22"/>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CA" sz="1200">
                  <a:latin typeface="Roboto"/>
                  <a:ea typeface="Roboto"/>
                  <a:cs typeface="Roboto"/>
                  <a:sym typeface="Roboto"/>
                </a:rPr>
                <a:t>Df_train_inpatient</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CA" sz="1200">
                  <a:latin typeface="Roboto"/>
                  <a:ea typeface="Roboto"/>
                  <a:cs typeface="Roboto"/>
                  <a:sym typeface="Roboto"/>
                </a:rPr>
                <a:t>Df_train_outpatient</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CA" sz="1200">
                  <a:latin typeface="Roboto"/>
                  <a:ea typeface="Roboto"/>
                  <a:cs typeface="Roboto"/>
                  <a:sym typeface="Roboto"/>
                </a:rPr>
                <a:t>Df_test_inpatient</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CA" sz="1200">
                  <a:latin typeface="Roboto"/>
                  <a:ea typeface="Roboto"/>
                  <a:cs typeface="Roboto"/>
                  <a:sym typeface="Roboto"/>
                </a:rPr>
                <a:t>Df_test_inpatient </a:t>
              </a:r>
              <a:endParaRPr sz="1200">
                <a:latin typeface="Roboto"/>
                <a:ea typeface="Roboto"/>
                <a:cs typeface="Roboto"/>
                <a:sym typeface="Roboto"/>
              </a:endParaRPr>
            </a:p>
          </p:txBody>
        </p:sp>
      </p:grpSp>
      <p:sp>
        <p:nvSpPr>
          <p:cNvPr id="134" name="Google Shape;134;p22"/>
          <p:cNvSpPr/>
          <p:nvPr/>
        </p:nvSpPr>
        <p:spPr>
          <a:xfrm>
            <a:off x="0" y="4971900"/>
            <a:ext cx="9144000" cy="171600"/>
          </a:xfrm>
          <a:prstGeom prst="rect">
            <a:avLst/>
          </a:prstGeom>
          <a:solidFill>
            <a:srgbClr val="33333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 name="Google Shape;13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445025"/>
            <a:ext cx="8520600" cy="572700"/>
          </a:xfrm>
          <a:prstGeom prst="rect">
            <a:avLst/>
          </a:prstGeom>
          <a:solidFill>
            <a:srgbClr val="005EAA"/>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solidFill>
                  <a:schemeClr val="lt1"/>
                </a:solidFill>
              </a:rPr>
              <a:t>What Will Be The Output Feature?</a:t>
            </a:r>
            <a:endParaRPr/>
          </a:p>
        </p:txBody>
      </p:sp>
      <p:sp>
        <p:nvSpPr>
          <p:cNvPr id="141" name="Google Shape;141;p23"/>
          <p:cNvSpPr/>
          <p:nvPr/>
        </p:nvSpPr>
        <p:spPr>
          <a:xfrm>
            <a:off x="0" y="4971900"/>
            <a:ext cx="9144000" cy="171600"/>
          </a:xfrm>
          <a:prstGeom prst="rect">
            <a:avLst/>
          </a:prstGeom>
          <a:solidFill>
            <a:srgbClr val="33333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42" name="Google Shape;142;p23"/>
          <p:cNvPicPr preferRelativeResize="0"/>
          <p:nvPr/>
        </p:nvPicPr>
        <p:blipFill>
          <a:blip r:embed="rId3">
            <a:alphaModFix/>
          </a:blip>
          <a:stretch>
            <a:fillRect/>
          </a:stretch>
        </p:blipFill>
        <p:spPr>
          <a:xfrm>
            <a:off x="311700" y="1441763"/>
            <a:ext cx="8520602" cy="3106107"/>
          </a:xfrm>
          <a:prstGeom prst="rect">
            <a:avLst/>
          </a:prstGeom>
          <a:noFill/>
          <a:ln>
            <a:noFill/>
          </a:ln>
        </p:spPr>
      </p:pic>
      <p:sp>
        <p:nvSpPr>
          <p:cNvPr id="143" name="Google Shape;14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445025"/>
            <a:ext cx="8520600" cy="572700"/>
          </a:xfrm>
          <a:prstGeom prst="rect">
            <a:avLst/>
          </a:prstGeom>
          <a:solidFill>
            <a:srgbClr val="005EAA"/>
          </a:solidFill>
        </p:spPr>
        <p:txBody>
          <a:bodyPr anchorCtr="0" anchor="t" bIns="91425" lIns="91425" spcFirstLastPara="1" rIns="91425" wrap="square" tIns="91425">
            <a:normAutofit/>
          </a:bodyPr>
          <a:lstStyle/>
          <a:p>
            <a:pPr indent="0" lvl="0" marL="0" rtl="0" algn="l">
              <a:spcBef>
                <a:spcPts val="0"/>
              </a:spcBef>
              <a:spcAft>
                <a:spcPts val="0"/>
              </a:spcAft>
              <a:buNone/>
            </a:pPr>
            <a:r>
              <a:rPr lang="en-CA" sz="2500">
                <a:solidFill>
                  <a:schemeClr val="lt1"/>
                </a:solidFill>
                <a:latin typeface="Roboto"/>
                <a:ea typeface="Roboto"/>
                <a:cs typeface="Roboto"/>
                <a:sym typeface="Roboto"/>
              </a:rPr>
              <a:t>What algorithms will you choose for this project? Why?</a:t>
            </a:r>
            <a:endParaRPr sz="2500">
              <a:solidFill>
                <a:schemeClr val="lt1"/>
              </a:solidFill>
            </a:endParaRPr>
          </a:p>
        </p:txBody>
      </p:sp>
      <p:sp>
        <p:nvSpPr>
          <p:cNvPr id="149" name="Google Shape;14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383838"/>
              </a:buClr>
              <a:buSzPts val="1800"/>
              <a:buChar char="●"/>
            </a:pPr>
            <a:r>
              <a:rPr lang="en-CA">
                <a:solidFill>
                  <a:srgbClr val="383838"/>
                </a:solidFill>
                <a:highlight>
                  <a:srgbClr val="FFFFFF"/>
                </a:highlight>
              </a:rPr>
              <a:t>Logistic Regression</a:t>
            </a:r>
            <a:endParaRPr>
              <a:solidFill>
                <a:srgbClr val="383838"/>
              </a:solidFill>
              <a:highlight>
                <a:srgbClr val="FFFFFF"/>
              </a:highlight>
            </a:endParaRPr>
          </a:p>
          <a:p>
            <a:pPr indent="0" lvl="0" marL="457200" rtl="0" algn="l">
              <a:lnSpc>
                <a:spcPct val="135714"/>
              </a:lnSpc>
              <a:spcBef>
                <a:spcPts val="1200"/>
              </a:spcBef>
              <a:spcAft>
                <a:spcPts val="0"/>
              </a:spcAft>
              <a:buNone/>
            </a:pPr>
            <a:r>
              <a:rPr lang="en-CA" sz="1050">
                <a:solidFill>
                  <a:schemeClr val="dk1"/>
                </a:solidFill>
                <a:highlight>
                  <a:srgbClr val="F7F7F7"/>
                </a:highlight>
                <a:latin typeface="Courier New"/>
                <a:ea typeface="Courier New"/>
                <a:cs typeface="Courier New"/>
                <a:sym typeface="Courier New"/>
              </a:rPr>
              <a:t>Our target - PotentialFraud </a:t>
            </a:r>
            <a:r>
              <a:rPr lang="en-CA" sz="1050">
                <a:solidFill>
                  <a:srgbClr val="0000FF"/>
                </a:solidFill>
                <a:highlight>
                  <a:srgbClr val="F7F7F7"/>
                </a:highlight>
                <a:latin typeface="Courier New"/>
                <a:ea typeface="Courier New"/>
                <a:cs typeface="Courier New"/>
                <a:sym typeface="Courier New"/>
              </a:rPr>
              <a:t>is</a:t>
            </a:r>
            <a:r>
              <a:rPr lang="en-CA" sz="1050">
                <a:solidFill>
                  <a:schemeClr val="dk1"/>
                </a:solidFill>
                <a:highlight>
                  <a:srgbClr val="F7F7F7"/>
                </a:highlight>
                <a:latin typeface="Courier New"/>
                <a:ea typeface="Courier New"/>
                <a:cs typeface="Courier New"/>
                <a:sym typeface="Courier New"/>
              </a:rPr>
              <a:t> a binary </a:t>
            </a:r>
            <a:r>
              <a:rPr lang="en-CA" sz="1050">
                <a:solidFill>
                  <a:schemeClr val="dk1"/>
                </a:solidFill>
                <a:highlight>
                  <a:srgbClr val="F7F7F7"/>
                </a:highlight>
                <a:latin typeface="Courier New"/>
                <a:ea typeface="Courier New"/>
                <a:cs typeface="Courier New"/>
                <a:sym typeface="Courier New"/>
              </a:rPr>
              <a:t>boolean</a:t>
            </a:r>
            <a:r>
              <a:rPr lang="en-CA" sz="1050">
                <a:solidFill>
                  <a:schemeClr val="dk1"/>
                </a:solidFill>
                <a:highlight>
                  <a:srgbClr val="F7F7F7"/>
                </a:highlight>
                <a:latin typeface="Courier New"/>
                <a:ea typeface="Courier New"/>
                <a:cs typeface="Courier New"/>
                <a:sym typeface="Courier New"/>
              </a:rPr>
              <a:t> (yes </a:t>
            </a:r>
            <a:r>
              <a:rPr lang="en-CA" sz="1050">
                <a:solidFill>
                  <a:srgbClr val="0000FF"/>
                </a:solidFill>
                <a:highlight>
                  <a:srgbClr val="F7F7F7"/>
                </a:highlight>
                <a:latin typeface="Courier New"/>
                <a:ea typeface="Courier New"/>
                <a:cs typeface="Courier New"/>
                <a:sym typeface="Courier New"/>
              </a:rPr>
              <a:t>and</a:t>
            </a:r>
            <a:r>
              <a:rPr lang="en-CA" sz="1050">
                <a:solidFill>
                  <a:schemeClr val="dk1"/>
                </a:solidFill>
                <a:highlight>
                  <a:srgbClr val="F7F7F7"/>
                </a:highlight>
                <a:latin typeface="Courier New"/>
                <a:ea typeface="Courier New"/>
                <a:cs typeface="Courier New"/>
                <a:sym typeface="Courier New"/>
              </a:rPr>
              <a:t> no). We thus use logistic regression to build the model. </a:t>
            </a:r>
            <a:endParaRPr sz="1050">
              <a:solidFill>
                <a:schemeClr val="dk1"/>
              </a:solidFill>
              <a:highlight>
                <a:srgbClr val="F7F7F7"/>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n-CA" sz="1050">
                <a:solidFill>
                  <a:schemeClr val="dk1"/>
                </a:solidFill>
                <a:highlight>
                  <a:srgbClr val="F7F7F7"/>
                </a:highlight>
                <a:latin typeface="Courier New"/>
                <a:ea typeface="Courier New"/>
                <a:cs typeface="Courier New"/>
                <a:sym typeface="Courier New"/>
              </a:rPr>
              <a:t>Set class_weight in Logistic Regression and retrain the model.</a:t>
            </a:r>
            <a:endParaRPr sz="1050">
              <a:solidFill>
                <a:schemeClr val="dk1"/>
              </a:solidFill>
              <a:highlight>
                <a:srgbClr val="F7F7F7"/>
              </a:highlight>
              <a:latin typeface="Courier New"/>
              <a:ea typeface="Courier New"/>
              <a:cs typeface="Courier New"/>
              <a:sym typeface="Courier New"/>
            </a:endParaRPr>
          </a:p>
          <a:p>
            <a:pPr indent="0" lvl="0" marL="457200" rtl="0" algn="l">
              <a:spcBef>
                <a:spcPts val="0"/>
              </a:spcBef>
              <a:spcAft>
                <a:spcPts val="1200"/>
              </a:spcAft>
              <a:buNone/>
            </a:pPr>
            <a:r>
              <a:t/>
            </a:r>
            <a:endParaRPr>
              <a:solidFill>
                <a:srgbClr val="383838"/>
              </a:solidFill>
              <a:highlight>
                <a:srgbClr val="FFFFFF"/>
              </a:highlight>
            </a:endParaRPr>
          </a:p>
        </p:txBody>
      </p:sp>
      <p:sp>
        <p:nvSpPr>
          <p:cNvPr id="150" name="Google Shape;150;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pic>
        <p:nvPicPr>
          <p:cNvPr id="151" name="Google Shape;151;p24"/>
          <p:cNvPicPr preferRelativeResize="0"/>
          <p:nvPr/>
        </p:nvPicPr>
        <p:blipFill>
          <a:blip r:embed="rId3">
            <a:alphaModFix/>
          </a:blip>
          <a:stretch>
            <a:fillRect/>
          </a:stretch>
        </p:blipFill>
        <p:spPr>
          <a:xfrm>
            <a:off x="2454988" y="2381900"/>
            <a:ext cx="4086225" cy="2419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5"/>
          <p:cNvPicPr preferRelativeResize="0"/>
          <p:nvPr/>
        </p:nvPicPr>
        <p:blipFill>
          <a:blip r:embed="rId3">
            <a:alphaModFix/>
          </a:blip>
          <a:stretch>
            <a:fillRect/>
          </a:stretch>
        </p:blipFill>
        <p:spPr>
          <a:xfrm>
            <a:off x="2000250" y="0"/>
            <a:ext cx="5143499" cy="5143499"/>
          </a:xfrm>
          <a:prstGeom prst="rect">
            <a:avLst/>
          </a:prstGeom>
          <a:noFill/>
          <a:ln>
            <a:noFill/>
          </a:ln>
        </p:spPr>
      </p:pic>
      <p:sp>
        <p:nvSpPr>
          <p:cNvPr id="157" name="Google Shape;15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kaggle</a:t>
            </a:r>
            <a:endParaRPr/>
          </a:p>
        </p:txBody>
      </p:sp>
      <p:sp>
        <p:nvSpPr>
          <p:cNvPr id="163" name="Google Shape;16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CA"/>
              <a:t>Data: </a:t>
            </a:r>
            <a:r>
              <a:rPr lang="en-CA" u="sng">
                <a:solidFill>
                  <a:schemeClr val="hlink"/>
                </a:solidFill>
                <a:hlinkClick r:id="rId3"/>
              </a:rPr>
              <a:t>https://www.kaggle.com/datasets/rohitrox/healthcare-provider-fraud-detection-analysis/</a:t>
            </a:r>
            <a:r>
              <a:rPr lang="en-CA"/>
              <a:t> </a:t>
            </a:r>
            <a:endParaRPr/>
          </a:p>
          <a:p>
            <a:pPr indent="0" lvl="0" marL="0" rtl="0" algn="l">
              <a:spcBef>
                <a:spcPts val="1200"/>
              </a:spcBef>
              <a:spcAft>
                <a:spcPts val="0"/>
              </a:spcAft>
              <a:buNone/>
            </a:pPr>
            <a:r>
              <a:rPr lang="en-CA"/>
              <a:t>Customer: healthcare insurance company, ????department</a:t>
            </a:r>
            <a:endParaRPr/>
          </a:p>
          <a:p>
            <a:pPr indent="0" lvl="0" marL="0" rtl="0" algn="l">
              <a:spcBef>
                <a:spcPts val="1200"/>
              </a:spcBef>
              <a:spcAft>
                <a:spcPts val="0"/>
              </a:spcAft>
              <a:buNone/>
            </a:pPr>
            <a:r>
              <a:rPr lang="en-CA"/>
              <a:t>10%gdp     10% fraud claim</a:t>
            </a:r>
            <a:endParaRPr/>
          </a:p>
          <a:p>
            <a:pPr indent="0" lvl="0" marL="0" rtl="0" algn="l">
              <a:spcBef>
                <a:spcPts val="1200"/>
              </a:spcBef>
              <a:spcAft>
                <a:spcPts val="0"/>
              </a:spcAft>
              <a:buNone/>
            </a:pPr>
            <a:r>
              <a:rPr lang="en-CA">
                <a:solidFill>
                  <a:schemeClr val="accent1"/>
                </a:solidFill>
              </a:rPr>
              <a:t>Bluecross, </a:t>
            </a:r>
            <a:r>
              <a:rPr lang="en-CA">
                <a:solidFill>
                  <a:schemeClr val="accent1"/>
                </a:solidFill>
              </a:rPr>
              <a:t>意外保险</a:t>
            </a:r>
            <a:endParaRPr>
              <a:solidFill>
                <a:schemeClr val="accent1"/>
              </a:solidFill>
            </a:endParaRPr>
          </a:p>
          <a:p>
            <a:pPr indent="0" lvl="0" marL="0" rtl="0" algn="l">
              <a:spcBef>
                <a:spcPts val="1200"/>
              </a:spcBef>
              <a:spcAft>
                <a:spcPts val="0"/>
              </a:spcAft>
              <a:buNone/>
            </a:pPr>
            <a:r>
              <a:rPr lang="en-CA">
                <a:solidFill>
                  <a:schemeClr val="accent1"/>
                </a:solidFill>
              </a:rPr>
              <a:t>Metalife??</a:t>
            </a:r>
            <a:endParaRPr>
              <a:solidFill>
                <a:schemeClr val="accent1"/>
              </a:solidFill>
            </a:endParaRPr>
          </a:p>
          <a:p>
            <a:pPr indent="0" lvl="0" marL="0" rtl="0" algn="l">
              <a:spcBef>
                <a:spcPts val="1200"/>
              </a:spcBef>
              <a:spcAft>
                <a:spcPts val="0"/>
              </a:spcAft>
              <a:buNone/>
            </a:pPr>
            <a:r>
              <a:rPr lang="en-CA">
                <a:solidFill>
                  <a:schemeClr val="accent1"/>
                </a:solidFill>
              </a:rPr>
              <a:t>gaco??</a:t>
            </a:r>
            <a:endParaRPr>
              <a:solidFill>
                <a:schemeClr val="accent1"/>
              </a:solidFill>
            </a:endParaRPr>
          </a:p>
          <a:p>
            <a:pPr indent="0" lvl="0" marL="0" rtl="0" algn="l">
              <a:spcBef>
                <a:spcPts val="1200"/>
              </a:spcBef>
              <a:spcAft>
                <a:spcPts val="0"/>
              </a:spcAft>
              <a:buNone/>
            </a:pPr>
            <a:r>
              <a:rPr lang="en-CA">
                <a:solidFill>
                  <a:schemeClr val="accent1"/>
                </a:solidFill>
              </a:rPr>
              <a:t>信用局 credit </a:t>
            </a:r>
            <a:r>
              <a:rPr lang="en-CA">
                <a:solidFill>
                  <a:schemeClr val="accent1"/>
                </a:solidFill>
              </a:rPr>
              <a:t>bureau</a:t>
            </a:r>
            <a:endParaRPr/>
          </a:p>
          <a:p>
            <a:pPr indent="0" lvl="0" marL="0" rtl="0" algn="l">
              <a:spcBef>
                <a:spcPts val="1200"/>
              </a:spcBef>
              <a:spcAft>
                <a:spcPts val="0"/>
              </a:spcAft>
              <a:buNone/>
            </a:pPr>
            <a:r>
              <a:rPr lang="en-CA"/>
              <a:t>Problem to solve:</a:t>
            </a:r>
            <a:endParaRPr/>
          </a:p>
          <a:p>
            <a:pPr indent="0" lvl="0" marL="0" rtl="0" algn="l">
              <a:spcBef>
                <a:spcPts val="1200"/>
              </a:spcBef>
              <a:spcAft>
                <a:spcPts val="0"/>
              </a:spcAft>
              <a:buNone/>
            </a:pPr>
            <a:r>
              <a:rPr lang="en-CA"/>
              <a:t>D</a:t>
            </a:r>
            <a:r>
              <a:rPr lang="en-CA"/>
              <a:t>eploy:</a:t>
            </a:r>
            <a:r>
              <a:rPr lang="en-CA"/>
              <a:t> </a:t>
            </a:r>
            <a:endParaRPr/>
          </a:p>
          <a:p>
            <a:pPr indent="0" lvl="0" marL="0" rtl="0" algn="l">
              <a:spcBef>
                <a:spcPts val="1200"/>
              </a:spcBef>
              <a:spcAft>
                <a:spcPts val="0"/>
              </a:spcAft>
              <a:buNone/>
            </a:pPr>
            <a:r>
              <a:rPr lang="en-CA"/>
              <a:t>Meeting schedule: Dec. 03, 2023: 确定数据 kaggle -&gt; real world data</a:t>
            </a:r>
            <a:endParaRPr/>
          </a:p>
          <a:p>
            <a:pPr indent="0" lvl="0" marL="0" rtl="0" algn="l">
              <a:spcBef>
                <a:spcPts val="1200"/>
              </a:spcBef>
              <a:spcAft>
                <a:spcPts val="0"/>
              </a:spcAft>
              <a:buNone/>
            </a:pPr>
            <a:r>
              <a:rPr lang="en-CA"/>
              <a:t>Dec. 08, 2023: 讨论数据</a:t>
            </a:r>
            <a:endParaRPr/>
          </a:p>
          <a:p>
            <a:pPr indent="0" lvl="0" marL="0" rtl="0" algn="l">
              <a:spcBef>
                <a:spcPts val="1200"/>
              </a:spcBef>
              <a:spcAft>
                <a:spcPts val="1200"/>
              </a:spcAft>
              <a:buNone/>
            </a:pPr>
            <a:r>
              <a:rPr lang="en-CA"/>
              <a:t>Deadline: Dec. 15 开题报告</a:t>
            </a:r>
            <a:endParaRPr/>
          </a:p>
        </p:txBody>
      </p:sp>
      <p:sp>
        <p:nvSpPr>
          <p:cNvPr id="164" name="Google Shape;164;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Customer</a:t>
            </a:r>
            <a:endParaRPr/>
          </a:p>
        </p:txBody>
      </p:sp>
      <p:sp>
        <p:nvSpPr>
          <p:cNvPr id="170" name="Google Shape;17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71" name="Google Shape;171;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As-Is</a:t>
            </a:r>
            <a:endParaRPr/>
          </a:p>
        </p:txBody>
      </p:sp>
      <p:sp>
        <p:nvSpPr>
          <p:cNvPr id="177" name="Google Shape;17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10%gdp     10% fraud claim</a:t>
            </a:r>
            <a:endParaRPr/>
          </a:p>
          <a:p>
            <a:pPr indent="0" lvl="0" marL="0" rtl="0" algn="l">
              <a:spcBef>
                <a:spcPts val="1200"/>
              </a:spcBef>
              <a:spcAft>
                <a:spcPts val="0"/>
              </a:spcAft>
              <a:buNone/>
            </a:pPr>
            <a:r>
              <a:rPr lang="en-CA"/>
              <a:t>几百个billion</a:t>
            </a:r>
            <a:endParaRPr/>
          </a:p>
          <a:p>
            <a:pPr indent="0" lvl="0" marL="0" rtl="0" algn="l">
              <a:spcBef>
                <a:spcPts val="1200"/>
              </a:spcBef>
              <a:spcAft>
                <a:spcPts val="1200"/>
              </a:spcAft>
              <a:buClr>
                <a:schemeClr val="dk1"/>
              </a:buClr>
              <a:buSzPts val="1100"/>
              <a:buFont typeface="Arial"/>
              <a:buNone/>
            </a:pPr>
            <a:r>
              <a:t/>
            </a:r>
            <a:endParaRPr/>
          </a:p>
        </p:txBody>
      </p:sp>
      <p:sp>
        <p:nvSpPr>
          <p:cNvPr id="178" name="Google Shape;178;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To-Be</a:t>
            </a:r>
            <a:endParaRPr/>
          </a:p>
        </p:txBody>
      </p:sp>
      <p:sp>
        <p:nvSpPr>
          <p:cNvPr id="184" name="Google Shape;18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85" name="Google Shape;18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Gap</a:t>
            </a:r>
            <a:endParaRPr/>
          </a:p>
        </p:txBody>
      </p:sp>
      <p:sp>
        <p:nvSpPr>
          <p:cNvPr id="191" name="Google Shape;19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92" name="Google Shape;192;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Data Source</a:t>
            </a:r>
            <a:endParaRPr/>
          </a:p>
        </p:txBody>
      </p:sp>
      <p:sp>
        <p:nvSpPr>
          <p:cNvPr id="198" name="Google Shape;19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99" name="Google Shape;199;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121875" y="216425"/>
            <a:ext cx="8958600" cy="554400"/>
          </a:xfrm>
          <a:prstGeom prst="rect">
            <a:avLst/>
          </a:prstGeom>
          <a:solidFill>
            <a:srgbClr val="005EAA"/>
          </a:solidFill>
        </p:spPr>
        <p:txBody>
          <a:bodyPr anchorCtr="0" anchor="t" bIns="91425" lIns="91425" spcFirstLastPara="1" rIns="91425" wrap="square" tIns="91425">
            <a:noAutofit/>
          </a:bodyPr>
          <a:lstStyle/>
          <a:p>
            <a:pPr indent="0" lvl="0" marL="0" rtl="0" algn="l">
              <a:spcBef>
                <a:spcPts val="0"/>
              </a:spcBef>
              <a:spcAft>
                <a:spcPts val="0"/>
              </a:spcAft>
              <a:buNone/>
            </a:pPr>
            <a:r>
              <a:rPr lang="en-CA" sz="2400">
                <a:solidFill>
                  <a:schemeClr val="lt1"/>
                </a:solidFill>
                <a:highlight>
                  <a:srgbClr val="005EAA"/>
                </a:highlight>
                <a:latin typeface="Roboto"/>
                <a:ea typeface="Roboto"/>
                <a:cs typeface="Roboto"/>
                <a:sym typeface="Roboto"/>
              </a:rPr>
              <a:t>What is the problem you would like to solve? Why is it important</a:t>
            </a:r>
            <a:r>
              <a:rPr lang="en-CA" sz="2400">
                <a:solidFill>
                  <a:schemeClr val="lt1"/>
                </a:solidFill>
                <a:highlight>
                  <a:srgbClr val="005EAA"/>
                </a:highlight>
                <a:latin typeface="Roboto"/>
                <a:ea typeface="Roboto"/>
                <a:cs typeface="Roboto"/>
                <a:sym typeface="Roboto"/>
              </a:rPr>
              <a:t>?</a:t>
            </a:r>
            <a:endParaRPr sz="2400">
              <a:solidFill>
                <a:schemeClr val="lt1"/>
              </a:solidFill>
              <a:highlight>
                <a:srgbClr val="005EAA"/>
              </a:highlight>
            </a:endParaRPr>
          </a:p>
        </p:txBody>
      </p:sp>
      <p:sp>
        <p:nvSpPr>
          <p:cNvPr id="62" name="Google Shape;62;p14"/>
          <p:cNvSpPr txBox="1"/>
          <p:nvPr>
            <p:ph idx="1" type="body"/>
          </p:nvPr>
        </p:nvSpPr>
        <p:spPr>
          <a:xfrm>
            <a:off x="121875" y="923875"/>
            <a:ext cx="8958600" cy="41328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CA"/>
              <a:t>Healthcare Fraud is one of the major problems in the US Healthcare System, and it leads to tens of billions of dollars lost each year.  </a:t>
            </a:r>
            <a:endParaRPr/>
          </a:p>
          <a:p>
            <a:pPr indent="0" lvl="0" marL="457200" rtl="0" algn="just">
              <a:spcBef>
                <a:spcPts val="1200"/>
              </a:spcBef>
              <a:spcAft>
                <a:spcPts val="0"/>
              </a:spcAft>
              <a:buNone/>
            </a:pPr>
            <a:r>
              <a:t/>
            </a:r>
            <a:endParaRPr>
              <a:solidFill>
                <a:srgbClr val="242424"/>
              </a:solidFill>
              <a:highlight>
                <a:srgbClr val="FFFFFF"/>
              </a:highlight>
            </a:endParaRPr>
          </a:p>
          <a:p>
            <a:pPr indent="-342900" lvl="0" marL="457200" rtl="0" algn="just">
              <a:spcBef>
                <a:spcPts val="1200"/>
              </a:spcBef>
              <a:spcAft>
                <a:spcPts val="0"/>
              </a:spcAft>
              <a:buClr>
                <a:srgbClr val="666666"/>
              </a:buClr>
              <a:buSzPts val="1800"/>
              <a:buChar char="●"/>
            </a:pPr>
            <a:r>
              <a:rPr lang="en-CA">
                <a:solidFill>
                  <a:srgbClr val="666666"/>
                </a:solidFill>
                <a:highlight>
                  <a:srgbClr val="FFFFFF"/>
                </a:highlight>
              </a:rPr>
              <a:t>The Insurance Agencies like Medicare, Medicaid, and other agencies have to spend more money, and to incur the financial losses, they have to decide to increase the insurance premium amount. Eventually, the healthcare system is becoming more and more expensive for everyone.</a:t>
            </a:r>
            <a:endParaRPr>
              <a:solidFill>
                <a:srgbClr val="666666"/>
              </a:solidFill>
            </a:endParaRPr>
          </a:p>
          <a:p>
            <a:pPr indent="0" lvl="0" marL="457200" rtl="0" algn="just">
              <a:spcBef>
                <a:spcPts val="1200"/>
              </a:spcBef>
              <a:spcAft>
                <a:spcPts val="0"/>
              </a:spcAft>
              <a:buClr>
                <a:schemeClr val="dk1"/>
              </a:buClr>
              <a:buSzPts val="1100"/>
              <a:buFont typeface="Arial"/>
              <a:buNone/>
            </a:pPr>
            <a:r>
              <a:t/>
            </a:r>
            <a:endParaRPr/>
          </a:p>
          <a:p>
            <a:pPr indent="-342900" lvl="0" marL="457200" rtl="0" algn="just">
              <a:spcBef>
                <a:spcPts val="1200"/>
              </a:spcBef>
              <a:spcAft>
                <a:spcPts val="0"/>
              </a:spcAft>
              <a:buSzPts val="1800"/>
              <a:buChar char="●"/>
            </a:pPr>
            <a:r>
              <a:rPr lang="en-CA"/>
              <a:t>Not only is the financial loss a major concern,  fraud can also lead to unnecessary procedures, inappropriate medications, and even over-treatment, putting patients at risk. </a:t>
            </a:r>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Missing Data</a:t>
            </a:r>
            <a:endParaRPr/>
          </a:p>
        </p:txBody>
      </p:sp>
      <p:sp>
        <p:nvSpPr>
          <p:cNvPr id="205" name="Google Shape;20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06" name="Google Shape;206;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EDA</a:t>
            </a:r>
            <a:endParaRPr/>
          </a:p>
        </p:txBody>
      </p:sp>
      <p:sp>
        <p:nvSpPr>
          <p:cNvPr id="212" name="Google Shape;21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13" name="Google Shape;213;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Real world data</a:t>
            </a:r>
            <a:endParaRPr/>
          </a:p>
        </p:txBody>
      </p:sp>
      <p:sp>
        <p:nvSpPr>
          <p:cNvPr id="219" name="Google Shape;21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u="sng">
                <a:solidFill>
                  <a:schemeClr val="hlink"/>
                </a:solidFill>
                <a:hlinkClick r:id="rId3"/>
              </a:rPr>
              <a:t>https://wwwn.cdc.gov/nchs/nhanes/continuousnhanes/default.aspx?Cycle=2017-2020</a:t>
            </a:r>
            <a:r>
              <a:rPr lang="en-CA"/>
              <a:t>     与保险间接相关</a:t>
            </a:r>
            <a:endParaRPr/>
          </a:p>
        </p:txBody>
      </p:sp>
      <p:pic>
        <p:nvPicPr>
          <p:cNvPr id="220" name="Google Shape;220;p34"/>
          <p:cNvPicPr preferRelativeResize="0"/>
          <p:nvPr/>
        </p:nvPicPr>
        <p:blipFill>
          <a:blip r:embed="rId4">
            <a:alphaModFix/>
          </a:blip>
          <a:stretch>
            <a:fillRect/>
          </a:stretch>
        </p:blipFill>
        <p:spPr>
          <a:xfrm>
            <a:off x="311700" y="2209372"/>
            <a:ext cx="4864025" cy="2617626"/>
          </a:xfrm>
          <a:prstGeom prst="rect">
            <a:avLst/>
          </a:prstGeom>
          <a:noFill/>
          <a:ln>
            <a:noFill/>
          </a:ln>
        </p:spPr>
      </p:pic>
      <p:sp>
        <p:nvSpPr>
          <p:cNvPr id="221" name="Google Shape;221;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76200" y="64025"/>
            <a:ext cx="9019500" cy="822600"/>
          </a:xfrm>
          <a:prstGeom prst="rect">
            <a:avLst/>
          </a:prstGeom>
          <a:solidFill>
            <a:srgbClr val="005EAA"/>
          </a:solidFill>
        </p:spPr>
        <p:txBody>
          <a:bodyPr anchorCtr="0" anchor="t" bIns="91425" lIns="91425" spcFirstLastPara="1" rIns="91425" wrap="square" tIns="91425">
            <a:noAutofit/>
          </a:bodyPr>
          <a:lstStyle/>
          <a:p>
            <a:pPr indent="0" lvl="0" marL="0" rtl="0" algn="ctr">
              <a:spcBef>
                <a:spcPts val="0"/>
              </a:spcBef>
              <a:spcAft>
                <a:spcPts val="0"/>
              </a:spcAft>
              <a:buNone/>
            </a:pPr>
            <a:r>
              <a:rPr lang="en-CA" sz="2500">
                <a:solidFill>
                  <a:schemeClr val="lt1"/>
                </a:solidFill>
                <a:latin typeface="Roboto"/>
                <a:ea typeface="Roboto"/>
                <a:cs typeface="Roboto"/>
                <a:sym typeface="Roboto"/>
              </a:rPr>
              <a:t>How to measure the business value of your solution? What is the benchmark?</a:t>
            </a:r>
            <a:endParaRPr sz="2500">
              <a:solidFill>
                <a:schemeClr val="lt1"/>
              </a:solidFill>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CA"/>
              <a:t>Goal: Detect as many fraud claims as possible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CA"/>
              <a:t>Average cost of $1000 per claim reimbursement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CA"/>
              <a:t>Every 1% increase in detection rate can save </a:t>
            </a:r>
            <a:r>
              <a:rPr lang="en-CA"/>
              <a:t>hundreds of </a:t>
            </a:r>
            <a:r>
              <a:rPr lang="en-CA"/>
              <a:t>millions nationwide</a:t>
            </a:r>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76200" y="64025"/>
            <a:ext cx="9019500" cy="822600"/>
          </a:xfrm>
          <a:prstGeom prst="rect">
            <a:avLst/>
          </a:prstGeom>
          <a:solidFill>
            <a:srgbClr val="005EAA"/>
          </a:solidFill>
        </p:spPr>
        <p:txBody>
          <a:bodyPr anchorCtr="0" anchor="t" bIns="91425" lIns="91425" spcFirstLastPara="1" rIns="91425" wrap="square" tIns="91425">
            <a:noAutofit/>
          </a:bodyPr>
          <a:lstStyle/>
          <a:p>
            <a:pPr indent="0" lvl="0" marL="0" rtl="0" algn="ctr">
              <a:spcBef>
                <a:spcPts val="0"/>
              </a:spcBef>
              <a:spcAft>
                <a:spcPts val="0"/>
              </a:spcAft>
              <a:buNone/>
            </a:pPr>
            <a:r>
              <a:rPr lang="en-CA" sz="2500">
                <a:solidFill>
                  <a:schemeClr val="lt1"/>
                </a:solidFill>
                <a:latin typeface="Roboto"/>
                <a:ea typeface="Roboto"/>
                <a:cs typeface="Roboto"/>
                <a:sym typeface="Roboto"/>
              </a:rPr>
              <a:t>How to measure the business value of your solution? What is the benchmark?</a:t>
            </a:r>
            <a:endParaRPr sz="2500">
              <a:solidFill>
                <a:schemeClr val="lt1"/>
              </a:solidFill>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CA"/>
              <a:t>Benchmark 1: Rely on domain experts to </a:t>
            </a:r>
            <a:r>
              <a:rPr lang="en-CA"/>
              <a:t>manually</a:t>
            </a:r>
            <a:r>
              <a:rPr lang="en-CA"/>
              <a:t> review claims, ~0.00%</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CA"/>
              <a:t>Benchmark 2: Claim Audits Team , random or target, vary 20%-40%</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rPr lang="en-CA"/>
              <a:t> </a:t>
            </a:r>
            <a:endParaRPr/>
          </a:p>
        </p:txBody>
      </p:sp>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a:solidFill>
            <a:srgbClr val="005EAA"/>
          </a:solidFill>
        </p:spPr>
        <p:txBody>
          <a:bodyPr anchorCtr="0" anchor="t" bIns="91425" lIns="91425" spcFirstLastPara="1" rIns="91425" wrap="square" tIns="91425">
            <a:normAutofit/>
          </a:bodyPr>
          <a:lstStyle/>
          <a:p>
            <a:pPr indent="0" lvl="0" marL="0" rtl="0" algn="ctr">
              <a:spcBef>
                <a:spcPts val="0"/>
              </a:spcBef>
              <a:spcAft>
                <a:spcPts val="0"/>
              </a:spcAft>
              <a:buNone/>
            </a:pPr>
            <a:r>
              <a:rPr lang="en-CA" sz="2500">
                <a:solidFill>
                  <a:schemeClr val="lt1"/>
                </a:solidFill>
                <a:latin typeface="Roboto"/>
                <a:ea typeface="Roboto"/>
                <a:cs typeface="Roboto"/>
                <a:sym typeface="Roboto"/>
              </a:rPr>
              <a:t>What are the metrics you will use? Why?</a:t>
            </a:r>
            <a:endParaRPr sz="2500">
              <a:solidFill>
                <a:schemeClr val="lt1"/>
              </a:solidFill>
            </a:endParaRPr>
          </a:p>
        </p:txBody>
      </p:sp>
      <p:sp>
        <p:nvSpPr>
          <p:cNvPr id="83" name="Google Shape;8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pic>
        <p:nvPicPr>
          <p:cNvPr id="84" name="Google Shape;84;p17"/>
          <p:cNvPicPr preferRelativeResize="0"/>
          <p:nvPr/>
        </p:nvPicPr>
        <p:blipFill>
          <a:blip r:embed="rId3">
            <a:alphaModFix/>
          </a:blip>
          <a:stretch>
            <a:fillRect/>
          </a:stretch>
        </p:blipFill>
        <p:spPr>
          <a:xfrm>
            <a:off x="311700" y="1468725"/>
            <a:ext cx="3153750" cy="3136850"/>
          </a:xfrm>
          <a:prstGeom prst="rect">
            <a:avLst/>
          </a:prstGeom>
          <a:noFill/>
          <a:ln>
            <a:noFill/>
          </a:ln>
        </p:spPr>
      </p:pic>
      <p:sp>
        <p:nvSpPr>
          <p:cNvPr id="85" name="Google Shape;85;p17"/>
          <p:cNvSpPr txBox="1"/>
          <p:nvPr>
            <p:ph idx="1" type="body"/>
          </p:nvPr>
        </p:nvSpPr>
        <p:spPr>
          <a:xfrm>
            <a:off x="3350200" y="1468750"/>
            <a:ext cx="5670900" cy="3280800"/>
          </a:xfrm>
          <a:prstGeom prst="rect">
            <a:avLst/>
          </a:prstGeom>
        </p:spPr>
        <p:txBody>
          <a:bodyPr anchorCtr="0" anchor="t" bIns="91425" lIns="91425" spcFirstLastPara="1" rIns="91425" wrap="square" tIns="91425">
            <a:normAutofit lnSpcReduction="10000"/>
          </a:bodyPr>
          <a:lstStyle/>
          <a:p>
            <a:pPr indent="-336550" lvl="0" marL="457200" rtl="0" algn="l">
              <a:spcBef>
                <a:spcPts val="0"/>
              </a:spcBef>
              <a:spcAft>
                <a:spcPts val="0"/>
              </a:spcAft>
              <a:buClr>
                <a:srgbClr val="434343"/>
              </a:buClr>
              <a:buSzPts val="1700"/>
              <a:buChar char="●"/>
            </a:pPr>
            <a:r>
              <a:rPr b="1" lang="en-CA" sz="1700">
                <a:solidFill>
                  <a:schemeClr val="dk1"/>
                </a:solidFill>
                <a:highlight>
                  <a:schemeClr val="accent4"/>
                </a:highlight>
              </a:rPr>
              <a:t>False Positive</a:t>
            </a:r>
            <a:r>
              <a:rPr lang="en-CA" sz="1700">
                <a:solidFill>
                  <a:srgbClr val="434343"/>
                </a:solidFill>
                <a:highlight>
                  <a:schemeClr val="accent4"/>
                </a:highlight>
              </a:rPr>
              <a:t>: </a:t>
            </a:r>
            <a:r>
              <a:rPr lang="en-CA" sz="1700">
                <a:solidFill>
                  <a:srgbClr val="434343"/>
                </a:solidFill>
                <a:highlight>
                  <a:schemeClr val="accent4"/>
                </a:highlight>
              </a:rPr>
              <a:t>Denial of Insurance Benefits for Legitimate Claims.</a:t>
            </a:r>
            <a:endParaRPr sz="1700">
              <a:solidFill>
                <a:srgbClr val="434343"/>
              </a:solidFill>
              <a:highlight>
                <a:schemeClr val="accent4"/>
              </a:highlight>
            </a:endParaRPr>
          </a:p>
          <a:p>
            <a:pPr indent="-336550" lvl="0" marL="457200" rtl="0" algn="l">
              <a:spcBef>
                <a:spcPts val="0"/>
              </a:spcBef>
              <a:spcAft>
                <a:spcPts val="0"/>
              </a:spcAft>
              <a:buClr>
                <a:srgbClr val="434343"/>
              </a:buClr>
              <a:buSzPts val="1700"/>
              <a:buChar char="●"/>
            </a:pPr>
            <a:r>
              <a:rPr b="1" lang="en-CA" sz="1700">
                <a:solidFill>
                  <a:srgbClr val="434343"/>
                </a:solidFill>
                <a:highlight>
                  <a:schemeClr val="accent4"/>
                </a:highlight>
              </a:rPr>
              <a:t>Business Impact</a:t>
            </a:r>
            <a:r>
              <a:rPr lang="en-CA" sz="1700">
                <a:solidFill>
                  <a:srgbClr val="434343"/>
                </a:solidFill>
                <a:highlight>
                  <a:schemeClr val="accent4"/>
                </a:highlight>
              </a:rPr>
              <a:t>: Degrade the insurance companies’ reputation and undermine customer trust.</a:t>
            </a:r>
            <a:endParaRPr sz="1700">
              <a:solidFill>
                <a:srgbClr val="434343"/>
              </a:solidFill>
              <a:highlight>
                <a:schemeClr val="accent4"/>
              </a:highlight>
            </a:endParaRPr>
          </a:p>
          <a:p>
            <a:pPr indent="0" lvl="0" marL="457200" rtl="0" algn="l">
              <a:spcBef>
                <a:spcPts val="1200"/>
              </a:spcBef>
              <a:spcAft>
                <a:spcPts val="0"/>
              </a:spcAft>
              <a:buNone/>
            </a:pPr>
            <a:r>
              <a:t/>
            </a:r>
            <a:endParaRPr sz="1700">
              <a:solidFill>
                <a:srgbClr val="434343"/>
              </a:solidFill>
            </a:endParaRPr>
          </a:p>
          <a:p>
            <a:pPr indent="-336550" lvl="0" marL="457200" rtl="0" algn="l">
              <a:spcBef>
                <a:spcPts val="1200"/>
              </a:spcBef>
              <a:spcAft>
                <a:spcPts val="0"/>
              </a:spcAft>
              <a:buClr>
                <a:srgbClr val="434343"/>
              </a:buClr>
              <a:buSzPts val="1700"/>
              <a:buChar char="●"/>
            </a:pPr>
            <a:r>
              <a:rPr b="1" lang="en-CA" sz="1700">
                <a:solidFill>
                  <a:srgbClr val="F7F7F7"/>
                </a:solidFill>
                <a:highlight>
                  <a:srgbClr val="AE4035"/>
                </a:highlight>
              </a:rPr>
              <a:t>False Negative</a:t>
            </a:r>
            <a:r>
              <a:rPr lang="en-CA" sz="1700">
                <a:solidFill>
                  <a:srgbClr val="F7F7F7"/>
                </a:solidFill>
                <a:highlight>
                  <a:srgbClr val="AE4035"/>
                </a:highlight>
              </a:rPr>
              <a:t>: Authorization of Insurance Benefits for Fraudulent Claims</a:t>
            </a:r>
            <a:r>
              <a:rPr lang="en-CA" sz="1700">
                <a:solidFill>
                  <a:schemeClr val="lt1"/>
                </a:solidFill>
                <a:highlight>
                  <a:srgbClr val="AE4035"/>
                </a:highlight>
              </a:rPr>
              <a:t>.</a:t>
            </a:r>
            <a:endParaRPr sz="1700">
              <a:solidFill>
                <a:schemeClr val="lt1"/>
              </a:solidFill>
              <a:highlight>
                <a:srgbClr val="AE4035"/>
              </a:highlight>
            </a:endParaRPr>
          </a:p>
          <a:p>
            <a:pPr indent="-336550" lvl="0" marL="457200" rtl="0" algn="l">
              <a:spcBef>
                <a:spcPts val="0"/>
              </a:spcBef>
              <a:spcAft>
                <a:spcPts val="0"/>
              </a:spcAft>
              <a:buClr>
                <a:srgbClr val="434343"/>
              </a:buClr>
              <a:buSzPts val="1700"/>
              <a:buChar char="●"/>
            </a:pPr>
            <a:r>
              <a:rPr b="1" lang="en-CA" sz="1700">
                <a:solidFill>
                  <a:schemeClr val="lt1"/>
                </a:solidFill>
                <a:highlight>
                  <a:srgbClr val="AE4035"/>
                </a:highlight>
              </a:rPr>
              <a:t>Business Impact</a:t>
            </a:r>
            <a:r>
              <a:rPr lang="en-CA" sz="1700">
                <a:solidFill>
                  <a:schemeClr val="lt1"/>
                </a:solidFill>
                <a:highlight>
                  <a:srgbClr val="AE4035"/>
                </a:highlight>
              </a:rPr>
              <a:t>: Lead to significant monetary losses for insurance companies.</a:t>
            </a:r>
            <a:endParaRPr sz="1700">
              <a:solidFill>
                <a:schemeClr val="lt1"/>
              </a:solidFill>
              <a:highlight>
                <a:srgbClr val="AE4035"/>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 type="body"/>
          </p:nvPr>
        </p:nvSpPr>
        <p:spPr>
          <a:xfrm>
            <a:off x="875975" y="3528025"/>
            <a:ext cx="7868100" cy="1316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434343"/>
              </a:buClr>
              <a:buSzPts val="1800"/>
              <a:buChar char="●"/>
            </a:pPr>
            <a:r>
              <a:rPr b="1" lang="en-CA">
                <a:solidFill>
                  <a:schemeClr val="dk1"/>
                </a:solidFill>
              </a:rPr>
              <a:t>Fβ Score</a:t>
            </a:r>
            <a:r>
              <a:rPr lang="en-CA">
                <a:solidFill>
                  <a:srgbClr val="434343"/>
                </a:solidFill>
              </a:rPr>
              <a:t>: Keep a balance between business interests and the company's reputation, with the exact beta value being determined by the company's economic situation and strategic objectives.</a:t>
            </a:r>
            <a:endParaRPr>
              <a:solidFill>
                <a:srgbClr val="434343"/>
              </a:solidFill>
            </a:endParaRPr>
          </a:p>
        </p:txBody>
      </p:sp>
      <p:pic>
        <p:nvPicPr>
          <p:cNvPr id="91" name="Google Shape;91;p18"/>
          <p:cNvPicPr preferRelativeResize="0"/>
          <p:nvPr/>
        </p:nvPicPr>
        <p:blipFill>
          <a:blip r:embed="rId3">
            <a:alphaModFix/>
          </a:blip>
          <a:stretch>
            <a:fillRect/>
          </a:stretch>
        </p:blipFill>
        <p:spPr>
          <a:xfrm>
            <a:off x="1181225" y="1434675"/>
            <a:ext cx="7562850" cy="1752600"/>
          </a:xfrm>
          <a:prstGeom prst="rect">
            <a:avLst/>
          </a:prstGeom>
          <a:noFill/>
          <a:ln>
            <a:noFill/>
          </a:ln>
        </p:spPr>
      </p:pic>
      <p:sp>
        <p:nvSpPr>
          <p:cNvPr id="92" name="Google Shape;92;p18"/>
          <p:cNvSpPr txBox="1"/>
          <p:nvPr>
            <p:ph type="title"/>
          </p:nvPr>
        </p:nvSpPr>
        <p:spPr>
          <a:xfrm>
            <a:off x="311700" y="445025"/>
            <a:ext cx="8520600" cy="572700"/>
          </a:xfrm>
          <a:prstGeom prst="rect">
            <a:avLst/>
          </a:prstGeom>
          <a:solidFill>
            <a:srgbClr val="005EAA"/>
          </a:solidFill>
        </p:spPr>
        <p:txBody>
          <a:bodyPr anchorCtr="0" anchor="t" bIns="91425" lIns="91425" spcFirstLastPara="1" rIns="91425" wrap="square" tIns="91425">
            <a:normAutofit/>
          </a:bodyPr>
          <a:lstStyle/>
          <a:p>
            <a:pPr indent="0" lvl="0" marL="0" rtl="0" algn="ctr">
              <a:spcBef>
                <a:spcPts val="0"/>
              </a:spcBef>
              <a:spcAft>
                <a:spcPts val="0"/>
              </a:spcAft>
              <a:buNone/>
            </a:pPr>
            <a:r>
              <a:rPr lang="en-CA" sz="2500">
                <a:solidFill>
                  <a:schemeClr val="lt1"/>
                </a:solidFill>
                <a:latin typeface="Roboto"/>
                <a:ea typeface="Roboto"/>
                <a:cs typeface="Roboto"/>
                <a:sym typeface="Roboto"/>
              </a:rPr>
              <a:t>What are the metrics you will use? Why?</a:t>
            </a:r>
            <a:endParaRPr sz="2500">
              <a:solidFill>
                <a:schemeClr val="lt1"/>
              </a:solidFill>
            </a:endParaRPr>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a:solidFill>
            <a:srgbClr val="005EAA"/>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solidFill>
                  <a:schemeClr val="lt1"/>
                </a:solidFill>
              </a:rPr>
              <a:t>Proof of Concept - Data Source</a:t>
            </a:r>
            <a:endParaRPr>
              <a:solidFill>
                <a:schemeClr val="lt1"/>
              </a:solidFill>
            </a:endParaRPr>
          </a:p>
        </p:txBody>
      </p:sp>
      <p:sp>
        <p:nvSpPr>
          <p:cNvPr id="99" name="Google Shape;99;p19"/>
          <p:cNvSpPr txBox="1"/>
          <p:nvPr>
            <p:ph idx="1" type="body"/>
          </p:nvPr>
        </p:nvSpPr>
        <p:spPr>
          <a:xfrm>
            <a:off x="311700" y="2954875"/>
            <a:ext cx="8520600" cy="16140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Clr>
                <a:schemeClr val="dk1"/>
              </a:buClr>
              <a:buSzPct val="100000"/>
              <a:buChar char="●"/>
            </a:pPr>
            <a:r>
              <a:rPr lang="en-CA">
                <a:solidFill>
                  <a:schemeClr val="dk1"/>
                </a:solidFill>
              </a:rPr>
              <a:t>Data source: </a:t>
            </a:r>
            <a:r>
              <a:rPr lang="en-CA" u="sng">
                <a:solidFill>
                  <a:schemeClr val="dk1"/>
                </a:solidFill>
                <a:hlinkClick r:id="rId3">
                  <a:extLst>
                    <a:ext uri="{A12FA001-AC4F-418D-AE19-62706E023703}">
                      <ahyp:hlinkClr val="tx"/>
                    </a:ext>
                  </a:extLst>
                </a:hlinkClick>
              </a:rPr>
              <a:t>https://www.kaggle.com/datasets/rohitrox/healthcare-provider-fraud-detection-analysis/</a:t>
            </a:r>
            <a:r>
              <a:rPr lang="en-CA">
                <a:solidFill>
                  <a:schemeClr val="dk1"/>
                </a:solidFill>
              </a:rPr>
              <a:t> </a:t>
            </a:r>
            <a:endParaRPr>
              <a:solidFill>
                <a:schemeClr val="dk1"/>
              </a:solidFill>
            </a:endParaRPr>
          </a:p>
          <a:p>
            <a:pPr indent="-325755" lvl="0" marL="457200" marR="0" rtl="0" algn="l">
              <a:lnSpc>
                <a:spcPct val="115000"/>
              </a:lnSpc>
              <a:spcBef>
                <a:spcPts val="0"/>
              </a:spcBef>
              <a:spcAft>
                <a:spcPts val="0"/>
              </a:spcAft>
              <a:buClr>
                <a:schemeClr val="dk1"/>
              </a:buClr>
              <a:buSzPct val="100000"/>
              <a:buChar char="●"/>
            </a:pPr>
            <a:r>
              <a:rPr lang="en-CA">
                <a:solidFill>
                  <a:schemeClr val="dk1"/>
                </a:solidFill>
              </a:rPr>
              <a:t>Data from Medicare, a federal health insurance program in the United States</a:t>
            </a:r>
            <a:endParaRPr>
              <a:solidFill>
                <a:schemeClr val="dk1"/>
              </a:solidFill>
            </a:endParaRPr>
          </a:p>
          <a:p>
            <a:pPr indent="-325755" lvl="0" marL="457200" marR="0" rtl="0" algn="l">
              <a:lnSpc>
                <a:spcPct val="115000"/>
              </a:lnSpc>
              <a:spcBef>
                <a:spcPts val="0"/>
              </a:spcBef>
              <a:spcAft>
                <a:spcPts val="0"/>
              </a:spcAft>
              <a:buClr>
                <a:schemeClr val="dk1"/>
              </a:buClr>
              <a:buSzPct val="100000"/>
              <a:buChar char="●"/>
            </a:pPr>
            <a:r>
              <a:rPr lang="en-CA">
                <a:solidFill>
                  <a:schemeClr val="dk1"/>
                </a:solidFill>
              </a:rPr>
              <a:t>Historical claim data from 2009</a:t>
            </a:r>
            <a:endParaRPr>
              <a:solidFill>
                <a:schemeClr val="dk1"/>
              </a:solidFill>
            </a:endParaRPr>
          </a:p>
          <a:p>
            <a:pPr indent="-325755" lvl="0" marL="457200" marR="0" rtl="0" algn="l">
              <a:lnSpc>
                <a:spcPct val="115000"/>
              </a:lnSpc>
              <a:spcBef>
                <a:spcPts val="0"/>
              </a:spcBef>
              <a:spcAft>
                <a:spcPts val="0"/>
              </a:spcAft>
              <a:buClr>
                <a:schemeClr val="dk1"/>
              </a:buClr>
              <a:buSzPct val="100000"/>
              <a:buChar char="●"/>
            </a:pPr>
            <a:r>
              <a:rPr lang="en-CA">
                <a:solidFill>
                  <a:schemeClr val="dk1"/>
                </a:solidFill>
              </a:rPr>
              <a:t>Multiple datasets</a:t>
            </a:r>
            <a:endParaRPr>
              <a:solidFill>
                <a:schemeClr val="dk1"/>
              </a:solidFill>
            </a:endParaRPr>
          </a:p>
        </p:txBody>
      </p:sp>
      <p:pic>
        <p:nvPicPr>
          <p:cNvPr id="100" name="Google Shape;100;p19"/>
          <p:cNvPicPr preferRelativeResize="0"/>
          <p:nvPr/>
        </p:nvPicPr>
        <p:blipFill>
          <a:blip r:embed="rId4">
            <a:alphaModFix/>
          </a:blip>
          <a:stretch>
            <a:fillRect/>
          </a:stretch>
        </p:blipFill>
        <p:spPr>
          <a:xfrm>
            <a:off x="311700" y="1137463"/>
            <a:ext cx="8520602" cy="1850087"/>
          </a:xfrm>
          <a:prstGeom prst="rect">
            <a:avLst/>
          </a:prstGeom>
          <a:noFill/>
          <a:ln>
            <a:noFill/>
          </a:ln>
        </p:spPr>
      </p:pic>
      <p:sp>
        <p:nvSpPr>
          <p:cNvPr id="101" name="Google Shape;101;p19"/>
          <p:cNvSpPr/>
          <p:nvPr/>
        </p:nvSpPr>
        <p:spPr>
          <a:xfrm>
            <a:off x="0" y="4971900"/>
            <a:ext cx="9144000" cy="171600"/>
          </a:xfrm>
          <a:prstGeom prst="rect">
            <a:avLst/>
          </a:prstGeom>
          <a:solidFill>
            <a:srgbClr val="33333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2" name="Google Shape;102;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a:solidFill>
            <a:srgbClr val="005EAA"/>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solidFill>
                  <a:schemeClr val="lt1"/>
                </a:solidFill>
              </a:rPr>
              <a:t>What Will Be The Input And Output Data?</a:t>
            </a:r>
            <a:endParaRPr sz="2500">
              <a:solidFill>
                <a:schemeClr val="lt1"/>
              </a:solidFill>
            </a:endParaRPr>
          </a:p>
        </p:txBody>
      </p:sp>
      <p:sp>
        <p:nvSpPr>
          <p:cNvPr id="108" name="Google Shape;108;p20"/>
          <p:cNvSpPr txBox="1"/>
          <p:nvPr>
            <p:ph idx="1" type="body"/>
          </p:nvPr>
        </p:nvSpPr>
        <p:spPr>
          <a:xfrm>
            <a:off x="311700" y="1152475"/>
            <a:ext cx="4458900" cy="3416400"/>
          </a:xfrm>
          <a:prstGeom prst="rect">
            <a:avLst/>
          </a:prstGeom>
        </p:spPr>
        <p:txBody>
          <a:bodyPr anchorCtr="0" anchor="t" bIns="91425" lIns="91425" spcFirstLastPara="1" rIns="91425" wrap="square" tIns="91425">
            <a:normAutofit/>
          </a:bodyPr>
          <a:lstStyle/>
          <a:p>
            <a:pPr indent="-361950" lvl="0" marL="457200" rtl="0" algn="l">
              <a:lnSpc>
                <a:spcPct val="95000"/>
              </a:lnSpc>
              <a:spcBef>
                <a:spcPts val="0"/>
              </a:spcBef>
              <a:spcAft>
                <a:spcPts val="0"/>
              </a:spcAft>
              <a:buClr>
                <a:schemeClr val="dk1"/>
              </a:buClr>
              <a:buSzPts val="2100"/>
              <a:buChar char="●"/>
            </a:pPr>
            <a:r>
              <a:rPr lang="en-CA" sz="2100">
                <a:solidFill>
                  <a:schemeClr val="dk1"/>
                </a:solidFill>
              </a:rPr>
              <a:t>Input data</a:t>
            </a:r>
            <a:endParaRPr sz="2100">
              <a:solidFill>
                <a:schemeClr val="dk1"/>
              </a:solidFill>
            </a:endParaRPr>
          </a:p>
          <a:p>
            <a:pPr indent="-336550" lvl="1" marL="914400" rtl="0" algn="l">
              <a:lnSpc>
                <a:spcPct val="95000"/>
              </a:lnSpc>
              <a:spcBef>
                <a:spcPts val="0"/>
              </a:spcBef>
              <a:spcAft>
                <a:spcPts val="0"/>
              </a:spcAft>
              <a:buClr>
                <a:schemeClr val="dk1"/>
              </a:buClr>
              <a:buSzPts val="1700"/>
              <a:buChar char="○"/>
            </a:pPr>
            <a:r>
              <a:rPr lang="en-CA" sz="1700">
                <a:solidFill>
                  <a:schemeClr val="dk1"/>
                </a:solidFill>
              </a:rPr>
              <a:t>Internal data of payer</a:t>
            </a:r>
            <a:endParaRPr sz="1700">
              <a:solidFill>
                <a:schemeClr val="dk1"/>
              </a:solidFill>
            </a:endParaRPr>
          </a:p>
          <a:p>
            <a:pPr indent="-336550" lvl="2" marL="1371600" rtl="0" algn="l">
              <a:lnSpc>
                <a:spcPct val="95000"/>
              </a:lnSpc>
              <a:spcBef>
                <a:spcPts val="0"/>
              </a:spcBef>
              <a:spcAft>
                <a:spcPts val="0"/>
              </a:spcAft>
              <a:buClr>
                <a:schemeClr val="dk1"/>
              </a:buClr>
              <a:buSzPts val="1700"/>
              <a:buChar char="■"/>
            </a:pPr>
            <a:r>
              <a:rPr lang="en-CA" sz="1700">
                <a:solidFill>
                  <a:schemeClr val="dk1"/>
                </a:solidFill>
              </a:rPr>
              <a:t>EHR of beneficiaries</a:t>
            </a:r>
            <a:endParaRPr sz="1700">
              <a:solidFill>
                <a:schemeClr val="dk1"/>
              </a:solidFill>
            </a:endParaRPr>
          </a:p>
          <a:p>
            <a:pPr indent="-336550" lvl="1" marL="914400" rtl="0" algn="l">
              <a:lnSpc>
                <a:spcPct val="95000"/>
              </a:lnSpc>
              <a:spcBef>
                <a:spcPts val="0"/>
              </a:spcBef>
              <a:spcAft>
                <a:spcPts val="0"/>
              </a:spcAft>
              <a:buClr>
                <a:schemeClr val="dk1"/>
              </a:buClr>
              <a:buSzPts val="1700"/>
              <a:buChar char="○"/>
            </a:pPr>
            <a:r>
              <a:rPr lang="en-CA" sz="1700">
                <a:solidFill>
                  <a:schemeClr val="dk1"/>
                </a:solidFill>
              </a:rPr>
              <a:t>Claim transferred from medical provider to </a:t>
            </a:r>
            <a:r>
              <a:rPr lang="en-CA" sz="1700">
                <a:solidFill>
                  <a:schemeClr val="dk1"/>
                </a:solidFill>
              </a:rPr>
              <a:t>payer</a:t>
            </a:r>
            <a:endParaRPr sz="1700">
              <a:solidFill>
                <a:schemeClr val="dk1"/>
              </a:solidFill>
            </a:endParaRPr>
          </a:p>
          <a:p>
            <a:pPr indent="-336550" lvl="2" marL="1371600" rtl="0" algn="l">
              <a:lnSpc>
                <a:spcPct val="95000"/>
              </a:lnSpc>
              <a:spcBef>
                <a:spcPts val="0"/>
              </a:spcBef>
              <a:spcAft>
                <a:spcPts val="0"/>
              </a:spcAft>
              <a:buClr>
                <a:schemeClr val="dk1"/>
              </a:buClr>
              <a:buSzPts val="1700"/>
              <a:buChar char="■"/>
            </a:pPr>
            <a:r>
              <a:rPr lang="en-CA" sz="1700">
                <a:solidFill>
                  <a:schemeClr val="dk1"/>
                </a:solidFill>
              </a:rPr>
              <a:t>Inpatient</a:t>
            </a:r>
            <a:endParaRPr sz="1700">
              <a:solidFill>
                <a:schemeClr val="dk1"/>
              </a:solidFill>
            </a:endParaRPr>
          </a:p>
          <a:p>
            <a:pPr indent="-336550" lvl="2" marL="1371600" rtl="0" algn="l">
              <a:lnSpc>
                <a:spcPct val="95000"/>
              </a:lnSpc>
              <a:spcBef>
                <a:spcPts val="0"/>
              </a:spcBef>
              <a:spcAft>
                <a:spcPts val="0"/>
              </a:spcAft>
              <a:buClr>
                <a:schemeClr val="dk1"/>
              </a:buClr>
              <a:buSzPts val="1700"/>
              <a:buChar char="■"/>
            </a:pPr>
            <a:r>
              <a:rPr lang="en-CA" sz="1700">
                <a:solidFill>
                  <a:schemeClr val="dk1"/>
                </a:solidFill>
              </a:rPr>
              <a:t>Outpatient</a:t>
            </a:r>
            <a:endParaRPr sz="1700">
              <a:solidFill>
                <a:schemeClr val="dk1"/>
              </a:solidFill>
            </a:endParaRPr>
          </a:p>
          <a:p>
            <a:pPr indent="0" lvl="0" marL="457200" rtl="0" algn="l">
              <a:lnSpc>
                <a:spcPct val="95000"/>
              </a:lnSpc>
              <a:spcBef>
                <a:spcPts val="1200"/>
              </a:spcBef>
              <a:spcAft>
                <a:spcPts val="0"/>
              </a:spcAft>
              <a:buNone/>
            </a:pPr>
            <a:r>
              <a:t/>
            </a:r>
            <a:endParaRPr sz="2100">
              <a:solidFill>
                <a:schemeClr val="dk1"/>
              </a:solidFill>
            </a:endParaRPr>
          </a:p>
          <a:p>
            <a:pPr indent="-361950" lvl="0" marL="457200" rtl="0" algn="l">
              <a:lnSpc>
                <a:spcPct val="95000"/>
              </a:lnSpc>
              <a:spcBef>
                <a:spcPts val="1200"/>
              </a:spcBef>
              <a:spcAft>
                <a:spcPts val="0"/>
              </a:spcAft>
              <a:buClr>
                <a:schemeClr val="dk1"/>
              </a:buClr>
              <a:buSzPts val="2100"/>
              <a:buChar char="●"/>
            </a:pPr>
            <a:r>
              <a:rPr lang="en-CA" sz="2100">
                <a:solidFill>
                  <a:schemeClr val="dk1"/>
                </a:solidFill>
              </a:rPr>
              <a:t>Output data</a:t>
            </a:r>
            <a:endParaRPr sz="2100">
              <a:solidFill>
                <a:schemeClr val="dk1"/>
              </a:solidFill>
            </a:endParaRPr>
          </a:p>
          <a:p>
            <a:pPr indent="-336550" lvl="1" marL="914400" rtl="0" algn="l">
              <a:lnSpc>
                <a:spcPct val="95000"/>
              </a:lnSpc>
              <a:spcBef>
                <a:spcPts val="0"/>
              </a:spcBef>
              <a:spcAft>
                <a:spcPts val="0"/>
              </a:spcAft>
              <a:buClr>
                <a:schemeClr val="dk1"/>
              </a:buClr>
              <a:buSzPts val="1700"/>
              <a:buChar char="○"/>
            </a:pPr>
            <a:r>
              <a:rPr lang="en-CA" sz="1700">
                <a:solidFill>
                  <a:schemeClr val="dk1"/>
                </a:solidFill>
              </a:rPr>
              <a:t>Medical Provider is fraudulent or not</a:t>
            </a:r>
            <a:endParaRPr sz="1700">
              <a:solidFill>
                <a:schemeClr val="dk1"/>
              </a:solidFill>
            </a:endParaRPr>
          </a:p>
        </p:txBody>
      </p:sp>
      <p:sp>
        <p:nvSpPr>
          <p:cNvPr id="109" name="Google Shape;109;p20"/>
          <p:cNvSpPr/>
          <p:nvPr/>
        </p:nvSpPr>
        <p:spPr>
          <a:xfrm>
            <a:off x="0" y="4971900"/>
            <a:ext cx="9144000" cy="171600"/>
          </a:xfrm>
          <a:prstGeom prst="rect">
            <a:avLst/>
          </a:prstGeom>
          <a:solidFill>
            <a:srgbClr val="33333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pic>
        <p:nvPicPr>
          <p:cNvPr id="111" name="Google Shape;111;p20"/>
          <p:cNvPicPr preferRelativeResize="0"/>
          <p:nvPr/>
        </p:nvPicPr>
        <p:blipFill>
          <a:blip r:embed="rId3">
            <a:alphaModFix/>
          </a:blip>
          <a:stretch>
            <a:fillRect/>
          </a:stretch>
        </p:blipFill>
        <p:spPr>
          <a:xfrm>
            <a:off x="4770524" y="1642937"/>
            <a:ext cx="4061775" cy="24354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1"/>
          <p:cNvPicPr preferRelativeResize="0"/>
          <p:nvPr/>
        </p:nvPicPr>
        <p:blipFill>
          <a:blip r:embed="rId3">
            <a:alphaModFix/>
          </a:blip>
          <a:stretch>
            <a:fillRect/>
          </a:stretch>
        </p:blipFill>
        <p:spPr>
          <a:xfrm>
            <a:off x="243837" y="735864"/>
            <a:ext cx="8656326" cy="4331436"/>
          </a:xfrm>
          <a:prstGeom prst="rect">
            <a:avLst/>
          </a:prstGeom>
          <a:noFill/>
          <a:ln>
            <a:noFill/>
          </a:ln>
        </p:spPr>
      </p:pic>
      <p:sp>
        <p:nvSpPr>
          <p:cNvPr id="117" name="Google Shape;117;p21"/>
          <p:cNvSpPr txBox="1"/>
          <p:nvPr>
            <p:ph type="title"/>
          </p:nvPr>
        </p:nvSpPr>
        <p:spPr>
          <a:xfrm>
            <a:off x="311700" y="445025"/>
            <a:ext cx="8520600" cy="572700"/>
          </a:xfrm>
          <a:prstGeom prst="rect">
            <a:avLst/>
          </a:prstGeom>
          <a:solidFill>
            <a:srgbClr val="005EAA"/>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solidFill>
                  <a:schemeClr val="lt1"/>
                </a:solidFill>
              </a:rPr>
              <a:t>Data Structure</a:t>
            </a:r>
            <a:endParaRPr>
              <a:solidFill>
                <a:schemeClr val="lt1"/>
              </a:solidFill>
            </a:endParaRPr>
          </a:p>
        </p:txBody>
      </p:sp>
      <p:sp>
        <p:nvSpPr>
          <p:cNvPr id="118" name="Google Shape;118;p21"/>
          <p:cNvSpPr/>
          <p:nvPr/>
        </p:nvSpPr>
        <p:spPr>
          <a:xfrm>
            <a:off x="0" y="4971900"/>
            <a:ext cx="9144000" cy="171600"/>
          </a:xfrm>
          <a:prstGeom prst="rect">
            <a:avLst/>
          </a:prstGeom>
          <a:solidFill>
            <a:srgbClr val="33333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 name="Google Shape;11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