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5"/>
    <p:restoredTop sz="82974"/>
  </p:normalViewPr>
  <p:slideViewPr>
    <p:cSldViewPr snapToGrid="0">
      <p:cViewPr>
        <p:scale>
          <a:sx n="85" d="100"/>
          <a:sy n="85" d="100"/>
        </p:scale>
        <p:origin x="232"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01A56-2FB8-614C-809C-76D63B3DC06A}" type="datetimeFigureOut">
              <a:rPr lang="en-US" smtClean="0"/>
              <a:t>4/22/25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D2B24-2AF0-994D-AB49-8785A6C56E32}" type="slidenum">
              <a:rPr lang="en-US" smtClean="0"/>
              <a:t>‹#›</a:t>
            </a:fld>
            <a:endParaRPr lang="en-US"/>
          </a:p>
        </p:txBody>
      </p:sp>
    </p:spTree>
    <p:extLst>
      <p:ext uri="{BB962C8B-B14F-4D97-AF65-F5344CB8AC3E}">
        <p14:creationId xmlns:p14="http://schemas.microsoft.com/office/powerpoint/2010/main" val="292396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pain points: </a:t>
            </a:r>
            <a:r>
              <a:rPr lang="en-US" b="1" dirty="0"/>
              <a:t>(1) long passenger queues at peaks; (2) empty ‘courtesy’ trips off‑peak.</a:t>
            </a:r>
            <a:r>
              <a:rPr lang="en-US" dirty="0"/>
              <a:t> Our objective is to </a:t>
            </a:r>
            <a:r>
              <a:rPr lang="en-US" b="1" dirty="0"/>
              <a:t>minimize average wait time</a:t>
            </a:r>
            <a:r>
              <a:rPr lang="en-US" dirty="0"/>
              <a:t> while also </a:t>
            </a:r>
            <a:r>
              <a:rPr lang="en-US" b="1" dirty="0"/>
              <a:t>reducing idle moves</a:t>
            </a:r>
            <a:r>
              <a:rPr lang="en-US" dirty="0"/>
              <a:t>, a proxy for energy consumption. Key challenge: demand is stochastic and time‑varying—perfect for RL’s adaptive nature.” </a:t>
            </a:r>
          </a:p>
        </p:txBody>
      </p:sp>
      <p:sp>
        <p:nvSpPr>
          <p:cNvPr id="4" name="Slide Number Placeholder 3"/>
          <p:cNvSpPr>
            <a:spLocks noGrp="1"/>
          </p:cNvSpPr>
          <p:nvPr>
            <p:ph type="sldNum" sz="quarter" idx="5"/>
          </p:nvPr>
        </p:nvSpPr>
        <p:spPr/>
        <p:txBody>
          <a:bodyPr/>
          <a:lstStyle/>
          <a:p>
            <a:fld id="{9A2D2B24-2AF0-994D-AB49-8785A6C56E32}" type="slidenum">
              <a:rPr lang="en-US" smtClean="0"/>
              <a:t>2</a:t>
            </a:fld>
            <a:endParaRPr lang="en-US"/>
          </a:p>
        </p:txBody>
      </p:sp>
    </p:spTree>
    <p:extLst>
      <p:ext uri="{BB962C8B-B14F-4D97-AF65-F5344CB8AC3E}">
        <p14:creationId xmlns:p14="http://schemas.microsoft.com/office/powerpoint/2010/main" val="2960358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“Idle moves are still better than baseline early on but creep upward after episode 60. Evidence that our current reward over‑weights passenger service. Reinforces why we’ll introduce an explicit energy penalty next.” </a:t>
            </a:r>
          </a:p>
        </p:txBody>
      </p:sp>
      <p:sp>
        <p:nvSpPr>
          <p:cNvPr id="4" name="Slide Number Placeholder 3"/>
          <p:cNvSpPr>
            <a:spLocks noGrp="1"/>
          </p:cNvSpPr>
          <p:nvPr>
            <p:ph type="sldNum" sz="quarter" idx="5"/>
          </p:nvPr>
        </p:nvSpPr>
        <p:spPr/>
        <p:txBody>
          <a:bodyPr/>
          <a:lstStyle/>
          <a:p>
            <a:fld id="{9A2D2B24-2AF0-994D-AB49-8785A6C56E32}" type="slidenum">
              <a:rPr lang="en-US" smtClean="0"/>
              <a:t>11</a:t>
            </a:fld>
            <a:endParaRPr lang="en-US"/>
          </a:p>
        </p:txBody>
      </p:sp>
    </p:spTree>
    <p:extLst>
      <p:ext uri="{BB962C8B-B14F-4D97-AF65-F5344CB8AC3E}">
        <p14:creationId xmlns:p14="http://schemas.microsoft.com/office/powerpoint/2010/main" val="110053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swept </a:t>
            </a:r>
            <a:r>
              <a:rPr lang="el-GR" dirty="0"/>
              <a:t>α, γ, </a:t>
            </a:r>
            <a:r>
              <a:rPr lang="en-US" dirty="0"/>
              <a:t>and </a:t>
            </a:r>
            <a:r>
              <a:rPr lang="el-GR" dirty="0"/>
              <a:t>λ. </a:t>
            </a:r>
            <a:r>
              <a:rPr lang="en-US" i="1" dirty="0"/>
              <a:t>Learning rate</a:t>
            </a:r>
            <a:r>
              <a:rPr lang="en-US" dirty="0"/>
              <a:t>: </a:t>
            </a:r>
            <a:r>
              <a:rPr lang="el-GR" dirty="0"/>
              <a:t>α = 0.20 </a:t>
            </a:r>
            <a:r>
              <a:rPr lang="en-US" dirty="0"/>
              <a:t>learns fastest but </a:t>
            </a:r>
            <a:r>
              <a:rPr lang="en-US" dirty="0" err="1"/>
              <a:t>destabilises</a:t>
            </a:r>
            <a:r>
              <a:rPr lang="en-US" dirty="0"/>
              <a:t> after 60 episodes. </a:t>
            </a:r>
            <a:r>
              <a:rPr lang="en-US" i="1" dirty="0"/>
              <a:t>Discount</a:t>
            </a:r>
            <a:r>
              <a:rPr lang="en-US" dirty="0"/>
              <a:t>: </a:t>
            </a:r>
            <a:r>
              <a:rPr lang="el-GR" dirty="0"/>
              <a:t>γ = 0.95 </a:t>
            </a:r>
            <a:r>
              <a:rPr lang="en-US" dirty="0"/>
              <a:t>balances immediate pickups with queue backlog. </a:t>
            </a:r>
            <a:r>
              <a:rPr lang="en-US" i="1" dirty="0"/>
              <a:t>Move penalty</a:t>
            </a:r>
            <a:r>
              <a:rPr lang="en-US" dirty="0"/>
              <a:t>: </a:t>
            </a:r>
            <a:r>
              <a:rPr lang="el-GR" dirty="0"/>
              <a:t>λ ≈ 0.5 </a:t>
            </a:r>
            <a:r>
              <a:rPr lang="en-US" dirty="0"/>
              <a:t>gives the best joint reduction in wait and idle moves.” </a:t>
            </a:r>
          </a:p>
        </p:txBody>
      </p:sp>
      <p:sp>
        <p:nvSpPr>
          <p:cNvPr id="4" name="Slide Number Placeholder 3"/>
          <p:cNvSpPr>
            <a:spLocks noGrp="1"/>
          </p:cNvSpPr>
          <p:nvPr>
            <p:ph type="sldNum" sz="quarter" idx="5"/>
          </p:nvPr>
        </p:nvSpPr>
        <p:spPr/>
        <p:txBody>
          <a:bodyPr/>
          <a:lstStyle/>
          <a:p>
            <a:fld id="{9A2D2B24-2AF0-994D-AB49-8785A6C56E32}" type="slidenum">
              <a:rPr lang="en-US" smtClean="0"/>
              <a:t>12</a:t>
            </a:fld>
            <a:endParaRPr lang="en-US"/>
          </a:p>
        </p:txBody>
      </p:sp>
    </p:spTree>
    <p:extLst>
      <p:ext uri="{BB962C8B-B14F-4D97-AF65-F5344CB8AC3E}">
        <p14:creationId xmlns:p14="http://schemas.microsoft.com/office/powerpoint/2010/main" val="52294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two edge cases: </a:t>
            </a:r>
            <a:r>
              <a:rPr lang="en-US" b="1" dirty="0"/>
              <a:t>Ping‑pong</a:t>
            </a:r>
            <a:r>
              <a:rPr lang="en-US" dirty="0"/>
              <a:t> near the top floors, wasting cycles; </a:t>
            </a:r>
            <a:r>
              <a:rPr lang="en-US" b="1" dirty="0"/>
              <a:t>Starvation</a:t>
            </a:r>
            <a:r>
              <a:rPr lang="en-US" dirty="0"/>
              <a:t> when one busy floor hogs service. Mitigations: </a:t>
            </a:r>
            <a:r>
              <a:rPr lang="en-US" dirty="0" err="1"/>
              <a:t>penalise</a:t>
            </a:r>
            <a:r>
              <a:rPr lang="en-US" dirty="0"/>
              <a:t> rapid direction changes and incorporate total queue length into reward.” </a:t>
            </a:r>
          </a:p>
        </p:txBody>
      </p:sp>
      <p:sp>
        <p:nvSpPr>
          <p:cNvPr id="4" name="Slide Number Placeholder 3"/>
          <p:cNvSpPr>
            <a:spLocks noGrp="1"/>
          </p:cNvSpPr>
          <p:nvPr>
            <p:ph type="sldNum" sz="quarter" idx="5"/>
          </p:nvPr>
        </p:nvSpPr>
        <p:spPr/>
        <p:txBody>
          <a:bodyPr/>
          <a:lstStyle/>
          <a:p>
            <a:fld id="{9A2D2B24-2AF0-994D-AB49-8785A6C56E32}" type="slidenum">
              <a:rPr lang="en-US" smtClean="0"/>
              <a:t>13</a:t>
            </a:fld>
            <a:endParaRPr lang="en-US"/>
          </a:p>
        </p:txBody>
      </p:sp>
    </p:spTree>
    <p:extLst>
      <p:ext uri="{BB962C8B-B14F-4D97-AF65-F5344CB8AC3E}">
        <p14:creationId xmlns:p14="http://schemas.microsoft.com/office/powerpoint/2010/main" val="266673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semester: replace the lookup table with a small neural network—two 128‑unit </a:t>
            </a:r>
            <a:r>
              <a:rPr lang="en-US" dirty="0" err="1"/>
              <a:t>ReLU</a:t>
            </a:r>
            <a:r>
              <a:rPr lang="en-US" dirty="0"/>
              <a:t> layers. Add an experience‑replay buffer and target‑network updates every 200 steps. This will scale to </a:t>
            </a:r>
            <a:r>
              <a:rPr lang="en-US" b="1" dirty="0"/>
              <a:t>multi‑agent</a:t>
            </a:r>
            <a:r>
              <a:rPr lang="en-US" dirty="0"/>
              <a:t> (2–4 elevators) and 30‑floor high‑rises.” </a:t>
            </a:r>
          </a:p>
        </p:txBody>
      </p:sp>
      <p:sp>
        <p:nvSpPr>
          <p:cNvPr id="4" name="Slide Number Placeholder 3"/>
          <p:cNvSpPr>
            <a:spLocks noGrp="1"/>
          </p:cNvSpPr>
          <p:nvPr>
            <p:ph type="sldNum" sz="quarter" idx="5"/>
          </p:nvPr>
        </p:nvSpPr>
        <p:spPr/>
        <p:txBody>
          <a:bodyPr/>
          <a:lstStyle/>
          <a:p>
            <a:fld id="{9A2D2B24-2AF0-994D-AB49-8785A6C56E32}" type="slidenum">
              <a:rPr lang="en-US" smtClean="0"/>
              <a:t>14</a:t>
            </a:fld>
            <a:endParaRPr lang="en-US"/>
          </a:p>
        </p:txBody>
      </p:sp>
    </p:spTree>
    <p:extLst>
      <p:ext uri="{BB962C8B-B14F-4D97-AF65-F5344CB8AC3E}">
        <p14:creationId xmlns:p14="http://schemas.microsoft.com/office/powerpoint/2010/main" val="66592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“Beyond simulation, we’ll fine‑tune with real call‑button logs. Model can run on Raspberry‑Pi‑class hardware and fall back to rule‑based control if confidence dips. Target production savings: </a:t>
            </a:r>
            <a:r>
              <a:rPr lang="en-US" b="1" dirty="0"/>
              <a:t>wait time &gt; 25 %</a:t>
            </a:r>
            <a:r>
              <a:rPr lang="en-US" dirty="0"/>
              <a:t> and </a:t>
            </a:r>
            <a:r>
              <a:rPr lang="en-US" b="1" dirty="0"/>
              <a:t>energy &gt; 15 %</a:t>
            </a:r>
            <a:r>
              <a:rPr lang="en-US" dirty="0"/>
              <a:t>.” </a:t>
            </a:r>
          </a:p>
        </p:txBody>
      </p:sp>
      <p:sp>
        <p:nvSpPr>
          <p:cNvPr id="4" name="Slide Number Placeholder 3"/>
          <p:cNvSpPr>
            <a:spLocks noGrp="1"/>
          </p:cNvSpPr>
          <p:nvPr>
            <p:ph type="sldNum" sz="quarter" idx="5"/>
          </p:nvPr>
        </p:nvSpPr>
        <p:spPr/>
        <p:txBody>
          <a:bodyPr/>
          <a:lstStyle/>
          <a:p>
            <a:fld id="{9A2D2B24-2AF0-994D-AB49-8785A6C56E32}" type="slidenum">
              <a:rPr lang="en-US" smtClean="0"/>
              <a:t>15</a:t>
            </a:fld>
            <a:endParaRPr lang="en-US"/>
          </a:p>
        </p:txBody>
      </p:sp>
    </p:spTree>
    <p:extLst>
      <p:ext uri="{BB962C8B-B14F-4D97-AF65-F5344CB8AC3E}">
        <p14:creationId xmlns:p14="http://schemas.microsoft.com/office/powerpoint/2010/main" val="341506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D2B24-2AF0-994D-AB49-8785A6C56E32}" type="slidenum">
              <a:rPr lang="en-US" smtClean="0"/>
              <a:t>17</a:t>
            </a:fld>
            <a:endParaRPr lang="en-US"/>
          </a:p>
        </p:txBody>
      </p:sp>
    </p:spTree>
    <p:extLst>
      <p:ext uri="{BB962C8B-B14F-4D97-AF65-F5344CB8AC3E}">
        <p14:creationId xmlns:p14="http://schemas.microsoft.com/office/powerpoint/2010/main" val="230825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custom simulator: 10 floors, one car, 5‑second timesteps. Passenger arrival on each floor follows </a:t>
            </a:r>
            <a:r>
              <a:rPr lang="en-US" b="1" dirty="0"/>
              <a:t>Poisson(</a:t>
            </a:r>
            <a:r>
              <a:rPr lang="el-GR" b="1" dirty="0"/>
              <a:t>λ = 1)</a:t>
            </a:r>
            <a:r>
              <a:rPr lang="el-GR" dirty="0"/>
              <a:t> </a:t>
            </a:r>
            <a:r>
              <a:rPr lang="en-US" dirty="0"/>
              <a:t>so rushes emerge naturally. The </a:t>
            </a:r>
            <a:r>
              <a:rPr lang="en-US" b="1" dirty="0"/>
              <a:t>state</a:t>
            </a:r>
            <a:r>
              <a:rPr lang="en-US" dirty="0"/>
              <a:t> is the elevator’s current floor plus a vector of waiting counts. Each episode runs 100 steps ≈ nine real‑time minutes—enough to expose bursty traffic.” </a:t>
            </a:r>
          </a:p>
        </p:txBody>
      </p:sp>
      <p:sp>
        <p:nvSpPr>
          <p:cNvPr id="4" name="Slide Number Placeholder 3"/>
          <p:cNvSpPr>
            <a:spLocks noGrp="1"/>
          </p:cNvSpPr>
          <p:nvPr>
            <p:ph type="sldNum" sz="quarter" idx="5"/>
          </p:nvPr>
        </p:nvSpPr>
        <p:spPr/>
        <p:txBody>
          <a:bodyPr/>
          <a:lstStyle/>
          <a:p>
            <a:fld id="{9A2D2B24-2AF0-994D-AB49-8785A6C56E32}" type="slidenum">
              <a:rPr lang="en-US" smtClean="0"/>
              <a:t>3</a:t>
            </a:fld>
            <a:endParaRPr lang="en-US"/>
          </a:p>
        </p:txBody>
      </p:sp>
    </p:spTree>
    <p:extLst>
      <p:ext uri="{BB962C8B-B14F-4D97-AF65-F5344CB8AC3E}">
        <p14:creationId xmlns:p14="http://schemas.microsoft.com/office/powerpoint/2010/main" val="68813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benchmark is the classic </a:t>
            </a:r>
            <a:r>
              <a:rPr lang="en-US" b="1" dirty="0"/>
              <a:t>cyclic algorithm</a:t>
            </a:r>
            <a:r>
              <a:rPr lang="en-US" dirty="0"/>
              <a:t>: go from bottom to top and back. In one episode it earns ≈ 2 300 reward units, leaves </a:t>
            </a:r>
            <a:r>
              <a:rPr lang="en-US" b="1" dirty="0"/>
              <a:t>37 k passenger‑seconds</a:t>
            </a:r>
            <a:r>
              <a:rPr lang="en-US" dirty="0"/>
              <a:t> of cumulative wait, and takes </a:t>
            </a:r>
            <a:r>
              <a:rPr lang="en-US" b="1" dirty="0"/>
              <a:t>14 idle moves</a:t>
            </a:r>
            <a:r>
              <a:rPr lang="en-US" dirty="0"/>
              <a:t>. Keep those numbers in mind—we’ll compare them to RL results.” </a:t>
            </a:r>
          </a:p>
        </p:txBody>
      </p:sp>
      <p:sp>
        <p:nvSpPr>
          <p:cNvPr id="4" name="Slide Number Placeholder 3"/>
          <p:cNvSpPr>
            <a:spLocks noGrp="1"/>
          </p:cNvSpPr>
          <p:nvPr>
            <p:ph type="sldNum" sz="quarter" idx="5"/>
          </p:nvPr>
        </p:nvSpPr>
        <p:spPr/>
        <p:txBody>
          <a:bodyPr/>
          <a:lstStyle/>
          <a:p>
            <a:fld id="{9A2D2B24-2AF0-994D-AB49-8785A6C56E32}" type="slidenum">
              <a:rPr lang="en-US" smtClean="0"/>
              <a:t>4</a:t>
            </a:fld>
            <a:endParaRPr lang="en-US"/>
          </a:p>
        </p:txBody>
      </p:sp>
    </p:spTree>
    <p:extLst>
      <p:ext uri="{BB962C8B-B14F-4D97-AF65-F5344CB8AC3E}">
        <p14:creationId xmlns:p14="http://schemas.microsoft.com/office/powerpoint/2010/main" val="2054884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started simple: </a:t>
            </a:r>
            <a:r>
              <a:rPr lang="en-US" b="1" dirty="0"/>
              <a:t>tabular Q‑Learning.</a:t>
            </a:r>
            <a:r>
              <a:rPr lang="en-US" dirty="0"/>
              <a:t> Learning rate </a:t>
            </a:r>
            <a:r>
              <a:rPr lang="el-GR" dirty="0"/>
              <a:t>α = 0.10, </a:t>
            </a:r>
            <a:r>
              <a:rPr lang="en-US" dirty="0"/>
              <a:t>discount </a:t>
            </a:r>
            <a:r>
              <a:rPr lang="el-GR" dirty="0"/>
              <a:t>γ = 0.95. </a:t>
            </a:r>
            <a:r>
              <a:rPr lang="el-GR" b="1" dirty="0"/>
              <a:t>ε‑</a:t>
            </a:r>
            <a:r>
              <a:rPr lang="en-US" b="1" dirty="0"/>
              <a:t>greedy</a:t>
            </a:r>
            <a:r>
              <a:rPr lang="en-US" dirty="0"/>
              <a:t> exploration: </a:t>
            </a:r>
            <a:r>
              <a:rPr lang="el-GR" dirty="0"/>
              <a:t>ε </a:t>
            </a:r>
            <a:r>
              <a:rPr lang="en-US" dirty="0"/>
              <a:t>decays 1.0 → 0.05 over training, balancing exploration with exploitation. Action set is just {up, down, idle}. Even with this small policy space, the agent discovers non‑trivial strategies.” </a:t>
            </a:r>
          </a:p>
        </p:txBody>
      </p:sp>
      <p:sp>
        <p:nvSpPr>
          <p:cNvPr id="4" name="Slide Number Placeholder 3"/>
          <p:cNvSpPr>
            <a:spLocks noGrp="1"/>
          </p:cNvSpPr>
          <p:nvPr>
            <p:ph type="sldNum" sz="quarter" idx="5"/>
          </p:nvPr>
        </p:nvSpPr>
        <p:spPr/>
        <p:txBody>
          <a:bodyPr/>
          <a:lstStyle/>
          <a:p>
            <a:fld id="{9A2D2B24-2AF0-994D-AB49-8785A6C56E32}" type="slidenum">
              <a:rPr lang="en-US" smtClean="0"/>
              <a:t>5</a:t>
            </a:fld>
            <a:endParaRPr lang="en-US"/>
          </a:p>
        </p:txBody>
      </p:sp>
    </p:spTree>
    <p:extLst>
      <p:ext uri="{BB962C8B-B14F-4D97-AF65-F5344CB8AC3E}">
        <p14:creationId xmlns:p14="http://schemas.microsoft.com/office/powerpoint/2010/main" val="4271146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“Reward drives </a:t>
            </a:r>
            <a:r>
              <a:rPr lang="en-US" dirty="0" err="1"/>
              <a:t>behaviour</a:t>
            </a:r>
            <a:r>
              <a:rPr lang="en-US" dirty="0"/>
              <a:t>. Today: </a:t>
            </a:r>
            <a:r>
              <a:rPr lang="en-US" b="1" dirty="0"/>
              <a:t>+10 × passengers picked up; −1 if we stop and serve none.</a:t>
            </a:r>
            <a:r>
              <a:rPr lang="en-US" dirty="0"/>
              <a:t> Pros—strongly </a:t>
            </a:r>
            <a:r>
              <a:rPr lang="en-US" dirty="0" err="1"/>
              <a:t>incentivises</a:t>
            </a:r>
            <a:r>
              <a:rPr lang="en-US" dirty="0"/>
              <a:t> pickups. Cons—no direct penalty on energy, so cruising isn’t discouraged. In future we’ll test: R = 10·served − </a:t>
            </a:r>
            <a:r>
              <a:rPr lang="el-GR" dirty="0"/>
              <a:t>λ·</a:t>
            </a:r>
            <a:r>
              <a:rPr lang="en-US" dirty="0" err="1"/>
              <a:t>move_cost</a:t>
            </a:r>
            <a:r>
              <a:rPr lang="en-US" dirty="0"/>
              <a:t> − </a:t>
            </a:r>
            <a:r>
              <a:rPr lang="el-GR" dirty="0"/>
              <a:t>μ·</a:t>
            </a:r>
            <a:r>
              <a:rPr lang="en-US" dirty="0" err="1"/>
              <a:t>queue_length</a:t>
            </a:r>
            <a:r>
              <a:rPr lang="en-US" dirty="0"/>
              <a:t> to balance both KPIs.” </a:t>
            </a:r>
          </a:p>
        </p:txBody>
      </p:sp>
      <p:sp>
        <p:nvSpPr>
          <p:cNvPr id="4" name="Slide Number Placeholder 3"/>
          <p:cNvSpPr>
            <a:spLocks noGrp="1"/>
          </p:cNvSpPr>
          <p:nvPr>
            <p:ph type="sldNum" sz="quarter" idx="5"/>
          </p:nvPr>
        </p:nvSpPr>
        <p:spPr/>
        <p:txBody>
          <a:bodyPr/>
          <a:lstStyle/>
          <a:p>
            <a:fld id="{9A2D2B24-2AF0-994D-AB49-8785A6C56E32}" type="slidenum">
              <a:rPr lang="en-US" smtClean="0"/>
              <a:t>6</a:t>
            </a:fld>
            <a:endParaRPr lang="en-US"/>
          </a:p>
        </p:txBody>
      </p:sp>
    </p:spTree>
    <p:extLst>
      <p:ext uri="{BB962C8B-B14F-4D97-AF65-F5344CB8AC3E}">
        <p14:creationId xmlns:p14="http://schemas.microsoft.com/office/powerpoint/2010/main" val="2091815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clip each queue length at 3, giving </a:t>
            </a:r>
            <a:r>
              <a:rPr lang="en-US" b="1" dirty="0"/>
              <a:t>4¹⁰ ≈ 1 M</a:t>
            </a:r>
            <a:r>
              <a:rPr lang="en-US" dirty="0"/>
              <a:t> queue patterns. Multiply by 10 possible car floors → ≈ 10 M states. Tabular fits in RAM here, but if we scale to 30 floors or multiple cars, the table explodes. That’s our motivation for a DQN upgrade in Phase 2.” </a:t>
            </a:r>
          </a:p>
        </p:txBody>
      </p:sp>
      <p:sp>
        <p:nvSpPr>
          <p:cNvPr id="4" name="Slide Number Placeholder 3"/>
          <p:cNvSpPr>
            <a:spLocks noGrp="1"/>
          </p:cNvSpPr>
          <p:nvPr>
            <p:ph type="sldNum" sz="quarter" idx="5"/>
          </p:nvPr>
        </p:nvSpPr>
        <p:spPr/>
        <p:txBody>
          <a:bodyPr/>
          <a:lstStyle/>
          <a:p>
            <a:fld id="{9A2D2B24-2AF0-994D-AB49-8785A6C56E32}" type="slidenum">
              <a:rPr lang="en-US" smtClean="0"/>
              <a:t>7</a:t>
            </a:fld>
            <a:endParaRPr lang="en-US"/>
          </a:p>
        </p:txBody>
      </p:sp>
    </p:spTree>
    <p:extLst>
      <p:ext uri="{BB962C8B-B14F-4D97-AF65-F5344CB8AC3E}">
        <p14:creationId xmlns:p14="http://schemas.microsoft.com/office/powerpoint/2010/main" val="366781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line is per‑episode reward; the red dashed line is the cyclic baseline. By </a:t>
            </a:r>
            <a:r>
              <a:rPr lang="en-US" b="1" dirty="0"/>
              <a:t>episode 15</a:t>
            </a:r>
            <a:r>
              <a:rPr lang="en-US" dirty="0"/>
              <a:t> we outperform baseline; peak improvement near </a:t>
            </a:r>
            <a:r>
              <a:rPr lang="en-US" b="1" dirty="0"/>
              <a:t>episode 40</a:t>
            </a:r>
            <a:r>
              <a:rPr lang="en-US" dirty="0"/>
              <a:t>. Variance grows later because </a:t>
            </a:r>
            <a:r>
              <a:rPr lang="el-GR" dirty="0"/>
              <a:t>ε </a:t>
            </a:r>
            <a:r>
              <a:rPr lang="en-US" dirty="0"/>
              <a:t>is still above zero—we’re retaining exploration to avoid local optima.” </a:t>
            </a:r>
          </a:p>
        </p:txBody>
      </p:sp>
      <p:sp>
        <p:nvSpPr>
          <p:cNvPr id="4" name="Slide Number Placeholder 3"/>
          <p:cNvSpPr>
            <a:spLocks noGrp="1"/>
          </p:cNvSpPr>
          <p:nvPr>
            <p:ph type="sldNum" sz="quarter" idx="5"/>
          </p:nvPr>
        </p:nvSpPr>
        <p:spPr/>
        <p:txBody>
          <a:bodyPr/>
          <a:lstStyle/>
          <a:p>
            <a:fld id="{9A2D2B24-2AF0-994D-AB49-8785A6C56E32}" type="slidenum">
              <a:rPr lang="en-US" smtClean="0"/>
              <a:t>8</a:t>
            </a:fld>
            <a:endParaRPr lang="en-US"/>
          </a:p>
        </p:txBody>
      </p:sp>
    </p:spTree>
    <p:extLst>
      <p:ext uri="{BB962C8B-B14F-4D97-AF65-F5344CB8AC3E}">
        <p14:creationId xmlns:p14="http://schemas.microsoft.com/office/powerpoint/2010/main" val="400714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t>
            </a:r>
            <a:r>
              <a:rPr lang="el-GR" dirty="0"/>
              <a:t>ε </a:t>
            </a:r>
            <a:r>
              <a:rPr lang="en-US" dirty="0"/>
              <a:t>dropping exponentially. At episode 100 we’re around 0.37, approaching our 0.05 floor. That gentle decay lets the agent keep probing for better paths without oscillating wildly.” </a:t>
            </a:r>
          </a:p>
        </p:txBody>
      </p:sp>
      <p:sp>
        <p:nvSpPr>
          <p:cNvPr id="4" name="Slide Number Placeholder 3"/>
          <p:cNvSpPr>
            <a:spLocks noGrp="1"/>
          </p:cNvSpPr>
          <p:nvPr>
            <p:ph type="sldNum" sz="quarter" idx="5"/>
          </p:nvPr>
        </p:nvSpPr>
        <p:spPr/>
        <p:txBody>
          <a:bodyPr/>
          <a:lstStyle/>
          <a:p>
            <a:fld id="{9A2D2B24-2AF0-994D-AB49-8785A6C56E32}" type="slidenum">
              <a:rPr lang="en-US" smtClean="0"/>
              <a:t>9</a:t>
            </a:fld>
            <a:endParaRPr lang="en-US"/>
          </a:p>
        </p:txBody>
      </p:sp>
    </p:spTree>
    <p:extLst>
      <p:ext uri="{BB962C8B-B14F-4D97-AF65-F5344CB8AC3E}">
        <p14:creationId xmlns:p14="http://schemas.microsoft.com/office/powerpoint/2010/main" val="2365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headline result: </a:t>
            </a:r>
            <a:r>
              <a:rPr lang="en-US" b="1" dirty="0"/>
              <a:t>cumulative wait falls 32 %</a:t>
            </a:r>
            <a:r>
              <a:rPr lang="en-US" dirty="0"/>
              <a:t>, from 37 k to 25 k passenger‑seconds per episode. Translate that: each rider saves about two minutes in a typical nine‑minute window.” </a:t>
            </a:r>
          </a:p>
        </p:txBody>
      </p:sp>
      <p:sp>
        <p:nvSpPr>
          <p:cNvPr id="4" name="Slide Number Placeholder 3"/>
          <p:cNvSpPr>
            <a:spLocks noGrp="1"/>
          </p:cNvSpPr>
          <p:nvPr>
            <p:ph type="sldNum" sz="quarter" idx="5"/>
          </p:nvPr>
        </p:nvSpPr>
        <p:spPr/>
        <p:txBody>
          <a:bodyPr/>
          <a:lstStyle/>
          <a:p>
            <a:fld id="{9A2D2B24-2AF0-994D-AB49-8785A6C56E32}" type="slidenum">
              <a:rPr lang="en-US" smtClean="0"/>
              <a:t>10</a:t>
            </a:fld>
            <a:endParaRPr lang="en-US"/>
          </a:p>
        </p:txBody>
      </p:sp>
    </p:spTree>
    <p:extLst>
      <p:ext uri="{BB962C8B-B14F-4D97-AF65-F5344CB8AC3E}">
        <p14:creationId xmlns:p14="http://schemas.microsoft.com/office/powerpoint/2010/main" val="274465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4/22/25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634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4/22/25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298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4/22/25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9149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4/22/25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39019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4/22/25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0024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4/22/25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085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4/22/25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2536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4/22/25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8019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4/22/25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651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4/22/25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7450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4/22/25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6285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4/22/25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15319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CA00C-EE25-DE69-A2D6-D6790893EBA1}"/>
              </a:ext>
            </a:extLst>
          </p:cNvPr>
          <p:cNvSpPr>
            <a:spLocks noGrp="1"/>
          </p:cNvSpPr>
          <p:nvPr>
            <p:ph type="ctrTitle"/>
          </p:nvPr>
        </p:nvSpPr>
        <p:spPr>
          <a:xfrm>
            <a:off x="703400" y="908651"/>
            <a:ext cx="4937004" cy="4058682"/>
          </a:xfrm>
        </p:spPr>
        <p:txBody>
          <a:bodyPr anchor="t">
            <a:normAutofit fontScale="90000"/>
          </a:bodyPr>
          <a:lstStyle/>
          <a:p>
            <a:r>
              <a:rPr lang="en-US" sz="6500" dirty="0"/>
              <a:t>RL-Driven Elevator Dispatch Optimization</a:t>
            </a:r>
          </a:p>
        </p:txBody>
      </p:sp>
      <p:sp>
        <p:nvSpPr>
          <p:cNvPr id="3" name="Subtitle 2">
            <a:extLst>
              <a:ext uri="{FF2B5EF4-FFF2-40B4-BE49-F238E27FC236}">
                <a16:creationId xmlns:a16="http://schemas.microsoft.com/office/drawing/2014/main" id="{2D11CC98-B632-FE1A-DC09-33AEFA48D4E7}"/>
              </a:ext>
            </a:extLst>
          </p:cNvPr>
          <p:cNvSpPr>
            <a:spLocks noGrp="1"/>
          </p:cNvSpPr>
          <p:nvPr>
            <p:ph type="subTitle" idx="1"/>
          </p:nvPr>
        </p:nvSpPr>
        <p:spPr>
          <a:xfrm>
            <a:off x="703400" y="4706911"/>
            <a:ext cx="4937004" cy="1663909"/>
          </a:xfrm>
        </p:spPr>
        <p:txBody>
          <a:bodyPr anchor="b">
            <a:normAutofit/>
          </a:bodyPr>
          <a:lstStyle/>
          <a:p>
            <a:r>
              <a:rPr lang="en-US" dirty="0"/>
              <a:t>Team: </a:t>
            </a:r>
            <a:r>
              <a:rPr lang="en-US" dirty="0" err="1"/>
              <a:t>Chenyi</a:t>
            </a:r>
            <a:r>
              <a:rPr lang="en-US" dirty="0"/>
              <a:t> Xiang &amp; Kaiwen Shao</a:t>
            </a:r>
          </a:p>
          <a:p>
            <a:r>
              <a:rPr lang="en-US" dirty="0"/>
              <a:t>Course: CS5100</a:t>
            </a:r>
          </a:p>
          <a:p>
            <a:r>
              <a:rPr lang="en-US" dirty="0"/>
              <a:t>Date: Apr. 23, 2025</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blue and white curved wall&#10;&#10;AI-generated content may be incorrect.">
            <a:extLst>
              <a:ext uri="{FF2B5EF4-FFF2-40B4-BE49-F238E27FC236}">
                <a16:creationId xmlns:a16="http://schemas.microsoft.com/office/drawing/2014/main" id="{E9C38CF4-BB1B-C1CD-8217-8E91EAE8D3E4}"/>
              </a:ext>
            </a:extLst>
          </p:cNvPr>
          <p:cNvPicPr>
            <a:picLocks noChangeAspect="1"/>
          </p:cNvPicPr>
          <p:nvPr/>
        </p:nvPicPr>
        <p:blipFill>
          <a:blip r:embed="rId2"/>
          <a:srcRect l="20114" r="15737"/>
          <a:stretch/>
        </p:blipFill>
        <p:spPr>
          <a:xfrm>
            <a:off x="6326272" y="10"/>
            <a:ext cx="5865727" cy="6857990"/>
          </a:xfrm>
          <a:prstGeom prst="rect">
            <a:avLst/>
          </a:prstGeom>
        </p:spPr>
      </p:pic>
    </p:spTree>
    <p:extLst>
      <p:ext uri="{BB962C8B-B14F-4D97-AF65-F5344CB8AC3E}">
        <p14:creationId xmlns:p14="http://schemas.microsoft.com/office/powerpoint/2010/main" val="274400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7EBB-B830-8628-2C72-01DD89139C85}"/>
              </a:ext>
            </a:extLst>
          </p:cNvPr>
          <p:cNvSpPr>
            <a:spLocks noGrp="1"/>
          </p:cNvSpPr>
          <p:nvPr>
            <p:ph type="title"/>
          </p:nvPr>
        </p:nvSpPr>
        <p:spPr>
          <a:xfrm>
            <a:off x="704088" y="914400"/>
            <a:ext cx="10780776" cy="1180210"/>
          </a:xfrm>
        </p:spPr>
        <p:txBody>
          <a:bodyPr>
            <a:normAutofit/>
          </a:bodyPr>
          <a:lstStyle/>
          <a:p>
            <a:r>
              <a:rPr lang="en-US" dirty="0"/>
              <a:t>Wait time </a:t>
            </a:r>
            <a:r>
              <a:rPr lang="en-US" dirty="0" err="1"/>
              <a:t>comarison</a:t>
            </a:r>
            <a:endParaRPr lang="en-US" dirty="0"/>
          </a:p>
        </p:txBody>
      </p:sp>
      <p:cxnSp>
        <p:nvCxnSpPr>
          <p:cNvPr id="12" name="Straight Connector 11">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AB880902-9E65-67ED-48F7-7AE9EE1AC60B}"/>
              </a:ext>
            </a:extLst>
          </p:cNvPr>
          <p:cNvPicPr>
            <a:picLocks noChangeAspect="1"/>
          </p:cNvPicPr>
          <p:nvPr/>
        </p:nvPicPr>
        <p:blipFill>
          <a:blip r:embed="rId3"/>
          <a:stretch>
            <a:fillRect/>
          </a:stretch>
        </p:blipFill>
        <p:spPr>
          <a:xfrm>
            <a:off x="1016355" y="2286633"/>
            <a:ext cx="5117388" cy="3876421"/>
          </a:xfrm>
          <a:prstGeom prst="rect">
            <a:avLst/>
          </a:prstGeom>
        </p:spPr>
      </p:pic>
      <p:sp>
        <p:nvSpPr>
          <p:cNvPr id="3" name="Content Placeholder 2">
            <a:extLst>
              <a:ext uri="{FF2B5EF4-FFF2-40B4-BE49-F238E27FC236}">
                <a16:creationId xmlns:a16="http://schemas.microsoft.com/office/drawing/2014/main" id="{7983862D-C057-275E-F2F9-3E3C72169F45}"/>
              </a:ext>
            </a:extLst>
          </p:cNvPr>
          <p:cNvSpPr>
            <a:spLocks noGrp="1"/>
          </p:cNvSpPr>
          <p:nvPr>
            <p:ph idx="1"/>
          </p:nvPr>
        </p:nvSpPr>
        <p:spPr>
          <a:xfrm>
            <a:off x="6664960" y="2346960"/>
            <a:ext cx="4819903" cy="3775456"/>
          </a:xfrm>
        </p:spPr>
        <p:txBody>
          <a:bodyPr>
            <a:normAutofit/>
          </a:bodyPr>
          <a:lstStyle/>
          <a:p>
            <a:r>
              <a:rPr lang="en-US" dirty="0"/>
              <a:t>RL agent cuts cumulative wait by 32% (37k -&gt; 25k)</a:t>
            </a:r>
          </a:p>
          <a:p>
            <a:r>
              <a:rPr lang="en-US" dirty="0"/>
              <a:t>Equivalent to passengers saving ~2.0 min on average episode</a:t>
            </a:r>
          </a:p>
          <a:p>
            <a:endParaRPr lang="en-US" dirty="0"/>
          </a:p>
        </p:txBody>
      </p:sp>
    </p:spTree>
    <p:extLst>
      <p:ext uri="{BB962C8B-B14F-4D97-AF65-F5344CB8AC3E}">
        <p14:creationId xmlns:p14="http://schemas.microsoft.com/office/powerpoint/2010/main" val="416690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7DF68-BCB5-F94E-141A-66BEC6D24095}"/>
              </a:ext>
            </a:extLst>
          </p:cNvPr>
          <p:cNvSpPr>
            <a:spLocks noGrp="1"/>
          </p:cNvSpPr>
          <p:nvPr>
            <p:ph type="title"/>
          </p:nvPr>
        </p:nvSpPr>
        <p:spPr>
          <a:xfrm>
            <a:off x="704088" y="914400"/>
            <a:ext cx="10780776" cy="1180210"/>
          </a:xfrm>
        </p:spPr>
        <p:txBody>
          <a:bodyPr>
            <a:normAutofit/>
          </a:bodyPr>
          <a:lstStyle/>
          <a:p>
            <a:r>
              <a:rPr lang="en-US" dirty="0"/>
              <a:t>Energy proxy: idle moves</a:t>
            </a:r>
          </a:p>
        </p:txBody>
      </p:sp>
      <p:cxnSp>
        <p:nvCxnSpPr>
          <p:cNvPr id="12" name="Straight Connector 11">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aph with blue lines and white text&#10;&#10;AI-generated content may be incorrect.">
            <a:extLst>
              <a:ext uri="{FF2B5EF4-FFF2-40B4-BE49-F238E27FC236}">
                <a16:creationId xmlns:a16="http://schemas.microsoft.com/office/drawing/2014/main" id="{619D4532-9C8C-04FC-6F13-67F93F6554AC}"/>
              </a:ext>
            </a:extLst>
          </p:cNvPr>
          <p:cNvPicPr>
            <a:picLocks noChangeAspect="1"/>
          </p:cNvPicPr>
          <p:nvPr/>
        </p:nvPicPr>
        <p:blipFill>
          <a:blip r:embed="rId3"/>
          <a:stretch>
            <a:fillRect/>
          </a:stretch>
        </p:blipFill>
        <p:spPr>
          <a:xfrm>
            <a:off x="982125" y="2286633"/>
            <a:ext cx="5185847" cy="3876421"/>
          </a:xfrm>
          <a:prstGeom prst="rect">
            <a:avLst/>
          </a:prstGeom>
        </p:spPr>
      </p:pic>
      <p:sp>
        <p:nvSpPr>
          <p:cNvPr id="3" name="Content Placeholder 2">
            <a:extLst>
              <a:ext uri="{FF2B5EF4-FFF2-40B4-BE49-F238E27FC236}">
                <a16:creationId xmlns:a16="http://schemas.microsoft.com/office/drawing/2014/main" id="{BF6D2288-3863-F172-DD1E-5EC35F1180D7}"/>
              </a:ext>
            </a:extLst>
          </p:cNvPr>
          <p:cNvSpPr>
            <a:spLocks noGrp="1"/>
          </p:cNvSpPr>
          <p:nvPr>
            <p:ph idx="1"/>
          </p:nvPr>
        </p:nvSpPr>
        <p:spPr>
          <a:xfrm>
            <a:off x="6664960" y="2346960"/>
            <a:ext cx="4819903" cy="3775456"/>
          </a:xfrm>
        </p:spPr>
        <p:txBody>
          <a:bodyPr>
            <a:normAutofit/>
          </a:bodyPr>
          <a:lstStyle/>
          <a:p>
            <a:r>
              <a:rPr lang="en-US" dirty="0"/>
              <a:t>Baseline: 14 idle moves</a:t>
            </a:r>
          </a:p>
          <a:p>
            <a:r>
              <a:rPr lang="en-US" dirty="0"/>
              <a:t>RL starts lower but drifts upward after ep 60 -&gt; confirms need for energy term in reward </a:t>
            </a:r>
          </a:p>
        </p:txBody>
      </p:sp>
    </p:spTree>
    <p:extLst>
      <p:ext uri="{BB962C8B-B14F-4D97-AF65-F5344CB8AC3E}">
        <p14:creationId xmlns:p14="http://schemas.microsoft.com/office/powerpoint/2010/main" val="78785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F043-110A-EFFB-0022-523576BDFC3B}"/>
              </a:ext>
            </a:extLst>
          </p:cNvPr>
          <p:cNvSpPr>
            <a:spLocks noGrp="1"/>
          </p:cNvSpPr>
          <p:nvPr>
            <p:ph type="title"/>
          </p:nvPr>
        </p:nvSpPr>
        <p:spPr/>
        <p:txBody>
          <a:bodyPr/>
          <a:lstStyle/>
          <a:p>
            <a:r>
              <a:rPr lang="en-US" dirty="0"/>
              <a:t>Hyperparameter sensitivity </a:t>
            </a:r>
          </a:p>
        </p:txBody>
      </p:sp>
      <p:graphicFrame>
        <p:nvGraphicFramePr>
          <p:cNvPr id="4" name="Content Placeholder 3">
            <a:extLst>
              <a:ext uri="{FF2B5EF4-FFF2-40B4-BE49-F238E27FC236}">
                <a16:creationId xmlns:a16="http://schemas.microsoft.com/office/drawing/2014/main" id="{38DB7F11-B978-5A9D-96FB-4ED9E3AFC11E}"/>
              </a:ext>
            </a:extLst>
          </p:cNvPr>
          <p:cNvGraphicFramePr>
            <a:graphicFrameLocks noGrp="1"/>
          </p:cNvGraphicFramePr>
          <p:nvPr>
            <p:ph idx="1"/>
            <p:extLst>
              <p:ext uri="{D42A27DB-BD31-4B8C-83A1-F6EECF244321}">
                <p14:modId xmlns:p14="http://schemas.microsoft.com/office/powerpoint/2010/main" val="839132091"/>
              </p:ext>
            </p:extLst>
          </p:nvPr>
        </p:nvGraphicFramePr>
        <p:xfrm>
          <a:off x="700088" y="2222499"/>
          <a:ext cx="10691811" cy="2450211"/>
        </p:xfrm>
        <a:graphic>
          <a:graphicData uri="http://schemas.openxmlformats.org/drawingml/2006/table">
            <a:tbl>
              <a:tblPr firstRow="1" bandRow="1">
                <a:tableStyleId>{5C22544A-7EE6-4342-B048-85BDC9FD1C3A}</a:tableStyleId>
              </a:tblPr>
              <a:tblGrid>
                <a:gridCol w="3563937">
                  <a:extLst>
                    <a:ext uri="{9D8B030D-6E8A-4147-A177-3AD203B41FA5}">
                      <a16:colId xmlns:a16="http://schemas.microsoft.com/office/drawing/2014/main" val="866214809"/>
                    </a:ext>
                  </a:extLst>
                </a:gridCol>
                <a:gridCol w="3563937">
                  <a:extLst>
                    <a:ext uri="{9D8B030D-6E8A-4147-A177-3AD203B41FA5}">
                      <a16:colId xmlns:a16="http://schemas.microsoft.com/office/drawing/2014/main" val="2880781000"/>
                    </a:ext>
                  </a:extLst>
                </a:gridCol>
                <a:gridCol w="3563937">
                  <a:extLst>
                    <a:ext uri="{9D8B030D-6E8A-4147-A177-3AD203B41FA5}">
                      <a16:colId xmlns:a16="http://schemas.microsoft.com/office/drawing/2014/main" val="4197048678"/>
                    </a:ext>
                  </a:extLst>
                </a:gridCol>
              </a:tblGrid>
              <a:tr h="603377">
                <a:tc>
                  <a:txBody>
                    <a:bodyPr/>
                    <a:lstStyle/>
                    <a:p>
                      <a:r>
                        <a:rPr lang="en-US" dirty="0"/>
                        <a:t>Parameter</a:t>
                      </a:r>
                    </a:p>
                  </a:txBody>
                  <a:tcPr/>
                </a:tc>
                <a:tc>
                  <a:txBody>
                    <a:bodyPr/>
                    <a:lstStyle/>
                    <a:p>
                      <a:r>
                        <a:rPr lang="en-US" dirty="0"/>
                        <a:t>Tested Values</a:t>
                      </a:r>
                    </a:p>
                  </a:txBody>
                  <a:tcPr/>
                </a:tc>
                <a:tc>
                  <a:txBody>
                    <a:bodyPr/>
                    <a:lstStyle/>
                    <a:p>
                      <a:r>
                        <a:rPr lang="en-US" dirty="0"/>
                        <a:t>Impact</a:t>
                      </a:r>
                    </a:p>
                  </a:txBody>
                  <a:tcPr/>
                </a:tc>
                <a:extLst>
                  <a:ext uri="{0D108BD9-81ED-4DB2-BD59-A6C34878D82A}">
                    <a16:rowId xmlns:a16="http://schemas.microsoft.com/office/drawing/2014/main" val="2785137020"/>
                  </a:ext>
                </a:extLst>
              </a:tr>
              <a:tr h="603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α (</a:t>
                      </a:r>
                      <a:r>
                        <a:rPr lang="en-US" dirty="0"/>
                        <a:t>LR)</a:t>
                      </a:r>
                    </a:p>
                  </a:txBody>
                  <a:tcPr/>
                </a:tc>
                <a:tc>
                  <a:txBody>
                    <a:bodyPr/>
                    <a:lstStyle/>
                    <a:p>
                      <a:r>
                        <a:rPr lang="en-US" dirty="0"/>
                        <a:t>0.05/0.10/0.20</a:t>
                      </a:r>
                    </a:p>
                  </a:txBody>
                  <a:tcPr/>
                </a:tc>
                <a:tc>
                  <a:txBody>
                    <a:bodyPr/>
                    <a:lstStyle/>
                    <a:p>
                      <a:r>
                        <a:rPr lang="en-US" dirty="0"/>
                        <a:t>High </a:t>
                      </a:r>
                      <a:r>
                        <a:rPr lang="el-GR" dirty="0"/>
                        <a:t>α</a:t>
                      </a:r>
                      <a:r>
                        <a:rPr lang="en-US" dirty="0"/>
                        <a:t> -&gt; fast start, unstable later.</a:t>
                      </a:r>
                    </a:p>
                  </a:txBody>
                  <a:tcPr/>
                </a:tc>
                <a:extLst>
                  <a:ext uri="{0D108BD9-81ED-4DB2-BD59-A6C34878D82A}">
                    <a16:rowId xmlns:a16="http://schemas.microsoft.com/office/drawing/2014/main" val="2306556894"/>
                  </a:ext>
                </a:extLst>
              </a:tr>
              <a:tr h="603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γ</a:t>
                      </a:r>
                    </a:p>
                  </a:txBody>
                  <a:tcPr/>
                </a:tc>
                <a:tc>
                  <a:txBody>
                    <a:bodyPr/>
                    <a:lstStyle/>
                    <a:p>
                      <a:r>
                        <a:rPr lang="en-US" dirty="0"/>
                        <a:t>0.90/0.95/0.99</a:t>
                      </a:r>
                    </a:p>
                  </a:txBody>
                  <a:tcPr/>
                </a:tc>
                <a:tc>
                  <a:txBody>
                    <a:bodyPr/>
                    <a:lstStyle/>
                    <a:p>
                      <a:r>
                        <a:rPr lang="el-GR" dirty="0"/>
                        <a:t>γ</a:t>
                      </a:r>
                      <a:r>
                        <a:rPr lang="en-US" dirty="0"/>
                        <a:t>=0.95 best wait-time vs. reward.</a:t>
                      </a:r>
                    </a:p>
                  </a:txBody>
                  <a:tcPr/>
                </a:tc>
                <a:extLst>
                  <a:ext uri="{0D108BD9-81ED-4DB2-BD59-A6C34878D82A}">
                    <a16:rowId xmlns:a16="http://schemas.microsoft.com/office/drawing/2014/main" val="2658354122"/>
                  </a:ext>
                </a:extLst>
              </a:tr>
              <a:tr h="6033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λ (</a:t>
                      </a:r>
                      <a:r>
                        <a:rPr lang="en-US" dirty="0"/>
                        <a:t>move penalty)</a:t>
                      </a:r>
                    </a:p>
                  </a:txBody>
                  <a:tcPr/>
                </a:tc>
                <a:tc>
                  <a:txBody>
                    <a:bodyPr/>
                    <a:lstStyle/>
                    <a:p>
                      <a:r>
                        <a:rPr lang="en-US" dirty="0"/>
                        <a:t>0.1-2.0</a:t>
                      </a:r>
                    </a:p>
                  </a:txBody>
                  <a:tcPr/>
                </a:tc>
                <a:tc>
                  <a:txBody>
                    <a:bodyPr/>
                    <a:lstStyle/>
                    <a:p>
                      <a:r>
                        <a:rPr lang="el-GR" dirty="0"/>
                        <a:t>λ</a:t>
                      </a:r>
                      <a:r>
                        <a:rPr lang="en-US" dirty="0"/>
                        <a:t>=0.5 sweet spot: wait drop 25%, idle drop 40%.</a:t>
                      </a:r>
                    </a:p>
                  </a:txBody>
                  <a:tcPr/>
                </a:tc>
                <a:extLst>
                  <a:ext uri="{0D108BD9-81ED-4DB2-BD59-A6C34878D82A}">
                    <a16:rowId xmlns:a16="http://schemas.microsoft.com/office/drawing/2014/main" val="3684028283"/>
                  </a:ext>
                </a:extLst>
              </a:tr>
            </a:tbl>
          </a:graphicData>
        </a:graphic>
      </p:graphicFrame>
    </p:spTree>
    <p:extLst>
      <p:ext uri="{BB962C8B-B14F-4D97-AF65-F5344CB8AC3E}">
        <p14:creationId xmlns:p14="http://schemas.microsoft.com/office/powerpoint/2010/main" val="335950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6771-3CB3-7B62-0F23-CE1778EE76B6}"/>
              </a:ext>
            </a:extLst>
          </p:cNvPr>
          <p:cNvSpPr>
            <a:spLocks noGrp="1"/>
          </p:cNvSpPr>
          <p:nvPr>
            <p:ph type="title"/>
          </p:nvPr>
        </p:nvSpPr>
        <p:spPr/>
        <p:txBody>
          <a:bodyPr/>
          <a:lstStyle/>
          <a:p>
            <a:r>
              <a:rPr lang="en-US" dirty="0"/>
              <a:t>Observed failure modes	</a:t>
            </a:r>
          </a:p>
        </p:txBody>
      </p:sp>
      <p:sp>
        <p:nvSpPr>
          <p:cNvPr id="3" name="Content Placeholder 2">
            <a:extLst>
              <a:ext uri="{FF2B5EF4-FFF2-40B4-BE49-F238E27FC236}">
                <a16:creationId xmlns:a16="http://schemas.microsoft.com/office/drawing/2014/main" id="{536E29DD-D262-1EF6-1A54-98B51672C208}"/>
              </a:ext>
            </a:extLst>
          </p:cNvPr>
          <p:cNvSpPr>
            <a:spLocks noGrp="1"/>
          </p:cNvSpPr>
          <p:nvPr>
            <p:ph idx="1"/>
          </p:nvPr>
        </p:nvSpPr>
        <p:spPr/>
        <p:txBody>
          <a:bodyPr/>
          <a:lstStyle/>
          <a:p>
            <a:r>
              <a:rPr lang="en-US" dirty="0"/>
              <a:t>Ping-pong near top floors while lower queues grow.</a:t>
            </a:r>
          </a:p>
          <a:p>
            <a:r>
              <a:rPr lang="en-US" dirty="0"/>
              <a:t>Starvation: busy floor monopolizes service</a:t>
            </a:r>
          </a:p>
          <a:p>
            <a:r>
              <a:rPr lang="en-US" dirty="0"/>
              <a:t>Mitigation:</a:t>
            </a:r>
          </a:p>
          <a:p>
            <a:pPr lvl="1"/>
            <a:r>
              <a:rPr lang="en-US" dirty="0"/>
              <a:t>Add queue length term in reward </a:t>
            </a:r>
          </a:p>
          <a:p>
            <a:pPr lvl="1"/>
            <a:r>
              <a:rPr lang="en-US" dirty="0"/>
              <a:t>Direction hysteresis: minimum 2-floor commitment before reversal.</a:t>
            </a:r>
          </a:p>
        </p:txBody>
      </p:sp>
    </p:spTree>
    <p:extLst>
      <p:ext uri="{BB962C8B-B14F-4D97-AF65-F5344CB8AC3E}">
        <p14:creationId xmlns:p14="http://schemas.microsoft.com/office/powerpoint/2010/main" val="355315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8281-5B3F-2992-E5BD-B197760F9B6A}"/>
              </a:ext>
            </a:extLst>
          </p:cNvPr>
          <p:cNvSpPr>
            <a:spLocks noGrp="1"/>
          </p:cNvSpPr>
          <p:nvPr>
            <p:ph type="title"/>
          </p:nvPr>
        </p:nvSpPr>
        <p:spPr/>
        <p:txBody>
          <a:bodyPr/>
          <a:lstStyle/>
          <a:p>
            <a:r>
              <a:rPr lang="en-US" dirty="0"/>
              <a:t>Roadmap to DQN	</a:t>
            </a:r>
          </a:p>
        </p:txBody>
      </p:sp>
      <p:sp>
        <p:nvSpPr>
          <p:cNvPr id="3" name="Content Placeholder 2">
            <a:extLst>
              <a:ext uri="{FF2B5EF4-FFF2-40B4-BE49-F238E27FC236}">
                <a16:creationId xmlns:a16="http://schemas.microsoft.com/office/drawing/2014/main" id="{E4BA8E1F-1295-6C23-DA6F-0FF4B103C025}"/>
              </a:ext>
            </a:extLst>
          </p:cNvPr>
          <p:cNvSpPr>
            <a:spLocks noGrp="1"/>
          </p:cNvSpPr>
          <p:nvPr>
            <p:ph idx="1"/>
          </p:nvPr>
        </p:nvSpPr>
        <p:spPr/>
        <p:txBody>
          <a:bodyPr/>
          <a:lstStyle/>
          <a:p>
            <a:r>
              <a:rPr lang="en-US" dirty="0"/>
              <a:t>Why: 3* increase floors or elevators -&gt; tabular blows up.</a:t>
            </a:r>
          </a:p>
          <a:p>
            <a:r>
              <a:rPr lang="en-US" dirty="0"/>
              <a:t>Plan:</a:t>
            </a:r>
          </a:p>
          <a:p>
            <a:pPr lvl="1"/>
            <a:r>
              <a:rPr lang="en-US" dirty="0"/>
              <a:t>2*128-unit feed-forward net.</a:t>
            </a:r>
          </a:p>
          <a:p>
            <a:pPr lvl="1"/>
            <a:r>
              <a:rPr lang="en-US" dirty="0"/>
              <a:t>Experience replay &amp; target net sync every 200 steps.</a:t>
            </a:r>
          </a:p>
          <a:p>
            <a:pPr lvl="1"/>
            <a:r>
              <a:rPr lang="en-US" dirty="0"/>
              <a:t>Multi-agent (independent or shared weights) for elevator group control.</a:t>
            </a:r>
          </a:p>
        </p:txBody>
      </p:sp>
    </p:spTree>
    <p:extLst>
      <p:ext uri="{BB962C8B-B14F-4D97-AF65-F5344CB8AC3E}">
        <p14:creationId xmlns:p14="http://schemas.microsoft.com/office/powerpoint/2010/main" val="122850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9AD0-BDDB-56C8-D1B0-54BE9949F145}"/>
              </a:ext>
            </a:extLst>
          </p:cNvPr>
          <p:cNvSpPr>
            <a:spLocks noGrp="1"/>
          </p:cNvSpPr>
          <p:nvPr>
            <p:ph type="title"/>
          </p:nvPr>
        </p:nvSpPr>
        <p:spPr/>
        <p:txBody>
          <a:bodyPr/>
          <a:lstStyle/>
          <a:p>
            <a:r>
              <a:rPr lang="en-US" dirty="0"/>
              <a:t>Scalability &amp; deployment	</a:t>
            </a:r>
          </a:p>
        </p:txBody>
      </p:sp>
      <p:sp>
        <p:nvSpPr>
          <p:cNvPr id="3" name="Content Placeholder 2">
            <a:extLst>
              <a:ext uri="{FF2B5EF4-FFF2-40B4-BE49-F238E27FC236}">
                <a16:creationId xmlns:a16="http://schemas.microsoft.com/office/drawing/2014/main" id="{085F2711-146E-3CE4-6693-B2D952685659}"/>
              </a:ext>
            </a:extLst>
          </p:cNvPr>
          <p:cNvSpPr>
            <a:spLocks noGrp="1"/>
          </p:cNvSpPr>
          <p:nvPr>
            <p:ph idx="1"/>
          </p:nvPr>
        </p:nvSpPr>
        <p:spPr/>
        <p:txBody>
          <a:bodyPr/>
          <a:lstStyle/>
          <a:p>
            <a:r>
              <a:rPr lang="en-US" dirty="0"/>
              <a:t>Sim-to-real transfer: retrain with real call-button logs.</a:t>
            </a:r>
          </a:p>
          <a:p>
            <a:r>
              <a:rPr lang="en-US" dirty="0"/>
              <a:t>Embed model on elevator controller.</a:t>
            </a:r>
          </a:p>
          <a:p>
            <a:r>
              <a:rPr lang="en-US" dirty="0"/>
              <a:t>Safety: fall back to rule based if RL confidence &lt; </a:t>
            </a:r>
            <a:r>
              <a:rPr lang="el-GR" dirty="0"/>
              <a:t>τ</a:t>
            </a:r>
            <a:endParaRPr lang="en-US" dirty="0"/>
          </a:p>
          <a:p>
            <a:r>
              <a:rPr lang="en-US" dirty="0"/>
              <a:t>KPI target for production pilot:</a:t>
            </a:r>
          </a:p>
          <a:p>
            <a:pPr lvl="1"/>
            <a:r>
              <a:rPr lang="en-US" dirty="0"/>
              <a:t>Wait time drop bigger than 25%</a:t>
            </a:r>
          </a:p>
          <a:p>
            <a:pPr lvl="1"/>
            <a:r>
              <a:rPr lang="en-US" dirty="0"/>
              <a:t>Energy drop bigger than 15%</a:t>
            </a:r>
          </a:p>
          <a:p>
            <a:pPr lvl="1"/>
            <a:endParaRPr lang="el-GR" dirty="0"/>
          </a:p>
        </p:txBody>
      </p:sp>
    </p:spTree>
    <p:extLst>
      <p:ext uri="{BB962C8B-B14F-4D97-AF65-F5344CB8AC3E}">
        <p14:creationId xmlns:p14="http://schemas.microsoft.com/office/powerpoint/2010/main" val="2809202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1F7D-93E4-741C-D065-3CD3269A60B0}"/>
              </a:ext>
            </a:extLst>
          </p:cNvPr>
          <p:cNvSpPr>
            <a:spLocks noGrp="1"/>
          </p:cNvSpPr>
          <p:nvPr>
            <p:ph type="title"/>
          </p:nvPr>
        </p:nvSpPr>
        <p:spPr/>
        <p:txBody>
          <a:bodyPr/>
          <a:lstStyle/>
          <a:p>
            <a:r>
              <a:rPr lang="en-US" dirty="0"/>
              <a:t>Key references</a:t>
            </a:r>
          </a:p>
        </p:txBody>
      </p:sp>
      <p:sp>
        <p:nvSpPr>
          <p:cNvPr id="3" name="Content Placeholder 2">
            <a:extLst>
              <a:ext uri="{FF2B5EF4-FFF2-40B4-BE49-F238E27FC236}">
                <a16:creationId xmlns:a16="http://schemas.microsoft.com/office/drawing/2014/main" id="{453F39BF-F501-0271-F0F5-EB308A94B12C}"/>
              </a:ext>
            </a:extLst>
          </p:cNvPr>
          <p:cNvSpPr>
            <a:spLocks noGrp="1"/>
          </p:cNvSpPr>
          <p:nvPr>
            <p:ph idx="1"/>
          </p:nvPr>
        </p:nvSpPr>
        <p:spPr/>
        <p:txBody>
          <a:bodyPr/>
          <a:lstStyle/>
          <a:p>
            <a:r>
              <a:rPr lang="en-US" dirty="0"/>
              <a:t>Sutton &amp; Barto (1998) Reinforcement Learning</a:t>
            </a:r>
          </a:p>
          <a:p>
            <a:r>
              <a:rPr lang="en-US" dirty="0" err="1"/>
              <a:t>Mnih</a:t>
            </a:r>
            <a:r>
              <a:rPr lang="en-US" dirty="0"/>
              <a:t> et al. (2015) Human‑level Control through Deep RL</a:t>
            </a:r>
          </a:p>
          <a:p>
            <a:r>
              <a:rPr lang="en-US" dirty="0"/>
              <a:t>Wiering (2009) Multi‑agent RL for Elevator Group Control</a:t>
            </a:r>
          </a:p>
          <a:p>
            <a:r>
              <a:rPr lang="en-US" dirty="0" err="1"/>
              <a:t>Siikonen</a:t>
            </a:r>
            <a:r>
              <a:rPr lang="en-US" dirty="0"/>
              <a:t> (1997) Planning &amp; Control Models for Elevators</a:t>
            </a:r>
          </a:p>
          <a:p>
            <a:endParaRPr lang="en-US" dirty="0"/>
          </a:p>
        </p:txBody>
      </p:sp>
    </p:spTree>
    <p:extLst>
      <p:ext uri="{BB962C8B-B14F-4D97-AF65-F5344CB8AC3E}">
        <p14:creationId xmlns:p14="http://schemas.microsoft.com/office/powerpoint/2010/main" val="51382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A0D5-121E-2E43-F3D4-C626B1115013}"/>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889406FE-B50E-4A38-B8C5-A0E70E2D69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6603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094C-92BD-0016-0899-B9005D63E228}"/>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82FED764-7AA7-B58A-DDC6-7EF3529BC60B}"/>
              </a:ext>
            </a:extLst>
          </p:cNvPr>
          <p:cNvSpPr>
            <a:spLocks noGrp="1"/>
          </p:cNvSpPr>
          <p:nvPr>
            <p:ph idx="1"/>
          </p:nvPr>
        </p:nvSpPr>
        <p:spPr/>
        <p:txBody>
          <a:bodyPr/>
          <a:lstStyle/>
          <a:p>
            <a:r>
              <a:rPr lang="en-US" dirty="0"/>
              <a:t>High-rise elevators waste energy &amp; test </a:t>
            </a:r>
            <a:r>
              <a:rPr lang="en-US" dirty="0" err="1"/>
              <a:t>patence</a:t>
            </a:r>
            <a:r>
              <a:rPr lang="en-US" dirty="0"/>
              <a:t> when run on fixed cycles</a:t>
            </a:r>
          </a:p>
          <a:p>
            <a:r>
              <a:rPr lang="en-US" dirty="0"/>
              <a:t>Peak traffic = queues; off-peak = empty cruises</a:t>
            </a:r>
          </a:p>
          <a:p>
            <a:r>
              <a:rPr lang="en-US" dirty="0"/>
              <a:t>Goal: dynamic scheduler that learns real-time demand; lower average wait time &amp; lower idle moves</a:t>
            </a:r>
          </a:p>
        </p:txBody>
      </p:sp>
    </p:spTree>
    <p:extLst>
      <p:ext uri="{BB962C8B-B14F-4D97-AF65-F5344CB8AC3E}">
        <p14:creationId xmlns:p14="http://schemas.microsoft.com/office/powerpoint/2010/main" val="242139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9102-07CE-D2AD-8BCA-E95CBEE2256B}"/>
              </a:ext>
            </a:extLst>
          </p:cNvPr>
          <p:cNvSpPr>
            <a:spLocks noGrp="1"/>
          </p:cNvSpPr>
          <p:nvPr>
            <p:ph type="title"/>
          </p:nvPr>
        </p:nvSpPr>
        <p:spPr/>
        <p:txBody>
          <a:bodyPr/>
          <a:lstStyle/>
          <a:p>
            <a:r>
              <a:rPr lang="en-US" dirty="0"/>
              <a:t>Simulation environment 	</a:t>
            </a:r>
          </a:p>
        </p:txBody>
      </p:sp>
      <p:sp>
        <p:nvSpPr>
          <p:cNvPr id="3" name="Content Placeholder 2">
            <a:extLst>
              <a:ext uri="{FF2B5EF4-FFF2-40B4-BE49-F238E27FC236}">
                <a16:creationId xmlns:a16="http://schemas.microsoft.com/office/drawing/2014/main" id="{5C96DC63-8E9D-B070-F2B2-6D4ABF929463}"/>
              </a:ext>
            </a:extLst>
          </p:cNvPr>
          <p:cNvSpPr>
            <a:spLocks noGrp="1"/>
          </p:cNvSpPr>
          <p:nvPr>
            <p:ph idx="1"/>
          </p:nvPr>
        </p:nvSpPr>
        <p:spPr/>
        <p:txBody>
          <a:bodyPr/>
          <a:lstStyle/>
          <a:p>
            <a:r>
              <a:rPr lang="en-US" dirty="0"/>
              <a:t>10 floor virtual building, 1 elevator</a:t>
            </a:r>
          </a:p>
          <a:p>
            <a:r>
              <a:rPr lang="en-US" dirty="0"/>
              <a:t>Passenger arrival: Poisson (</a:t>
            </a:r>
            <a:r>
              <a:rPr lang="el-GR" dirty="0"/>
              <a:t>λ</a:t>
            </a:r>
            <a:r>
              <a:rPr lang="en-US" dirty="0"/>
              <a:t> = 1 per floor per step)</a:t>
            </a:r>
          </a:p>
          <a:p>
            <a:r>
              <a:rPr lang="en-US" dirty="0"/>
              <a:t>Time step: 5s = move one floor or stay idle</a:t>
            </a:r>
          </a:p>
          <a:p>
            <a:r>
              <a:rPr lang="en-US" dirty="0"/>
              <a:t>State tuple: (</a:t>
            </a:r>
            <a:r>
              <a:rPr lang="en-US" dirty="0" err="1"/>
              <a:t>current_floor</a:t>
            </a:r>
            <a:r>
              <a:rPr lang="en-US" dirty="0"/>
              <a:t>, </a:t>
            </a:r>
            <a:r>
              <a:rPr lang="en-US" dirty="0" err="1"/>
              <a:t>waiting_counts</a:t>
            </a:r>
            <a:r>
              <a:rPr lang="en-US" dirty="0"/>
              <a:t> [1…10])</a:t>
            </a:r>
          </a:p>
          <a:p>
            <a:r>
              <a:rPr lang="en-US" dirty="0"/>
              <a:t>Episode length: 100 steps (around 8-9 min real time)</a:t>
            </a:r>
          </a:p>
        </p:txBody>
      </p:sp>
    </p:spTree>
    <p:extLst>
      <p:ext uri="{BB962C8B-B14F-4D97-AF65-F5344CB8AC3E}">
        <p14:creationId xmlns:p14="http://schemas.microsoft.com/office/powerpoint/2010/main" val="98661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79B1-D377-D704-2DD7-47C9DAA0E006}"/>
              </a:ext>
            </a:extLst>
          </p:cNvPr>
          <p:cNvSpPr>
            <a:spLocks noGrp="1"/>
          </p:cNvSpPr>
          <p:nvPr>
            <p:ph type="title"/>
          </p:nvPr>
        </p:nvSpPr>
        <p:spPr/>
        <p:txBody>
          <a:bodyPr/>
          <a:lstStyle/>
          <a:p>
            <a:r>
              <a:rPr lang="en-US" dirty="0"/>
              <a:t>Baseline scheduler</a:t>
            </a:r>
          </a:p>
        </p:txBody>
      </p:sp>
      <p:sp>
        <p:nvSpPr>
          <p:cNvPr id="3" name="Content Placeholder 2">
            <a:extLst>
              <a:ext uri="{FF2B5EF4-FFF2-40B4-BE49-F238E27FC236}">
                <a16:creationId xmlns:a16="http://schemas.microsoft.com/office/drawing/2014/main" id="{7CD64EF1-BF34-DB06-868F-891A331B44EF}"/>
              </a:ext>
            </a:extLst>
          </p:cNvPr>
          <p:cNvSpPr>
            <a:spLocks noGrp="1"/>
          </p:cNvSpPr>
          <p:nvPr>
            <p:ph idx="1"/>
          </p:nvPr>
        </p:nvSpPr>
        <p:spPr/>
        <p:txBody>
          <a:bodyPr/>
          <a:lstStyle/>
          <a:p>
            <a:r>
              <a:rPr lang="en-US" dirty="0"/>
              <a:t>Cyclic rule: start at 1 -&gt; top -&gt; bottom -&gt; repeat</a:t>
            </a:r>
          </a:p>
          <a:p>
            <a:r>
              <a:rPr lang="en-US" dirty="0"/>
              <a:t>Metrics (1 episode):</a:t>
            </a:r>
          </a:p>
          <a:p>
            <a:pPr lvl="1"/>
            <a:r>
              <a:rPr lang="en-US" dirty="0"/>
              <a:t>Reward = around 2300</a:t>
            </a:r>
          </a:p>
          <a:p>
            <a:pPr lvl="1"/>
            <a:r>
              <a:rPr lang="en-US" dirty="0"/>
              <a:t>Cumulative wait = 37k passenger – seconds</a:t>
            </a:r>
          </a:p>
          <a:p>
            <a:pPr lvl="1"/>
            <a:r>
              <a:rPr lang="en-US" dirty="0"/>
              <a:t>Idle moves = 14</a:t>
            </a:r>
          </a:p>
          <a:p>
            <a:endParaRPr lang="en-US" dirty="0"/>
          </a:p>
        </p:txBody>
      </p:sp>
    </p:spTree>
    <p:extLst>
      <p:ext uri="{BB962C8B-B14F-4D97-AF65-F5344CB8AC3E}">
        <p14:creationId xmlns:p14="http://schemas.microsoft.com/office/powerpoint/2010/main" val="357862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9563-675A-E3FF-C51E-66EB1892307D}"/>
              </a:ext>
            </a:extLst>
          </p:cNvPr>
          <p:cNvSpPr>
            <a:spLocks noGrp="1"/>
          </p:cNvSpPr>
          <p:nvPr>
            <p:ph type="title"/>
          </p:nvPr>
        </p:nvSpPr>
        <p:spPr/>
        <p:txBody>
          <a:bodyPr/>
          <a:lstStyle/>
          <a:p>
            <a:r>
              <a:rPr lang="en-US" dirty="0"/>
              <a:t>RL agent architecture	</a:t>
            </a:r>
          </a:p>
        </p:txBody>
      </p:sp>
      <p:sp>
        <p:nvSpPr>
          <p:cNvPr id="3" name="Content Placeholder 2">
            <a:extLst>
              <a:ext uri="{FF2B5EF4-FFF2-40B4-BE49-F238E27FC236}">
                <a16:creationId xmlns:a16="http://schemas.microsoft.com/office/drawing/2014/main" id="{3E0253C7-286C-5FD4-295A-966451A60A7D}"/>
              </a:ext>
            </a:extLst>
          </p:cNvPr>
          <p:cNvSpPr>
            <a:spLocks noGrp="1"/>
          </p:cNvSpPr>
          <p:nvPr>
            <p:ph idx="1"/>
          </p:nvPr>
        </p:nvSpPr>
        <p:spPr/>
        <p:txBody>
          <a:bodyPr/>
          <a:lstStyle/>
          <a:p>
            <a:r>
              <a:rPr lang="en-US" dirty="0"/>
              <a:t>Algorithm: Tabular Q-learning</a:t>
            </a:r>
          </a:p>
          <a:p>
            <a:pPr lvl="1"/>
            <a:r>
              <a:rPr lang="el-GR" dirty="0"/>
              <a:t>α</a:t>
            </a:r>
            <a:r>
              <a:rPr lang="en-US" dirty="0"/>
              <a:t>=0.1 (learning rate)</a:t>
            </a:r>
            <a:endParaRPr lang="el-GR" dirty="0"/>
          </a:p>
          <a:p>
            <a:pPr lvl="1"/>
            <a:r>
              <a:rPr lang="el-GR" dirty="0"/>
              <a:t>γ</a:t>
            </a:r>
            <a:r>
              <a:rPr lang="en-US" dirty="0"/>
              <a:t>=0.95 (</a:t>
            </a:r>
            <a:r>
              <a:rPr lang="en-US" dirty="0" err="1"/>
              <a:t>disount</a:t>
            </a:r>
            <a:r>
              <a:rPr lang="en-US" dirty="0"/>
              <a:t>)</a:t>
            </a:r>
            <a:endParaRPr lang="el-GR" dirty="0"/>
          </a:p>
          <a:p>
            <a:pPr lvl="1"/>
            <a:r>
              <a:rPr lang="el-GR" dirty="0"/>
              <a:t>ε</a:t>
            </a:r>
            <a:r>
              <a:rPr lang="en-US" dirty="0"/>
              <a:t>-greedy, </a:t>
            </a:r>
            <a:r>
              <a:rPr lang="el-GR" dirty="0"/>
              <a:t>ε</a:t>
            </a:r>
            <a:r>
              <a:rPr lang="en-US" dirty="0"/>
              <a:t>_0 = 1, decay 0.99 -&gt; </a:t>
            </a:r>
            <a:r>
              <a:rPr lang="el-GR" dirty="0"/>
              <a:t>ε</a:t>
            </a:r>
            <a:r>
              <a:rPr lang="en-US" dirty="0"/>
              <a:t>_min 0.05</a:t>
            </a:r>
          </a:p>
          <a:p>
            <a:r>
              <a:rPr lang="en-US" dirty="0"/>
              <a:t>Actions: {up, down, idle}</a:t>
            </a:r>
          </a:p>
          <a:p>
            <a:r>
              <a:rPr lang="en-US" dirty="0"/>
              <a:t>Update: Q(</a:t>
            </a:r>
            <a:r>
              <a:rPr lang="en-US" dirty="0" err="1"/>
              <a:t>s,a</a:t>
            </a:r>
            <a:r>
              <a:rPr lang="en-US" dirty="0"/>
              <a:t>) &lt;- Q+</a:t>
            </a:r>
            <a:r>
              <a:rPr lang="el-GR" dirty="0"/>
              <a:t> α</a:t>
            </a:r>
            <a:r>
              <a:rPr lang="en-US" dirty="0"/>
              <a:t>(r+</a:t>
            </a:r>
            <a:r>
              <a:rPr lang="el-GR" dirty="0"/>
              <a:t> γ</a:t>
            </a:r>
            <a:r>
              <a:rPr lang="en-US" dirty="0"/>
              <a:t>* </a:t>
            </a:r>
            <a:r>
              <a:rPr lang="en-US" dirty="0" err="1"/>
              <a:t>max_a</a:t>
            </a:r>
            <a:r>
              <a:rPr lang="en-US" dirty="0"/>
              <a:t>’ Q(s’, a’)-Q)</a:t>
            </a:r>
            <a:endParaRPr lang="el-GR" dirty="0"/>
          </a:p>
          <a:p>
            <a:pPr lvl="1"/>
            <a:endParaRPr lang="el-GR" dirty="0"/>
          </a:p>
          <a:p>
            <a:pPr marL="457200" lvl="1" indent="0">
              <a:buNone/>
            </a:pPr>
            <a:endParaRPr lang="en-US" dirty="0"/>
          </a:p>
        </p:txBody>
      </p:sp>
    </p:spTree>
    <p:extLst>
      <p:ext uri="{BB962C8B-B14F-4D97-AF65-F5344CB8AC3E}">
        <p14:creationId xmlns:p14="http://schemas.microsoft.com/office/powerpoint/2010/main" val="12917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7BC9-D626-3479-4833-6FD112C14782}"/>
              </a:ext>
            </a:extLst>
          </p:cNvPr>
          <p:cNvSpPr>
            <a:spLocks noGrp="1"/>
          </p:cNvSpPr>
          <p:nvPr>
            <p:ph type="title"/>
          </p:nvPr>
        </p:nvSpPr>
        <p:spPr/>
        <p:txBody>
          <a:bodyPr/>
          <a:lstStyle/>
          <a:p>
            <a:r>
              <a:rPr lang="en-US" dirty="0"/>
              <a:t>Reward function</a:t>
            </a:r>
          </a:p>
        </p:txBody>
      </p:sp>
      <p:sp>
        <p:nvSpPr>
          <p:cNvPr id="3" name="Content Placeholder 2">
            <a:extLst>
              <a:ext uri="{FF2B5EF4-FFF2-40B4-BE49-F238E27FC236}">
                <a16:creationId xmlns:a16="http://schemas.microsoft.com/office/drawing/2014/main" id="{19A32F73-D139-28A8-A230-F3BD0663842E}"/>
              </a:ext>
            </a:extLst>
          </p:cNvPr>
          <p:cNvSpPr>
            <a:spLocks noGrp="1"/>
          </p:cNvSpPr>
          <p:nvPr>
            <p:ph idx="1"/>
          </p:nvPr>
        </p:nvSpPr>
        <p:spPr/>
        <p:txBody>
          <a:bodyPr/>
          <a:lstStyle/>
          <a:p>
            <a:r>
              <a:rPr lang="en-US" dirty="0"/>
              <a:t>R=+10 * (# passengers picked up); -1 when elevator arrives but serves –</a:t>
            </a:r>
          </a:p>
          <a:p>
            <a:r>
              <a:rPr lang="en-US" dirty="0"/>
              <a:t>Pros:</a:t>
            </a:r>
          </a:p>
          <a:p>
            <a:pPr lvl="1"/>
            <a:r>
              <a:rPr lang="en-US" dirty="0"/>
              <a:t>Strong push to stop where service is needed </a:t>
            </a:r>
          </a:p>
          <a:p>
            <a:r>
              <a:rPr lang="en-US" dirty="0"/>
              <a:t>Cons:</a:t>
            </a:r>
          </a:p>
          <a:p>
            <a:pPr lvl="1"/>
            <a:r>
              <a:rPr lang="en-US" dirty="0"/>
              <a:t>No explicit energy penalty -&gt; agent may “cruise” seeking pickups</a:t>
            </a:r>
          </a:p>
          <a:p>
            <a:r>
              <a:rPr lang="en-US" dirty="0"/>
              <a:t>Next iteration: R = 10 * served – </a:t>
            </a:r>
            <a:r>
              <a:rPr lang="el-GR" dirty="0"/>
              <a:t>λ</a:t>
            </a:r>
            <a:r>
              <a:rPr lang="en-US" dirty="0"/>
              <a:t> * </a:t>
            </a:r>
            <a:r>
              <a:rPr lang="en-US" dirty="0" err="1"/>
              <a:t>move_cost</a:t>
            </a:r>
            <a:r>
              <a:rPr lang="en-US" dirty="0"/>
              <a:t> – </a:t>
            </a:r>
            <a:r>
              <a:rPr lang="el-GR" dirty="0"/>
              <a:t>μ</a:t>
            </a:r>
            <a:r>
              <a:rPr lang="en-US" dirty="0"/>
              <a:t> * </a:t>
            </a:r>
            <a:r>
              <a:rPr lang="en-US" dirty="0" err="1"/>
              <a:t>queue_length</a:t>
            </a:r>
            <a:endParaRPr lang="en-US" dirty="0"/>
          </a:p>
          <a:p>
            <a:endParaRPr lang="en-US" dirty="0"/>
          </a:p>
          <a:p>
            <a:pPr marL="0" indent="0">
              <a:buNone/>
            </a:pPr>
            <a:r>
              <a:rPr lang="en-US" sz="1500" i="1" dirty="0"/>
              <a:t>Noted: </a:t>
            </a:r>
            <a:r>
              <a:rPr lang="el-GR" sz="1500" i="1" dirty="0"/>
              <a:t>λ</a:t>
            </a:r>
            <a:r>
              <a:rPr lang="en-US" sz="1500" i="1" dirty="0"/>
              <a:t> =0.5 initial grid-search; </a:t>
            </a:r>
            <a:r>
              <a:rPr lang="el-GR" sz="1500" i="1" dirty="0"/>
              <a:t>μ</a:t>
            </a:r>
            <a:r>
              <a:rPr lang="en-US" sz="1500" i="1" dirty="0"/>
              <a:t> gives global congestion awareness.</a:t>
            </a:r>
          </a:p>
        </p:txBody>
      </p:sp>
    </p:spTree>
    <p:extLst>
      <p:ext uri="{BB962C8B-B14F-4D97-AF65-F5344CB8AC3E}">
        <p14:creationId xmlns:p14="http://schemas.microsoft.com/office/powerpoint/2010/main" val="196364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ABD3-72E3-1FBA-6D92-B1F3A6EC204D}"/>
              </a:ext>
            </a:extLst>
          </p:cNvPr>
          <p:cNvSpPr>
            <a:spLocks noGrp="1"/>
          </p:cNvSpPr>
          <p:nvPr>
            <p:ph type="title"/>
          </p:nvPr>
        </p:nvSpPr>
        <p:spPr/>
        <p:txBody>
          <a:bodyPr/>
          <a:lstStyle/>
          <a:p>
            <a:r>
              <a:rPr lang="en-US" dirty="0" err="1"/>
              <a:t>State&amp;action</a:t>
            </a:r>
            <a:r>
              <a:rPr lang="en-US" dirty="0"/>
              <a:t> space size	</a:t>
            </a:r>
          </a:p>
        </p:txBody>
      </p:sp>
      <p:sp>
        <p:nvSpPr>
          <p:cNvPr id="3" name="Content Placeholder 2">
            <a:extLst>
              <a:ext uri="{FF2B5EF4-FFF2-40B4-BE49-F238E27FC236}">
                <a16:creationId xmlns:a16="http://schemas.microsoft.com/office/drawing/2014/main" id="{C364EB2B-BAFA-B4A7-A6AF-AA9752CA6006}"/>
              </a:ext>
            </a:extLst>
          </p:cNvPr>
          <p:cNvSpPr>
            <a:spLocks noGrp="1"/>
          </p:cNvSpPr>
          <p:nvPr>
            <p:ph idx="1"/>
          </p:nvPr>
        </p:nvSpPr>
        <p:spPr/>
        <p:txBody>
          <a:bodyPr/>
          <a:lstStyle/>
          <a:p>
            <a:r>
              <a:rPr lang="en-US" dirty="0"/>
              <a:t>Waiting count clipped 0-3, 4^10 around 1M states * 10 floors</a:t>
            </a:r>
          </a:p>
          <a:p>
            <a:r>
              <a:rPr lang="en-US" dirty="0"/>
              <a:t>With 3 actions -&gt; 3M Q-values (Ok for RAM)</a:t>
            </a:r>
          </a:p>
          <a:p>
            <a:r>
              <a:rPr lang="en-US" dirty="0"/>
              <a:t>Scalability warning: 2 elevators -&gt; state explodes -&gt; need DQN</a:t>
            </a:r>
          </a:p>
        </p:txBody>
      </p:sp>
    </p:spTree>
    <p:extLst>
      <p:ext uri="{BB962C8B-B14F-4D97-AF65-F5344CB8AC3E}">
        <p14:creationId xmlns:p14="http://schemas.microsoft.com/office/powerpoint/2010/main" val="225545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98489-8D52-19BB-95E0-D65031240EA6}"/>
              </a:ext>
            </a:extLst>
          </p:cNvPr>
          <p:cNvSpPr>
            <a:spLocks noGrp="1"/>
          </p:cNvSpPr>
          <p:nvPr>
            <p:ph type="title"/>
          </p:nvPr>
        </p:nvSpPr>
        <p:spPr>
          <a:xfrm>
            <a:off x="704088" y="914400"/>
            <a:ext cx="10780776" cy="1180210"/>
          </a:xfrm>
        </p:spPr>
        <p:txBody>
          <a:bodyPr>
            <a:normAutofit/>
          </a:bodyPr>
          <a:lstStyle/>
          <a:p>
            <a:r>
              <a:rPr lang="en-US" dirty="0"/>
              <a:t>Learning curve	</a:t>
            </a:r>
          </a:p>
        </p:txBody>
      </p:sp>
      <p:cxnSp>
        <p:nvCxnSpPr>
          <p:cNvPr id="14" name="Straight Connector 13">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chart&#10;&#10;AI-generated content may be incorrect.">
            <a:extLst>
              <a:ext uri="{FF2B5EF4-FFF2-40B4-BE49-F238E27FC236}">
                <a16:creationId xmlns:a16="http://schemas.microsoft.com/office/drawing/2014/main" id="{2D1659E0-F8A7-6BB5-26A7-32A3A2D3F5B2}"/>
              </a:ext>
            </a:extLst>
          </p:cNvPr>
          <p:cNvPicPr>
            <a:picLocks noChangeAspect="1"/>
          </p:cNvPicPr>
          <p:nvPr/>
        </p:nvPicPr>
        <p:blipFill>
          <a:blip r:embed="rId3"/>
          <a:stretch>
            <a:fillRect/>
          </a:stretch>
        </p:blipFill>
        <p:spPr>
          <a:xfrm>
            <a:off x="1057893" y="2286633"/>
            <a:ext cx="5034312" cy="3876421"/>
          </a:xfrm>
          <a:prstGeom prst="rect">
            <a:avLst/>
          </a:prstGeom>
        </p:spPr>
      </p:pic>
      <p:sp>
        <p:nvSpPr>
          <p:cNvPr id="3" name="Content Placeholder 2">
            <a:extLst>
              <a:ext uri="{FF2B5EF4-FFF2-40B4-BE49-F238E27FC236}">
                <a16:creationId xmlns:a16="http://schemas.microsoft.com/office/drawing/2014/main" id="{058DB77E-DEAC-FBE1-811B-58A6432F3F71}"/>
              </a:ext>
            </a:extLst>
          </p:cNvPr>
          <p:cNvSpPr>
            <a:spLocks noGrp="1"/>
          </p:cNvSpPr>
          <p:nvPr>
            <p:ph idx="1"/>
          </p:nvPr>
        </p:nvSpPr>
        <p:spPr>
          <a:xfrm>
            <a:off x="6664960" y="2346960"/>
            <a:ext cx="4819903" cy="3775456"/>
          </a:xfrm>
        </p:spPr>
        <p:txBody>
          <a:bodyPr>
            <a:normAutofit/>
          </a:bodyPr>
          <a:lstStyle/>
          <a:p>
            <a:r>
              <a:rPr lang="en-US" dirty="0"/>
              <a:t>Rapid gain: surpasses baseline by episode 15</a:t>
            </a:r>
          </a:p>
          <a:p>
            <a:r>
              <a:rPr lang="en-US" dirty="0"/>
              <a:t>Peak around episode 40; variance increases afterward</a:t>
            </a:r>
          </a:p>
          <a:p>
            <a:r>
              <a:rPr lang="en-US" dirty="0"/>
              <a:t>Moving- average confirms stable improvement.</a:t>
            </a:r>
          </a:p>
        </p:txBody>
      </p:sp>
    </p:spTree>
    <p:extLst>
      <p:ext uri="{BB962C8B-B14F-4D97-AF65-F5344CB8AC3E}">
        <p14:creationId xmlns:p14="http://schemas.microsoft.com/office/powerpoint/2010/main" val="158152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056D-28DE-0178-F6DB-EDCE3F0E09C8}"/>
              </a:ext>
            </a:extLst>
          </p:cNvPr>
          <p:cNvSpPr>
            <a:spLocks noGrp="1"/>
          </p:cNvSpPr>
          <p:nvPr>
            <p:ph type="title"/>
          </p:nvPr>
        </p:nvSpPr>
        <p:spPr/>
        <p:txBody>
          <a:bodyPr/>
          <a:lstStyle/>
          <a:p>
            <a:r>
              <a:rPr lang="en-US" dirty="0"/>
              <a:t>Exploration vs. exploitation </a:t>
            </a:r>
          </a:p>
        </p:txBody>
      </p:sp>
      <p:sp>
        <p:nvSpPr>
          <p:cNvPr id="3" name="Content Placeholder 2">
            <a:extLst>
              <a:ext uri="{FF2B5EF4-FFF2-40B4-BE49-F238E27FC236}">
                <a16:creationId xmlns:a16="http://schemas.microsoft.com/office/drawing/2014/main" id="{F526215F-782A-E1F9-8505-00E1A46DF750}"/>
              </a:ext>
            </a:extLst>
          </p:cNvPr>
          <p:cNvSpPr>
            <a:spLocks noGrp="1"/>
          </p:cNvSpPr>
          <p:nvPr>
            <p:ph idx="1"/>
          </p:nvPr>
        </p:nvSpPr>
        <p:spPr/>
        <p:txBody>
          <a:bodyPr/>
          <a:lstStyle/>
          <a:p>
            <a:r>
              <a:rPr lang="el-GR" dirty="0"/>
              <a:t>ε</a:t>
            </a:r>
            <a:r>
              <a:rPr lang="en-US" dirty="0"/>
              <a:t> drops 1 -&gt; 0.37 over 100 episodes</a:t>
            </a:r>
          </a:p>
          <a:p>
            <a:r>
              <a:rPr lang="en-US" dirty="0"/>
              <a:t>Leaves ~5% random moves for continual exploration</a:t>
            </a:r>
          </a:p>
          <a:p>
            <a:r>
              <a:rPr lang="en-US" dirty="0"/>
              <a:t>Possible tweak: freeze </a:t>
            </a:r>
            <a:r>
              <a:rPr lang="el-GR" dirty="0"/>
              <a:t>ε</a:t>
            </a:r>
            <a:r>
              <a:rPr lang="en-US" dirty="0"/>
              <a:t> earlier for steadier policy</a:t>
            </a:r>
          </a:p>
          <a:p>
            <a:endParaRPr lang="el-GR" dirty="0"/>
          </a:p>
        </p:txBody>
      </p:sp>
    </p:spTree>
    <p:extLst>
      <p:ext uri="{BB962C8B-B14F-4D97-AF65-F5344CB8AC3E}">
        <p14:creationId xmlns:p14="http://schemas.microsoft.com/office/powerpoint/2010/main" val="53116589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1442</Words>
  <Application>Microsoft Macintosh PowerPoint</Application>
  <PresentationFormat>Widescreen</PresentationFormat>
  <Paragraphs>121</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Calisto MT</vt:lpstr>
      <vt:lpstr>Univers Condensed</vt:lpstr>
      <vt:lpstr>ChronicleVTI</vt:lpstr>
      <vt:lpstr>RL-Driven Elevator Dispatch Optimization</vt:lpstr>
      <vt:lpstr>Problem statement </vt:lpstr>
      <vt:lpstr>Simulation environment  </vt:lpstr>
      <vt:lpstr>Baseline scheduler</vt:lpstr>
      <vt:lpstr>RL agent architecture </vt:lpstr>
      <vt:lpstr>Reward function</vt:lpstr>
      <vt:lpstr>State&amp;action space size </vt:lpstr>
      <vt:lpstr>Learning curve </vt:lpstr>
      <vt:lpstr>Exploration vs. exploitation </vt:lpstr>
      <vt:lpstr>Wait time comarison</vt:lpstr>
      <vt:lpstr>Energy proxy: idle moves</vt:lpstr>
      <vt:lpstr>Hyperparameter sensitivity </vt:lpstr>
      <vt:lpstr>Observed failure modes </vt:lpstr>
      <vt:lpstr>Roadmap to DQN </vt:lpstr>
      <vt:lpstr>Scalability &amp; deployment </vt:lpstr>
      <vt:lpstr>Key 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Kaiwen Shao</dc:creator>
  <cp:lastModifiedBy>Kaiwen Shao</cp:lastModifiedBy>
  <cp:revision>1</cp:revision>
  <dcterms:created xsi:type="dcterms:W3CDTF">2025-04-22T19:24:58Z</dcterms:created>
  <dcterms:modified xsi:type="dcterms:W3CDTF">2025-04-22T20:01:35Z</dcterms:modified>
</cp:coreProperties>
</file>