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16"/>
  </p:notesMasterIdLst>
  <p:handoutMasterIdLst>
    <p:handoutMasterId r:id="rId17"/>
  </p:handoutMasterIdLst>
  <p:sldIdLst>
    <p:sldId id="282" r:id="rId2"/>
    <p:sldId id="286" r:id="rId3"/>
    <p:sldId id="273" r:id="rId4"/>
    <p:sldId id="274" r:id="rId5"/>
    <p:sldId id="281" r:id="rId6"/>
    <p:sldId id="276" r:id="rId7"/>
    <p:sldId id="275" r:id="rId8"/>
    <p:sldId id="280" r:id="rId9"/>
    <p:sldId id="283" r:id="rId10"/>
    <p:sldId id="284" r:id="rId11"/>
    <p:sldId id="288" r:id="rId12"/>
    <p:sldId id="290" r:id="rId13"/>
    <p:sldId id="289" r:id="rId14"/>
    <p:sldId id="291" r:id="rId15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33" autoAdjust="0"/>
  </p:normalViewPr>
  <p:slideViewPr>
    <p:cSldViewPr snapToObjects="1">
      <p:cViewPr>
        <p:scale>
          <a:sx n="76" d="100"/>
          <a:sy n="76" d="100"/>
        </p:scale>
        <p:origin x="-1308" y="-246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854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6" charset="0"/>
              </a:rPr>
              <a:t>	CSC </a:t>
            </a:r>
            <a:r>
              <a:rPr lang="en-US" sz="1400" dirty="0" smtClean="0">
                <a:latin typeface="Times New Roman" pitchFamily="16" charset="0"/>
              </a:rPr>
              <a:t>176 Object-oriented Programming</a:t>
            </a:r>
            <a:endParaRPr lang="en-US" sz="1400" dirty="0">
              <a:latin typeface="Times New Roman" pitchFamily="16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6" charset="0"/>
              </a:rPr>
              <a:t>	Page </a:t>
            </a:r>
            <a:fld id="{89DB4331-8F94-436F-8672-B49B5CD9237E}" type="slidenum">
              <a:rPr lang="en-US" sz="10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94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6" charset="0"/>
              </a:rPr>
              <a:t>CSC171 Course Introduction	Page </a:t>
            </a:r>
            <a:fld id="{E57744F0-D62D-450C-BA0C-FC249107C8EF}" type="slidenum">
              <a:rPr lang="en-US" sz="14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59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176</a:t>
            </a:r>
            <a:r>
              <a:rPr lang="en-US" sz="1400" baseline="0" dirty="0">
                <a:latin typeface="Arial" charset="0"/>
              </a:rPr>
              <a:t> </a:t>
            </a:r>
            <a:r>
              <a:rPr lang="en-US" sz="1400" baseline="0" dirty="0" smtClean="0">
                <a:latin typeface="Arial" charset="0"/>
              </a:rPr>
              <a:t>More about Classes and Objects	</a:t>
            </a:r>
            <a:r>
              <a:rPr lang="en-US" sz="1400" dirty="0">
                <a:latin typeface="Arial" charset="0"/>
              </a:rPr>
              <a:t>	Slide </a:t>
            </a:r>
            <a:fld id="{0BD533D4-4DEB-451D-A47A-F4EE4972C26B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hyperlink" Target="https://docs.oracle.com/javafx/2/ap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Java GUI programming</a:t>
            </a:r>
          </a:p>
          <a:p>
            <a:r>
              <a:rPr lang="en-US" dirty="0" smtClean="0"/>
              <a:t>OO relationships</a:t>
            </a:r>
          </a:p>
          <a:p>
            <a:r>
              <a:rPr lang="en-US" dirty="0" smtClean="0"/>
              <a:t>More on loops</a:t>
            </a:r>
          </a:p>
          <a:p>
            <a:r>
              <a:rPr lang="en-US" dirty="0" smtClean="0"/>
              <a:t>1D Arrays</a:t>
            </a:r>
          </a:p>
          <a:p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Relationships</a:t>
            </a:r>
            <a:br>
              <a:rPr lang="en-US" dirty="0" smtClean="0"/>
            </a:br>
            <a:r>
              <a:rPr lang="en-US" sz="2000" dirty="0" smtClean="0"/>
              <a:t>(Java GUI Example)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Class diagram</a:t>
            </a:r>
          </a:p>
          <a:p>
            <a:pPr lvl="1"/>
            <a:r>
              <a:rPr lang="en-US" sz="2000" dirty="0" smtClean="0"/>
              <a:t>A way to show relationships between the classes in your solution</a:t>
            </a:r>
          </a:p>
          <a:p>
            <a:pPr lvl="1"/>
            <a:r>
              <a:rPr lang="en-US" sz="2000" dirty="0" smtClean="0"/>
              <a:t>Notation</a:t>
            </a:r>
          </a:p>
          <a:p>
            <a:pPr lvl="2"/>
            <a:r>
              <a:rPr lang="en-US" sz="1800" dirty="0" smtClean="0"/>
              <a:t>Class</a:t>
            </a:r>
          </a:p>
          <a:p>
            <a:pPr lvl="3"/>
            <a:r>
              <a:rPr lang="en-US" sz="1600" dirty="0" smtClean="0"/>
              <a:t>Represented by a rectangle</a:t>
            </a:r>
          </a:p>
          <a:p>
            <a:pPr lvl="3"/>
            <a:r>
              <a:rPr lang="en-US" sz="1600" dirty="0" smtClean="0"/>
              <a:t>Shows class name, attributes, and methods</a:t>
            </a:r>
          </a:p>
          <a:p>
            <a:pPr lvl="2"/>
            <a:r>
              <a:rPr lang="en-US" sz="1800" dirty="0" smtClean="0"/>
              <a:t>Relationships</a:t>
            </a:r>
          </a:p>
          <a:p>
            <a:pPr lvl="3"/>
            <a:r>
              <a:rPr lang="en-US" sz="1600" dirty="0" smtClean="0"/>
              <a:t>Aggregation</a:t>
            </a:r>
          </a:p>
          <a:p>
            <a:pPr lvl="3"/>
            <a:r>
              <a:rPr lang="en-US" sz="1600" dirty="0" smtClean="0"/>
              <a:t>Composition</a:t>
            </a:r>
          </a:p>
          <a:p>
            <a:pPr lvl="3"/>
            <a:r>
              <a:rPr lang="en-US" sz="1600" dirty="0" smtClean="0"/>
              <a:t>Inheritance</a:t>
            </a:r>
          </a:p>
          <a:p>
            <a:pPr lvl="3"/>
            <a:r>
              <a:rPr lang="en-US" sz="1600" dirty="0" smtClean="0"/>
              <a:t>Association</a:t>
            </a:r>
          </a:p>
          <a:p>
            <a:pPr lvl="3"/>
            <a:r>
              <a:rPr lang="en-US" sz="1600" dirty="0" smtClean="0"/>
              <a:t>Dependency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15200" y="3505200"/>
            <a:ext cx="973807" cy="830997"/>
            <a:chOff x="7315200" y="3886200"/>
            <a:chExt cx="973807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7315200" y="3886200"/>
              <a:ext cx="97380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ClassName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15200" y="4163199"/>
              <a:ext cx="97380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Attributes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5200" y="4440198"/>
              <a:ext cx="97380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Methods</a:t>
              </a:r>
              <a:endParaRPr lang="en-US" sz="1200" dirty="0"/>
            </a:p>
          </p:txBody>
        </p:sp>
      </p:grpSp>
      <p:cxnSp>
        <p:nvCxnSpPr>
          <p:cNvPr id="11" name="Straight Connector 10"/>
          <p:cNvCxnSpPr/>
          <p:nvPr/>
        </p:nvCxnSpPr>
        <p:spPr bwMode="auto">
          <a:xfrm>
            <a:off x="3834963" y="5687259"/>
            <a:ext cx="152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3815801" y="4988546"/>
            <a:ext cx="1562324" cy="182880"/>
            <a:chOff x="3847876" y="5471159"/>
            <a:chExt cx="1562324" cy="182880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3886200" y="55626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/>
            <p:cNvSpPr>
              <a:spLocks noChangeAspect="1"/>
            </p:cNvSpPr>
            <p:nvPr/>
          </p:nvSpPr>
          <p:spPr bwMode="auto">
            <a:xfrm rot="2700000">
              <a:off x="3847876" y="5471159"/>
              <a:ext cx="182880" cy="18288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96639" y="4683747"/>
            <a:ext cx="1562324" cy="182880"/>
            <a:chOff x="3847876" y="5166358"/>
            <a:chExt cx="1562324" cy="182880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3886200" y="52578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Rectangle 18"/>
            <p:cNvSpPr>
              <a:spLocks noChangeAspect="1"/>
            </p:cNvSpPr>
            <p:nvPr/>
          </p:nvSpPr>
          <p:spPr bwMode="auto">
            <a:xfrm rot="2700000">
              <a:off x="3847876" y="5166358"/>
              <a:ext cx="182880" cy="1828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77925" y="5278716"/>
            <a:ext cx="1600199" cy="212141"/>
            <a:chOff x="3810001" y="5761328"/>
            <a:chExt cx="1600199" cy="212141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3886200" y="58674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Isosceles Triangle 19"/>
            <p:cNvSpPr>
              <a:spLocks noChangeAspect="1"/>
            </p:cNvSpPr>
            <p:nvPr/>
          </p:nvSpPr>
          <p:spPr bwMode="auto">
            <a:xfrm rot="16200000">
              <a:off x="3795370" y="5775959"/>
              <a:ext cx="212141" cy="18288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 bwMode="auto">
          <a:xfrm>
            <a:off x="5625439" y="5689587"/>
            <a:ext cx="152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lg" len="lg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834963" y="5941272"/>
            <a:ext cx="152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arrow" w="lg" len="lg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14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Relationships</a:t>
            </a:r>
            <a:br>
              <a:rPr lang="en-US" dirty="0" smtClean="0"/>
            </a:br>
            <a:r>
              <a:rPr lang="en-US" sz="2000" dirty="0" smtClean="0"/>
              <a:t>(Java GUI Example, 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API documentation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common JavaFX classes and their relationships to each 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0"/>
            <a:ext cx="6094860" cy="29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Relationships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/>
              <a:t>Java GUI Example, cont’d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</a:t>
            </a:r>
            <a:r>
              <a:rPr lang="en-US" dirty="0"/>
              <a:t>class diagram for </a:t>
            </a:r>
            <a:r>
              <a:rPr lang="en-US" dirty="0" smtClean="0"/>
              <a:t>BMI_6_Obj</a:t>
            </a:r>
          </a:p>
          <a:p>
            <a:pPr lvl="1"/>
            <a:r>
              <a:rPr lang="en-US" dirty="0" smtClean="0"/>
              <a:t>Focus on use of </a:t>
            </a:r>
            <a:r>
              <a:rPr lang="en-US" dirty="0" err="1" smtClean="0"/>
              <a:t>JavaFX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2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Relationships</a:t>
            </a:r>
            <a:br>
              <a:rPr lang="en-US" dirty="0" smtClean="0"/>
            </a:br>
            <a:r>
              <a:rPr lang="en-US" sz="2000" dirty="0" smtClean="0"/>
              <a:t>(Identify, Draw)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Identify the type of OO relationship</a:t>
            </a:r>
          </a:p>
          <a:p>
            <a:pPr lvl="1"/>
            <a:r>
              <a:rPr lang="en-US" sz="2000" dirty="0"/>
              <a:t>A novel is a book</a:t>
            </a:r>
          </a:p>
          <a:p>
            <a:pPr lvl="1"/>
            <a:r>
              <a:rPr lang="en-US" sz="2000" dirty="0"/>
              <a:t>A student takes </a:t>
            </a:r>
            <a:r>
              <a:rPr lang="en-US" sz="2000" smtClean="0"/>
              <a:t>a class</a:t>
            </a:r>
            <a:endParaRPr lang="en-US" sz="2000" dirty="0"/>
          </a:p>
          <a:p>
            <a:pPr lvl="1"/>
            <a:r>
              <a:rPr lang="en-US" sz="2000" dirty="0" smtClean="0"/>
              <a:t>A motorcycle has two wheels</a:t>
            </a:r>
          </a:p>
          <a:p>
            <a:pPr lvl="1"/>
            <a:r>
              <a:rPr lang="en-US" sz="2000" dirty="0" smtClean="0"/>
              <a:t>A mother has a child</a:t>
            </a:r>
          </a:p>
          <a:p>
            <a:pPr lvl="1"/>
            <a:r>
              <a:rPr lang="en-US" sz="2000" dirty="0" smtClean="0"/>
              <a:t>A hammer is a tool</a:t>
            </a:r>
          </a:p>
          <a:p>
            <a:r>
              <a:rPr lang="en-US" sz="2400" dirty="0" smtClean="0"/>
              <a:t>Draw class diagram for each relationship</a:t>
            </a:r>
          </a:p>
          <a:p>
            <a:r>
              <a:rPr lang="en-US" sz="2400" dirty="0" smtClean="0"/>
              <a:t>Identify sample attributes and methods</a:t>
            </a:r>
          </a:p>
          <a:p>
            <a:r>
              <a:rPr lang="en-US" sz="2400" dirty="0" smtClean="0"/>
              <a:t>Write code to demo use of inheritance, aggregation, composition</a:t>
            </a:r>
          </a:p>
        </p:txBody>
      </p:sp>
    </p:spTree>
    <p:extLst>
      <p:ext uri="{BB962C8B-B14F-4D97-AF65-F5344CB8AC3E}">
        <p14:creationId xmlns:p14="http://schemas.microsoft.com/office/powerpoint/2010/main" val="26732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4648200"/>
          </a:xfrm>
        </p:spPr>
        <p:txBody>
          <a:bodyPr/>
          <a:lstStyle/>
          <a:p>
            <a:r>
              <a:rPr lang="en-US" sz="2000" dirty="0" smtClean="0"/>
              <a:t>Previously covered</a:t>
            </a:r>
          </a:p>
          <a:p>
            <a:pPr lvl="1"/>
            <a:r>
              <a:rPr lang="en-US" sz="1600" dirty="0" smtClean="0"/>
              <a:t>Most of chapter 2 (Java basics) &amp; chapter 3 (selection)</a:t>
            </a:r>
          </a:p>
          <a:p>
            <a:pPr lvl="1"/>
            <a:r>
              <a:rPr lang="en-US" sz="1600" dirty="0"/>
              <a:t>Covered 4.2 (common math functions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5.2 (while)</a:t>
            </a:r>
          </a:p>
          <a:p>
            <a:pPr lvl="1"/>
            <a:r>
              <a:rPr lang="en-US" sz="1600" dirty="0" smtClean="0"/>
              <a:t>6.2, 6.3 &amp; 6.5 (defining/calling a method, passing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9.2, 9.4 &amp; 9.6 (define class, construct </a:t>
            </a:r>
            <a:r>
              <a:rPr lang="en-US" sz="1600" dirty="0" err="1" smtClean="0"/>
              <a:t>obj</a:t>
            </a:r>
            <a:r>
              <a:rPr lang="en-US" sz="1600" dirty="0" smtClean="0"/>
              <a:t>, Java API)</a:t>
            </a:r>
          </a:p>
          <a:p>
            <a:pPr lvl="1"/>
            <a:r>
              <a:rPr lang="en-US" sz="1600" dirty="0" smtClean="0"/>
              <a:t>12.1 </a:t>
            </a:r>
            <a:r>
              <a:rPr lang="en-US" sz="1600" dirty="0"/>
              <a:t>&amp; 12.2 (exception handling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Each class in its own source code file!</a:t>
            </a:r>
          </a:p>
          <a:p>
            <a:pPr lvl="1"/>
            <a:r>
              <a:rPr lang="en-US" sz="1600" dirty="0"/>
              <a:t>Better separation of </a:t>
            </a:r>
            <a:r>
              <a:rPr lang="en-US" sz="1600" dirty="0" smtClean="0"/>
              <a:t>concerns and design for reuse</a:t>
            </a:r>
          </a:p>
          <a:p>
            <a:pPr lvl="1"/>
            <a:r>
              <a:rPr lang="en-US" sz="1600" dirty="0"/>
              <a:t>14.3, 14.4, 14.10 (</a:t>
            </a:r>
            <a:r>
              <a:rPr lang="en-US" sz="1600" dirty="0" err="1"/>
              <a:t>JavaFX</a:t>
            </a:r>
            <a:r>
              <a:rPr lang="en-US" sz="1600" dirty="0"/>
              <a:t> basics, Pane, layouts)</a:t>
            </a:r>
          </a:p>
          <a:p>
            <a:pPr lvl="1"/>
            <a:r>
              <a:rPr lang="en-US" sz="1600" dirty="0"/>
              <a:t>15.2, 15.3, 15.4 (events, handlers and inner classes)</a:t>
            </a:r>
          </a:p>
          <a:p>
            <a:pPr lvl="1"/>
            <a:r>
              <a:rPr lang="en-US" sz="1600" dirty="0"/>
              <a:t>16.2, 16.3, 16.6 (Label, Button, </a:t>
            </a:r>
            <a:r>
              <a:rPr lang="en-US" sz="1600" dirty="0" err="1"/>
              <a:t>TextField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2400" dirty="0" smtClean="0"/>
              <a:t>Just covered</a:t>
            </a:r>
          </a:p>
          <a:p>
            <a:pPr lvl="1"/>
            <a:r>
              <a:rPr lang="en-US" sz="1800" dirty="0" smtClean="0"/>
              <a:t>10.2, 10.3, 10.4 (abstraction, encapsulation, objects, relationships)</a:t>
            </a:r>
          </a:p>
          <a:p>
            <a:pPr lvl="1"/>
            <a:r>
              <a:rPr lang="en-US" sz="1800" dirty="0" smtClean="0"/>
              <a:t>11.2, 11.3 (superclass, subclass, super keyword)</a:t>
            </a:r>
          </a:p>
        </p:txBody>
      </p:sp>
    </p:spTree>
    <p:extLst>
      <p:ext uri="{BB962C8B-B14F-4D97-AF65-F5344CB8AC3E}">
        <p14:creationId xmlns:p14="http://schemas.microsoft.com/office/powerpoint/2010/main" val="16082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7 (SDK 1.7)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Swing libraries</a:t>
            </a:r>
          </a:p>
          <a:p>
            <a:pPr lvl="1"/>
            <a:r>
              <a:rPr lang="en-US" dirty="0" smtClean="0"/>
              <a:t>Use in traditional desktop apps</a:t>
            </a:r>
          </a:p>
          <a:p>
            <a:pPr lvl="1"/>
            <a:r>
              <a:rPr lang="en-US" dirty="0" smtClean="0"/>
              <a:t>Containers</a:t>
            </a:r>
          </a:p>
          <a:p>
            <a:pPr lvl="2"/>
            <a:r>
              <a:rPr lang="en-US" dirty="0" err="1" smtClean="0"/>
              <a:t>JFrame</a:t>
            </a:r>
            <a:r>
              <a:rPr lang="en-US" dirty="0" smtClean="0"/>
              <a:t> (window)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ontent pane (window client area)</a:t>
            </a:r>
          </a:p>
          <a:p>
            <a:pPr lvl="2"/>
            <a:r>
              <a:rPr lang="en-US" dirty="0" err="1" smtClean="0"/>
              <a:t>JPanel</a:t>
            </a:r>
            <a:r>
              <a:rPr lang="en-US" dirty="0" smtClean="0"/>
              <a:t> (window pane)</a:t>
            </a:r>
          </a:p>
          <a:p>
            <a:pPr lvl="1"/>
            <a:r>
              <a:rPr lang="en-US" dirty="0" smtClean="0"/>
              <a:t>UI controls</a:t>
            </a:r>
          </a:p>
          <a:p>
            <a:pPr lvl="2"/>
            <a:r>
              <a:rPr lang="en-US" dirty="0" err="1" smtClean="0"/>
              <a:t>JButton</a:t>
            </a:r>
            <a:r>
              <a:rPr lang="en-US" dirty="0" smtClean="0"/>
              <a:t>, </a:t>
            </a:r>
            <a:r>
              <a:rPr lang="en-US" dirty="0" err="1" smtClean="0"/>
              <a:t>JLabel</a:t>
            </a:r>
            <a:r>
              <a:rPr lang="en-US" dirty="0" smtClean="0"/>
              <a:t>, </a:t>
            </a:r>
            <a:r>
              <a:rPr lang="en-US" dirty="0" err="1" smtClean="0"/>
              <a:t>JTextField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Version 8 (SDK 1.8)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JavaFX</a:t>
            </a:r>
            <a:r>
              <a:rPr lang="en-US" dirty="0"/>
              <a:t> libraries</a:t>
            </a:r>
          </a:p>
          <a:p>
            <a:pPr lvl="1"/>
            <a:r>
              <a:rPr lang="en-US" dirty="0" smtClean="0"/>
              <a:t>Use in traditional desktop apps, touch-screen and web apps</a:t>
            </a:r>
          </a:p>
          <a:p>
            <a:pPr lvl="1"/>
            <a:r>
              <a:rPr lang="en-US" dirty="0" smtClean="0"/>
              <a:t>Containers</a:t>
            </a:r>
          </a:p>
          <a:p>
            <a:pPr lvl="2"/>
            <a:r>
              <a:rPr lang="en-US" dirty="0" smtClean="0"/>
              <a:t>Stage </a:t>
            </a:r>
            <a:r>
              <a:rPr lang="en-US" dirty="0"/>
              <a:t>(</a:t>
            </a:r>
            <a:r>
              <a:rPr lang="en-US" dirty="0" smtClean="0"/>
              <a:t>window)</a:t>
            </a:r>
          </a:p>
          <a:p>
            <a:pPr lvl="2"/>
            <a:r>
              <a:rPr lang="en-US" dirty="0" smtClean="0"/>
              <a:t>Scene </a:t>
            </a:r>
            <a:r>
              <a:rPr lang="en-US" dirty="0"/>
              <a:t>(window client </a:t>
            </a:r>
            <a:r>
              <a:rPr lang="en-US" dirty="0" smtClean="0"/>
              <a:t>area)</a:t>
            </a:r>
          </a:p>
          <a:p>
            <a:pPr lvl="2"/>
            <a:r>
              <a:rPr lang="en-US" dirty="0" smtClean="0"/>
              <a:t>Pane </a:t>
            </a:r>
            <a:r>
              <a:rPr lang="en-US" dirty="0"/>
              <a:t>(window pane)</a:t>
            </a:r>
          </a:p>
          <a:p>
            <a:pPr lvl="1"/>
            <a:r>
              <a:rPr lang="en-US" dirty="0" smtClean="0"/>
              <a:t>UI controls</a:t>
            </a:r>
          </a:p>
          <a:p>
            <a:pPr lvl="2"/>
            <a:r>
              <a:rPr lang="en-US" dirty="0" smtClean="0"/>
              <a:t>Button</a:t>
            </a:r>
            <a:r>
              <a:rPr lang="en-US" dirty="0"/>
              <a:t>, Label, </a:t>
            </a:r>
            <a:r>
              <a:rPr lang="en-US" dirty="0" err="1"/>
              <a:t>TextField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Java</a:t>
            </a:r>
            <a:br>
              <a:rPr lang="en-US" dirty="0" smtClean="0"/>
            </a:br>
            <a:r>
              <a:rPr lang="en-US" sz="2000" dirty="0" smtClean="0"/>
              <a:t>(Different UI Type)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</a:t>
            </a:r>
          </a:p>
          <a:p>
            <a:pPr lvl="1"/>
            <a:r>
              <a:rPr lang="en-US" sz="2000" dirty="0" smtClean="0"/>
              <a:t>TUI</a:t>
            </a:r>
          </a:p>
          <a:p>
            <a:pPr lvl="2"/>
            <a:r>
              <a:rPr lang="en-US" sz="1800" dirty="0" smtClean="0"/>
              <a:t>BMI_5_Main.java, BMI_5_Obj.java &amp; BMI_5.java</a:t>
            </a:r>
          </a:p>
          <a:p>
            <a:pPr lvl="1"/>
            <a:r>
              <a:rPr lang="en-US" sz="2000" dirty="0" smtClean="0"/>
              <a:t>GUI</a:t>
            </a:r>
          </a:p>
          <a:p>
            <a:pPr lvl="2"/>
            <a:r>
              <a:rPr lang="en-US" sz="1800" b="1" dirty="0" smtClean="0"/>
              <a:t>Using JavaFX</a:t>
            </a:r>
          </a:p>
          <a:p>
            <a:pPr lvl="3"/>
            <a:r>
              <a:rPr lang="en-US" sz="1600" b="1" dirty="0" smtClean="0"/>
              <a:t>BMI_6_Obj.java &amp; BMI_5.java</a:t>
            </a:r>
          </a:p>
          <a:p>
            <a:pPr lvl="2"/>
            <a:r>
              <a:rPr lang="en-US" sz="1800" dirty="0" smtClean="0"/>
              <a:t>Using Swing</a:t>
            </a:r>
          </a:p>
          <a:p>
            <a:pPr lvl="3"/>
            <a:r>
              <a:rPr lang="en-US" sz="1600" dirty="0" smtClean="0"/>
              <a:t>BMI_6_Main_Swing.java, BMI_6_Obj_Swing.java &amp; BMI_5.java</a:t>
            </a:r>
          </a:p>
          <a:p>
            <a:r>
              <a:rPr lang="en-US" sz="2400" dirty="0" smtClean="0"/>
              <a:t>Do in pairs</a:t>
            </a:r>
          </a:p>
          <a:p>
            <a:r>
              <a:rPr lang="en-US" sz="2400" dirty="0" smtClean="0"/>
              <a:t>Goal</a:t>
            </a:r>
          </a:p>
          <a:p>
            <a:pPr lvl="1"/>
            <a:r>
              <a:rPr lang="en-US" sz="2000" dirty="0" smtClean="0"/>
              <a:t>Find as many differences as you can between these two programs.</a:t>
            </a:r>
          </a:p>
        </p:txBody>
      </p:sp>
    </p:spTree>
    <p:extLst>
      <p:ext uri="{BB962C8B-B14F-4D97-AF65-F5344CB8AC3E}">
        <p14:creationId xmlns:p14="http://schemas.microsoft.com/office/powerpoint/2010/main" val="5342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Compare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</a:t>
            </a:r>
            <a:r>
              <a:rPr lang="en-US" dirty="0" err="1" smtClean="0"/>
              <a:t>more_differences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Advance to next pair</a:t>
            </a:r>
          </a:p>
          <a:p>
            <a:pPr lvl="2"/>
            <a:r>
              <a:rPr lang="en-US" dirty="0" smtClean="0"/>
              <a:t>Have this pair identify one difference</a:t>
            </a:r>
          </a:p>
          <a:p>
            <a:pPr lvl="1"/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Any differences not identified?</a:t>
            </a:r>
          </a:p>
          <a:p>
            <a:r>
              <a:rPr lang="en-US" dirty="0" smtClean="0"/>
              <a:t>Briefly describe Java code</a:t>
            </a:r>
          </a:p>
          <a:p>
            <a:pPr lvl="1"/>
            <a:r>
              <a:rPr lang="en-US" dirty="0" smtClean="0"/>
              <a:t>Use appropriate terminology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separation of concerns, design for reuse, and design only what is </a:t>
            </a:r>
            <a:r>
              <a:rPr lang="en-US" dirty="0" smtClean="0"/>
              <a:t>needed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88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r>
              <a:rPr lang="en-US" dirty="0"/>
              <a:t>Java Program</a:t>
            </a:r>
            <a:br>
              <a:rPr lang="en-US" dirty="0"/>
            </a:br>
            <a:r>
              <a:rPr lang="en-US" sz="2000" dirty="0" smtClean="0"/>
              <a:t>(JavaFX: BMI_6_Obj.java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students write a description of what </a:t>
            </a:r>
            <a:r>
              <a:rPr lang="en-US" dirty="0" smtClean="0"/>
              <a:t>BMI_6_Obj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.java does.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in pairs.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(Instructor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gives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direction about level of detail to include in their description.)</a:t>
            </a:r>
            <a:endParaRPr lang="en-US" dirty="0" smtClean="0">
              <a:effectLst/>
            </a:endParaRPr>
          </a:p>
          <a:p>
            <a:pPr rtl="0" fontAlgn="base"/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 a few descriptions and discuss each.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perspectives?</a:t>
            </a:r>
          </a:p>
        </p:txBody>
      </p:sp>
    </p:spTree>
    <p:extLst>
      <p:ext uri="{BB962C8B-B14F-4D97-AF65-F5344CB8AC3E}">
        <p14:creationId xmlns:p14="http://schemas.microsoft.com/office/powerpoint/2010/main" val="26609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r>
              <a:rPr lang="en-US" dirty="0"/>
              <a:t>Java Program</a:t>
            </a:r>
            <a:br>
              <a:rPr lang="en-US" dirty="0"/>
            </a:br>
            <a:r>
              <a:rPr lang="en-US" sz="2000" dirty="0" smtClean="0"/>
              <a:t>(Swing: BMI_6_Main_Swing.java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students write a description of what </a:t>
            </a:r>
            <a:r>
              <a:rPr lang="en-US" dirty="0" smtClean="0"/>
              <a:t>BMI_6_Main_Swing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.java does.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in pairs.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(Instructor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gives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direction about level of detail to include in their description.)</a:t>
            </a:r>
            <a:endParaRPr lang="en-US" dirty="0" smtClean="0">
              <a:effectLst/>
            </a:endParaRPr>
          </a:p>
          <a:p>
            <a:pPr rtl="0" fontAlgn="base"/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 a few descriptions and discuss each.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perspectives?</a:t>
            </a:r>
          </a:p>
        </p:txBody>
      </p:sp>
    </p:spTree>
    <p:extLst>
      <p:ext uri="{BB962C8B-B14F-4D97-AF65-F5344CB8AC3E}">
        <p14:creationId xmlns:p14="http://schemas.microsoft.com/office/powerpoint/2010/main" val="39961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r>
              <a:rPr lang="en-US" dirty="0"/>
              <a:t>Java Program</a:t>
            </a:r>
            <a:br>
              <a:rPr lang="en-US" dirty="0"/>
            </a:br>
            <a:r>
              <a:rPr lang="en-US" sz="2000" dirty="0"/>
              <a:t>(Swing: BMI_6_Obj_Swing.java)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students write a description of what </a:t>
            </a:r>
            <a:r>
              <a:rPr lang="en-US" dirty="0" smtClean="0"/>
              <a:t>BMI_6_Obj_Swing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.java does.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in pairs.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(Instructor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gives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direction about level of detail to include in their description.)</a:t>
            </a:r>
            <a:endParaRPr lang="en-US" dirty="0" smtClean="0">
              <a:effectLst/>
            </a:endParaRPr>
          </a:p>
          <a:p>
            <a:pPr rtl="0" fontAlgn="base"/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 a few descriptions and discuss each.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perspectives?</a:t>
            </a:r>
          </a:p>
        </p:txBody>
      </p:sp>
    </p:spTree>
    <p:extLst>
      <p:ext uri="{BB962C8B-B14F-4D97-AF65-F5344CB8AC3E}">
        <p14:creationId xmlns:p14="http://schemas.microsoft.com/office/powerpoint/2010/main" val="388830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Previously covered</a:t>
            </a:r>
          </a:p>
          <a:p>
            <a:pPr lvl="1"/>
            <a:r>
              <a:rPr lang="en-US" sz="1600" dirty="0" smtClean="0"/>
              <a:t>Most of chapter 2 (Java basics) &amp; chapter 3 (selection)</a:t>
            </a:r>
          </a:p>
          <a:p>
            <a:pPr lvl="1"/>
            <a:r>
              <a:rPr lang="en-US" sz="1600" dirty="0"/>
              <a:t>Covered 4.2 (common math functions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5.2 (while)</a:t>
            </a:r>
          </a:p>
          <a:p>
            <a:pPr lvl="1"/>
            <a:r>
              <a:rPr lang="en-US" sz="1600" dirty="0" smtClean="0"/>
              <a:t>6.2, 6.3 &amp; 6.5 (defining/calling a method, passing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9.2, 9.4 &amp; 9.6 (define class, construct </a:t>
            </a:r>
            <a:r>
              <a:rPr lang="en-US" sz="1600" dirty="0" err="1" smtClean="0"/>
              <a:t>obj</a:t>
            </a:r>
            <a:r>
              <a:rPr lang="en-US" sz="1600" dirty="0" smtClean="0"/>
              <a:t>, Java API)</a:t>
            </a:r>
          </a:p>
          <a:p>
            <a:pPr lvl="1"/>
            <a:r>
              <a:rPr lang="en-US" sz="1600" dirty="0" smtClean="0"/>
              <a:t>12.1 </a:t>
            </a:r>
            <a:r>
              <a:rPr lang="en-US" sz="1600" dirty="0"/>
              <a:t>&amp; 12.2 (exception handling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Each class in its own source code file!</a:t>
            </a:r>
          </a:p>
          <a:p>
            <a:pPr lvl="1"/>
            <a:r>
              <a:rPr lang="en-US" sz="1600" dirty="0"/>
              <a:t>Better separation of </a:t>
            </a:r>
            <a:r>
              <a:rPr lang="en-US" sz="1600" dirty="0" smtClean="0"/>
              <a:t>concerns and design for reuse</a:t>
            </a:r>
            <a:endParaRPr lang="en-US" sz="1600" dirty="0"/>
          </a:p>
          <a:p>
            <a:r>
              <a:rPr lang="en-US" sz="2400" dirty="0" smtClean="0"/>
              <a:t>Just covered</a:t>
            </a:r>
          </a:p>
          <a:p>
            <a:pPr lvl="1"/>
            <a:r>
              <a:rPr lang="en-US" sz="2000" dirty="0" smtClean="0"/>
              <a:t>14.3, 14.4, 14.10 (</a:t>
            </a:r>
            <a:r>
              <a:rPr lang="en-US" sz="2000" dirty="0" err="1" smtClean="0"/>
              <a:t>JavaFX</a:t>
            </a:r>
            <a:r>
              <a:rPr lang="en-US" sz="2000" dirty="0" smtClean="0"/>
              <a:t> basics, Pane, layouts)</a:t>
            </a:r>
          </a:p>
          <a:p>
            <a:pPr lvl="1"/>
            <a:r>
              <a:rPr lang="en-US" sz="2000" dirty="0" smtClean="0"/>
              <a:t>15.2, 15.3, 15.4 (events, handlers and inner classes)</a:t>
            </a:r>
          </a:p>
          <a:p>
            <a:pPr lvl="1"/>
            <a:r>
              <a:rPr lang="en-US" sz="2000" dirty="0" smtClean="0"/>
              <a:t>16.2, 16.3, 16.6 (Label, Button, </a:t>
            </a:r>
            <a:r>
              <a:rPr lang="en-US" sz="2000" dirty="0" err="1" smtClean="0"/>
              <a:t>TextField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6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4648200"/>
          </a:xfrm>
        </p:spPr>
        <p:txBody>
          <a:bodyPr/>
          <a:lstStyle/>
          <a:p>
            <a:pPr>
              <a:tabLst>
                <a:tab pos="5035550" algn="l"/>
              </a:tabLst>
            </a:pPr>
            <a:r>
              <a:rPr lang="en-US" sz="2400" dirty="0" smtClean="0"/>
              <a:t>Aggregation</a:t>
            </a:r>
          </a:p>
          <a:p>
            <a:pPr lvl="1">
              <a:tabLst>
                <a:tab pos="5035550" algn="l"/>
              </a:tabLst>
            </a:pPr>
            <a:r>
              <a:rPr lang="en-US" sz="2000" dirty="0" smtClean="0"/>
              <a:t>Ownership, non-exclusive	</a:t>
            </a:r>
            <a:r>
              <a:rPr lang="en-US" sz="1600" dirty="0" smtClean="0"/>
              <a:t>e.g., a student has a major</a:t>
            </a:r>
          </a:p>
          <a:p>
            <a:pPr>
              <a:tabLst>
                <a:tab pos="5035550" algn="l"/>
              </a:tabLst>
            </a:pPr>
            <a:r>
              <a:rPr lang="en-US" sz="2400" dirty="0" smtClean="0"/>
              <a:t>Composition</a:t>
            </a:r>
          </a:p>
          <a:p>
            <a:pPr lvl="1">
              <a:tabLst>
                <a:tab pos="5035550" algn="l"/>
              </a:tabLst>
            </a:pPr>
            <a:r>
              <a:rPr lang="en-US" sz="2000" dirty="0" smtClean="0"/>
              <a:t>Ownership, exclusive	</a:t>
            </a:r>
            <a:r>
              <a:rPr lang="en-US" sz="1600" dirty="0" smtClean="0"/>
              <a:t>e.g., I have credit cards</a:t>
            </a:r>
          </a:p>
          <a:p>
            <a:pPr>
              <a:tabLst>
                <a:tab pos="5035550" algn="l"/>
              </a:tabLst>
            </a:pPr>
            <a:r>
              <a:rPr lang="en-US" sz="2400" dirty="0" smtClean="0"/>
              <a:t>Inheritance</a:t>
            </a:r>
          </a:p>
          <a:p>
            <a:pPr lvl="1">
              <a:tabLst>
                <a:tab pos="5035550" algn="l"/>
              </a:tabLst>
            </a:pPr>
            <a:r>
              <a:rPr lang="en-US" sz="2000" dirty="0" smtClean="0"/>
              <a:t>Parent-child relationship	</a:t>
            </a:r>
            <a:r>
              <a:rPr lang="en-US" sz="1600" dirty="0" smtClean="0"/>
              <a:t>e.g., corn is a vegetable</a:t>
            </a:r>
          </a:p>
          <a:p>
            <a:pPr lvl="2">
              <a:tabLst>
                <a:tab pos="5035550" algn="l"/>
              </a:tabLst>
            </a:pPr>
            <a:r>
              <a:rPr lang="en-US" sz="1600" dirty="0" smtClean="0"/>
              <a:t>i.e., like biology - child class inherits behavior from parent class</a:t>
            </a:r>
          </a:p>
          <a:p>
            <a:pPr>
              <a:tabLst>
                <a:tab pos="5035550" algn="l"/>
              </a:tabLst>
            </a:pPr>
            <a:r>
              <a:rPr lang="en-US" sz="2400" dirty="0" smtClean="0"/>
              <a:t>Association</a:t>
            </a:r>
          </a:p>
          <a:p>
            <a:pPr lvl="1">
              <a:tabLst>
                <a:tab pos="5035550" algn="l"/>
              </a:tabLst>
            </a:pPr>
            <a:r>
              <a:rPr lang="en-US" sz="2000" dirty="0" smtClean="0"/>
              <a:t>Strong supplier-client relationship</a:t>
            </a:r>
            <a:r>
              <a:rPr lang="en-US" sz="1600" dirty="0" smtClean="0"/>
              <a:t>	i</a:t>
            </a:r>
            <a:r>
              <a:rPr lang="en-US" sz="2000" dirty="0" smtClean="0"/>
              <a:t>.</a:t>
            </a:r>
            <a:r>
              <a:rPr lang="en-US" sz="1600" dirty="0" smtClean="0"/>
              <a:t>e., client references supplier</a:t>
            </a:r>
          </a:p>
          <a:p>
            <a:pPr>
              <a:tabLst>
                <a:tab pos="5035550" algn="l"/>
              </a:tabLst>
            </a:pPr>
            <a:r>
              <a:rPr lang="en-US" sz="2400" dirty="0" smtClean="0"/>
              <a:t>Dependency</a:t>
            </a:r>
          </a:p>
          <a:p>
            <a:pPr lvl="1">
              <a:tabLst>
                <a:tab pos="5035550" algn="l"/>
              </a:tabLst>
            </a:pPr>
            <a:r>
              <a:rPr lang="en-US" sz="2000" dirty="0" smtClean="0"/>
              <a:t>Supplier-client relationship</a:t>
            </a:r>
            <a:r>
              <a:rPr lang="en-US" sz="1600" dirty="0" smtClean="0"/>
              <a:t>	i.e., client uses supplier</a:t>
            </a:r>
          </a:p>
          <a:p>
            <a:pPr lvl="2">
              <a:tabLst>
                <a:tab pos="5035550" algn="l"/>
              </a:tabLst>
            </a:pPr>
            <a:r>
              <a:rPr lang="en-US" sz="1600" dirty="0" smtClean="0"/>
              <a:t>If it’s not ownership, parent-child </a:t>
            </a:r>
            <a:r>
              <a:rPr lang="en-US" sz="1600" dirty="0"/>
              <a:t>or </a:t>
            </a:r>
            <a:r>
              <a:rPr lang="en-US" sz="1600" dirty="0" smtClean="0"/>
              <a:t>association, it’s a dependency</a:t>
            </a:r>
          </a:p>
        </p:txBody>
      </p:sp>
    </p:spTree>
    <p:extLst>
      <p:ext uri="{BB962C8B-B14F-4D97-AF65-F5344CB8AC3E}">
        <p14:creationId xmlns:p14="http://schemas.microsoft.com/office/powerpoint/2010/main" val="79909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2082</TotalTime>
  <Words>702</Words>
  <Application>Microsoft Office PowerPoint</Application>
  <PresentationFormat>On-screen Show (4:3)</PresentationFormat>
  <Paragraphs>140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Crayons</vt:lpstr>
      <vt:lpstr>More about Classes and Objects</vt:lpstr>
      <vt:lpstr>Java GUI</vt:lpstr>
      <vt:lpstr>Compare Java (Different UI Type)</vt:lpstr>
      <vt:lpstr>Compare Java</vt:lpstr>
      <vt:lpstr>Describe Java Program (JavaFX: BMI_6_Obj.java)</vt:lpstr>
      <vt:lpstr>Describe Java Program (Swing: BMI_6_Main_Swing.java)</vt:lpstr>
      <vt:lpstr>Describe Java Program (Swing: BMI_6_Obj_Swing.java)</vt:lpstr>
      <vt:lpstr>Textbook</vt:lpstr>
      <vt:lpstr>OO Relationships</vt:lpstr>
      <vt:lpstr>OO Relationships (Java GUI Example)</vt:lpstr>
      <vt:lpstr>OO Relationships (Java GUI Example, cont’d)</vt:lpstr>
      <vt:lpstr>OO Relationships (Java GUI Example, cont’d)</vt:lpstr>
      <vt:lpstr>OO Relationships (Identify, Draw)</vt:lpstr>
      <vt:lpstr>Textbook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LeMoyne College</cp:lastModifiedBy>
  <cp:revision>286</cp:revision>
  <dcterms:created xsi:type="dcterms:W3CDTF">2001-08-03T20:20:12Z</dcterms:created>
  <dcterms:modified xsi:type="dcterms:W3CDTF">2016-02-29T14:43:20Z</dcterms:modified>
</cp:coreProperties>
</file>