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11"/>
  </p:notesMasterIdLst>
  <p:handoutMasterIdLst>
    <p:handoutMasterId r:id="rId12"/>
  </p:handoutMasterIdLst>
  <p:sldIdLst>
    <p:sldId id="293" r:id="rId2"/>
    <p:sldId id="301" r:id="rId3"/>
    <p:sldId id="260" r:id="rId4"/>
    <p:sldId id="300" r:id="rId5"/>
    <p:sldId id="287" r:id="rId6"/>
    <p:sldId id="299" r:id="rId7"/>
    <p:sldId id="294" r:id="rId8"/>
    <p:sldId id="297" r:id="rId9"/>
    <p:sldId id="302" r:id="rId10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33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854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6" charset="0"/>
              </a:rPr>
              <a:t>	CSC </a:t>
            </a:r>
            <a:r>
              <a:rPr lang="en-US" sz="1400" dirty="0" smtClean="0">
                <a:latin typeface="Times New Roman" pitchFamily="16" charset="0"/>
              </a:rPr>
              <a:t>176 Object-oriented Programming</a:t>
            </a:r>
            <a:endParaRPr lang="en-US" sz="1400" dirty="0">
              <a:latin typeface="Times New Roman" pitchFamily="16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6" charset="0"/>
              </a:rPr>
              <a:t>	Page </a:t>
            </a:r>
            <a:fld id="{89DB4331-8F94-436F-8672-B49B5CD9237E}" type="slidenum">
              <a:rPr lang="en-US" sz="10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4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6" charset="0"/>
              </a:rPr>
              <a:t>CSC171 Course Introduction	Page </a:t>
            </a:r>
            <a:fld id="{E57744F0-D62D-450C-BA0C-FC249107C8EF}" type="slidenum">
              <a:rPr lang="en-US" sz="14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176</a:t>
            </a:r>
            <a:r>
              <a:rPr lang="en-US" sz="1400" baseline="0" dirty="0">
                <a:latin typeface="Arial" charset="0"/>
              </a:rPr>
              <a:t> </a:t>
            </a:r>
            <a:r>
              <a:rPr lang="en-US" sz="1400" baseline="0" dirty="0" smtClean="0">
                <a:latin typeface="Arial" charset="0"/>
              </a:rPr>
              <a:t>More about Classes and Objects	</a:t>
            </a:r>
            <a:r>
              <a:rPr lang="en-US" sz="1400" dirty="0">
                <a:latin typeface="Arial" charset="0"/>
              </a:rPr>
              <a:t>	Slide </a:t>
            </a:r>
            <a:fld id="{0BD533D4-4DEB-451D-A47A-F4EE4972C26B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if we need to store many values of the same type?</a:t>
            </a:r>
          </a:p>
          <a:p>
            <a:pPr lvl="1"/>
            <a:r>
              <a:rPr lang="en-US" sz="2000" dirty="0" smtClean="0"/>
              <a:t>Declare and use an array data structure</a:t>
            </a:r>
          </a:p>
          <a:p>
            <a:r>
              <a:rPr lang="en-US" sz="2400" dirty="0" smtClean="0"/>
              <a:t>1D Array</a:t>
            </a:r>
          </a:p>
          <a:p>
            <a:pPr lvl="1"/>
            <a:r>
              <a:rPr lang="en-US" sz="2000" dirty="0" smtClean="0"/>
              <a:t>Show examples to declare</a:t>
            </a:r>
            <a:r>
              <a:rPr lang="en-US" sz="2000" dirty="0" smtClean="0"/>
              <a:t>, create, </a:t>
            </a:r>
            <a:r>
              <a:rPr lang="en-US" sz="2000" dirty="0" smtClean="0"/>
              <a:t>and index an array</a:t>
            </a:r>
          </a:p>
          <a:p>
            <a:pPr lvl="2"/>
            <a:r>
              <a:rPr lang="en-US" sz="1600" dirty="0" smtClean="0"/>
              <a:t>Similarities and differences between Java arrays and Python lists</a:t>
            </a:r>
            <a:endParaRPr lang="en-US" sz="1600" dirty="0" smtClean="0"/>
          </a:p>
          <a:p>
            <a:pPr lvl="1"/>
            <a:r>
              <a:rPr lang="en-US" sz="2000" dirty="0" smtClean="0"/>
              <a:t>For loop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arrayVarName.length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//use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do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 with each array element }</a:t>
            </a:r>
          </a:p>
          <a:p>
            <a:pPr lvl="1"/>
            <a:r>
              <a:rPr lang="en-US" sz="2000" dirty="0" err="1"/>
              <a:t>F</a:t>
            </a:r>
            <a:r>
              <a:rPr lang="en-US" sz="2000" dirty="0" err="1" smtClean="0"/>
              <a:t>oreach</a:t>
            </a:r>
            <a:r>
              <a:rPr lang="en-US" sz="2000" dirty="0" smtClean="0"/>
              <a:t> loop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 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arrayVarName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//do something with each array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Arrays </a:t>
            </a: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1D Array (cont’d)</a:t>
            </a:r>
          </a:p>
          <a:p>
            <a:pPr lvl="1"/>
            <a:r>
              <a:rPr lang="en-US" sz="2000" dirty="0" smtClean="0"/>
              <a:t>Array variable is reference to </a:t>
            </a:r>
            <a:r>
              <a:rPr lang="en-US" sz="2000" dirty="0" smtClean="0"/>
              <a:t>array </a:t>
            </a:r>
            <a:r>
              <a:rPr lang="en-US" sz="2000" dirty="0" smtClean="0"/>
              <a:t>location in memory</a:t>
            </a:r>
          </a:p>
          <a:p>
            <a:pPr lvl="2"/>
            <a:r>
              <a:rPr lang="en-US" sz="1800" dirty="0" smtClean="0"/>
              <a:t>Passing arrays to a method</a:t>
            </a:r>
          </a:p>
          <a:p>
            <a:pPr lvl="2"/>
            <a:r>
              <a:rPr lang="en-US" sz="1800" dirty="0" smtClean="0"/>
              <a:t>Returning an array from a method</a:t>
            </a:r>
          </a:p>
          <a:p>
            <a:pPr lvl="2"/>
            <a:r>
              <a:rPr lang="en-US" sz="1800" dirty="0" smtClean="0"/>
              <a:t>Copying arrays</a:t>
            </a:r>
          </a:p>
          <a:p>
            <a:pPr lvl="1"/>
            <a:r>
              <a:rPr lang="en-US" sz="2000" dirty="0" smtClean="0"/>
              <a:t>Java API</a:t>
            </a:r>
          </a:p>
          <a:p>
            <a:pPr lvl="2"/>
            <a:r>
              <a:rPr lang="en-US" sz="1800" dirty="0" smtClean="0"/>
              <a:t>Arrays class</a:t>
            </a:r>
          </a:p>
          <a:p>
            <a:pPr lvl="3"/>
            <a:r>
              <a:rPr lang="en-US" sz="1600" dirty="0" smtClean="0"/>
              <a:t>Lots of static methods to manipulate 1D arrays, including</a:t>
            </a:r>
          </a:p>
          <a:p>
            <a:pPr lvl="4"/>
            <a:r>
              <a:rPr lang="en-US" sz="1400" dirty="0" err="1" smtClean="0"/>
              <a:t>copyOf</a:t>
            </a:r>
            <a:r>
              <a:rPr lang="en-US" sz="1400" dirty="0" smtClean="0"/>
              <a:t>, </a:t>
            </a:r>
            <a:r>
              <a:rPr lang="en-US" sz="1400" dirty="0" err="1" smtClean="0"/>
              <a:t>deepEquals</a:t>
            </a:r>
            <a:r>
              <a:rPr lang="en-US" sz="1400" dirty="0" smtClean="0"/>
              <a:t>, equals</a:t>
            </a:r>
          </a:p>
          <a:p>
            <a:pPr lvl="2"/>
            <a:r>
              <a:rPr lang="en-US" sz="1800" dirty="0" err="1" smtClean="0"/>
              <a:t>System.arraycopy</a:t>
            </a:r>
            <a:r>
              <a:rPr lang="en-US" sz="1800" dirty="0" smtClean="0"/>
              <a:t> method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55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BMI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Allow user to enter many pairs of weight and height values.</a:t>
            </a:r>
          </a:p>
          <a:p>
            <a:r>
              <a:rPr lang="en-US" sz="2400" dirty="0" smtClean="0"/>
              <a:t>Compute and display the BMI for each pair entered.</a:t>
            </a:r>
          </a:p>
          <a:p>
            <a:r>
              <a:rPr lang="en-US" sz="2400" dirty="0" smtClean="0"/>
              <a:t>TUI</a:t>
            </a:r>
          </a:p>
          <a:p>
            <a:pPr lvl="1"/>
            <a:r>
              <a:rPr lang="en-US" sz="2000" dirty="0" smtClean="0"/>
              <a:t>Display </a:t>
            </a:r>
            <a:r>
              <a:rPr lang="en-US" sz="2000" dirty="0"/>
              <a:t>all weight/height pairs along with its BMI value </a:t>
            </a:r>
            <a:r>
              <a:rPr lang="en-US" sz="2000" dirty="0" smtClean="0"/>
              <a:t>when user exits application.</a:t>
            </a:r>
          </a:p>
          <a:p>
            <a:r>
              <a:rPr lang="en-US" sz="2400" dirty="0" smtClean="0"/>
              <a:t>GUI</a:t>
            </a:r>
          </a:p>
          <a:p>
            <a:pPr lvl="1"/>
            <a:r>
              <a:rPr lang="en-US" sz="2000" dirty="0" smtClean="0"/>
              <a:t>Display weight/height pairs along with its BMI value as user requests each BMI calculation.</a:t>
            </a:r>
          </a:p>
        </p:txBody>
      </p:sp>
    </p:spTree>
    <p:extLst>
      <p:ext uri="{BB962C8B-B14F-4D97-AF65-F5344CB8AC3E}">
        <p14:creationId xmlns:p14="http://schemas.microsoft.com/office/powerpoint/2010/main" val="19015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876801"/>
          </a:xfrm>
        </p:spPr>
        <p:txBody>
          <a:bodyPr/>
          <a:lstStyle/>
          <a:p>
            <a:r>
              <a:rPr lang="en-US" sz="2000" dirty="0" smtClean="0"/>
              <a:t>Previously covered</a:t>
            </a:r>
          </a:p>
          <a:p>
            <a:pPr lvl="1"/>
            <a:r>
              <a:rPr lang="en-US" sz="1600" dirty="0" smtClean="0"/>
              <a:t>Most of chapter 2 (Java basics) &amp; chapter 3 (selection)</a:t>
            </a:r>
          </a:p>
          <a:p>
            <a:pPr lvl="1"/>
            <a:r>
              <a:rPr lang="en-US" sz="1600" dirty="0"/>
              <a:t>Covered 4.2 (common math functions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5.2 (while)</a:t>
            </a:r>
          </a:p>
          <a:p>
            <a:pPr lvl="1"/>
            <a:r>
              <a:rPr lang="en-US" sz="1600" dirty="0" smtClean="0"/>
              <a:t>6.2, 6.3 &amp; 6.5 (defining/calling a method, passing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9.2, 9.4 &amp; 9.6 (define class, construct </a:t>
            </a:r>
            <a:r>
              <a:rPr lang="en-US" sz="1600" dirty="0" err="1" smtClean="0"/>
              <a:t>obj</a:t>
            </a:r>
            <a:r>
              <a:rPr lang="en-US" sz="1600" dirty="0" smtClean="0"/>
              <a:t>, Java API)</a:t>
            </a:r>
          </a:p>
          <a:p>
            <a:pPr lvl="1"/>
            <a:r>
              <a:rPr lang="en-US" sz="1600" dirty="0" smtClean="0"/>
              <a:t>12.1 </a:t>
            </a:r>
            <a:r>
              <a:rPr lang="en-US" sz="1600" dirty="0"/>
              <a:t>&amp; 12.2 (exception handling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Each class in its own source code file!</a:t>
            </a:r>
          </a:p>
          <a:p>
            <a:pPr lvl="1"/>
            <a:r>
              <a:rPr lang="en-US" sz="1600" dirty="0"/>
              <a:t>Better separation of </a:t>
            </a:r>
            <a:r>
              <a:rPr lang="en-US" sz="1600" dirty="0" smtClean="0"/>
              <a:t>concerns and design for reuse</a:t>
            </a:r>
          </a:p>
          <a:p>
            <a:pPr lvl="1"/>
            <a:r>
              <a:rPr lang="en-US" sz="1600" dirty="0"/>
              <a:t>14.3, 14.4, 14.10 (</a:t>
            </a:r>
            <a:r>
              <a:rPr lang="en-US" sz="1600" dirty="0" err="1"/>
              <a:t>JavaFX</a:t>
            </a:r>
            <a:r>
              <a:rPr lang="en-US" sz="1600" dirty="0"/>
              <a:t> basics, Pane, layouts)</a:t>
            </a:r>
          </a:p>
          <a:p>
            <a:pPr lvl="1"/>
            <a:r>
              <a:rPr lang="en-US" sz="1600" dirty="0"/>
              <a:t>15.2, 15.3, 15.4 (events, handlers and inner classes)</a:t>
            </a:r>
          </a:p>
          <a:p>
            <a:pPr lvl="1"/>
            <a:r>
              <a:rPr lang="en-US" sz="1600" dirty="0"/>
              <a:t>16.2, 16.3, 16.6 (Label, Button, </a:t>
            </a:r>
            <a:r>
              <a:rPr lang="en-US" sz="1600" dirty="0" err="1"/>
              <a:t>TextField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 smtClean="0"/>
              <a:t>10.2, 10.3, 10.4 (abstraction, encapsulation, objects, relationships)</a:t>
            </a:r>
          </a:p>
          <a:p>
            <a:pPr lvl="1"/>
            <a:r>
              <a:rPr lang="en-US" sz="1800" dirty="0" smtClean="0"/>
              <a:t>5.2, 5.3, 5.4, 5.5 (do-while, for, which loop to use?)</a:t>
            </a:r>
          </a:p>
          <a:p>
            <a:r>
              <a:rPr lang="en-US" sz="2400" dirty="0" smtClean="0"/>
              <a:t>Just covered</a:t>
            </a:r>
          </a:p>
          <a:p>
            <a:pPr lvl="1"/>
            <a:r>
              <a:rPr lang="en-US" sz="2000" dirty="0" smtClean="0"/>
              <a:t>7.2, 7.5, 7.6, 7.7, 7.12</a:t>
            </a:r>
          </a:p>
        </p:txBody>
      </p:sp>
    </p:spTree>
    <p:extLst>
      <p:ext uri="{BB962C8B-B14F-4D97-AF65-F5344CB8AC3E}">
        <p14:creationId xmlns:p14="http://schemas.microsoft.com/office/powerpoint/2010/main" val="7339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Loop </a:t>
            </a:r>
            <a:r>
              <a:rPr lang="en-US" sz="2400" dirty="0" smtClean="0"/>
              <a:t>structures </a:t>
            </a:r>
            <a:r>
              <a:rPr lang="en-US" sz="1400" dirty="0" smtClean="0"/>
              <a:t>(describe syntax on board)</a:t>
            </a:r>
            <a:endParaRPr lang="en-US" sz="2400" dirty="0" smtClean="0"/>
          </a:p>
          <a:p>
            <a:pPr lvl="1"/>
            <a:r>
              <a:rPr lang="en-US" sz="2000" dirty="0" smtClean="0"/>
              <a:t>While statement</a:t>
            </a:r>
          </a:p>
          <a:p>
            <a:pPr lvl="1"/>
            <a:r>
              <a:rPr lang="en-US" sz="2000" dirty="0" smtClean="0"/>
              <a:t>Do-while statement</a:t>
            </a:r>
          </a:p>
          <a:p>
            <a:pPr lvl="1"/>
            <a:r>
              <a:rPr lang="en-US" sz="2000" dirty="0" smtClean="0"/>
              <a:t>For statement</a:t>
            </a:r>
          </a:p>
          <a:p>
            <a:r>
              <a:rPr lang="en-US" sz="2400" dirty="0" smtClean="0"/>
              <a:t>Types of loop </a:t>
            </a:r>
            <a:r>
              <a:rPr lang="en-US" sz="2400" dirty="0" smtClean="0"/>
              <a:t>processing </a:t>
            </a:r>
            <a:r>
              <a:rPr lang="en-US" sz="1400" dirty="0" smtClean="0"/>
              <a:t>(do examples on board)</a:t>
            </a:r>
            <a:endParaRPr lang="en-US" sz="2400" dirty="0" smtClean="0"/>
          </a:p>
          <a:p>
            <a:pPr lvl="1"/>
            <a:r>
              <a:rPr lang="en-US" sz="2000" dirty="0" smtClean="0"/>
              <a:t>Sentinel data value</a:t>
            </a:r>
          </a:p>
          <a:p>
            <a:pPr lvl="2"/>
            <a:r>
              <a:rPr lang="en-US" sz="1800" dirty="0" smtClean="0"/>
              <a:t>Loop until a </a:t>
            </a:r>
            <a:r>
              <a:rPr lang="en-US" sz="1800" i="1" dirty="0" smtClean="0"/>
              <a:t>special value</a:t>
            </a:r>
            <a:r>
              <a:rPr lang="en-US" sz="1800" dirty="0" smtClean="0"/>
              <a:t> is reached</a:t>
            </a:r>
          </a:p>
          <a:p>
            <a:pPr lvl="1"/>
            <a:r>
              <a:rPr lang="en-US" sz="2000" dirty="0" smtClean="0"/>
              <a:t>Counting loop</a:t>
            </a:r>
          </a:p>
          <a:p>
            <a:pPr lvl="2"/>
            <a:r>
              <a:rPr lang="en-US" sz="1800" dirty="0" smtClean="0"/>
              <a:t>Loop exactly X times</a:t>
            </a:r>
          </a:p>
          <a:p>
            <a:pPr lvl="1"/>
            <a:r>
              <a:rPr lang="en-US" sz="2000" dirty="0" smtClean="0"/>
              <a:t>Conditional loop</a:t>
            </a:r>
          </a:p>
          <a:p>
            <a:pPr lvl="2"/>
            <a:r>
              <a:rPr lang="en-US" sz="1800" dirty="0" smtClean="0"/>
              <a:t>Loop while a condition is true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05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4648200"/>
          </a:xfrm>
        </p:spPr>
        <p:txBody>
          <a:bodyPr/>
          <a:lstStyle/>
          <a:p>
            <a:r>
              <a:rPr lang="en-US" sz="2000" dirty="0" smtClean="0"/>
              <a:t>Previously covered</a:t>
            </a:r>
          </a:p>
          <a:p>
            <a:pPr lvl="1"/>
            <a:r>
              <a:rPr lang="en-US" sz="1400" dirty="0" smtClean="0"/>
              <a:t>Most of chapter 2 (Java basics) &amp; chapter 3 (selection)</a:t>
            </a:r>
          </a:p>
          <a:p>
            <a:pPr lvl="1"/>
            <a:r>
              <a:rPr lang="en-US" sz="1400" dirty="0"/>
              <a:t>Covered 4.2 (common math functions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5.2 (while)</a:t>
            </a:r>
          </a:p>
          <a:p>
            <a:pPr lvl="1"/>
            <a:r>
              <a:rPr lang="en-US" sz="1400" dirty="0" smtClean="0"/>
              <a:t>6.2, 6.3 &amp; 6.5 (defining/calling a method, passing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9.2, 9.4 &amp; 9.6 (define class, construct </a:t>
            </a:r>
            <a:r>
              <a:rPr lang="en-US" sz="1400" dirty="0" err="1" smtClean="0"/>
              <a:t>obj</a:t>
            </a:r>
            <a:r>
              <a:rPr lang="en-US" sz="1400" dirty="0" smtClean="0"/>
              <a:t>, Java API)</a:t>
            </a:r>
          </a:p>
          <a:p>
            <a:pPr lvl="1"/>
            <a:r>
              <a:rPr lang="en-US" sz="1400" dirty="0" smtClean="0"/>
              <a:t>12.1 </a:t>
            </a:r>
            <a:r>
              <a:rPr lang="en-US" sz="1400" dirty="0"/>
              <a:t>&amp; 12.2 (exception handling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Each class in its own source code file!</a:t>
            </a:r>
          </a:p>
          <a:p>
            <a:pPr lvl="1"/>
            <a:r>
              <a:rPr lang="en-US" sz="1400" dirty="0"/>
              <a:t>Better separation of </a:t>
            </a:r>
            <a:r>
              <a:rPr lang="en-US" sz="1400" dirty="0" smtClean="0"/>
              <a:t>concerns and design for reuse</a:t>
            </a:r>
          </a:p>
          <a:p>
            <a:pPr lvl="1"/>
            <a:r>
              <a:rPr lang="en-US" sz="1400" dirty="0"/>
              <a:t>14.3, 14.4, 14.10 (</a:t>
            </a:r>
            <a:r>
              <a:rPr lang="en-US" sz="1400" dirty="0" err="1"/>
              <a:t>JavaFX</a:t>
            </a:r>
            <a:r>
              <a:rPr lang="en-US" sz="1400" dirty="0"/>
              <a:t> basics, Pane, layouts)</a:t>
            </a:r>
          </a:p>
          <a:p>
            <a:pPr lvl="1"/>
            <a:r>
              <a:rPr lang="en-US" sz="1400" dirty="0"/>
              <a:t>15.2, 15.3, 15.4 (events, handlers and inner classes)</a:t>
            </a:r>
          </a:p>
          <a:p>
            <a:pPr lvl="1"/>
            <a:r>
              <a:rPr lang="en-US" sz="1400" dirty="0"/>
              <a:t>16.2, 16.3, 16.6 (Label, Button, </a:t>
            </a:r>
            <a:r>
              <a:rPr lang="en-US" sz="1400" dirty="0" err="1"/>
              <a:t>TextField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400" dirty="0" smtClean="0"/>
              <a:t>10.2, 10.3, 10.4 (abstraction, encapsulation, objects, relationships)</a:t>
            </a:r>
          </a:p>
          <a:p>
            <a:pPr lvl="1"/>
            <a:r>
              <a:rPr lang="en-US" sz="1400" dirty="0"/>
              <a:t>7.2, 7.5, 7.6, 7.7, </a:t>
            </a:r>
            <a:r>
              <a:rPr lang="en-US" sz="1400" dirty="0" smtClean="0"/>
              <a:t>7.12 (1D array)</a:t>
            </a:r>
          </a:p>
          <a:p>
            <a:r>
              <a:rPr lang="en-US" sz="2400" dirty="0" smtClean="0"/>
              <a:t>Just covered</a:t>
            </a:r>
          </a:p>
          <a:p>
            <a:pPr lvl="1"/>
            <a:r>
              <a:rPr lang="en-US" sz="1800" dirty="0" smtClean="0"/>
              <a:t>5.2, 5.3, 5.4, 5.5 (do-while, for, which loop to use?)</a:t>
            </a:r>
          </a:p>
        </p:txBody>
      </p:sp>
    </p:spTree>
    <p:extLst>
      <p:ext uri="{BB962C8B-B14F-4D97-AF65-F5344CB8AC3E}">
        <p14:creationId xmlns:p14="http://schemas.microsoft.com/office/powerpoint/2010/main" val="19340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it?</a:t>
            </a:r>
          </a:p>
          <a:p>
            <a:pPr lvl="1"/>
            <a:r>
              <a:rPr lang="en-US" sz="2000" dirty="0" smtClean="0"/>
              <a:t>A method that calls itself!</a:t>
            </a:r>
          </a:p>
          <a:p>
            <a:r>
              <a:rPr lang="en-US" sz="2400" dirty="0" smtClean="0"/>
              <a:t>What should we think about when using recursion?</a:t>
            </a:r>
          </a:p>
          <a:p>
            <a:pPr lvl="1"/>
            <a:r>
              <a:rPr lang="en-US" sz="2000" dirty="0" smtClean="0"/>
              <a:t>Stopping condition(s)</a:t>
            </a:r>
          </a:p>
          <a:p>
            <a:pPr lvl="2"/>
            <a:r>
              <a:rPr lang="en-US" sz="1800" dirty="0" smtClean="0"/>
              <a:t>Without this, we have infinite recursion!</a:t>
            </a:r>
          </a:p>
          <a:p>
            <a:pPr lvl="1"/>
            <a:r>
              <a:rPr lang="en-US" sz="2000" dirty="0" smtClean="0"/>
              <a:t>Recursive condition(s)</a:t>
            </a:r>
          </a:p>
          <a:p>
            <a:pPr lvl="2"/>
            <a:r>
              <a:rPr lang="en-US" sz="1800" dirty="0" smtClean="0"/>
              <a:t>Each recursion should get “closer” to a stopping condition</a:t>
            </a:r>
          </a:p>
        </p:txBody>
      </p:sp>
    </p:spTree>
    <p:extLst>
      <p:ext uri="{BB962C8B-B14F-4D97-AF65-F5344CB8AC3E}">
        <p14:creationId xmlns:p14="http://schemas.microsoft.com/office/powerpoint/2010/main" val="36794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000" dirty="0" smtClean="0"/>
              <a:t>(Examples)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recusion_1_vsIteration.java</a:t>
            </a:r>
          </a:p>
          <a:p>
            <a:pPr lvl="1"/>
            <a:r>
              <a:rPr lang="en-US" sz="1800" dirty="0" smtClean="0"/>
              <a:t>Compare recursion and iteration</a:t>
            </a:r>
          </a:p>
          <a:p>
            <a:pPr lvl="2"/>
            <a:r>
              <a:rPr lang="en-US" sz="1600" dirty="0" smtClean="0"/>
              <a:t>Factorial, Fibonacci</a:t>
            </a:r>
          </a:p>
          <a:p>
            <a:r>
              <a:rPr lang="en-US" sz="2000" dirty="0"/>
              <a:t>recusion_2_Throw.java</a:t>
            </a:r>
          </a:p>
          <a:p>
            <a:pPr lvl="1"/>
            <a:r>
              <a:rPr lang="en-US" sz="1800" dirty="0"/>
              <a:t>Similar to _1_; includes try-catch-throw</a:t>
            </a:r>
          </a:p>
          <a:p>
            <a:r>
              <a:rPr lang="en-US" sz="2000" dirty="0" smtClean="0"/>
              <a:t>recusion_3_Helper.java</a:t>
            </a:r>
          </a:p>
          <a:p>
            <a:pPr lvl="1"/>
            <a:r>
              <a:rPr lang="en-US" sz="1800" dirty="0" smtClean="0"/>
              <a:t>Show use of helper function</a:t>
            </a:r>
          </a:p>
          <a:p>
            <a:pPr lvl="2"/>
            <a:r>
              <a:rPr lang="en-US" sz="1600" dirty="0" smtClean="0"/>
              <a:t>Factorial, Fibonacci</a:t>
            </a:r>
          </a:p>
          <a:p>
            <a:r>
              <a:rPr lang="en-US" sz="2000" dirty="0" smtClean="0"/>
              <a:t>recusion_4_HelperThrow.java</a:t>
            </a:r>
          </a:p>
          <a:p>
            <a:pPr lvl="1"/>
            <a:r>
              <a:rPr lang="en-US" sz="1800" dirty="0" smtClean="0"/>
              <a:t>Similar to _3_; includes try-catch-throw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ecursion_5_BigInteger.java</a:t>
            </a:r>
          </a:p>
          <a:p>
            <a:pPr lvl="1"/>
            <a:r>
              <a:rPr lang="en-US" sz="1800" dirty="0" smtClean="0"/>
              <a:t>Similar to _3_; no need to throw exception!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39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4648200"/>
          </a:xfrm>
        </p:spPr>
        <p:txBody>
          <a:bodyPr/>
          <a:lstStyle/>
          <a:p>
            <a:r>
              <a:rPr lang="en-US" sz="2000" dirty="0" smtClean="0"/>
              <a:t>Previously covered</a:t>
            </a:r>
          </a:p>
          <a:p>
            <a:pPr lvl="1"/>
            <a:r>
              <a:rPr lang="en-US" sz="1400" dirty="0" smtClean="0"/>
              <a:t>Most of chapter 2 (Java basics) &amp; chapter 3 (selection)</a:t>
            </a:r>
          </a:p>
          <a:p>
            <a:pPr lvl="1"/>
            <a:r>
              <a:rPr lang="en-US" sz="1400" dirty="0"/>
              <a:t>Covered 4.2 (common math functions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5.2 (while)</a:t>
            </a:r>
          </a:p>
          <a:p>
            <a:pPr lvl="1"/>
            <a:r>
              <a:rPr lang="en-US" sz="1400" dirty="0" smtClean="0"/>
              <a:t>6.2, 6.3 &amp; 6.5 (defining/calling a method, passing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9.2, 9.4 &amp; 9.6 (define class, construct </a:t>
            </a:r>
            <a:r>
              <a:rPr lang="en-US" sz="1400" dirty="0" err="1" smtClean="0"/>
              <a:t>obj</a:t>
            </a:r>
            <a:r>
              <a:rPr lang="en-US" sz="1400" dirty="0" smtClean="0"/>
              <a:t>, Java API)</a:t>
            </a:r>
          </a:p>
          <a:p>
            <a:pPr lvl="1"/>
            <a:r>
              <a:rPr lang="en-US" sz="1400" dirty="0" smtClean="0"/>
              <a:t>12.1 </a:t>
            </a:r>
            <a:r>
              <a:rPr lang="en-US" sz="1400" dirty="0"/>
              <a:t>&amp; 12.2 (exception handling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Each class in its own source code file!</a:t>
            </a:r>
          </a:p>
          <a:p>
            <a:pPr lvl="1"/>
            <a:r>
              <a:rPr lang="en-US" sz="1400" dirty="0"/>
              <a:t>Better separation of </a:t>
            </a:r>
            <a:r>
              <a:rPr lang="en-US" sz="1400" dirty="0" smtClean="0"/>
              <a:t>concerns and design for reuse</a:t>
            </a:r>
          </a:p>
          <a:p>
            <a:pPr lvl="1"/>
            <a:r>
              <a:rPr lang="en-US" sz="1400" dirty="0"/>
              <a:t>14.3, 14.4, 14.10 (</a:t>
            </a:r>
            <a:r>
              <a:rPr lang="en-US" sz="1400" dirty="0" err="1"/>
              <a:t>JavaFX</a:t>
            </a:r>
            <a:r>
              <a:rPr lang="en-US" sz="1400" dirty="0"/>
              <a:t> basics, Pane, layouts)</a:t>
            </a:r>
          </a:p>
          <a:p>
            <a:pPr lvl="1"/>
            <a:r>
              <a:rPr lang="en-US" sz="1400" dirty="0"/>
              <a:t>15.2, 15.3, 15.4 (events, handlers and inner classes)</a:t>
            </a:r>
          </a:p>
          <a:p>
            <a:pPr lvl="1"/>
            <a:r>
              <a:rPr lang="en-US" sz="1400" dirty="0"/>
              <a:t>16.2, 16.3, 16.6 (Label, Button, </a:t>
            </a:r>
            <a:r>
              <a:rPr lang="en-US" sz="1400" dirty="0" err="1"/>
              <a:t>TextField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400" dirty="0" smtClean="0"/>
              <a:t>10.2, 10.3, 10.4 (abstraction, encapsulation, objects, relationships)</a:t>
            </a:r>
          </a:p>
          <a:p>
            <a:pPr lvl="1"/>
            <a:r>
              <a:rPr lang="en-US" sz="1400" dirty="0"/>
              <a:t>7.2, 7.5, 7.6, 7.7, </a:t>
            </a:r>
            <a:r>
              <a:rPr lang="en-US" sz="1400" dirty="0" smtClean="0"/>
              <a:t>7.12 (1D array)</a:t>
            </a:r>
          </a:p>
          <a:p>
            <a:pPr lvl="1"/>
            <a:r>
              <a:rPr lang="en-US" sz="1400" dirty="0"/>
              <a:t>5.2, 5.3, 5.4, 5.5 (do-while, for, which loop to use</a:t>
            </a:r>
            <a:r>
              <a:rPr lang="en-US" sz="1400" dirty="0" smtClean="0"/>
              <a:t>?)</a:t>
            </a:r>
          </a:p>
          <a:p>
            <a:r>
              <a:rPr lang="en-US" sz="2400" dirty="0" smtClean="0"/>
              <a:t>Just covered</a:t>
            </a:r>
          </a:p>
          <a:p>
            <a:pPr lvl="1"/>
            <a:r>
              <a:rPr lang="en-US" sz="1800" dirty="0" smtClean="0"/>
              <a:t>18.1, 18.2, 18.3, 18.4, 18.5, 18.9 (recursion)</a:t>
            </a:r>
          </a:p>
        </p:txBody>
      </p:sp>
    </p:spTree>
    <p:extLst>
      <p:ext uri="{BB962C8B-B14F-4D97-AF65-F5344CB8AC3E}">
        <p14:creationId xmlns:p14="http://schemas.microsoft.com/office/powerpoint/2010/main" val="749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2310</TotalTime>
  <Words>841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Comic Sans MS</vt:lpstr>
      <vt:lpstr>Courier New</vt:lpstr>
      <vt:lpstr>Times New Roman</vt:lpstr>
      <vt:lpstr>Crayons</vt:lpstr>
      <vt:lpstr>1D Arrays</vt:lpstr>
      <vt:lpstr>1D Arrays (cont’d)</vt:lpstr>
      <vt:lpstr>Extend BMI Problem Statement</vt:lpstr>
      <vt:lpstr>Textbook</vt:lpstr>
      <vt:lpstr>More on Loops</vt:lpstr>
      <vt:lpstr>Textbook</vt:lpstr>
      <vt:lpstr>Recursion</vt:lpstr>
      <vt:lpstr>Recursion (Examples)</vt:lpstr>
      <vt:lpstr>Textbook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297</cp:revision>
  <dcterms:created xsi:type="dcterms:W3CDTF">2001-08-03T20:20:12Z</dcterms:created>
  <dcterms:modified xsi:type="dcterms:W3CDTF">2019-03-06T14:24:17Z</dcterms:modified>
</cp:coreProperties>
</file>