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19"/>
  </p:notesMasterIdLst>
  <p:handoutMasterIdLst>
    <p:handoutMasterId r:id="rId20"/>
  </p:handoutMasterIdLst>
  <p:sldIdLst>
    <p:sldId id="282" r:id="rId2"/>
    <p:sldId id="306" r:id="rId3"/>
    <p:sldId id="304" r:id="rId4"/>
    <p:sldId id="307" r:id="rId5"/>
    <p:sldId id="310" r:id="rId6"/>
    <p:sldId id="305" r:id="rId7"/>
    <p:sldId id="311" r:id="rId8"/>
    <p:sldId id="314" r:id="rId9"/>
    <p:sldId id="312" r:id="rId10"/>
    <p:sldId id="313" r:id="rId11"/>
    <p:sldId id="299" r:id="rId12"/>
    <p:sldId id="300" r:id="rId13"/>
    <p:sldId id="315" r:id="rId14"/>
    <p:sldId id="316" r:id="rId15"/>
    <p:sldId id="318" r:id="rId16"/>
    <p:sldId id="294" r:id="rId17"/>
    <p:sldId id="319" r:id="rId18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33" autoAdjust="0"/>
  </p:normalViewPr>
  <p:slideViewPr>
    <p:cSldViewPr snapToObjects="1">
      <p:cViewPr varScale="1">
        <p:scale>
          <a:sx n="64" d="100"/>
          <a:sy n="64" d="100"/>
        </p:scale>
        <p:origin x="1032" y="62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854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6" charset="0"/>
              </a:rPr>
              <a:t>	CSC </a:t>
            </a:r>
            <a:r>
              <a:rPr lang="en-US" sz="1400" dirty="0" smtClean="0">
                <a:latin typeface="Times New Roman" pitchFamily="16" charset="0"/>
              </a:rPr>
              <a:t>176 Object-oriented Programming</a:t>
            </a:r>
            <a:endParaRPr lang="en-US" sz="1400" dirty="0">
              <a:latin typeface="Times New Roman" pitchFamily="16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6" charset="0"/>
              </a:rPr>
              <a:t>	Page </a:t>
            </a:r>
            <a:fld id="{89DB4331-8F94-436F-8672-B49B5CD9237E}" type="slidenum">
              <a:rPr lang="en-US" sz="10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6" charset="0"/>
              </a:rPr>
              <a:t>CSC171 Course Introduction	Page </a:t>
            </a:r>
            <a:fld id="{E57744F0-D62D-450C-BA0C-FC249107C8EF}" type="slidenum">
              <a:rPr lang="en-US" sz="14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176</a:t>
            </a:r>
            <a:r>
              <a:rPr lang="en-US" sz="1400" baseline="0" dirty="0">
                <a:latin typeface="Arial" charset="0"/>
              </a:rPr>
              <a:t> </a:t>
            </a:r>
            <a:r>
              <a:rPr lang="en-US" sz="1400" baseline="0" dirty="0" smtClean="0">
                <a:latin typeface="Arial" charset="0"/>
              </a:rPr>
              <a:t>String, File I/O, 2D arrays, recursion	</a:t>
            </a:r>
            <a:r>
              <a:rPr lang="en-US" sz="1400" dirty="0">
                <a:latin typeface="Arial" charset="0"/>
              </a:rPr>
              <a:t>	Slide </a:t>
            </a:r>
            <a:fld id="{0BD533D4-4DEB-451D-A47A-F4EE4972C26B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about</a:t>
            </a:r>
            <a:br>
              <a:rPr lang="en-US" dirty="0" smtClean="0"/>
            </a:br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</a:p>
          <a:p>
            <a:r>
              <a:rPr lang="en-US" dirty="0" smtClean="0"/>
              <a:t>File input/output processing</a:t>
            </a:r>
          </a:p>
          <a:p>
            <a:r>
              <a:rPr lang="en-US" dirty="0" smtClean="0"/>
              <a:t>2D Arrays</a:t>
            </a:r>
          </a:p>
          <a:p>
            <a:r>
              <a:rPr lang="en-US" dirty="0" smtClean="0"/>
              <a:t>More on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Processing</a:t>
            </a:r>
            <a:br>
              <a:rPr lang="en-US" dirty="0" smtClean="0"/>
            </a:br>
            <a:r>
              <a:rPr lang="en-US" sz="2000" dirty="0" smtClean="0"/>
              <a:t>(Sections 12.10 through 12.13 in textbook, </a:t>
            </a:r>
            <a:r>
              <a:rPr lang="en-US" sz="2000" dirty="0"/>
              <a:t>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91413" algn="r"/>
              </a:tabLst>
            </a:pPr>
            <a:r>
              <a:rPr lang="en-US" sz="2400" dirty="0" smtClean="0"/>
              <a:t>Text File Output Processing (cont’d)</a:t>
            </a:r>
          </a:p>
          <a:p>
            <a:pPr lvl="1">
              <a:tabLst>
                <a:tab pos="7491413" algn="r"/>
              </a:tabLst>
            </a:pPr>
            <a:r>
              <a:rPr lang="en-US" sz="2000" dirty="0" smtClean="0"/>
              <a:t>Sample </a:t>
            </a:r>
            <a:r>
              <a:rPr lang="en-US" sz="2000" dirty="0" err="1" smtClean="0"/>
              <a:t>PrintWriter</a:t>
            </a:r>
            <a:r>
              <a:rPr lang="en-US" sz="2000" dirty="0" smtClean="0"/>
              <a:t> methods to write data</a:t>
            </a:r>
          </a:p>
          <a:p>
            <a:pPr lvl="2">
              <a:tabLst>
                <a:tab pos="7491413" algn="r"/>
              </a:tabLst>
            </a:pPr>
            <a:r>
              <a:rPr lang="en-US" sz="1800" dirty="0" err="1" smtClean="0"/>
              <a:t>PrintWriter</a:t>
            </a:r>
            <a:r>
              <a:rPr lang="en-US" sz="1800" dirty="0" smtClean="0"/>
              <a:t> append(char c)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(‘A’);</a:t>
            </a:r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void print(char c)</a:t>
            </a:r>
            <a:r>
              <a:rPr lang="en-US" sz="1400" dirty="0"/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outFile.print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(‘a’);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void print(double </a:t>
            </a:r>
            <a:r>
              <a:rPr lang="en-US" sz="1800" dirty="0"/>
              <a:t>d</a:t>
            </a:r>
            <a:r>
              <a:rPr lang="en-US" sz="1800" dirty="0" smtClean="0"/>
              <a:t>)</a:t>
            </a:r>
            <a:r>
              <a:rPr lang="en-US" sz="1400" dirty="0"/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outFile.print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(3.12);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/>
              <a:t>v</a:t>
            </a:r>
            <a:r>
              <a:rPr lang="en-US" sz="1800" dirty="0" smtClean="0"/>
              <a:t>oid print(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)</a:t>
            </a:r>
            <a:r>
              <a:rPr lang="en-US" sz="1400" dirty="0"/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outFile.print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(-23);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void print(Object </a:t>
            </a:r>
            <a:r>
              <a:rPr lang="en-US" sz="1800" dirty="0" err="1" smtClean="0"/>
              <a:t>obj</a:t>
            </a:r>
            <a:r>
              <a:rPr lang="en-US" sz="1800" dirty="0" smtClean="0"/>
              <a:t>)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void print(String s)</a:t>
            </a:r>
            <a:r>
              <a:rPr lang="en-US" sz="1400" dirty="0"/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outFile.print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void </a:t>
            </a:r>
            <a:r>
              <a:rPr lang="en-US" sz="1800" dirty="0" err="1" smtClean="0"/>
              <a:t>println</a:t>
            </a:r>
            <a:r>
              <a:rPr lang="en-US" sz="1800" dirty="0" smtClean="0"/>
              <a:t>()</a:t>
            </a:r>
            <a:r>
              <a:rPr lang="en-US" sz="1400" dirty="0"/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 smtClean="0"/>
          </a:p>
          <a:p>
            <a:pPr lvl="3">
              <a:tabLst>
                <a:tab pos="7491413" algn="r"/>
              </a:tabLst>
            </a:pPr>
            <a:r>
              <a:rPr lang="en-US" sz="1400" dirty="0" err="1" smtClean="0"/>
              <a:t>println</a:t>
            </a:r>
            <a:r>
              <a:rPr lang="en-US" sz="1400" dirty="0" smtClean="0"/>
              <a:t> methods similar to the print methods</a:t>
            </a:r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void write(char[] </a:t>
            </a:r>
            <a:r>
              <a:rPr lang="en-US" sz="1800" dirty="0" err="1" smtClean="0"/>
              <a:t>buf</a:t>
            </a:r>
            <a:r>
              <a:rPr lang="en-US" sz="1800" dirty="0" smtClean="0"/>
              <a:t>)</a:t>
            </a:r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void write(String s)</a:t>
            </a:r>
          </a:p>
        </p:txBody>
      </p:sp>
    </p:spTree>
    <p:extLst>
      <p:ext uri="{BB962C8B-B14F-4D97-AF65-F5344CB8AC3E}">
        <p14:creationId xmlns:p14="http://schemas.microsoft.com/office/powerpoint/2010/main" val="173343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Binary File I/O</a:t>
            </a:r>
          </a:p>
          <a:p>
            <a:pPr lvl="1"/>
            <a:r>
              <a:rPr lang="en-US" sz="2000" dirty="0"/>
              <a:t>What’s a </a:t>
            </a:r>
            <a:r>
              <a:rPr lang="en-US" sz="2000" dirty="0" smtClean="0"/>
              <a:t>binary file</a:t>
            </a:r>
            <a:r>
              <a:rPr lang="en-US" sz="2000" dirty="0"/>
              <a:t>?</a:t>
            </a:r>
          </a:p>
          <a:p>
            <a:pPr lvl="2"/>
            <a:r>
              <a:rPr lang="en-US" sz="1800" dirty="0"/>
              <a:t>A file that </a:t>
            </a:r>
            <a:r>
              <a:rPr lang="en-US" sz="1800" dirty="0" smtClean="0"/>
              <a:t>uses bits and bytes to represent data values</a:t>
            </a:r>
          </a:p>
          <a:p>
            <a:pPr lvl="2"/>
            <a:r>
              <a:rPr lang="en-US" sz="1800" dirty="0" smtClean="0"/>
              <a:t>These </a:t>
            </a:r>
            <a:r>
              <a:rPr lang="en-US" sz="1800" dirty="0"/>
              <a:t>files are </a:t>
            </a:r>
            <a:r>
              <a:rPr lang="en-US" sz="1800" dirty="0" smtClean="0"/>
              <a:t>NOT readable </a:t>
            </a:r>
            <a:r>
              <a:rPr lang="en-US" sz="1800" dirty="0"/>
              <a:t>by people</a:t>
            </a:r>
          </a:p>
          <a:p>
            <a:pPr lvl="3"/>
            <a:r>
              <a:rPr lang="en-US" sz="1600" dirty="0" smtClean="0"/>
              <a:t>Need specially written software to read/write to these types of files</a:t>
            </a:r>
          </a:p>
          <a:p>
            <a:pPr lvl="2"/>
            <a:r>
              <a:rPr lang="en-US" sz="1800" dirty="0" smtClean="0"/>
              <a:t>Each </a:t>
            </a:r>
            <a:r>
              <a:rPr lang="en-US" sz="1800" dirty="0"/>
              <a:t>Java </a:t>
            </a:r>
            <a:r>
              <a:rPr lang="en-US" sz="1800" dirty="0" smtClean="0"/>
              <a:t>compiled file (.class) is </a:t>
            </a:r>
            <a:r>
              <a:rPr lang="en-US" sz="1800" dirty="0"/>
              <a:t>a </a:t>
            </a:r>
            <a:r>
              <a:rPr lang="en-US" sz="1800" dirty="0" smtClean="0"/>
              <a:t>binary file</a:t>
            </a:r>
            <a:endParaRPr lang="en-US" sz="1800" dirty="0"/>
          </a:p>
          <a:p>
            <a:pPr lvl="2"/>
            <a:r>
              <a:rPr lang="en-US" sz="1800" dirty="0"/>
              <a:t>Each </a:t>
            </a:r>
            <a:r>
              <a:rPr lang="en-US" sz="1800" dirty="0" smtClean="0"/>
              <a:t>executable image (.exe) is a binary file</a:t>
            </a:r>
          </a:p>
          <a:p>
            <a:pPr lvl="1"/>
            <a:r>
              <a:rPr lang="en-US" sz="2000" dirty="0" smtClean="0"/>
              <a:t>Java API classes</a:t>
            </a:r>
          </a:p>
          <a:p>
            <a:pPr lvl="2"/>
            <a:r>
              <a:rPr lang="en-US" sz="1800" dirty="0" err="1" smtClean="0"/>
              <a:t>FileInputStream</a:t>
            </a:r>
            <a:endParaRPr lang="en-US" sz="1800" dirty="0" smtClean="0"/>
          </a:p>
          <a:p>
            <a:pPr lvl="2"/>
            <a:r>
              <a:rPr lang="en-US" sz="1800" dirty="0" err="1" smtClean="0"/>
              <a:t>FileOutputStream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24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D Arrays</a:t>
            </a:r>
            <a:br>
              <a:rPr lang="en-US" dirty="0" smtClean="0"/>
            </a:br>
            <a:r>
              <a:rPr lang="en-US" sz="2000" dirty="0" smtClean="0"/>
              <a:t>(Chapter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Syntax</a:t>
            </a:r>
          </a:p>
          <a:p>
            <a:pPr lvl="1"/>
            <a:r>
              <a:rPr lang="en-US" sz="2000" dirty="0" smtClean="0"/>
              <a:t>Define variable</a:t>
            </a:r>
          </a:p>
          <a:p>
            <a:pPr marL="857250" lvl="2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arrayVarName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//preferred</a:t>
            </a:r>
          </a:p>
          <a:p>
            <a:pPr marL="857250" lvl="2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arrayVarName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[][];</a:t>
            </a:r>
            <a:endParaRPr lang="en-US" sz="1600" dirty="0" smtClean="0"/>
          </a:p>
          <a:p>
            <a:pPr lvl="1"/>
            <a:r>
              <a:rPr lang="en-US" sz="2000" dirty="0" smtClean="0"/>
              <a:t>Allocate memory</a:t>
            </a:r>
          </a:p>
          <a:p>
            <a:pPr marL="914400" lvl="2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arrayVarName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nbrRows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nbrCols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 smtClean="0"/>
              <a:t>Semantics</a:t>
            </a:r>
          </a:p>
          <a:p>
            <a:pPr lvl="1"/>
            <a:r>
              <a:rPr lang="en-US" sz="2000" dirty="0" smtClean="0"/>
              <a:t>Define a variable that will refer to a memory location where the 2D array data begins</a:t>
            </a:r>
          </a:p>
          <a:p>
            <a:pPr lvl="1"/>
            <a:r>
              <a:rPr lang="en-US" sz="2000" dirty="0" smtClean="0"/>
              <a:t>First index is row number</a:t>
            </a:r>
          </a:p>
          <a:p>
            <a:pPr lvl="2"/>
            <a:r>
              <a:rPr lang="en-US" sz="1800" dirty="0" smtClean="0"/>
              <a:t>Ranges 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1800" dirty="0" smtClean="0"/>
              <a:t>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nbrRows-1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Second index is column number</a:t>
            </a:r>
          </a:p>
          <a:p>
            <a:pPr lvl="2"/>
            <a:r>
              <a:rPr lang="en-US" sz="1800" dirty="0" smtClean="0"/>
              <a:t>Ranges 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1800" dirty="0" smtClean="0"/>
              <a:t>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nbrCols-1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D Arrays</a:t>
            </a:r>
            <a:br>
              <a:rPr lang="en-US" dirty="0" smtClean="0"/>
            </a:br>
            <a:r>
              <a:rPr lang="en-US" sz="2000" dirty="0" smtClean="0"/>
              <a:t>(Chapter 8,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 smtClean="0"/>
              <a:t>Define and initialize an array with 3 rows and 8 columns</a:t>
            </a:r>
          </a:p>
          <a:p>
            <a:pPr marL="914400" lvl="2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numbers = { {1,3,5,7,9,11,13,15},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{2,4,6,8,10,12,14,16},</a:t>
            </a:r>
          </a:p>
          <a:p>
            <a:pPr marL="914400" lvl="2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{2,3,5,7,11,13,17,19}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sz="2000" dirty="0" smtClean="0"/>
              <a:t>Display contents of this array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row=0; row 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row++)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col=0; col &lt; numbers[row].length; col++)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“ + numbers[row][col]);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7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D Arrays</a:t>
            </a:r>
            <a:br>
              <a:rPr lang="en-US" dirty="0" smtClean="0"/>
            </a:br>
            <a:r>
              <a:rPr lang="en-US" sz="2000" dirty="0" smtClean="0"/>
              <a:t>(Chapter 8,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Another example</a:t>
            </a:r>
          </a:p>
          <a:p>
            <a:pPr lvl="1"/>
            <a:r>
              <a:rPr lang="en-US" sz="2000" dirty="0" smtClean="0"/>
              <a:t>Define and initialize a ragged array</a:t>
            </a:r>
          </a:p>
          <a:p>
            <a:pPr lvl="2"/>
            <a:r>
              <a:rPr lang="en-US" sz="1600" dirty="0" smtClean="0"/>
              <a:t>Each row can have a different number of columns</a:t>
            </a:r>
          </a:p>
          <a:p>
            <a:pPr marL="914400" lvl="2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 numbers = { {1,2},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{1,2,3,4},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{1,2,3},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{1,2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,3,4,5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{1} };</a:t>
            </a:r>
          </a:p>
          <a:p>
            <a:pPr lvl="1"/>
            <a:r>
              <a:rPr lang="en-US" sz="2000" dirty="0" smtClean="0"/>
              <a:t>Display contents of this ragged array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row=0; row 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row++)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col=0; col &lt; numbers[row].length; col++)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“ + numbers[row][col]);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D Arrays</a:t>
            </a:r>
            <a:br>
              <a:rPr lang="en-US" dirty="0" smtClean="0"/>
            </a:br>
            <a:r>
              <a:rPr lang="en-US" sz="2000" dirty="0" smtClean="0"/>
              <a:t>(Chapter 8,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Yet another example</a:t>
            </a:r>
          </a:p>
          <a:p>
            <a:pPr lvl="1"/>
            <a:r>
              <a:rPr lang="en-US" sz="2000" dirty="0" smtClean="0"/>
              <a:t>Define an array that can contain any type of object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 = 4;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Object[][]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000" dirty="0"/>
              <a:t>Allocate memory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Object[MAX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][MAX];</a:t>
            </a:r>
          </a:p>
          <a:p>
            <a:pPr lvl="1"/>
            <a:r>
              <a:rPr lang="en-US" sz="2000" dirty="0" smtClean="0"/>
              <a:t>Store objects in rows 0 and 1 of this array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 = 0;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col=0; col &lt; MAX; col++)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[row][col] = new Integer(col * 10);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row++;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col=0; col &lt; MAX; col++)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[row][col] = new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Double(col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//etc.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/>
            <a:r>
              <a:rPr lang="en-US" sz="2400" dirty="0"/>
              <a:t>Discuss assignment 11</a:t>
            </a:r>
          </a:p>
          <a:p>
            <a:pPr marL="914400" lvl="2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What should we think about when using recursion?</a:t>
            </a:r>
          </a:p>
          <a:p>
            <a:pPr lvl="1"/>
            <a:r>
              <a:rPr lang="en-US" dirty="0" smtClean="0"/>
              <a:t>What is a helper function?</a:t>
            </a:r>
          </a:p>
        </p:txBody>
      </p:sp>
    </p:spTree>
    <p:extLst>
      <p:ext uri="{BB962C8B-B14F-4D97-AF65-F5344CB8AC3E}">
        <p14:creationId xmlns:p14="http://schemas.microsoft.com/office/powerpoint/2010/main" val="36794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Recursion</a:t>
            </a:r>
            <a:br>
              <a:rPr lang="en-US" dirty="0" smtClean="0"/>
            </a:b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recursive approaches</a:t>
            </a:r>
          </a:p>
          <a:p>
            <a:pPr lvl="1"/>
            <a:r>
              <a:rPr lang="en-US" sz="1600" dirty="0" smtClean="0"/>
              <a:t>Will not implement any of these approaches in this course</a:t>
            </a:r>
          </a:p>
          <a:p>
            <a:pPr lvl="1"/>
            <a:r>
              <a:rPr lang="en-US" dirty="0" smtClean="0"/>
              <a:t>Mutual recursion</a:t>
            </a:r>
          </a:p>
          <a:p>
            <a:pPr lvl="2"/>
            <a:r>
              <a:rPr lang="en-US" dirty="0" smtClean="0"/>
              <a:t>Method A calls method B</a:t>
            </a:r>
          </a:p>
          <a:p>
            <a:pPr marL="857250" lvl="2" indent="0">
              <a:buNone/>
            </a:pPr>
            <a:r>
              <a:rPr lang="en-US" dirty="0" smtClean="0"/>
              <a:t>AND THEN</a:t>
            </a:r>
          </a:p>
          <a:p>
            <a:pPr lvl="2"/>
            <a:r>
              <a:rPr lang="en-US" dirty="0" smtClean="0"/>
              <a:t>Method B calls method A</a:t>
            </a:r>
          </a:p>
          <a:p>
            <a:pPr lvl="2"/>
            <a:r>
              <a:rPr lang="en-US" dirty="0" smtClean="0"/>
              <a:t>This recursion continues until a base case has been reached</a:t>
            </a:r>
          </a:p>
          <a:p>
            <a:pPr lvl="1"/>
            <a:r>
              <a:rPr lang="en-US" dirty="0" smtClean="0"/>
              <a:t>A recursive algorithm that also uses iteration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br>
              <a:rPr lang="en-US" dirty="0" smtClean="0"/>
            </a:br>
            <a:r>
              <a:rPr lang="en-US" sz="2000" dirty="0" smtClean="0"/>
              <a:t>(Section 4.4 in textbook)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Part of Java API</a:t>
            </a:r>
          </a:p>
          <a:p>
            <a:pPr lvl="1"/>
            <a:r>
              <a:rPr lang="en-US" sz="2000" dirty="0" smtClean="0"/>
              <a:t>Each String value is an object</a:t>
            </a:r>
          </a:p>
          <a:p>
            <a:pPr lvl="1"/>
            <a:r>
              <a:rPr lang="en-US" sz="2000" dirty="0" smtClean="0"/>
              <a:t>String objects are immutable</a:t>
            </a:r>
          </a:p>
          <a:p>
            <a:pPr lvl="1"/>
            <a:r>
              <a:rPr lang="en-US" sz="2000" dirty="0" smtClean="0"/>
              <a:t>Conceptually similar to 1D array of characters</a:t>
            </a:r>
          </a:p>
          <a:p>
            <a:r>
              <a:rPr lang="en-US" sz="2400" dirty="0" smtClean="0"/>
              <a:t>Comparing String objects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 smtClean="0"/>
              <a:t>Important</a:t>
            </a:r>
          </a:p>
          <a:p>
            <a:pPr lvl="2"/>
            <a:r>
              <a:rPr lang="en-US" sz="1600" dirty="0" smtClean="0"/>
              <a:t>The relational operators (e.g.,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 &gt;  ==  != </a:t>
            </a:r>
            <a:r>
              <a:rPr lang="en-US" sz="1600" dirty="0" smtClean="0"/>
              <a:t>) do not work on String objects!</a:t>
            </a:r>
          </a:p>
        </p:txBody>
      </p:sp>
    </p:spTree>
    <p:extLst>
      <p:ext uri="{BB962C8B-B14F-4D97-AF65-F5344CB8AC3E}">
        <p14:creationId xmlns:p14="http://schemas.microsoft.com/office/powerpoint/2010/main" val="262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br>
              <a:rPr lang="en-US" dirty="0" smtClean="0"/>
            </a:br>
            <a:r>
              <a:rPr lang="en-US" sz="2000" dirty="0" smtClean="0"/>
              <a:t>(Section 4.4 in textbook,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used String methods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200" dirty="0" smtClean="0">
                <a:cs typeface="Courier New" panose="02070309020205020404" pitchFamily="49" charset="0"/>
              </a:rPr>
              <a:t>Can also use the + symbol for String concatenation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trim()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(char[] data)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br>
              <a:rPr lang="en-US" dirty="0" smtClean="0"/>
            </a:br>
            <a:r>
              <a:rPr lang="en-US" sz="2000" dirty="0" smtClean="0"/>
              <a:t>(Section 4.4 in textbook,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Looking for something in a String object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suffix)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prefix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Extracting String from a String object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substring(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br>
              <a:rPr lang="en-US" dirty="0" smtClean="0"/>
            </a:br>
            <a:r>
              <a:rPr lang="en-US" sz="2000" dirty="0" smtClean="0"/>
              <a:t>(Section 4.4 in textbook,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more String methods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matches(String regex)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replace(char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regex, String replacement)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replaceFirst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regex, String replacement)</a:t>
            </a:r>
          </a:p>
          <a:p>
            <a:pPr lvl="1"/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split(String regex)</a:t>
            </a:r>
          </a:p>
        </p:txBody>
      </p:sp>
    </p:spTree>
    <p:extLst>
      <p:ext uri="{BB962C8B-B14F-4D97-AF65-F5344CB8AC3E}">
        <p14:creationId xmlns:p14="http://schemas.microsoft.com/office/powerpoint/2010/main" val="29166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Processing</a:t>
            </a:r>
            <a:br>
              <a:rPr lang="en-US" dirty="0" smtClean="0"/>
            </a:br>
            <a:r>
              <a:rPr lang="en-US" sz="2000" dirty="0" smtClean="0"/>
              <a:t>(Sections 12.10 through 12.13 in textbook)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What’s a text file?</a:t>
            </a:r>
          </a:p>
          <a:p>
            <a:pPr lvl="1"/>
            <a:r>
              <a:rPr lang="en-US" sz="2000" dirty="0" smtClean="0"/>
              <a:t>A file that contains letters, digits, and special characters</a:t>
            </a:r>
          </a:p>
          <a:p>
            <a:pPr lvl="2"/>
            <a:r>
              <a:rPr lang="en-US" sz="1800" dirty="0" smtClean="0"/>
              <a:t>Based on character set used by operating system</a:t>
            </a:r>
          </a:p>
          <a:p>
            <a:pPr lvl="1"/>
            <a:r>
              <a:rPr lang="en-US" sz="2000" dirty="0" smtClean="0"/>
              <a:t>These files are readable by people</a:t>
            </a:r>
          </a:p>
          <a:p>
            <a:pPr lvl="2"/>
            <a:r>
              <a:rPr lang="en-US" sz="1800" dirty="0" smtClean="0"/>
              <a:t>Simply open file in a text editor (e.g., Notepad)</a:t>
            </a:r>
          </a:p>
          <a:p>
            <a:pPr lvl="1"/>
            <a:r>
              <a:rPr lang="en-US" sz="2000" dirty="0" smtClean="0"/>
              <a:t>Each Java source code file is a text file</a:t>
            </a:r>
          </a:p>
          <a:p>
            <a:pPr lvl="1"/>
            <a:r>
              <a:rPr lang="en-US" sz="2000" dirty="0" smtClean="0"/>
              <a:t>Each web page (i.e., HTML file) is a text file</a:t>
            </a:r>
          </a:p>
        </p:txBody>
      </p:sp>
    </p:spTree>
    <p:extLst>
      <p:ext uri="{BB962C8B-B14F-4D97-AF65-F5344CB8AC3E}">
        <p14:creationId xmlns:p14="http://schemas.microsoft.com/office/powerpoint/2010/main" val="18848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sz="2000" dirty="0"/>
              <a:t>(Sections </a:t>
            </a:r>
            <a:r>
              <a:rPr lang="en-US" sz="2000" dirty="0" smtClean="0"/>
              <a:t>12.10 </a:t>
            </a:r>
            <a:r>
              <a:rPr lang="en-US" sz="2000" dirty="0"/>
              <a:t>through 12.13 in textbook,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 File Input Processing</a:t>
            </a:r>
          </a:p>
          <a:p>
            <a:pPr lvl="1"/>
            <a:r>
              <a:rPr lang="en-US" sz="2000" dirty="0" smtClean="0"/>
              <a:t>Scanner</a:t>
            </a:r>
            <a:endParaRPr lang="en-US" sz="2000" dirty="0"/>
          </a:p>
          <a:p>
            <a:pPr lvl="2"/>
            <a:r>
              <a:rPr lang="en-US" sz="1800" dirty="0"/>
              <a:t>A Java API class</a:t>
            </a:r>
          </a:p>
          <a:p>
            <a:pPr lvl="2"/>
            <a:r>
              <a:rPr lang="en-US" sz="1800" dirty="0"/>
              <a:t>Construct a </a:t>
            </a:r>
            <a:r>
              <a:rPr lang="en-US" sz="1800" dirty="0" smtClean="0"/>
              <a:t>Scanner </a:t>
            </a:r>
            <a:r>
              <a:rPr lang="en-US" sz="1800" dirty="0"/>
              <a:t>object</a:t>
            </a:r>
          </a:p>
          <a:p>
            <a:pPr marL="1371600" lvl="3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Scanner(new File(“aFileName.txt”));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dirty="0" smtClean="0"/>
              <a:t>Read data using Scanner </a:t>
            </a:r>
            <a:r>
              <a:rPr lang="en-US" sz="1800" dirty="0"/>
              <a:t>object</a:t>
            </a:r>
          </a:p>
          <a:p>
            <a:pPr lvl="3"/>
            <a:r>
              <a:rPr lang="en-US" sz="1600" dirty="0"/>
              <a:t>Use one or more of the following methods:</a:t>
            </a:r>
          </a:p>
          <a:p>
            <a:pPr lvl="4"/>
            <a:r>
              <a:rPr lang="en-US" sz="1400" dirty="0" smtClean="0"/>
              <a:t>One or more of the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 </a:t>
            </a:r>
            <a:r>
              <a:rPr lang="en-US" sz="1400" dirty="0" smtClean="0"/>
              <a:t>methods</a:t>
            </a:r>
          </a:p>
          <a:p>
            <a:pPr lvl="4"/>
            <a:r>
              <a:rPr lang="en-US" sz="1400" dirty="0" smtClean="0"/>
              <a:t>May also use one or more of the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/>
              <a:t>methods</a:t>
            </a:r>
          </a:p>
          <a:p>
            <a:pPr lvl="2"/>
            <a:r>
              <a:rPr lang="en-US" sz="1800" dirty="0" smtClean="0"/>
              <a:t>When </a:t>
            </a:r>
            <a:r>
              <a:rPr lang="en-US" sz="1800" dirty="0"/>
              <a:t>done </a:t>
            </a:r>
            <a:r>
              <a:rPr lang="en-US" sz="1800" dirty="0" smtClean="0"/>
              <a:t>reading from </a:t>
            </a:r>
            <a:r>
              <a:rPr lang="en-US" sz="1800" dirty="0"/>
              <a:t>file</a:t>
            </a:r>
          </a:p>
          <a:p>
            <a:pPr marL="1371600" lvl="3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3"/>
            <a:r>
              <a:rPr lang="en-US" sz="1600" dirty="0"/>
              <a:t>To close the file and release system </a:t>
            </a:r>
            <a:r>
              <a:rPr lang="en-US" sz="1600" dirty="0" smtClean="0"/>
              <a:t>resources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01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Processing</a:t>
            </a:r>
            <a:br>
              <a:rPr lang="en-US" dirty="0" smtClean="0"/>
            </a:br>
            <a:r>
              <a:rPr lang="en-US" sz="2000" dirty="0" smtClean="0"/>
              <a:t>(Sections 12.10 through 12.13 in textbook, </a:t>
            </a:r>
            <a:r>
              <a:rPr lang="en-US" sz="2000" dirty="0"/>
              <a:t>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91413" algn="r"/>
              </a:tabLst>
            </a:pPr>
            <a:r>
              <a:rPr lang="en-US" sz="2400" dirty="0" smtClean="0"/>
              <a:t>Text File Input Processing (cont’d)</a:t>
            </a:r>
          </a:p>
          <a:p>
            <a:pPr lvl="1">
              <a:tabLst>
                <a:tab pos="7491413" algn="r"/>
              </a:tabLst>
            </a:pPr>
            <a:r>
              <a:rPr lang="en-US" sz="2000" dirty="0" smtClean="0"/>
              <a:t>Sample Scanner methods to read data</a:t>
            </a:r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String next()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token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inFile.next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tabLst>
                <a:tab pos="7491413" algn="r"/>
              </a:tabLst>
            </a:pPr>
            <a:r>
              <a:rPr lang="en-US" sz="1800" dirty="0" err="1" smtClean="0"/>
              <a:t>BigDecimal</a:t>
            </a:r>
            <a:r>
              <a:rPr lang="en-US" sz="1800" dirty="0" smtClean="0"/>
              <a:t> </a:t>
            </a:r>
            <a:r>
              <a:rPr lang="en-US" sz="1800" dirty="0" err="1" smtClean="0"/>
              <a:t>nextBigDecimal</a:t>
            </a:r>
            <a:r>
              <a:rPr lang="en-US" sz="1800" dirty="0" smtClean="0"/>
              <a:t>()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err="1" smtClean="0"/>
              <a:t>BigInteger</a:t>
            </a:r>
            <a:r>
              <a:rPr lang="en-US" sz="1800" dirty="0" smtClean="0"/>
              <a:t> </a:t>
            </a:r>
            <a:r>
              <a:rPr lang="en-US" sz="1800" dirty="0" err="1" smtClean="0"/>
              <a:t>nextBigInteger</a:t>
            </a:r>
            <a:r>
              <a:rPr lang="en-US" sz="1800" dirty="0" smtClean="0"/>
              <a:t>()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nextBoolean</a:t>
            </a:r>
            <a:r>
              <a:rPr lang="en-US" sz="1800" dirty="0" smtClean="0"/>
              <a:t>()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byte </a:t>
            </a:r>
            <a:r>
              <a:rPr lang="en-US" sz="1800" dirty="0" err="1" smtClean="0"/>
              <a:t>nextByte</a:t>
            </a:r>
            <a:r>
              <a:rPr lang="en-US" sz="1800" dirty="0" smtClean="0"/>
              <a:t>()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double </a:t>
            </a:r>
            <a:r>
              <a:rPr lang="en-US" sz="1800" dirty="0" err="1" smtClean="0"/>
              <a:t>nextDouble</a:t>
            </a:r>
            <a:r>
              <a:rPr lang="en-US" sz="1800" dirty="0" smtClean="0"/>
              <a:t>()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nextInt</a:t>
            </a:r>
            <a:r>
              <a:rPr lang="en-US" sz="1800" dirty="0" smtClean="0"/>
              <a:t>()</a:t>
            </a:r>
            <a:endParaRPr lang="en-US" sz="1400" dirty="0" smtClean="0"/>
          </a:p>
          <a:p>
            <a:pPr lvl="2">
              <a:tabLst>
                <a:tab pos="7491413" algn="r"/>
              </a:tabLst>
            </a:pPr>
            <a:r>
              <a:rPr lang="en-US" sz="1800" dirty="0" smtClean="0"/>
              <a:t>String </a:t>
            </a:r>
            <a:r>
              <a:rPr lang="en-US" sz="1800" dirty="0" err="1" smtClean="0"/>
              <a:t>nextLine</a:t>
            </a:r>
            <a:r>
              <a:rPr lang="en-US" sz="1800" dirty="0" smtClean="0"/>
              <a:t>()</a:t>
            </a:r>
          </a:p>
          <a:p>
            <a:pPr lvl="1">
              <a:tabLst>
                <a:tab pos="7491413" algn="r"/>
              </a:tabLst>
            </a:pPr>
            <a:r>
              <a:rPr lang="en-US" sz="2200" dirty="0" smtClean="0"/>
              <a:t>Each of these has a corresponding “has” method</a:t>
            </a:r>
          </a:p>
          <a:p>
            <a:pPr>
              <a:tabLst>
                <a:tab pos="7491413" algn="r"/>
              </a:tabLst>
            </a:pPr>
            <a:r>
              <a:rPr lang="en-US" sz="2400" dirty="0" smtClean="0"/>
              <a:t>Discuss assignment 10</a:t>
            </a:r>
          </a:p>
        </p:txBody>
      </p:sp>
    </p:spTree>
    <p:extLst>
      <p:ext uri="{BB962C8B-B14F-4D97-AF65-F5344CB8AC3E}">
        <p14:creationId xmlns:p14="http://schemas.microsoft.com/office/powerpoint/2010/main" val="5829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r>
              <a:rPr lang="en-US" dirty="0" smtClean="0"/>
              <a:t> Processing</a:t>
            </a:r>
            <a:br>
              <a:rPr lang="en-US" dirty="0" smtClean="0"/>
            </a:br>
            <a:r>
              <a:rPr lang="en-US" sz="2000" dirty="0" smtClean="0"/>
              <a:t>(Sections 12.10 through 12.13 in textbook,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 File Output Processing</a:t>
            </a:r>
          </a:p>
          <a:p>
            <a:pPr lvl="1"/>
            <a:r>
              <a:rPr lang="en-US" sz="2000" dirty="0" err="1" smtClean="0"/>
              <a:t>PrintWriter</a:t>
            </a:r>
            <a:endParaRPr lang="en-US" sz="2000" dirty="0" smtClean="0"/>
          </a:p>
          <a:p>
            <a:pPr lvl="2"/>
            <a:r>
              <a:rPr lang="en-US" sz="1800" dirty="0" smtClean="0"/>
              <a:t>A Java API class</a:t>
            </a:r>
          </a:p>
          <a:p>
            <a:pPr lvl="2"/>
            <a:r>
              <a:rPr lang="en-US" sz="1800" dirty="0" smtClean="0"/>
              <a:t>Construct a </a:t>
            </a:r>
            <a:r>
              <a:rPr lang="en-US" sz="1800" dirty="0" err="1" smtClean="0"/>
              <a:t>PrintWriter</a:t>
            </a:r>
            <a:r>
              <a:rPr lang="en-US" sz="1800" dirty="0" smtClean="0"/>
              <a:t> object</a:t>
            </a:r>
          </a:p>
          <a:p>
            <a:pPr marL="1371600" lvl="3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(“aFileName.txt”);</a:t>
            </a:r>
          </a:p>
          <a:p>
            <a:pPr lvl="2"/>
            <a:r>
              <a:rPr lang="en-US" sz="1800" dirty="0" smtClean="0"/>
              <a:t>Write data using </a:t>
            </a:r>
            <a:r>
              <a:rPr lang="en-US" sz="1800" dirty="0" err="1" smtClean="0"/>
              <a:t>PrintWriter</a:t>
            </a:r>
            <a:r>
              <a:rPr lang="en-US" sz="1800" dirty="0" smtClean="0"/>
              <a:t> object</a:t>
            </a:r>
          </a:p>
          <a:p>
            <a:pPr lvl="3"/>
            <a:r>
              <a:rPr lang="en-US" sz="1600" dirty="0" smtClean="0"/>
              <a:t>Use one or more of the following methods:</a:t>
            </a:r>
          </a:p>
          <a:p>
            <a:pPr lvl="4"/>
            <a:r>
              <a:rPr lang="en-US" sz="1400" dirty="0" smtClean="0"/>
              <a:t>append, format, print, </a:t>
            </a:r>
            <a:r>
              <a:rPr lang="en-US" sz="1400" dirty="0" err="1" smtClean="0"/>
              <a:t>println</a:t>
            </a:r>
            <a:r>
              <a:rPr lang="en-US" sz="1400" dirty="0" smtClean="0"/>
              <a:t>, write</a:t>
            </a:r>
          </a:p>
          <a:p>
            <a:pPr lvl="2"/>
            <a:r>
              <a:rPr lang="en-US" sz="1800" dirty="0" smtClean="0"/>
              <a:t>When done writing to file</a:t>
            </a:r>
          </a:p>
          <a:p>
            <a:pPr marL="1371600" lvl="3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3"/>
            <a:r>
              <a:rPr lang="en-US" sz="1600" dirty="0" smtClean="0"/>
              <a:t>To close the file and release system resources</a:t>
            </a:r>
          </a:p>
        </p:txBody>
      </p:sp>
    </p:spTree>
    <p:extLst>
      <p:ext uri="{BB962C8B-B14F-4D97-AF65-F5344CB8AC3E}">
        <p14:creationId xmlns:p14="http://schemas.microsoft.com/office/powerpoint/2010/main" val="319088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2340</TotalTime>
  <Words>912</Words>
  <Application>Microsoft Office PowerPoint</Application>
  <PresentationFormat>On-screen Show 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Comic Sans MS</vt:lpstr>
      <vt:lpstr>Courier New</vt:lpstr>
      <vt:lpstr>Times New Roman</vt:lpstr>
      <vt:lpstr>Crayons</vt:lpstr>
      <vt:lpstr>Some more about Classes and Objects</vt:lpstr>
      <vt:lpstr>String class (Section 4.4 in textbook)</vt:lpstr>
      <vt:lpstr>String class (Section 4.4 in textbook, cont’d)</vt:lpstr>
      <vt:lpstr>String class (Section 4.4 in textbook, cont’d)</vt:lpstr>
      <vt:lpstr>String class (Section 4.4 in textbook, cont’d)</vt:lpstr>
      <vt:lpstr>File Input/Output Processing (Sections 12.10 through 12.13 in textbook)</vt:lpstr>
      <vt:lpstr>File Input/Output Processing (Sections 12.10 through 12.13 in textbook, cont’d)</vt:lpstr>
      <vt:lpstr>File Input/Output Processing (Sections 12.10 through 12.13 in textbook, cont’d)</vt:lpstr>
      <vt:lpstr>File Input/Output Processing (Sections 12.10 through 12.13 in textbook, cont’d)</vt:lpstr>
      <vt:lpstr>File Input/Output Processing (Sections 12.10 through 12.13 in textbook, cont’d)</vt:lpstr>
      <vt:lpstr>File Input/Output Processing</vt:lpstr>
      <vt:lpstr>2D Arrays (Chapter 8)</vt:lpstr>
      <vt:lpstr>2D Arrays (Chapter 8, cont’d)</vt:lpstr>
      <vt:lpstr>2D Arrays (Chapter 8, cont’d)</vt:lpstr>
      <vt:lpstr>2D Arrays (Chapter 8, cont’d)</vt:lpstr>
      <vt:lpstr>More on Recursion</vt:lpstr>
      <vt:lpstr>More on Recursion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354</cp:revision>
  <dcterms:created xsi:type="dcterms:W3CDTF">2001-08-03T20:20:12Z</dcterms:created>
  <dcterms:modified xsi:type="dcterms:W3CDTF">2019-04-17T15:28:14Z</dcterms:modified>
</cp:coreProperties>
</file>