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8" r:id="rId32"/>
    <p:sldId id="289" r:id="rId33"/>
    <p:sldId id="287" r:id="rId34"/>
    <p:sldId id="291" r:id="rId35"/>
    <p:sldId id="290" r:id="rId36"/>
    <p:sldId id="292" r:id="rId37"/>
    <p:sldId id="302" r:id="rId38"/>
    <p:sldId id="293" r:id="rId39"/>
    <p:sldId id="294" r:id="rId40"/>
    <p:sldId id="295" r:id="rId41"/>
    <p:sldId id="301" r:id="rId42"/>
    <p:sldId id="296" r:id="rId43"/>
    <p:sldId id="297" r:id="rId44"/>
    <p:sldId id="298" r:id="rId45"/>
    <p:sldId id="303" r:id="rId46"/>
    <p:sldId id="29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9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1E66-FDD9-44F6-9C70-B5202C8A0C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AEB4-C911-41C3-9A25-AE9F9D01B64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-band_signaling" TargetMode="External"/><Relationship Id="rId2" Type="http://schemas.openxmlformats.org/officeDocument/2006/relationships/hyperlink" Target="https://en.wikipedia.org/wiki/Cross-site_scripting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Validation and Introduction to 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Length check:</a:t>
            </a:r>
            <a:r>
              <a:rPr lang="en-US" sz="2000" dirty="0" smtClean="0"/>
              <a:t>  ensure input is of appropriate length</a:t>
            </a:r>
          </a:p>
          <a:p>
            <a:pPr marL="857250" lvl="1" indent="-457200"/>
            <a:r>
              <a:rPr lang="en-US" sz="2000" dirty="0" smtClean="0"/>
              <a:t>Does not apply in </a:t>
            </a:r>
            <a:r>
              <a:rPr lang="en-US" sz="2000" dirty="0" err="1" smtClean="0"/>
              <a:t>SplitBill</a:t>
            </a:r>
            <a:r>
              <a:rPr lang="en-US" sz="2000" dirty="0" smtClean="0"/>
              <a:t> program 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Format check</a:t>
            </a:r>
            <a:r>
              <a:rPr lang="en-US" sz="2000" dirty="0"/>
              <a:t> – Check that the data is in a specified format (template</a:t>
            </a:r>
            <a:r>
              <a:rPr lang="en-US" sz="2000" dirty="0" smtClean="0"/>
              <a:t>)</a:t>
            </a:r>
          </a:p>
          <a:p>
            <a:pPr marL="914400" lvl="1" indent="-514350"/>
            <a:r>
              <a:rPr lang="en-US" sz="2000" dirty="0" smtClean="0"/>
              <a:t>Does not apply in </a:t>
            </a:r>
            <a:r>
              <a:rPr lang="en-US" sz="2000" dirty="0" err="1" smtClean="0"/>
              <a:t>SplitBill</a:t>
            </a:r>
            <a:r>
              <a:rPr lang="en-US" sz="2000" dirty="0" smtClean="0"/>
              <a:t> program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0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Range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bill is &lt;0 or &gt; 2000 show error message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the flaw in this solution?</a:t>
            </a:r>
          </a:p>
          <a:p>
            <a:pPr marL="742950" lvl="2" indent="-342900"/>
            <a:r>
              <a:rPr lang="en-US" dirty="0" smtClean="0"/>
              <a:t>Processing continues even when bill is out of range</a:t>
            </a:r>
          </a:p>
          <a:p>
            <a:pPr marL="742950" lvl="2" indent="-342900"/>
            <a:r>
              <a:rPr lang="en-US" dirty="0" smtClean="0"/>
              <a:t> does not follow deny by default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9144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 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" y="3200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Range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Verifies that bill is between 0 and 2000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not, display error and terminate the program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2743200"/>
            <a:ext cx="8915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52400" y="3962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" y="4495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5715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Work with your neighbor to update the code below to do range check that people is between 0 and 10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2743200"/>
            <a:ext cx="8915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2400" y="3962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4495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0" y="5715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9154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Scanner 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scan = </a:t>
            </a:r>
            <a:r>
              <a:rPr lang="en-US" b="1" dirty="0" smtClean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&lt;=0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|| people &gt; 10)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Party must be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" y="4343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" y="4876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/>
            <a:r>
              <a:rPr lang="en-US" sz="2400" dirty="0" smtClean="0"/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/>
              <a:t>Imagine if there were 10 input values instead of just 2</a:t>
            </a:r>
          </a:p>
          <a:p>
            <a:pPr lvl="2"/>
            <a:r>
              <a:rPr lang="en-US" sz="2000" dirty="0" smtClean="0"/>
              <a:t>What if some ranges needed to be updated?</a:t>
            </a:r>
          </a:p>
          <a:p>
            <a:pPr lvl="1"/>
            <a:r>
              <a:rPr lang="en-US" sz="2400" dirty="0" smtClean="0"/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/>
              <a:t>Imagine making an error on the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input  value – need to reenter all  values again.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4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separate method to read and validate each type of input value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valid bill or </a:t>
            </a:r>
            <a:r>
              <a:rPr lang="en-US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1 if the bill was not in this range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– scanner for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2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Benefit: Main method now contains only logic to compute one thing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Note:  We did not write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getPeople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/>
              <a:t>yet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(bill!=-1 &amp;&amp; people!= -1){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6200" y="32766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6200" y="3581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(). </a:t>
            </a:r>
          </a:p>
          <a:p>
            <a:pPr lvl="1"/>
            <a:r>
              <a:rPr lang="en-US" sz="2000" dirty="0" smtClean="0"/>
              <a:t>Return a valid value for people (between 0 and 10)  or -1 if value was not in range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valid bill or </a:t>
            </a:r>
            <a:r>
              <a:rPr lang="en-US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1 if the bill was not in this range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– scanner for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8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(). </a:t>
            </a:r>
          </a:p>
          <a:p>
            <a:pPr lvl="1"/>
            <a:r>
              <a:rPr lang="en-US" sz="2000" dirty="0" smtClean="0"/>
              <a:t>Return a valid value for people (between 0 and 10)  or -1 if value was not in range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valid value for people or </a:t>
            </a:r>
            <a:r>
              <a:rPr lang="en-US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1 if not in correct range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*/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Party must be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people =-1;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1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Example 1: $1 Billion typing error:</a:t>
            </a:r>
          </a:p>
          <a:p>
            <a:pPr lvl="1"/>
            <a:r>
              <a:rPr lang="en-US" sz="2000" dirty="0" smtClean="0"/>
              <a:t>In 2005</a:t>
            </a:r>
            <a:r>
              <a:rPr lang="en-US" sz="2000" dirty="0"/>
              <a:t>, a Japanese securities trader </a:t>
            </a:r>
            <a:r>
              <a:rPr lang="en-US" sz="2000" dirty="0" smtClean="0"/>
              <a:t>mistakenly </a:t>
            </a:r>
            <a:r>
              <a:rPr lang="en-US" sz="2000" dirty="0"/>
              <a:t>sold 600,000 shares of stock at 1 yen each instead of selling one share for 600,000 yen. </a:t>
            </a:r>
          </a:p>
          <a:p>
            <a:pPr lvl="0"/>
            <a:r>
              <a:rPr lang="en-US" sz="2400" dirty="0" smtClean="0"/>
              <a:t>Example 2: $100,000 typing error: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Norwegian woman </a:t>
            </a:r>
            <a:r>
              <a:rPr lang="en-US" sz="2000" dirty="0" smtClean="0"/>
              <a:t>mistyped </a:t>
            </a:r>
            <a:r>
              <a:rPr lang="en-US" sz="2000" dirty="0"/>
              <a:t>her account </a:t>
            </a:r>
            <a:r>
              <a:rPr lang="en-US" sz="2000" dirty="0" smtClean="0"/>
              <a:t>number. Instead </a:t>
            </a:r>
            <a:r>
              <a:rPr lang="en-US" sz="2000" dirty="0"/>
              <a:t>of typing her 11-digit account number, she accidentally typed an extra </a:t>
            </a:r>
            <a:r>
              <a:rPr lang="en-US" sz="2000" dirty="0" smtClean="0"/>
              <a:t>digit. </a:t>
            </a:r>
            <a:r>
              <a:rPr lang="en-US" sz="2000" dirty="0"/>
              <a:t>The system discarded the extra digit, and transferred $100,000 to the (incorrect) account. </a:t>
            </a:r>
            <a:endParaRPr lang="en-US" sz="2000" dirty="0" smtClean="0"/>
          </a:p>
          <a:p>
            <a:r>
              <a:rPr lang="en-US" sz="2400" dirty="0" smtClean="0"/>
              <a:t>Both errors above were preventable by simple input validation checks!</a:t>
            </a:r>
          </a:p>
          <a:p>
            <a:pPr lvl="1"/>
            <a:r>
              <a:rPr lang="en-US" sz="2000" dirty="0" smtClean="0"/>
              <a:t>Example 1:  Check the minimum price per share</a:t>
            </a:r>
          </a:p>
          <a:p>
            <a:pPr lvl="1"/>
            <a:r>
              <a:rPr lang="en-US" sz="2000" dirty="0" smtClean="0"/>
              <a:t>Example 2: Check the account number has the correct number of digits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3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Imagine if there were 10 input values instead of just 2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if some ranges needed to be updated?</a:t>
            </a:r>
          </a:p>
          <a:p>
            <a:pPr lvl="1"/>
            <a:r>
              <a:rPr lang="en-US" sz="2400" dirty="0" smtClean="0"/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/>
              <a:t>Imagine making an error on the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input  value – need to reenter all  values again.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46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while loop to give user multiple opportunities to correct inputs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Note: Now -1 will never be returned, the loop continues until user enters a valid value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2430482"/>
            <a:ext cx="88392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/**return a bill between 0 and 2000 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– scanner to read user input */</a:t>
            </a:r>
            <a:endParaRPr lang="en-US" dirty="0" smtClean="0">
              <a:solidFill>
                <a:srgbClr val="3F5FBF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 bill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18" y="3810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0" y="242355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00" y="4114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Benefit: Main method is now even simpler</a:t>
            </a:r>
          </a:p>
          <a:p>
            <a:pPr lvl="1"/>
            <a:r>
              <a:rPr lang="en-US" sz="2000" dirty="0" smtClean="0"/>
              <a:t>We are certain that bill and people are valid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Note:  We did not re-write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getPeople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/>
              <a:t>yet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6200" y="3733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 . </a:t>
            </a:r>
          </a:p>
          <a:p>
            <a:pPr lvl="1"/>
            <a:r>
              <a:rPr lang="en-US" sz="2000" dirty="0" smtClean="0"/>
              <a:t>Return a valid value for people (between 0 and 10), allowing user opportunity to correct mistake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 return a bill between 0 and 2000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 bill between 0 and $2000:"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5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-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 . </a:t>
            </a:r>
          </a:p>
          <a:p>
            <a:pPr lvl="1"/>
            <a:r>
              <a:rPr lang="en-US" sz="2000" dirty="0" smtClean="0"/>
              <a:t>Return a valid value for people (between 0 and 10), allowing user opportunity to correct mistake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value for people between 1 and 10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an integer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people =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68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Imagine if there were 10 input values instead of just 2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if some ranges needed to be updated?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Imagine making an error on the 10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input  value – need to reenter all  values again.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 check: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  </a:t>
            </a:r>
          </a:p>
          <a:p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check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Check that the data is in a specified format (template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2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Prevent user from entering incorrect type of data e.g.,</a:t>
            </a:r>
          </a:p>
          <a:p>
            <a:pPr lvl="1"/>
            <a:r>
              <a:rPr lang="en-US" sz="2000" dirty="0" smtClean="0"/>
              <a:t>“hello” for bill or “4.5” for people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8001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Enter the total bill:</a:t>
            </a:r>
          </a:p>
          <a:p>
            <a:r>
              <a:rPr lang="en-US" sz="1600" dirty="0" smtClean="0">
                <a:solidFill>
                  <a:srgbClr val="00C87D"/>
                </a:solidFill>
                <a:latin typeface="Consolas"/>
              </a:rPr>
              <a:t>hello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600" u="sng" dirty="0" err="1" smtClean="0">
                <a:solidFill>
                  <a:srgbClr val="0066CC"/>
                </a:solidFill>
                <a:latin typeface="Consolas"/>
              </a:rPr>
              <a:t>java.util.InputMismatchException</a:t>
            </a:r>
            <a:endParaRPr lang="en-US" sz="1600" u="sng" dirty="0" smtClean="0">
              <a:solidFill>
                <a:srgbClr val="0066CC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java.util.Scanner.throwFor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java.util.Scanner.next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java.util.Scanner.nextDouble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SplitBill.getBill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 smtClean="0">
                <a:solidFill>
                  <a:srgbClr val="0066CC"/>
                </a:solidFill>
                <a:latin typeface="Consolas"/>
              </a:rPr>
              <a:t>SplitBill.java:19</a:t>
            </a:r>
            <a:r>
              <a:rPr lang="en-US" sz="16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SplitBill.main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 smtClean="0">
                <a:solidFill>
                  <a:srgbClr val="0066CC"/>
                </a:solidFill>
                <a:latin typeface="Consolas"/>
              </a:rPr>
              <a:t>SplitBill.java:7</a:t>
            </a:r>
            <a:r>
              <a:rPr lang="en-US" sz="16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419600"/>
            <a:ext cx="80772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Enter the total bill:</a:t>
            </a:r>
          </a:p>
          <a:p>
            <a:r>
              <a:rPr lang="en-US" sz="1400" dirty="0" smtClean="0">
                <a:solidFill>
                  <a:srgbClr val="00C87D"/>
                </a:solidFill>
                <a:latin typeface="Consolas"/>
              </a:rPr>
              <a:t>30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Enter the number of people in your party:</a:t>
            </a:r>
          </a:p>
          <a:p>
            <a:r>
              <a:rPr lang="en-US" sz="1400" dirty="0" smtClean="0">
                <a:solidFill>
                  <a:srgbClr val="00C87D"/>
                </a:solidFill>
                <a:latin typeface="Consolas"/>
              </a:rPr>
              <a:t>4.5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400" u="sng" dirty="0" err="1" smtClean="0">
                <a:solidFill>
                  <a:srgbClr val="0066CC"/>
                </a:solidFill>
                <a:latin typeface="Consolas"/>
              </a:rPr>
              <a:t>java.util.InputMismatchException</a:t>
            </a:r>
            <a:endParaRPr lang="en-US" sz="1400" u="sng" dirty="0" smtClean="0">
              <a:solidFill>
                <a:srgbClr val="0066CC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java.util.Scanner.throwFor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java.util.Scanner.nextInt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java.util.Scanner.nextInt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SplitBill.getPeople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0066CC"/>
                </a:solidFill>
                <a:latin typeface="Consolas"/>
              </a:rPr>
              <a:t>SplitBill.java:33</a:t>
            </a:r>
            <a:r>
              <a:rPr lang="en-US" sz="14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SplitBill.main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0066CC"/>
                </a:solidFill>
                <a:latin typeface="Consolas"/>
              </a:rPr>
              <a:t>SplitBill.java:8</a:t>
            </a:r>
            <a:r>
              <a:rPr lang="en-US" sz="1400" u="sng" dirty="0" smtClean="0">
                <a:solidFill>
                  <a:srgbClr val="FF0000"/>
                </a:solidFill>
                <a:latin typeface="Consolas"/>
              </a:rPr>
              <a:t>)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685800" y="3505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0" y="5943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Before reading input using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400" dirty="0" smtClean="0"/>
              <a:t>, make sure there is a double or </a:t>
            </a:r>
            <a:r>
              <a:rPr lang="en-US" sz="2400" dirty="0" err="1" smtClean="0"/>
              <a:t>int</a:t>
            </a:r>
            <a:r>
              <a:rPr lang="en-US" sz="2400" dirty="0" smtClean="0"/>
              <a:t> to read</a:t>
            </a:r>
          </a:p>
          <a:p>
            <a:r>
              <a:rPr lang="en-US" sz="2400" dirty="0" smtClean="0"/>
              <a:t>Useful Scanner methods for this purpose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 smtClean="0">
                <a:cs typeface="Consolas" panose="020B0609020204030204" pitchFamily="49" charset="0"/>
              </a:rPr>
              <a:t>If next input is not of the right type skip over it using next() method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8089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 return a bill as a number between 0 and 2000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bill=-1;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//skip over incorrect input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 number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//skip over incorrect input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8600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8600" y="4953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8600" y="3124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8600" y="5791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Errors cause </a:t>
            </a:r>
            <a:r>
              <a:rPr lang="en-US" sz="3600" dirty="0" smtClean="0">
                <a:solidFill>
                  <a:srgbClr val="FF0000"/>
                </a:solidFill>
              </a:rPr>
              <a:t>Security Vulnerabilities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errors can be caused by </a:t>
            </a:r>
          </a:p>
          <a:p>
            <a:pPr lvl="1"/>
            <a:r>
              <a:rPr lang="en-US" dirty="0" smtClean="0"/>
              <a:t>accidental mistakes by trusted users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Malicious users</a:t>
            </a:r>
            <a:r>
              <a:rPr lang="en-US" dirty="0" smtClean="0"/>
              <a:t> looking to take advantage of flaws in the system</a:t>
            </a:r>
          </a:p>
          <a:p>
            <a:pPr lvl="2"/>
            <a:r>
              <a:rPr lang="en-US" dirty="0" smtClean="0"/>
              <a:t>malicious user:  one who intentionally crafts </a:t>
            </a:r>
            <a:r>
              <a:rPr lang="en-US" dirty="0"/>
              <a:t>input data to cause programs to run unauthorized </a:t>
            </a:r>
            <a:r>
              <a:rPr lang="en-US" dirty="0" smtClean="0"/>
              <a:t>commands</a:t>
            </a:r>
          </a:p>
          <a:p>
            <a:pPr lvl="2"/>
            <a:r>
              <a:rPr lang="en-US" dirty="0" smtClean="0"/>
              <a:t>Discuss: How can a malicious person take advantage of the input errors from the previous slide?</a:t>
            </a:r>
          </a:p>
        </p:txBody>
      </p:sp>
    </p:spTree>
    <p:extLst>
      <p:ext uri="{BB962C8B-B14F-4D97-AF65-F5344CB8AC3E}">
        <p14:creationId xmlns:p14="http://schemas.microsoft.com/office/powerpoint/2010/main" val="1235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 method to use type checking using </a:t>
            </a:r>
            <a:r>
              <a:rPr lang="en-US" sz="2400" dirty="0" err="1" smtClean="0"/>
              <a:t>has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2438400"/>
            <a:ext cx="8839200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value for people between 1 and 10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an integer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people =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40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 Solution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525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Update the </a:t>
            </a:r>
            <a:r>
              <a:rPr lang="en-US" sz="2000" dirty="0" err="1" smtClean="0"/>
              <a:t>getPeople</a:t>
            </a:r>
            <a:r>
              <a:rPr lang="en-US" sz="2000" dirty="0" smtClean="0"/>
              <a:t> method to use type checking using </a:t>
            </a:r>
            <a:r>
              <a:rPr lang="en-US" sz="2000" dirty="0" err="1" smtClean="0"/>
              <a:t>has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1524000"/>
            <a:ext cx="8839200" cy="5355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 * Return a value for people between 1 and 10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-1;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people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an integer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people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8600" y="4953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8600" y="3124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8600" y="5791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 check: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check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Check that the data is in a specified format (template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4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HW: BMI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calculate the BMI of a person given their weight and </a:t>
            </a:r>
            <a:r>
              <a:rPr lang="en-US" dirty="0" smtClean="0"/>
              <a:t>height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Information Security about?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Society is increasingly more reliant on computers</a:t>
            </a:r>
          </a:p>
          <a:p>
            <a:r>
              <a:rPr lang="en-US" sz="2400" dirty="0" smtClean="0"/>
              <a:t>Placing </a:t>
            </a:r>
            <a:r>
              <a:rPr lang="en-US" sz="2400" dirty="0" smtClean="0">
                <a:solidFill>
                  <a:srgbClr val="FF0000"/>
                </a:solidFill>
              </a:rPr>
              <a:t>trust</a:t>
            </a:r>
            <a:r>
              <a:rPr lang="en-US" sz="2400" dirty="0" smtClean="0"/>
              <a:t> on computer applications is </a:t>
            </a:r>
            <a:r>
              <a:rPr lang="en-US" sz="2400" dirty="0"/>
              <a:t>a necessity </a:t>
            </a:r>
            <a:endParaRPr lang="en-US" sz="2400" dirty="0"/>
          </a:p>
          <a:p>
            <a:r>
              <a:rPr lang="en-US" sz="2400" dirty="0" smtClean="0"/>
              <a:t>But are all computer systems </a:t>
            </a:r>
            <a:r>
              <a:rPr lang="en-US" sz="2400" dirty="0" smtClean="0">
                <a:solidFill>
                  <a:srgbClr val="FF0000"/>
                </a:solidFill>
              </a:rPr>
              <a:t>trustworthy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Trust is placing your confidence in something </a:t>
            </a:r>
            <a:endParaRPr lang="en-US" sz="2000" dirty="0" smtClean="0"/>
          </a:p>
          <a:p>
            <a:r>
              <a:rPr lang="en-US" sz="2400" dirty="0" smtClean="0"/>
              <a:t>Trustworthiness is placing confidence correctly</a:t>
            </a:r>
          </a:p>
          <a:p>
            <a:pPr lvl="1"/>
            <a:r>
              <a:rPr lang="en-US" sz="1800" dirty="0" smtClean="0"/>
              <a:t>Trust is belief </a:t>
            </a:r>
            <a:r>
              <a:rPr lang="en-US" sz="1800" dirty="0"/>
              <a:t>that a system will operate in an expected </a:t>
            </a:r>
            <a:r>
              <a:rPr lang="en-US" sz="1800" dirty="0" smtClean="0"/>
              <a:t>manner with attacks causing </a:t>
            </a:r>
            <a:r>
              <a:rPr lang="en-US" sz="1800" dirty="0"/>
              <a:t>minimal </a:t>
            </a:r>
            <a:r>
              <a:rPr lang="en-US" sz="1800" dirty="0" smtClean="0"/>
              <a:t>damage</a:t>
            </a:r>
            <a:r>
              <a:rPr lang="en-US" sz="1800" dirty="0"/>
              <a:t> </a:t>
            </a:r>
            <a:r>
              <a:rPr lang="en-US" sz="1800" dirty="0" smtClean="0"/>
              <a:t>to system and users</a:t>
            </a:r>
          </a:p>
          <a:p>
            <a:pPr lvl="1"/>
            <a:r>
              <a:rPr lang="en-US" sz="1800" dirty="0" smtClean="0"/>
              <a:t>Trustworthy systems  </a:t>
            </a:r>
            <a:r>
              <a:rPr lang="en-US" sz="1800" b="1" dirty="0" smtClean="0"/>
              <a:t>do </a:t>
            </a:r>
            <a:r>
              <a:rPr lang="en-US" sz="1800" dirty="0" smtClean="0"/>
              <a:t>operate in an expected manner and resist damage from attacks</a:t>
            </a:r>
            <a:endParaRPr lang="en-US" sz="1800" b="1" dirty="0" smtClean="0"/>
          </a:p>
          <a:p>
            <a:endParaRPr lang="en-US" sz="24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28" y="4867972"/>
            <a:ext cx="2162872" cy="181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7" y="4953000"/>
            <a:ext cx="3203653" cy="17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Information Security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security studies ways to </a:t>
            </a:r>
            <a:r>
              <a:rPr lang="en-US" sz="2400" dirty="0"/>
              <a:t>make systems </a:t>
            </a:r>
            <a:r>
              <a:rPr lang="en-US" sz="2400" dirty="0" smtClean="0"/>
              <a:t>trustworthy </a:t>
            </a:r>
          </a:p>
          <a:p>
            <a:pPr lvl="1"/>
            <a:r>
              <a:rPr lang="en-US" sz="2000" dirty="0" smtClean="0"/>
              <a:t>By assuring  a computer system will </a:t>
            </a:r>
            <a:r>
              <a:rPr lang="en-US" sz="2000" dirty="0"/>
              <a:t>behave reasonably even in the face of malicious </a:t>
            </a:r>
            <a:r>
              <a:rPr lang="en-US" sz="2000" dirty="0" smtClean="0"/>
              <a:t>attacks.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NIST lists five functions of information security: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Identify  		(system vulnerabilities)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Protect  		( the system from attacks)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Detect 		( attacks  on the system if they occur)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Respond 	( to attacks in a reasonable way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Recover 		( from attacks to cause minimal damage 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514350" indent="-457200"/>
            <a:r>
              <a:rPr lang="en-US" sz="2400" dirty="0" smtClean="0"/>
              <a:t>Each of the functions can be broken down further </a:t>
            </a:r>
            <a:endParaRPr lang="en-US" sz="2400" dirty="0"/>
          </a:p>
        </p:txBody>
      </p:sp>
      <p:sp>
        <p:nvSpPr>
          <p:cNvPr id="4" name="AutoShape 2" descr="Image result for trustwort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#1: What to Identify?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ulnerabilities</a:t>
            </a:r>
            <a:r>
              <a:rPr lang="en-US" dirty="0" smtClean="0"/>
              <a:t> :  weaknesses </a:t>
            </a:r>
            <a:r>
              <a:rPr lang="en-US" dirty="0"/>
              <a:t>in </a:t>
            </a:r>
            <a:r>
              <a:rPr lang="en-US" dirty="0" smtClean="0"/>
              <a:t>system </a:t>
            </a:r>
            <a:r>
              <a:rPr lang="en-US" dirty="0"/>
              <a:t>that </a:t>
            </a:r>
            <a:r>
              <a:rPr lang="en-US" dirty="0" smtClean="0"/>
              <a:t>expose </a:t>
            </a:r>
            <a:r>
              <a:rPr lang="en-US" dirty="0"/>
              <a:t>it to an attack. </a:t>
            </a:r>
            <a:endParaRPr lang="en-US" dirty="0" smtClean="0"/>
          </a:p>
          <a:p>
            <a:pPr lvl="1"/>
            <a:r>
              <a:rPr lang="en-US" dirty="0" smtClean="0"/>
              <a:t>E.g. using non validated external data allows </a:t>
            </a:r>
            <a:r>
              <a:rPr lang="en-US" dirty="0" err="1" smtClean="0"/>
              <a:t>sql</a:t>
            </a:r>
            <a:r>
              <a:rPr lang="en-US" dirty="0" smtClean="0"/>
              <a:t> injection attacks</a:t>
            </a:r>
          </a:p>
          <a:p>
            <a:pPr lvl="1"/>
            <a:endParaRPr lang="en-US" dirty="0" smtClean="0"/>
          </a:p>
          <a:p>
            <a:r>
              <a:rPr lang="en-US" b="1" dirty="0"/>
              <a:t>T</a:t>
            </a:r>
            <a:r>
              <a:rPr lang="en-US" b="1" dirty="0" smtClean="0"/>
              <a:t>hreats</a:t>
            </a:r>
            <a:r>
              <a:rPr lang="en-US" dirty="0" smtClean="0"/>
              <a:t> or </a:t>
            </a:r>
            <a:r>
              <a:rPr lang="en-US" b="1" dirty="0" smtClean="0"/>
              <a:t>attackers:  </a:t>
            </a:r>
            <a:r>
              <a:rPr lang="en-US" dirty="0" smtClean="0"/>
              <a:t>adversaries </a:t>
            </a:r>
            <a:r>
              <a:rPr lang="en-US" dirty="0"/>
              <a:t>who may </a:t>
            </a:r>
            <a:r>
              <a:rPr lang="en-US" dirty="0" smtClean="0"/>
              <a:t>exploiting vulnerabilities</a:t>
            </a:r>
          </a:p>
          <a:p>
            <a:pPr lvl="1"/>
            <a:r>
              <a:rPr lang="en-US" dirty="0" smtClean="0"/>
              <a:t>Includes unintentional </a:t>
            </a:r>
            <a:r>
              <a:rPr lang="en-US" dirty="0"/>
              <a:t>blunders, hackers, disgruntled employees, organized crime, market competitors, foreign nations etc. </a:t>
            </a:r>
            <a:endParaRPr lang="en-US" dirty="0" smtClean="0"/>
          </a:p>
          <a:p>
            <a:pPr lvl="1"/>
            <a:r>
              <a:rPr lang="en-US" dirty="0" smtClean="0"/>
              <a:t>Potential </a:t>
            </a:r>
            <a:r>
              <a:rPr lang="en-US" dirty="0"/>
              <a:t>threats </a:t>
            </a:r>
            <a:r>
              <a:rPr lang="en-US" dirty="0" smtClean="0"/>
              <a:t> </a:t>
            </a:r>
            <a:r>
              <a:rPr lang="en-US" dirty="0"/>
              <a:t>vary based on the given system. </a:t>
            </a:r>
            <a:endParaRPr lang="en-US" dirty="0" smtClean="0"/>
          </a:p>
          <a:p>
            <a:pPr lvl="2"/>
            <a:r>
              <a:rPr lang="en-US" dirty="0" smtClean="0"/>
              <a:t>student record system is unlikely to be </a:t>
            </a:r>
            <a:r>
              <a:rPr lang="en-US" dirty="0"/>
              <a:t>targeted by a foreign nation or organized crime. 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i="1" dirty="0" smtClean="0"/>
              <a:t>Risk</a:t>
            </a:r>
            <a:r>
              <a:rPr lang="en-US" dirty="0" smtClean="0"/>
              <a:t> : </a:t>
            </a:r>
            <a:r>
              <a:rPr lang="en-US" dirty="0"/>
              <a:t>the expected damage from a </a:t>
            </a:r>
            <a:r>
              <a:rPr lang="en-US" dirty="0" smtClean="0"/>
              <a:t>security violation.</a:t>
            </a:r>
          </a:p>
          <a:p>
            <a:pPr lvl="1"/>
            <a:r>
              <a:rPr lang="en-US" dirty="0" smtClean="0"/>
              <a:t>Includes likelihood </a:t>
            </a:r>
            <a:r>
              <a:rPr lang="en-US" dirty="0"/>
              <a:t>of a vulnerability being exploited and </a:t>
            </a:r>
            <a:r>
              <a:rPr lang="en-US" dirty="0" smtClean="0"/>
              <a:t>cost </a:t>
            </a:r>
            <a:r>
              <a:rPr lang="en-US" dirty="0"/>
              <a:t>of </a:t>
            </a:r>
            <a:r>
              <a:rPr lang="en-US" dirty="0" smtClean="0"/>
              <a:t>damage </a:t>
            </a:r>
          </a:p>
          <a:p>
            <a:pPr lvl="2"/>
            <a:r>
              <a:rPr lang="en-US" dirty="0" smtClean="0"/>
              <a:t>E.g. a  </a:t>
            </a:r>
            <a:r>
              <a:rPr lang="en-US" dirty="0"/>
              <a:t>web service </a:t>
            </a:r>
            <a:r>
              <a:rPr lang="en-US" dirty="0" smtClean="0"/>
              <a:t> may have </a:t>
            </a:r>
            <a:r>
              <a:rPr lang="en-US" dirty="0"/>
              <a:t>a vulnerability, but if it’s not connected to the network, the risk is </a:t>
            </a:r>
            <a:r>
              <a:rPr lang="en-US" dirty="0" smtClean="0"/>
              <a:t>zero.</a:t>
            </a:r>
          </a:p>
          <a:p>
            <a:pPr lvl="2"/>
            <a:endParaRPr lang="en-US" dirty="0" smtClean="0"/>
          </a:p>
          <a:p>
            <a:r>
              <a:rPr lang="en-US" b="1" i="1" dirty="0" smtClean="0"/>
              <a:t>Attack vectors</a:t>
            </a:r>
            <a:r>
              <a:rPr lang="en-US" dirty="0" smtClean="0"/>
              <a:t> : describes how an attacker could carry </a:t>
            </a:r>
            <a:r>
              <a:rPr lang="en-US" dirty="0"/>
              <a:t>out the attack </a:t>
            </a:r>
            <a:endParaRPr lang="en-US" dirty="0" smtClean="0"/>
          </a:p>
          <a:p>
            <a:pPr lvl="1"/>
            <a:r>
              <a:rPr lang="en-US" dirty="0" smtClean="0"/>
              <a:t>malicious </a:t>
            </a:r>
            <a:r>
              <a:rPr lang="en-US" dirty="0"/>
              <a:t>email attachment, </a:t>
            </a:r>
            <a:r>
              <a:rPr lang="en-US" dirty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/>
              <a:t>code injection, </a:t>
            </a:r>
            <a:r>
              <a:rPr lang="en-US" dirty="0"/>
              <a:t> </a:t>
            </a:r>
            <a:r>
              <a:rPr lang="en-US" dirty="0" smtClean="0"/>
              <a:t>tricking  </a:t>
            </a:r>
            <a:r>
              <a:rPr lang="en-US" dirty="0"/>
              <a:t>human </a:t>
            </a:r>
            <a:r>
              <a:rPr lang="en-US" dirty="0" smtClean="0"/>
              <a:t>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029200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Conduct a security review of one of the following </a:t>
            </a:r>
            <a:r>
              <a:rPr lang="en-US" sz="1800" dirty="0" smtClean="0"/>
              <a:t>scenarios</a:t>
            </a:r>
            <a:r>
              <a:rPr lang="en-US" sz="1800" dirty="0"/>
              <a:t> </a:t>
            </a:r>
            <a:r>
              <a:rPr lang="en-US" sz="1800" dirty="0" smtClean="0"/>
              <a:t>by identifying</a:t>
            </a:r>
            <a:endParaRPr lang="en-US" sz="1800" dirty="0"/>
          </a:p>
          <a:p>
            <a:pPr lvl="1"/>
            <a:r>
              <a:rPr lang="en-US" sz="1800" dirty="0" smtClean="0"/>
              <a:t>one </a:t>
            </a:r>
            <a:r>
              <a:rPr lang="en-US" sz="1800" dirty="0"/>
              <a:t>vulnerability </a:t>
            </a:r>
          </a:p>
          <a:p>
            <a:pPr lvl="1"/>
            <a:r>
              <a:rPr lang="en-US" sz="1800" dirty="0" smtClean="0"/>
              <a:t>threats or attackers for </a:t>
            </a:r>
            <a:r>
              <a:rPr lang="en-US" sz="1800" dirty="0"/>
              <a:t>that </a:t>
            </a:r>
            <a:r>
              <a:rPr lang="en-US" sz="1800" dirty="0" smtClean="0"/>
              <a:t>vulnerability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ttack vectors  (i.e. how an attack would be carried out by attacker)</a:t>
            </a:r>
            <a:endParaRPr lang="en-US" sz="1800" dirty="0"/>
          </a:p>
          <a:p>
            <a:pPr lvl="1"/>
            <a:r>
              <a:rPr lang="en-US" sz="1800" dirty="0" smtClean="0"/>
              <a:t>how </a:t>
            </a:r>
            <a:r>
              <a:rPr lang="en-US" sz="1800" dirty="0"/>
              <a:t>risky the vulnerability is</a:t>
            </a:r>
          </a:p>
          <a:p>
            <a:pPr lvl="1"/>
            <a:r>
              <a:rPr lang="en-US" sz="1800" dirty="0" smtClean="0"/>
              <a:t>at </a:t>
            </a:r>
            <a:r>
              <a:rPr lang="en-US" sz="1800" dirty="0"/>
              <a:t>least one entity </a:t>
            </a:r>
            <a:r>
              <a:rPr lang="en-US" sz="1800" dirty="0" smtClean="0"/>
              <a:t>we </a:t>
            </a:r>
            <a:r>
              <a:rPr lang="en-US" sz="1800" dirty="0"/>
              <a:t>trust to not take advantage of the vulnerability</a:t>
            </a:r>
          </a:p>
          <a:p>
            <a:pPr lvl="1"/>
            <a:r>
              <a:rPr lang="en-US" sz="1800" dirty="0" smtClean="0"/>
              <a:t>at </a:t>
            </a:r>
            <a:r>
              <a:rPr lang="en-US" sz="1800" dirty="0"/>
              <a:t>least one possible way to mitigate the vulnerability even if </a:t>
            </a:r>
            <a:r>
              <a:rPr lang="en-US" sz="1800" dirty="0" smtClean="0"/>
              <a:t>entity is untrustworthy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Paying with Credit Card at Restaurant </a:t>
            </a:r>
            <a:r>
              <a:rPr lang="en-US" sz="1800" b="1" dirty="0"/>
              <a:t>– </a:t>
            </a:r>
            <a:r>
              <a:rPr lang="en-US" sz="1800" dirty="0"/>
              <a:t>At a sit down restaurant </a:t>
            </a:r>
            <a:r>
              <a:rPr lang="en-US" sz="1800" dirty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waiter/waitress brings </a:t>
            </a:r>
            <a:r>
              <a:rPr lang="en-US" sz="1800" dirty="0" smtClean="0"/>
              <a:t>your bill</a:t>
            </a:r>
            <a:r>
              <a:rPr lang="en-US" sz="1800" dirty="0"/>
              <a:t>, you </a:t>
            </a:r>
            <a:r>
              <a:rPr lang="en-US" sz="1800" dirty="0" smtClean="0"/>
              <a:t>hand over your </a:t>
            </a:r>
            <a:r>
              <a:rPr lang="en-US" sz="1800" dirty="0"/>
              <a:t>credit card, </a:t>
            </a:r>
            <a:r>
              <a:rPr lang="en-US" sz="1800" dirty="0" smtClean="0"/>
              <a:t>the card is taken to the register </a:t>
            </a:r>
            <a:r>
              <a:rPr lang="en-US" sz="1800" dirty="0"/>
              <a:t>to ring up your order and </a:t>
            </a:r>
            <a:r>
              <a:rPr lang="en-US" sz="1800" dirty="0" smtClean="0"/>
              <a:t>brought  </a:t>
            </a:r>
            <a:r>
              <a:rPr lang="en-US" sz="1800" dirty="0"/>
              <a:t>back to you in approximately 5 minutes. </a:t>
            </a:r>
          </a:p>
          <a:p>
            <a:endParaRPr lang="en-US" sz="1800" dirty="0"/>
          </a:p>
          <a:p>
            <a:r>
              <a:rPr lang="en-US" sz="1800" b="1" dirty="0" smtClean="0"/>
              <a:t>Turkey Trot</a:t>
            </a:r>
            <a:r>
              <a:rPr lang="en-US" sz="1800" dirty="0" smtClean="0"/>
              <a:t> </a:t>
            </a:r>
            <a:r>
              <a:rPr lang="en-US" sz="1800" dirty="0"/>
              <a:t>– You and your cousin decide to run in this year’s turkey trot (good for you!). </a:t>
            </a:r>
            <a:r>
              <a:rPr lang="en-US" sz="1800" dirty="0" smtClean="0"/>
              <a:t>You can register </a:t>
            </a:r>
            <a:r>
              <a:rPr lang="en-US" sz="1800" dirty="0"/>
              <a:t>online up to 3 months prior to the race. On the morning of the race</a:t>
            </a:r>
            <a:r>
              <a:rPr lang="en-US" sz="1800" dirty="0" smtClean="0"/>
              <a:t>,  </a:t>
            </a:r>
            <a:r>
              <a:rPr lang="en-US" sz="1800" dirty="0"/>
              <a:t>pre-registered </a:t>
            </a:r>
            <a:r>
              <a:rPr lang="en-US" sz="1800" dirty="0"/>
              <a:t> </a:t>
            </a:r>
            <a:r>
              <a:rPr lang="en-US" sz="1800" dirty="0" smtClean="0"/>
              <a:t>individuals  tells </a:t>
            </a:r>
            <a:r>
              <a:rPr lang="en-US" sz="1800" dirty="0"/>
              <a:t>the race officer their </a:t>
            </a:r>
            <a:r>
              <a:rPr lang="en-US" sz="1800" dirty="0" smtClean="0"/>
              <a:t>name. The </a:t>
            </a:r>
            <a:r>
              <a:rPr lang="en-US" sz="1800" dirty="0"/>
              <a:t>race officer checks the list of pre-registrants to make sure the name is on a list, and hands </a:t>
            </a:r>
            <a:r>
              <a:rPr lang="en-US" sz="1800" dirty="0" smtClean="0"/>
              <a:t>over the race  </a:t>
            </a:r>
            <a:r>
              <a:rPr lang="en-US" sz="1800" dirty="0"/>
              <a:t>bib.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59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C.I.A = Confidentiality, Integrity, Availability</a:t>
            </a:r>
          </a:p>
          <a:p>
            <a:endParaRPr lang="en-US" dirty="0" smtClean="0"/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9910"/>
            <a:ext cx="3429000" cy="30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219200" y="3078540"/>
            <a:ext cx="255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Confidentiality </a:t>
            </a:r>
            <a:r>
              <a:rPr lang="en-US" sz="2400" dirty="0" smtClean="0"/>
              <a:t> protect data </a:t>
            </a:r>
            <a:r>
              <a:rPr lang="en-US" sz="2400" dirty="0"/>
              <a:t>from unauthorized disclosure.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2861608"/>
            <a:ext cx="262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Integrity </a:t>
            </a: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r>
              <a:rPr lang="en-US" sz="2400" dirty="0"/>
              <a:t>assurance that data has not been altered with in an unauthorized way.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00" y="553535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Availability </a:t>
            </a:r>
            <a:r>
              <a:rPr lang="en-US" sz="2400" b="1" dirty="0" smtClean="0"/>
              <a:t>- </a:t>
            </a:r>
            <a:r>
              <a:rPr lang="en-US" sz="2400" dirty="0" smtClean="0"/>
              <a:t>assurance </a:t>
            </a:r>
            <a:r>
              <a:rPr lang="en-US" sz="2400" dirty="0"/>
              <a:t>that the data/service is accessible </a:t>
            </a:r>
            <a:r>
              <a:rPr lang="en-US" sz="2400" dirty="0" smtClean="0"/>
              <a:t>to those with access to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of C.I.A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Confidentiality Breach:  sensitive </a:t>
            </a:r>
            <a:r>
              <a:rPr lang="en-US" sz="2400" b="1" dirty="0"/>
              <a:t>information </a:t>
            </a:r>
            <a:r>
              <a:rPr lang="en-US" sz="2400" b="1" dirty="0" smtClean="0"/>
              <a:t>reaches unauthorized  persons </a:t>
            </a:r>
            <a:endParaRPr lang="en-US" sz="2400" b="1" dirty="0"/>
          </a:p>
          <a:p>
            <a:pPr lvl="1"/>
            <a:r>
              <a:rPr lang="en-US" sz="2000" dirty="0"/>
              <a:t>A student finds a </a:t>
            </a:r>
            <a:r>
              <a:rPr lang="en-US" sz="2000" dirty="0" smtClean="0"/>
              <a:t>file with the </a:t>
            </a:r>
            <a:r>
              <a:rPr lang="en-US" sz="2000" dirty="0"/>
              <a:t>test scores of all the students in the class</a:t>
            </a:r>
          </a:p>
          <a:p>
            <a:pPr lvl="1"/>
            <a:r>
              <a:rPr lang="en-US" sz="2000" dirty="0"/>
              <a:t>A student’s private discussions with </a:t>
            </a:r>
            <a:r>
              <a:rPr lang="en-US" sz="2000" dirty="0" smtClean="0"/>
              <a:t>counselor </a:t>
            </a:r>
            <a:r>
              <a:rPr lang="en-US" sz="2000" dirty="0"/>
              <a:t>is revealed </a:t>
            </a:r>
            <a:r>
              <a:rPr lang="en-US" sz="2000" dirty="0" smtClean="0"/>
              <a:t>a </a:t>
            </a:r>
            <a:r>
              <a:rPr lang="en-US" sz="2000" dirty="0"/>
              <a:t>teacher. </a:t>
            </a:r>
          </a:p>
          <a:p>
            <a:pPr lvl="1"/>
            <a:r>
              <a:rPr lang="en-US" sz="2000" dirty="0"/>
              <a:t>A student’s records are released </a:t>
            </a:r>
            <a:r>
              <a:rPr lang="en-US" sz="2000" dirty="0" smtClean="0"/>
              <a:t>without </a:t>
            </a:r>
            <a:r>
              <a:rPr lang="en-US" sz="2000" dirty="0"/>
              <a:t>obtaining </a:t>
            </a:r>
            <a:r>
              <a:rPr lang="en-US" sz="2000" dirty="0" smtClean="0"/>
              <a:t>student’s permission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b="1" dirty="0" smtClean="0"/>
              <a:t>Integrity Breach: data is fraudulent  or altered without authority 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lvl="1"/>
            <a:r>
              <a:rPr lang="en-US" sz="2000" dirty="0" smtClean="0"/>
              <a:t>An </a:t>
            </a:r>
            <a:r>
              <a:rPr lang="en-US" sz="2000" dirty="0"/>
              <a:t>email that looks like it is from your bank but in fact is a phishing attack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request to transfer $100 from </a:t>
            </a:r>
            <a:r>
              <a:rPr lang="en-US" sz="2000" dirty="0" smtClean="0"/>
              <a:t>account is changed by attacker to $</a:t>
            </a:r>
            <a:r>
              <a:rPr lang="en-US" sz="2000" dirty="0"/>
              <a:t>10,000 </a:t>
            </a:r>
            <a:endParaRPr lang="en-US" sz="2000" dirty="0"/>
          </a:p>
          <a:p>
            <a:endParaRPr lang="en-US" sz="1800" dirty="0" smtClean="0"/>
          </a:p>
          <a:p>
            <a:r>
              <a:rPr lang="en-US" sz="2400" b="1" dirty="0" smtClean="0"/>
              <a:t>Breaches of availability: losing access to services </a:t>
            </a:r>
            <a:endParaRPr lang="en-US" sz="2400" b="1" dirty="0"/>
          </a:p>
          <a:p>
            <a:pPr lvl="1"/>
            <a:r>
              <a:rPr lang="en-US" sz="2000" dirty="0"/>
              <a:t>Not being able to access a web site if it is under a denial of service attack</a:t>
            </a:r>
          </a:p>
          <a:p>
            <a:pPr lvl="1"/>
            <a:r>
              <a:rPr lang="en-US" sz="2000" dirty="0"/>
              <a:t>A malicious </a:t>
            </a:r>
            <a:r>
              <a:rPr lang="en-US" sz="2000" dirty="0" smtClean="0"/>
              <a:t>attacker changes </a:t>
            </a:r>
            <a:r>
              <a:rPr lang="en-US" sz="2000" dirty="0"/>
              <a:t>the passwords of valid users, preventing them from accessing the site   </a:t>
            </a:r>
          </a:p>
          <a:p>
            <a:pPr lvl="1"/>
            <a:endParaRPr lang="en-US" sz="2000" dirty="0"/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5240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1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Input Error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Credit cards stolen: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Feb 2002, Jeremiah Jacks discovered </a:t>
            </a:r>
            <a:r>
              <a:rPr lang="en-US" dirty="0" smtClean="0"/>
              <a:t>at that </a:t>
            </a:r>
            <a:r>
              <a:rPr lang="en-US" dirty="0"/>
              <a:t>Guess.com </a:t>
            </a:r>
            <a:r>
              <a:rPr lang="en-US" dirty="0" smtClean="0"/>
              <a:t>a </a:t>
            </a:r>
            <a:r>
              <a:rPr lang="en-US" dirty="0"/>
              <a:t>properly-crafted URL allowed anyone to pull down 200,000+ names, credit card numbers and expiration dates in the site's customer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Known as a </a:t>
            </a:r>
            <a:r>
              <a:rPr lang="en-US" dirty="0" smtClean="0">
                <a:solidFill>
                  <a:srgbClr val="FF0000"/>
                </a:solidFill>
              </a:rPr>
              <a:t>SQL-Injection attack</a:t>
            </a:r>
          </a:p>
          <a:p>
            <a:pPr lvl="0"/>
            <a:endParaRPr lang="en-US" dirty="0"/>
          </a:p>
          <a:p>
            <a:r>
              <a:rPr lang="en-US" dirty="0"/>
              <a:t>Other common attacks that leverage poor input validation include:</a:t>
            </a:r>
          </a:p>
          <a:p>
            <a:pPr lvl="1"/>
            <a:r>
              <a:rPr lang="en-US" u="sng" dirty="0">
                <a:hlinkClick r:id="rId2"/>
              </a:rPr>
              <a:t>Cross-site scripting</a:t>
            </a:r>
            <a:r>
              <a:rPr lang="en-US" dirty="0"/>
              <a:t> – allows attackers to inject client side scripts into webpages to bypass access controls. </a:t>
            </a:r>
          </a:p>
          <a:p>
            <a:pPr lvl="1"/>
            <a:r>
              <a:rPr lang="en-US" u="sng" dirty="0">
                <a:hlinkClick r:id="rId3"/>
              </a:rPr>
              <a:t>In-band signaling attacks</a:t>
            </a:r>
            <a:r>
              <a:rPr lang="en-US" dirty="0"/>
              <a:t>- </a:t>
            </a:r>
            <a:r>
              <a:rPr lang="en-US" dirty="0" smtClean="0"/>
              <a:t>In older </a:t>
            </a:r>
            <a:r>
              <a:rPr lang="en-US" dirty="0"/>
              <a:t>phone networks </a:t>
            </a:r>
            <a:r>
              <a:rPr lang="en-US" dirty="0" smtClean="0"/>
              <a:t>phone </a:t>
            </a:r>
            <a:r>
              <a:rPr lang="en-US" dirty="0"/>
              <a:t>commands and voice data </a:t>
            </a:r>
            <a:r>
              <a:rPr lang="en-US" dirty="0" smtClean="0"/>
              <a:t>were sent over the </a:t>
            </a:r>
            <a:r>
              <a:rPr lang="en-US" dirty="0"/>
              <a:t>same channel. It allowed for phone phreaking attacks </a:t>
            </a:r>
            <a:r>
              <a:rPr lang="en-US" dirty="0" smtClean="0"/>
              <a:t>where intentionally </a:t>
            </a:r>
            <a:r>
              <a:rPr lang="en-US" dirty="0"/>
              <a:t>supplied </a:t>
            </a:r>
            <a:r>
              <a:rPr lang="en-US" dirty="0" smtClean="0"/>
              <a:t>commands were used to gain free calls or drop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C.I.A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754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C.I.A </a:t>
            </a:r>
            <a:r>
              <a:rPr lang="en-US" sz="2400" b="1" dirty="0"/>
              <a:t>goals are </a:t>
            </a:r>
            <a:r>
              <a:rPr lang="en-US" sz="2400" b="1" dirty="0" smtClean="0"/>
              <a:t>at </a:t>
            </a:r>
            <a:r>
              <a:rPr lang="en-US" sz="2400" b="1" dirty="0"/>
              <a:t>odds with one </a:t>
            </a:r>
            <a:r>
              <a:rPr lang="en-US" sz="2400" b="1" dirty="0" smtClean="0"/>
              <a:t>another and must be balanced </a:t>
            </a:r>
          </a:p>
          <a:p>
            <a:pPr lvl="1"/>
            <a:r>
              <a:rPr lang="en-US" sz="2000" dirty="0" smtClean="0"/>
              <a:t>Increasing availability usually decreases </a:t>
            </a:r>
            <a:r>
              <a:rPr lang="en-US" sz="2000" dirty="0"/>
              <a:t>confidentiality and </a:t>
            </a:r>
            <a:r>
              <a:rPr lang="en-US" sz="2000" dirty="0" smtClean="0"/>
              <a:t>integrity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b="1" dirty="0" smtClean="0"/>
              <a:t>Example 1:  Lockout </a:t>
            </a:r>
            <a:r>
              <a:rPr lang="en-US" sz="2400" b="1" dirty="0"/>
              <a:t>a user’s account after several failed password attempts. </a:t>
            </a:r>
            <a:endParaRPr lang="en-US" sz="2400" b="1" dirty="0" smtClean="0"/>
          </a:p>
          <a:p>
            <a:pPr lvl="1"/>
            <a:r>
              <a:rPr lang="en-US" sz="2000" dirty="0" smtClean="0"/>
              <a:t>policy compromises </a:t>
            </a:r>
            <a:r>
              <a:rPr lang="en-US" sz="2000" dirty="0"/>
              <a:t>availability </a:t>
            </a:r>
            <a:r>
              <a:rPr lang="en-US" sz="2000" dirty="0" smtClean="0"/>
              <a:t>for confidentiality </a:t>
            </a:r>
            <a:r>
              <a:rPr lang="en-US" sz="2000" dirty="0"/>
              <a:t>and </a:t>
            </a:r>
            <a:r>
              <a:rPr lang="en-US" sz="2000" dirty="0" smtClean="0"/>
              <a:t>data integrity </a:t>
            </a:r>
          </a:p>
          <a:p>
            <a:pPr lvl="2"/>
            <a:r>
              <a:rPr lang="en-US" sz="1800" dirty="0" smtClean="0"/>
              <a:t>Suitable </a:t>
            </a:r>
            <a:r>
              <a:rPr lang="en-US" sz="1800" dirty="0"/>
              <a:t>for </a:t>
            </a:r>
            <a:r>
              <a:rPr lang="en-US" sz="1800" dirty="0" smtClean="0"/>
              <a:t>some settings ( </a:t>
            </a:r>
            <a:r>
              <a:rPr lang="en-US" sz="1800" dirty="0"/>
              <a:t>email, bank accounts, etc</a:t>
            </a:r>
            <a:r>
              <a:rPr lang="en-US" sz="1800" dirty="0" smtClean="0"/>
              <a:t>.)</a:t>
            </a:r>
          </a:p>
          <a:p>
            <a:pPr lvl="2"/>
            <a:r>
              <a:rPr lang="en-US" sz="1800" dirty="0" smtClean="0"/>
              <a:t>Not </a:t>
            </a:r>
            <a:r>
              <a:rPr lang="en-US" sz="1800" dirty="0"/>
              <a:t>for others (e.g. </a:t>
            </a:r>
            <a:r>
              <a:rPr lang="en-US" sz="1800" dirty="0" smtClean="0"/>
              <a:t>medical records, military systems). </a:t>
            </a:r>
          </a:p>
          <a:p>
            <a:r>
              <a:rPr lang="en-US" sz="2400" b="1" dirty="0" smtClean="0"/>
              <a:t>Example 2: Allow users to do queries over </a:t>
            </a:r>
            <a:r>
              <a:rPr lang="en-US" sz="2400" b="1" dirty="0"/>
              <a:t>a </a:t>
            </a:r>
            <a:r>
              <a:rPr lang="en-US" sz="2400" b="1" dirty="0" smtClean="0"/>
              <a:t>population</a:t>
            </a:r>
            <a:r>
              <a:rPr lang="en-US" sz="2400" b="1" dirty="0"/>
              <a:t> </a:t>
            </a:r>
            <a:r>
              <a:rPr lang="en-US" sz="2400" b="1" dirty="0" smtClean="0"/>
              <a:t>(e.g. find the average salary of Le Moyne Employees)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integrity </a:t>
            </a:r>
            <a:r>
              <a:rPr lang="en-US" sz="2000" dirty="0" smtClean="0"/>
              <a:t>query results should </a:t>
            </a:r>
            <a:r>
              <a:rPr lang="en-US" sz="2000" dirty="0"/>
              <a:t>be </a:t>
            </a:r>
            <a:r>
              <a:rPr lang="en-US" sz="2000" dirty="0" smtClean="0"/>
              <a:t>accurate.  </a:t>
            </a:r>
          </a:p>
          <a:p>
            <a:pPr lvl="1"/>
            <a:r>
              <a:rPr lang="en-US" sz="2000" dirty="0" smtClean="0"/>
              <a:t>But queries over a small population can reveal salary of one person</a:t>
            </a:r>
          </a:p>
          <a:p>
            <a:pPr lvl="2"/>
            <a:r>
              <a:rPr lang="en-US" sz="1800" dirty="0" smtClean="0"/>
              <a:t>Note that  </a:t>
            </a:r>
            <a:r>
              <a:rPr lang="en-US" sz="1800" dirty="0"/>
              <a:t>gender, date of birth, and zip code (i.e., well known attributes for an individual) together uniquely identify 99% of the people in Cambridge, Massachusetts. </a:t>
            </a:r>
          </a:p>
        </p:txBody>
      </p:sp>
      <p:pic>
        <p:nvPicPr>
          <p:cNvPr id="4" name="Picture 3" descr="http://www.createwebquest.com/sites/default/files/images/CIA_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1981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2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Describe </a:t>
            </a:r>
            <a:r>
              <a:rPr lang="en-US" sz="2400" dirty="0" smtClean="0"/>
              <a:t>how </a:t>
            </a:r>
            <a:r>
              <a:rPr lang="en-US" sz="2400" dirty="0"/>
              <a:t>security </a:t>
            </a:r>
            <a:r>
              <a:rPr lang="en-US" sz="2400" dirty="0" smtClean="0"/>
              <a:t>goals C.I.A </a:t>
            </a:r>
            <a:r>
              <a:rPr lang="en-US" sz="2400" dirty="0"/>
              <a:t>are being balanced in the following scenarios: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An enhanced </a:t>
            </a:r>
            <a:r>
              <a:rPr lang="en-US" sz="2400" dirty="0"/>
              <a:t>security </a:t>
            </a:r>
            <a:r>
              <a:rPr lang="en-US" sz="2400" dirty="0" smtClean="0"/>
              <a:t>protocol: </a:t>
            </a:r>
            <a:r>
              <a:rPr lang="en-US" sz="2400" dirty="0"/>
              <a:t>To login the user first enters their password. If correct the application will text the user a pin.  Then the user must type in their password as well as the pin to access the application. 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Students are only informed of the average grade of a homework assignment only if more than 10 students submitted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0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Perfect Security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</a:t>
            </a:r>
            <a:r>
              <a:rPr lang="en-US" sz="2400" dirty="0"/>
              <a:t>the C.I.A goals are often at </a:t>
            </a:r>
            <a:r>
              <a:rPr lang="en-US" sz="2400" dirty="0" smtClean="0"/>
              <a:t>odds it is impossible to design systems with perfect security. </a:t>
            </a:r>
          </a:p>
          <a:p>
            <a:endParaRPr lang="en-US" sz="2400" dirty="0" smtClean="0"/>
          </a:p>
          <a:p>
            <a:r>
              <a:rPr lang="en-US" sz="2400" dirty="0" smtClean="0"/>
              <a:t>Goal is rather </a:t>
            </a:r>
            <a:r>
              <a:rPr lang="en-US" sz="2400" dirty="0"/>
              <a:t>to </a:t>
            </a:r>
            <a:r>
              <a:rPr lang="en-US" sz="2400" dirty="0" smtClean="0"/>
              <a:t>minimize </a:t>
            </a:r>
            <a:r>
              <a:rPr lang="en-US" sz="2400" dirty="0"/>
              <a:t>risk </a:t>
            </a:r>
            <a:r>
              <a:rPr lang="en-US" sz="2400" dirty="0" smtClean="0"/>
              <a:t>and be </a:t>
            </a:r>
            <a:r>
              <a:rPr lang="en-US" sz="2400" dirty="0"/>
              <a:t>aware (as much as is possible) of the risks </a:t>
            </a:r>
            <a:r>
              <a:rPr lang="en-US" sz="2400" dirty="0" smtClean="0"/>
              <a:t>that remain.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7381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5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A.A.A – Security Concepts for trust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1626276"/>
            <a:ext cx="4711851" cy="326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4798874"/>
            <a:ext cx="441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Assurance </a:t>
            </a:r>
            <a:r>
              <a:rPr lang="en-US" b="1" dirty="0" smtClean="0"/>
              <a:t>: how </a:t>
            </a:r>
            <a:r>
              <a:rPr lang="en-US" b="1" dirty="0"/>
              <a:t>trust is </a:t>
            </a:r>
            <a:r>
              <a:rPr lang="en-US" b="1" dirty="0" smtClean="0"/>
              <a:t>managed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Policies </a:t>
            </a:r>
            <a:r>
              <a:rPr lang="en-US" dirty="0"/>
              <a:t>(i.e., behavioral expectations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Permissions </a:t>
            </a:r>
            <a:r>
              <a:rPr lang="en-US" dirty="0"/>
              <a:t>(i.e., behaviors allowed by agents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Protections </a:t>
            </a:r>
            <a:r>
              <a:rPr lang="en-US" dirty="0"/>
              <a:t>(i.e., mechanisms </a:t>
            </a:r>
            <a:r>
              <a:rPr lang="en-US" dirty="0" smtClean="0"/>
              <a:t>to </a:t>
            </a:r>
            <a:r>
              <a:rPr lang="en-US" dirty="0"/>
              <a:t>enforce policies and permissions).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626275"/>
            <a:ext cx="358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Authenticity </a:t>
            </a:r>
            <a:r>
              <a:rPr lang="en-US" b="1" dirty="0" smtClean="0"/>
              <a:t> - ability </a:t>
            </a:r>
            <a:r>
              <a:rPr lang="en-US" b="1" dirty="0"/>
              <a:t>to determine that statements, policies, and </a:t>
            </a:r>
            <a:r>
              <a:rPr lang="en-US" b="1" dirty="0" smtClean="0"/>
              <a:t>permissions</a:t>
            </a:r>
            <a:r>
              <a:rPr lang="en-US" dirty="0" smtClean="0"/>
              <a:t> </a:t>
            </a:r>
            <a:r>
              <a:rPr lang="en-US" b="1" dirty="0" smtClean="0"/>
              <a:t>are genuine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ATM card </a:t>
            </a:r>
            <a:r>
              <a:rPr lang="en-US" dirty="0"/>
              <a:t>and a </a:t>
            </a:r>
            <a:r>
              <a:rPr lang="en-US" dirty="0" smtClean="0"/>
              <a:t>pin authenticates </a:t>
            </a:r>
            <a:r>
              <a:rPr lang="en-US" dirty="0"/>
              <a:t>that you have the right to make a withdrawal from your account.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38800" y="4891505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Anonymity </a:t>
            </a:r>
            <a:r>
              <a:rPr lang="en-US" b="1" dirty="0" smtClean="0"/>
              <a:t>:  not possible to attribute certain records </a:t>
            </a:r>
            <a:r>
              <a:rPr lang="en-US" b="1" dirty="0"/>
              <a:t>or transactions </a:t>
            </a:r>
            <a:r>
              <a:rPr lang="en-US" b="1" dirty="0" smtClean="0"/>
              <a:t>to </a:t>
            </a:r>
            <a:r>
              <a:rPr lang="en-US" b="1" dirty="0"/>
              <a:t>any </a:t>
            </a:r>
            <a:r>
              <a:rPr lang="en-US" b="1" dirty="0" smtClean="0"/>
              <a:t>individual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5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Authenticate?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Authenticate </a:t>
            </a:r>
            <a:r>
              <a:rPr lang="en-US" sz="2800" dirty="0"/>
              <a:t>:</a:t>
            </a:r>
            <a:r>
              <a:rPr lang="en-US" sz="2800" dirty="0" smtClean="0"/>
              <a:t> determine if statements</a:t>
            </a:r>
            <a:r>
              <a:rPr lang="en-US" sz="2800" dirty="0"/>
              <a:t>, policies, and permissions </a:t>
            </a:r>
            <a:r>
              <a:rPr lang="en-US" sz="2800" dirty="0" smtClean="0"/>
              <a:t>are genuine</a:t>
            </a:r>
            <a:endParaRPr lang="en-US" sz="2800" dirty="0"/>
          </a:p>
          <a:p>
            <a:r>
              <a:rPr lang="en-US" sz="2800" dirty="0" smtClean="0"/>
              <a:t>Authentication </a:t>
            </a:r>
            <a:r>
              <a:rPr lang="en-US" sz="2800" dirty="0"/>
              <a:t>can be done based on:</a:t>
            </a:r>
          </a:p>
          <a:p>
            <a:pPr lvl="1"/>
            <a:r>
              <a:rPr lang="en-US" sz="2400" dirty="0"/>
              <a:t>Something you know: </a:t>
            </a:r>
            <a:r>
              <a:rPr lang="en-US" sz="2400" dirty="0" smtClean="0"/>
              <a:t>PIN</a:t>
            </a:r>
            <a:r>
              <a:rPr lang="en-US" sz="2400" dirty="0"/>
              <a:t>, a password, or </a:t>
            </a:r>
            <a:r>
              <a:rPr lang="en-US" sz="2400" dirty="0" smtClean="0"/>
              <a:t>mother's </a:t>
            </a:r>
            <a:r>
              <a:rPr lang="en-US" sz="2400" dirty="0"/>
              <a:t>maiden name.</a:t>
            </a:r>
          </a:p>
          <a:p>
            <a:pPr lvl="1"/>
            <a:r>
              <a:rPr lang="en-US" sz="2400" dirty="0"/>
              <a:t>Something you have: a driver's </a:t>
            </a:r>
            <a:r>
              <a:rPr lang="en-US" sz="2400" dirty="0" smtClean="0"/>
              <a:t>license, magnetic </a:t>
            </a:r>
            <a:r>
              <a:rPr lang="en-US" sz="2400" dirty="0"/>
              <a:t>swipe </a:t>
            </a:r>
            <a:r>
              <a:rPr lang="en-US" sz="2400" dirty="0" smtClean="0"/>
              <a:t>card, car keys.</a:t>
            </a:r>
            <a:endParaRPr lang="en-US" sz="2400" dirty="0"/>
          </a:p>
          <a:p>
            <a:pPr lvl="1"/>
            <a:r>
              <a:rPr lang="en-US" sz="2400" dirty="0"/>
              <a:t>Something you are: biometrics, e.g. fingerprints, retina scans, etc.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9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Breaches in A.A.A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In each scenario </a:t>
            </a:r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which concept authentication, authorization and </a:t>
            </a:r>
            <a:r>
              <a:rPr lang="en-US" dirty="0" smtClean="0"/>
              <a:t>anonymity </a:t>
            </a:r>
            <a:r>
              <a:rPr lang="en-US" dirty="0"/>
              <a:t>is breached </a:t>
            </a:r>
            <a:r>
              <a:rPr lang="en-US" dirty="0" smtClean="0"/>
              <a:t>.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individual under 21 </a:t>
            </a:r>
            <a:r>
              <a:rPr lang="en-US" dirty="0"/>
              <a:t>goes into a bar and is asked to wear a green band to indicate </a:t>
            </a:r>
            <a:r>
              <a:rPr lang="en-US" dirty="0" smtClean="0"/>
              <a:t>that they are not allowed </a:t>
            </a:r>
            <a:r>
              <a:rPr lang="en-US" dirty="0"/>
              <a:t>to purchase alcohol. The bar is crowded and the bartender misses the green band and allows the individual to purchase alcohol.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 individual under 21 </a:t>
            </a:r>
            <a:r>
              <a:rPr lang="en-US" dirty="0"/>
              <a:t>uses a fake ID to get into a bar and buy alcohol.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wait staff takes a customer’s order. When the order is ready, the customer’s name is called and they must walk over to the bar to pick up their order.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disciplinary Area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security </a:t>
            </a:r>
            <a:r>
              <a:rPr lang="en-US" dirty="0" smtClean="0"/>
              <a:t>requires </a:t>
            </a:r>
            <a:r>
              <a:rPr lang="en-US" dirty="0"/>
              <a:t>more than just technical </a:t>
            </a:r>
            <a:r>
              <a:rPr lang="en-US" dirty="0" smtClean="0"/>
              <a:t>solutions</a:t>
            </a:r>
          </a:p>
          <a:p>
            <a:r>
              <a:rPr lang="en-US" dirty="0" smtClean="0"/>
              <a:t>Often involves </a:t>
            </a:r>
            <a:r>
              <a:rPr lang="en-US" dirty="0"/>
              <a:t>policy choices </a:t>
            </a:r>
            <a:r>
              <a:rPr lang="en-US" dirty="0" smtClean="0"/>
              <a:t>and considering ethical </a:t>
            </a:r>
            <a:r>
              <a:rPr lang="en-US" dirty="0"/>
              <a:t>issues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Apple vs. FBI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work at a software company and discover a new vulnerability in a application that is already deployed. Should this be disclosed? </a:t>
            </a:r>
          </a:p>
          <a:p>
            <a:pPr marL="742950" lvl="2" indent="-342900"/>
            <a:r>
              <a:rPr lang="en-US" dirty="0" smtClean="0"/>
              <a:t>What are some ethical reasons to disclose?</a:t>
            </a:r>
          </a:p>
          <a:p>
            <a:pPr marL="742950" lvl="2" indent="-342900"/>
            <a:r>
              <a:rPr lang="en-US" dirty="0" smtClean="0"/>
              <a:t>What are some ethical reason not to disclose?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liscott.files.wordpress.com/2013/10/fa7c5b5f326e3c4a6cc9db19e7edbaf0-xkcd-bobby-tables.png?w=5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30712"/>
            <a:ext cx="8646042" cy="26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r>
              <a:rPr lang="en-US" dirty="0" smtClean="0"/>
              <a:t>Comic by </a:t>
            </a:r>
            <a:r>
              <a:rPr lang="en-US" dirty="0"/>
              <a:t>XKCD</a:t>
            </a:r>
          </a:p>
        </p:txBody>
      </p:sp>
    </p:spTree>
    <p:extLst>
      <p:ext uri="{BB962C8B-B14F-4D97-AF65-F5344CB8AC3E}">
        <p14:creationId xmlns:p14="http://schemas.microsoft.com/office/powerpoint/2010/main" val="42290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often use external data</a:t>
            </a:r>
          </a:p>
          <a:p>
            <a:pPr lvl="1"/>
            <a:r>
              <a:rPr lang="en-US" dirty="0" smtClean="0"/>
              <a:t>User input, file, database, network</a:t>
            </a:r>
          </a:p>
          <a:p>
            <a:r>
              <a:rPr lang="en-US" dirty="0" smtClean="0"/>
              <a:t>All external data </a:t>
            </a:r>
            <a:r>
              <a:rPr lang="en-US" dirty="0"/>
              <a:t>that can enter your </a:t>
            </a:r>
            <a:r>
              <a:rPr lang="en-US" dirty="0" smtClean="0"/>
              <a:t>program </a:t>
            </a:r>
            <a:r>
              <a:rPr lang="en-US" dirty="0"/>
              <a:t>can be a potential source of problems. </a:t>
            </a:r>
            <a:endParaRPr lang="en-US" dirty="0" smtClean="0"/>
          </a:p>
          <a:p>
            <a:r>
              <a:rPr lang="en-US" dirty="0" smtClean="0"/>
              <a:t>Using external data without validation can make your system </a:t>
            </a:r>
            <a:r>
              <a:rPr lang="en-US" dirty="0"/>
              <a:t>susceptible to security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4524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Range check (reasonableness check) </a:t>
            </a:r>
            <a:r>
              <a:rPr lang="en-US" dirty="0" smtClean="0"/>
              <a:t>- numbers checked to ensure they are within a range of possible values, e.g., </a:t>
            </a:r>
          </a:p>
          <a:p>
            <a:pPr lvl="1"/>
            <a:r>
              <a:rPr lang="en-US" dirty="0" smtClean="0"/>
              <a:t>the value for month should lie between 1 and 12.</a:t>
            </a:r>
          </a:p>
          <a:p>
            <a:pPr lvl="1"/>
            <a:r>
              <a:rPr lang="en-US" dirty="0" smtClean="0"/>
              <a:t>Stocks cannot be sold for less than 1 yen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Length check:</a:t>
            </a:r>
            <a:r>
              <a:rPr lang="en-US" dirty="0" smtClean="0"/>
              <a:t>  ensure input is of appropriate length, e.g.,</a:t>
            </a:r>
          </a:p>
          <a:p>
            <a:pPr lvl="1"/>
            <a:r>
              <a:rPr lang="en-US" dirty="0" smtClean="0"/>
              <a:t>US telephone number has 10 digits.</a:t>
            </a:r>
          </a:p>
          <a:p>
            <a:pPr lvl="1"/>
            <a:r>
              <a:rPr lang="en-US" dirty="0" smtClean="0"/>
              <a:t>Bank account numbers are 11 digits long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b="1" dirty="0"/>
              <a:t>check:</a:t>
            </a:r>
            <a:r>
              <a:rPr lang="en-US" dirty="0"/>
              <a:t> input should be checked to ensure it is the data type expected, e.g., 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/>
              <a:t>must be integer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Format check</a:t>
            </a:r>
            <a:r>
              <a:rPr lang="en-US" dirty="0"/>
              <a:t> – Check that the data is in a specified format (template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dates might be required to be in the format DD/MM/YYYY.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Arithmetic Errors:</a:t>
            </a:r>
            <a:r>
              <a:rPr lang="en-US" dirty="0"/>
              <a:t> variables are checked for values that might cause problems such as </a:t>
            </a:r>
            <a:endParaRPr lang="en-US" dirty="0" smtClean="0"/>
          </a:p>
          <a:p>
            <a:pPr lvl="1"/>
            <a:r>
              <a:rPr lang="en-US" dirty="0" smtClean="0"/>
              <a:t>division </a:t>
            </a:r>
            <a:r>
              <a:rPr lang="en-US" dirty="0"/>
              <a:t>by zero or integer overflow.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if input has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input errors are detected the program should immediately reject the request.  </a:t>
            </a:r>
          </a:p>
          <a:p>
            <a:pPr lvl="1"/>
            <a:r>
              <a:rPr lang="en-US" dirty="0" smtClean="0"/>
              <a:t>Do not  attempt to interpret erroneous input into a correct one. Why?</a:t>
            </a:r>
          </a:p>
          <a:p>
            <a:pPr lvl="2"/>
            <a:r>
              <a:rPr lang="en-US" dirty="0" smtClean="0"/>
              <a:t>Malicious user can craft input in a way so that the corrected version is an attack</a:t>
            </a:r>
          </a:p>
          <a:p>
            <a:endParaRPr lang="en-US" dirty="0" smtClean="0"/>
          </a:p>
          <a:p>
            <a:r>
              <a:rPr lang="en-US" dirty="0" smtClean="0"/>
              <a:t>Use “deny-by-default” design principal </a:t>
            </a:r>
          </a:p>
          <a:p>
            <a:pPr lvl="1"/>
            <a:r>
              <a:rPr lang="en-US" dirty="0" smtClean="0"/>
              <a:t> anything not explicitly permitted is forbidden.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5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Validation on Split Bill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922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SplitBill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752600"/>
            <a:ext cx="366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External Data?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2362200"/>
            <a:ext cx="1905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19600" y="2362200"/>
            <a:ext cx="3657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3863</Words>
  <Application>Microsoft Office PowerPoint</Application>
  <PresentationFormat>On-screen Show (4:3)</PresentationFormat>
  <Paragraphs>547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Input Validation and Introduction to Information Security</vt:lpstr>
      <vt:lpstr>Input Errors</vt:lpstr>
      <vt:lpstr>Input Errors cause Security Vulnerabilities</vt:lpstr>
      <vt:lpstr>Malicious Input Error Attacks</vt:lpstr>
      <vt:lpstr>SQL Injection Attack</vt:lpstr>
      <vt:lpstr>Main Points</vt:lpstr>
      <vt:lpstr>Common ways to validate input data</vt:lpstr>
      <vt:lpstr>What to do if input has errors?</vt:lpstr>
      <vt:lpstr>Input Validation on Split Bill Program</vt:lpstr>
      <vt:lpstr>Common ways to validate input data</vt:lpstr>
      <vt:lpstr>Range Checks</vt:lpstr>
      <vt:lpstr>Range Checks</vt:lpstr>
      <vt:lpstr>Exercise</vt:lpstr>
      <vt:lpstr>Exercise Solution</vt:lpstr>
      <vt:lpstr>Improving current Solution</vt:lpstr>
      <vt:lpstr>Improve current solution:         Using methods</vt:lpstr>
      <vt:lpstr>Improve current solution:         Using methods</vt:lpstr>
      <vt:lpstr>Exercise</vt:lpstr>
      <vt:lpstr>Exercise Solution</vt:lpstr>
      <vt:lpstr>Improving current Solution</vt:lpstr>
      <vt:lpstr>Improve current solution:         Using while loops</vt:lpstr>
      <vt:lpstr>Improve current solution:         Using while loops</vt:lpstr>
      <vt:lpstr>Exercise</vt:lpstr>
      <vt:lpstr>Exercise - Solution</vt:lpstr>
      <vt:lpstr>Improving current Solution</vt:lpstr>
      <vt:lpstr>Common ways to validate input data</vt:lpstr>
      <vt:lpstr>Type Checking</vt:lpstr>
      <vt:lpstr>Type Checking</vt:lpstr>
      <vt:lpstr>Type Checking</vt:lpstr>
      <vt:lpstr>Exercise</vt:lpstr>
      <vt:lpstr>Exercise Solution</vt:lpstr>
      <vt:lpstr>Common ways to validate input data</vt:lpstr>
      <vt:lpstr>Next HW: BMI</vt:lpstr>
      <vt:lpstr>What is Information Security about?</vt:lpstr>
      <vt:lpstr>What is Information Security about?</vt:lpstr>
      <vt:lpstr>NIST #1: What to Identify? </vt:lpstr>
      <vt:lpstr>Group Work</vt:lpstr>
      <vt:lpstr>Goals of Security</vt:lpstr>
      <vt:lpstr>Breaches of C.I.A </vt:lpstr>
      <vt:lpstr>Balancing C.I.A</vt:lpstr>
      <vt:lpstr>Group Discussion</vt:lpstr>
      <vt:lpstr>Perfect Security </vt:lpstr>
      <vt:lpstr>A.A.A – Security Concepts for trust</vt:lpstr>
      <vt:lpstr>How to Authenticate?</vt:lpstr>
      <vt:lpstr>Breaches in A.A.A</vt:lpstr>
      <vt:lpstr>Inter disciplinary Area </vt:lpstr>
      <vt:lpstr>Class Discussions</vt:lpstr>
    </vt:vector>
  </TitlesOfParts>
  <Company>Le Moyne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LeMoyne College</cp:lastModifiedBy>
  <cp:revision>60</cp:revision>
  <dcterms:created xsi:type="dcterms:W3CDTF">2016-03-28T23:10:54Z</dcterms:created>
  <dcterms:modified xsi:type="dcterms:W3CDTF">2016-03-30T03:58:01Z</dcterms:modified>
</cp:coreProperties>
</file>