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2"/>
    <p:sldId id="291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 varScale="1">
        <p:scale>
          <a:sx n="67" d="100"/>
          <a:sy n="67" d="100"/>
        </p:scale>
        <p:origin x="-27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Review: Security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68564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79E1BFA8-E900-4A16-B326-B53E7D9C6DB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4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8918575" algn="r"/>
              </a:tabLst>
            </a:pPr>
            <a:r>
              <a:rPr lang="en-US" sz="1200" dirty="0" smtClean="0"/>
              <a:t>Review: Security Foundations	Slide </a:t>
            </a:r>
            <a:fld id="{82A1EEC6-A5A0-4A53-A384-4A859053455C}" type="slidenum">
              <a:rPr lang="en-US" sz="1200" smtClean="0"/>
              <a:pPr algn="l">
                <a:tabLst>
                  <a:tab pos="8918575" algn="r"/>
                </a:tabLst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Security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is information security about?</a:t>
            </a:r>
          </a:p>
          <a:p>
            <a:pPr lvl="2"/>
            <a:r>
              <a:rPr lang="en-US" sz="1800" dirty="0" smtClean="0"/>
              <a:t>Details on slides 2-3</a:t>
            </a:r>
          </a:p>
          <a:p>
            <a:r>
              <a:rPr lang="en-US" sz="2400" dirty="0" smtClean="0"/>
              <a:t>What are some terms that describe our concerns?</a:t>
            </a:r>
          </a:p>
          <a:p>
            <a:pPr lvl="2"/>
            <a:r>
              <a:rPr lang="en-US" sz="1800" dirty="0" smtClean="0"/>
              <a:t>Details on slide 4</a:t>
            </a:r>
          </a:p>
          <a:p>
            <a:r>
              <a:rPr lang="en-US" sz="2400" dirty="0" smtClean="0"/>
              <a:t>What are the goals and key concepts of information security?</a:t>
            </a:r>
          </a:p>
          <a:p>
            <a:pPr lvl="2"/>
            <a:r>
              <a:rPr lang="en-US" sz="1800" dirty="0" smtClean="0"/>
              <a:t>Details on slides 5-10</a:t>
            </a:r>
          </a:p>
          <a:p>
            <a:r>
              <a:rPr lang="en-US" sz="2400" dirty="0" smtClean="0"/>
              <a:t>Can we solve information security issues through better technology?</a:t>
            </a:r>
          </a:p>
          <a:p>
            <a:pPr lvl="2"/>
            <a:r>
              <a:rPr lang="en-US" sz="1800" dirty="0" smtClean="0"/>
              <a:t>Details on slide 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1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Authenticate?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Authenticate</a:t>
            </a:r>
          </a:p>
          <a:p>
            <a:pPr lvl="1"/>
            <a:r>
              <a:rPr lang="en-US" sz="2400" dirty="0" smtClean="0"/>
              <a:t>Determine if statements</a:t>
            </a:r>
            <a:r>
              <a:rPr lang="en-US" sz="2400" dirty="0"/>
              <a:t>, policies, and permissions </a:t>
            </a:r>
            <a:r>
              <a:rPr lang="en-US" sz="2400" dirty="0" smtClean="0"/>
              <a:t>are genuine</a:t>
            </a:r>
            <a:endParaRPr lang="en-US" sz="2400" dirty="0"/>
          </a:p>
          <a:p>
            <a:pPr lvl="1"/>
            <a:r>
              <a:rPr lang="en-US" sz="2400" dirty="0" smtClean="0"/>
              <a:t>Authentication </a:t>
            </a:r>
            <a:r>
              <a:rPr lang="en-US" sz="2400" dirty="0"/>
              <a:t>can be done based </a:t>
            </a:r>
            <a:r>
              <a:rPr lang="en-US" sz="2400" dirty="0" smtClean="0"/>
              <a:t>on</a:t>
            </a:r>
            <a:endParaRPr lang="en-US" sz="24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know</a:t>
            </a:r>
          </a:p>
          <a:p>
            <a:pPr lvl="3"/>
            <a:r>
              <a:rPr lang="en-US" sz="1600" dirty="0" smtClean="0"/>
              <a:t>e.g., PIN</a:t>
            </a:r>
            <a:r>
              <a:rPr lang="en-US" sz="1600" dirty="0"/>
              <a:t>, a password, or </a:t>
            </a:r>
            <a:r>
              <a:rPr lang="en-US" sz="1600" dirty="0" smtClean="0"/>
              <a:t>mother's </a:t>
            </a:r>
            <a:r>
              <a:rPr lang="en-US" sz="1600" dirty="0"/>
              <a:t>maiden </a:t>
            </a:r>
            <a:r>
              <a:rPr lang="en-US" sz="1600" dirty="0" smtClean="0"/>
              <a:t>name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have</a:t>
            </a:r>
          </a:p>
          <a:p>
            <a:pPr lvl="3"/>
            <a:r>
              <a:rPr lang="en-US" sz="1600" dirty="0" smtClean="0"/>
              <a:t>e.g., a </a:t>
            </a:r>
            <a:r>
              <a:rPr lang="en-US" sz="1600" dirty="0"/>
              <a:t>driver's </a:t>
            </a:r>
            <a:r>
              <a:rPr lang="en-US" sz="1600" dirty="0" smtClean="0"/>
              <a:t>license, magnetic </a:t>
            </a:r>
            <a:r>
              <a:rPr lang="en-US" sz="1600" dirty="0"/>
              <a:t>swipe </a:t>
            </a:r>
            <a:r>
              <a:rPr lang="en-US" sz="1600" dirty="0" smtClean="0"/>
              <a:t>card, car keys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are</a:t>
            </a:r>
          </a:p>
          <a:p>
            <a:pPr lvl="3"/>
            <a:r>
              <a:rPr lang="en-US" sz="1600" dirty="0" smtClean="0"/>
              <a:t>e.g., biometrics</a:t>
            </a:r>
            <a:r>
              <a:rPr lang="en-US" sz="1600" dirty="0"/>
              <a:t>, e.g. fingerprints, retina scans,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9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Cybersecurity is an Inter-disciplinary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Information </a:t>
            </a:r>
            <a:r>
              <a:rPr lang="en-US" sz="2400" dirty="0"/>
              <a:t>security </a:t>
            </a:r>
            <a:r>
              <a:rPr lang="en-US" sz="2400" dirty="0" smtClean="0"/>
              <a:t>requires </a:t>
            </a:r>
            <a:r>
              <a:rPr lang="en-US" sz="2400" dirty="0"/>
              <a:t>more than just technical </a:t>
            </a:r>
            <a:r>
              <a:rPr lang="en-US" sz="2400" dirty="0" smtClean="0"/>
              <a:t>solutions</a:t>
            </a:r>
          </a:p>
          <a:p>
            <a:pPr lvl="1"/>
            <a:r>
              <a:rPr lang="en-US" sz="2000" dirty="0" smtClean="0"/>
              <a:t>e.g., can technology alone solve social engineering attacks?</a:t>
            </a:r>
          </a:p>
          <a:p>
            <a:pPr lvl="2"/>
            <a:r>
              <a:rPr lang="en-US" sz="1800" dirty="0" smtClean="0"/>
              <a:t>Spoofing someone’s email address (phishing attacks)</a:t>
            </a:r>
          </a:p>
          <a:p>
            <a:pPr lvl="2"/>
            <a:r>
              <a:rPr lang="en-US" sz="1800" dirty="0" smtClean="0"/>
              <a:t>Spoofing a bank’s web-site</a:t>
            </a:r>
          </a:p>
          <a:p>
            <a:r>
              <a:rPr lang="en-US" sz="2400" dirty="0" smtClean="0"/>
              <a:t>Cybersecurity programs must also address</a:t>
            </a:r>
          </a:p>
          <a:p>
            <a:pPr lvl="1"/>
            <a:r>
              <a:rPr lang="en-US" sz="2000" dirty="0" smtClean="0"/>
              <a:t>Policy choices</a:t>
            </a:r>
          </a:p>
          <a:p>
            <a:pPr lvl="2"/>
            <a:r>
              <a:rPr lang="en-US" sz="1800" dirty="0" smtClean="0"/>
              <a:t>How quickly do we respond to a known vulnerability?</a:t>
            </a:r>
          </a:p>
          <a:p>
            <a:pPr lvl="2"/>
            <a:r>
              <a:rPr lang="en-US" sz="1800" dirty="0" smtClean="0"/>
              <a:t>What data do we persistently store? Why? How? Duration?</a:t>
            </a:r>
          </a:p>
          <a:p>
            <a:pPr lvl="2"/>
            <a:r>
              <a:rPr lang="en-US" sz="1800" dirty="0" smtClean="0"/>
              <a:t>How do we support attribution?</a:t>
            </a:r>
          </a:p>
          <a:p>
            <a:pPr lvl="1"/>
            <a:r>
              <a:rPr lang="en-US" sz="2000" dirty="0" smtClean="0"/>
              <a:t>Ethical issues</a:t>
            </a:r>
          </a:p>
          <a:p>
            <a:pPr lvl="2"/>
            <a:r>
              <a:rPr lang="en-US" sz="1800" dirty="0" smtClean="0"/>
              <a:t>Who should be notified of a data breach? How quickly?</a:t>
            </a:r>
          </a:p>
        </p:txBody>
      </p:sp>
    </p:spTree>
    <p:extLst>
      <p:ext uri="{BB962C8B-B14F-4D97-AF65-F5344CB8AC3E}">
        <p14:creationId xmlns:p14="http://schemas.microsoft.com/office/powerpoint/2010/main" val="35474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Information Security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Society is increasingly more reliant on computers</a:t>
            </a:r>
          </a:p>
          <a:p>
            <a:r>
              <a:rPr lang="en-US" sz="2400" dirty="0" smtClean="0"/>
              <a:t>Placing </a:t>
            </a:r>
            <a:r>
              <a:rPr lang="en-US" sz="2400" dirty="0" smtClean="0">
                <a:solidFill>
                  <a:srgbClr val="FF0000"/>
                </a:solidFill>
              </a:rPr>
              <a:t>trust</a:t>
            </a:r>
            <a:r>
              <a:rPr lang="en-US" sz="2400" dirty="0" smtClean="0"/>
              <a:t> on computer applications is </a:t>
            </a:r>
            <a:r>
              <a:rPr lang="en-US" sz="2400" dirty="0"/>
              <a:t>a necessity </a:t>
            </a:r>
          </a:p>
          <a:p>
            <a:r>
              <a:rPr lang="en-US" sz="2400" dirty="0" smtClean="0"/>
              <a:t>But are all computer systems </a:t>
            </a:r>
            <a:r>
              <a:rPr lang="en-US" sz="2400" dirty="0" smtClean="0">
                <a:solidFill>
                  <a:srgbClr val="FF0000"/>
                </a:solidFill>
              </a:rPr>
              <a:t>trustworthy</a:t>
            </a:r>
            <a:r>
              <a:rPr lang="en-US" sz="2400" dirty="0" smtClean="0"/>
              <a:t>?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Trust is placing your confidence in something </a:t>
            </a:r>
            <a:endParaRPr lang="en-US" sz="2000" dirty="0" smtClean="0"/>
          </a:p>
          <a:p>
            <a:r>
              <a:rPr lang="en-US" sz="2400" dirty="0" smtClean="0"/>
              <a:t>Trustworthiness is placing confidence correctly</a:t>
            </a:r>
          </a:p>
          <a:p>
            <a:pPr lvl="1"/>
            <a:r>
              <a:rPr lang="en-US" sz="1800" dirty="0" smtClean="0"/>
              <a:t>Trust is belief </a:t>
            </a:r>
            <a:r>
              <a:rPr lang="en-US" sz="1800" dirty="0"/>
              <a:t>that a system will operate in an expected </a:t>
            </a:r>
            <a:r>
              <a:rPr lang="en-US" sz="1800" dirty="0" smtClean="0"/>
              <a:t>manner with attacks causing </a:t>
            </a:r>
            <a:r>
              <a:rPr lang="en-US" sz="1800" dirty="0"/>
              <a:t>minimal </a:t>
            </a:r>
            <a:r>
              <a:rPr lang="en-US" sz="1800" dirty="0" smtClean="0"/>
              <a:t>damage</a:t>
            </a:r>
            <a:r>
              <a:rPr lang="en-US" sz="1800" dirty="0"/>
              <a:t> </a:t>
            </a:r>
            <a:r>
              <a:rPr lang="en-US" sz="1800" dirty="0" smtClean="0"/>
              <a:t>to system and users</a:t>
            </a:r>
          </a:p>
          <a:p>
            <a:pPr lvl="1"/>
            <a:r>
              <a:rPr lang="en-US" sz="1800" dirty="0" smtClean="0"/>
              <a:t>Trustworthy systems  </a:t>
            </a:r>
            <a:r>
              <a:rPr lang="en-US" sz="1800" b="1" dirty="0" smtClean="0"/>
              <a:t>do </a:t>
            </a:r>
            <a:r>
              <a:rPr lang="en-US" sz="1800" dirty="0" smtClean="0"/>
              <a:t>operate in an expected manner and resist damage from attacks</a:t>
            </a:r>
            <a:endParaRPr lang="en-US" sz="1800" b="1" dirty="0" smtClean="0"/>
          </a:p>
          <a:p>
            <a:endParaRPr lang="en-US" sz="24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28" y="4648200"/>
            <a:ext cx="2162872" cy="181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7" y="4733228"/>
            <a:ext cx="3203653" cy="17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is Information Security about? </a:t>
            </a:r>
            <a:r>
              <a:rPr lang="en-US" sz="2000" dirty="0" smtClean="0"/>
              <a:t>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studies ways to </a:t>
            </a:r>
            <a:r>
              <a:rPr lang="en-US" sz="2400" dirty="0"/>
              <a:t>make systems </a:t>
            </a:r>
            <a:r>
              <a:rPr lang="en-US" sz="2400" dirty="0" smtClean="0"/>
              <a:t>trustworthy </a:t>
            </a:r>
          </a:p>
          <a:p>
            <a:pPr lvl="1"/>
            <a:r>
              <a:rPr lang="en-US" sz="2000" dirty="0" smtClean="0"/>
              <a:t>By assuring  a computer system will </a:t>
            </a:r>
            <a:r>
              <a:rPr lang="en-US" sz="2000" dirty="0"/>
              <a:t>behave reasonably even in the face of malicious </a:t>
            </a:r>
            <a:r>
              <a:rPr lang="en-US" sz="2000" dirty="0" smtClean="0"/>
              <a:t>attacks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NIST Cybersecurity Framework</a:t>
            </a:r>
          </a:p>
          <a:p>
            <a:pPr lvl="1"/>
            <a:r>
              <a:rPr lang="en-US" sz="2000" dirty="0" smtClean="0"/>
              <a:t>Lists five functions of information security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Identify  	(system vulnerabilities)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Protect  	(the system from attacks)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Detect 	(attacks  on the system if they occur)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Respond 	(to attacks in a reasonable way)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Recover 	(from attacks to cause minimal damage)</a:t>
            </a:r>
          </a:p>
          <a:p>
            <a:pPr marL="914400" lvl="1" indent="-457200"/>
            <a:r>
              <a:rPr lang="en-US" sz="2000" dirty="0" smtClean="0"/>
              <a:t>Each function contains outcomes and describes use of standards, guidelines and practices</a:t>
            </a:r>
            <a:endParaRPr lang="en-US" sz="20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NIST Function #1: What to Identify?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Vulnerabilities</a:t>
            </a:r>
            <a:endParaRPr lang="en-US" sz="2000" dirty="0"/>
          </a:p>
          <a:p>
            <a:pPr lvl="1"/>
            <a:r>
              <a:rPr lang="en-US" sz="1800" dirty="0" smtClean="0"/>
              <a:t>Weaknesses </a:t>
            </a:r>
            <a:r>
              <a:rPr lang="en-US" sz="1800" dirty="0"/>
              <a:t>in </a:t>
            </a:r>
            <a:r>
              <a:rPr lang="en-US" sz="1800" dirty="0" smtClean="0"/>
              <a:t>system </a:t>
            </a:r>
            <a:r>
              <a:rPr lang="en-US" sz="1800" dirty="0"/>
              <a:t>that </a:t>
            </a:r>
            <a:r>
              <a:rPr lang="en-US" sz="1800" dirty="0" smtClean="0"/>
              <a:t>expose </a:t>
            </a:r>
            <a:r>
              <a:rPr lang="en-US" sz="1800" dirty="0"/>
              <a:t>it to an </a:t>
            </a:r>
            <a:r>
              <a:rPr lang="en-US" sz="1800" dirty="0" smtClean="0"/>
              <a:t>attack</a:t>
            </a:r>
          </a:p>
          <a:p>
            <a:pPr lvl="2"/>
            <a:r>
              <a:rPr lang="en-US" sz="1600" dirty="0" smtClean="0"/>
              <a:t>e.g. using non validated external data allows SQL injection attacks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hreats</a:t>
            </a:r>
            <a:r>
              <a:rPr lang="en-US" sz="2000" dirty="0" smtClean="0"/>
              <a:t> or </a:t>
            </a:r>
            <a:r>
              <a:rPr lang="en-US" sz="2000" b="1" dirty="0" smtClean="0"/>
              <a:t>attackers</a:t>
            </a:r>
          </a:p>
          <a:p>
            <a:pPr lvl="1"/>
            <a:r>
              <a:rPr lang="en-US" sz="1800" dirty="0" smtClean="0"/>
              <a:t>Adversaries </a:t>
            </a:r>
            <a:r>
              <a:rPr lang="en-US" sz="1800" dirty="0"/>
              <a:t>who may </a:t>
            </a:r>
            <a:r>
              <a:rPr lang="en-US" sz="1800" dirty="0" smtClean="0"/>
              <a:t>exploit vulnerabilities</a:t>
            </a:r>
          </a:p>
          <a:p>
            <a:pPr lvl="2"/>
            <a:r>
              <a:rPr lang="en-US" sz="1600" dirty="0" smtClean="0"/>
              <a:t>Includes unintentional </a:t>
            </a:r>
            <a:r>
              <a:rPr lang="en-US" sz="1600" dirty="0"/>
              <a:t>blunders, hackers, disgruntled employees, organized crime, market competitors, foreign </a:t>
            </a:r>
            <a:r>
              <a:rPr lang="en-US" sz="1600" dirty="0" smtClean="0"/>
              <a:t>nations</a:t>
            </a:r>
          </a:p>
          <a:p>
            <a:pPr lvl="2"/>
            <a:r>
              <a:rPr lang="en-US" sz="1600" dirty="0" smtClean="0"/>
              <a:t>Potential threats </a:t>
            </a:r>
            <a:r>
              <a:rPr lang="en-US" sz="1600" dirty="0"/>
              <a:t>vary based on </a:t>
            </a:r>
            <a:r>
              <a:rPr lang="en-US" sz="1600" dirty="0" smtClean="0"/>
              <a:t>given </a:t>
            </a:r>
            <a:r>
              <a:rPr lang="en-US" sz="1600" dirty="0"/>
              <a:t>system</a:t>
            </a:r>
            <a:r>
              <a:rPr lang="en-US" sz="1600" dirty="0" smtClean="0"/>
              <a:t>.</a:t>
            </a:r>
          </a:p>
          <a:p>
            <a:pPr lvl="3"/>
            <a:r>
              <a:rPr lang="en-US" sz="1400" dirty="0" smtClean="0"/>
              <a:t>e.g., student record system is unlikely to be </a:t>
            </a:r>
            <a:r>
              <a:rPr lang="en-US" sz="1400" dirty="0"/>
              <a:t>targeted by a foreign nation or organized </a:t>
            </a:r>
            <a:r>
              <a:rPr lang="en-US" sz="1400" dirty="0" smtClean="0"/>
              <a:t>crime</a:t>
            </a:r>
          </a:p>
          <a:p>
            <a:r>
              <a:rPr lang="en-US" sz="2000" b="1" i="1" dirty="0" smtClean="0"/>
              <a:t>Risk</a:t>
            </a:r>
            <a:endParaRPr lang="en-US" sz="2000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expected damage from a </a:t>
            </a:r>
            <a:r>
              <a:rPr lang="en-US" sz="1800" dirty="0" smtClean="0"/>
              <a:t>security violation.</a:t>
            </a:r>
          </a:p>
          <a:p>
            <a:pPr lvl="2"/>
            <a:r>
              <a:rPr lang="en-US" sz="1600" dirty="0" smtClean="0"/>
              <a:t>Includes likelihood </a:t>
            </a:r>
            <a:r>
              <a:rPr lang="en-US" sz="1600" dirty="0"/>
              <a:t>of a vulnerability being exploited and </a:t>
            </a:r>
            <a:r>
              <a:rPr lang="en-US" sz="1600" dirty="0" smtClean="0"/>
              <a:t>cost </a:t>
            </a:r>
            <a:r>
              <a:rPr lang="en-US" sz="1600" dirty="0"/>
              <a:t>of </a:t>
            </a:r>
            <a:r>
              <a:rPr lang="en-US" sz="1600" dirty="0" smtClean="0"/>
              <a:t>damage </a:t>
            </a:r>
          </a:p>
          <a:p>
            <a:pPr lvl="3"/>
            <a:r>
              <a:rPr lang="en-US" sz="1400" dirty="0" smtClean="0"/>
              <a:t>e.g. web </a:t>
            </a:r>
            <a:r>
              <a:rPr lang="en-US" sz="1400" dirty="0"/>
              <a:t>service </a:t>
            </a:r>
            <a:r>
              <a:rPr lang="en-US" sz="1400" dirty="0" smtClean="0"/>
              <a:t>may have vulnerability</a:t>
            </a:r>
            <a:r>
              <a:rPr lang="en-US" sz="1400" dirty="0"/>
              <a:t>, but if it’s not connected to </a:t>
            </a:r>
            <a:r>
              <a:rPr lang="en-US" sz="1400" dirty="0" smtClean="0"/>
              <a:t>network</a:t>
            </a:r>
            <a:r>
              <a:rPr lang="en-US" sz="1400" dirty="0"/>
              <a:t>, </a:t>
            </a:r>
            <a:r>
              <a:rPr lang="en-US" sz="1400" dirty="0" smtClean="0"/>
              <a:t>risk </a:t>
            </a:r>
            <a:r>
              <a:rPr lang="en-US" sz="1400" dirty="0"/>
              <a:t>is </a:t>
            </a:r>
            <a:r>
              <a:rPr lang="en-US" sz="1400" dirty="0" smtClean="0"/>
              <a:t>zero</a:t>
            </a:r>
          </a:p>
          <a:p>
            <a:r>
              <a:rPr lang="en-US" sz="2000" b="1" i="1" dirty="0" smtClean="0"/>
              <a:t>Attack vectors</a:t>
            </a:r>
            <a:endParaRPr lang="en-US" sz="2000" dirty="0"/>
          </a:p>
          <a:p>
            <a:pPr lvl="1"/>
            <a:r>
              <a:rPr lang="en-US" sz="1800" dirty="0" smtClean="0"/>
              <a:t>Describes how attacker could carry </a:t>
            </a:r>
            <a:r>
              <a:rPr lang="en-US" sz="1800" dirty="0"/>
              <a:t>out </a:t>
            </a:r>
            <a:r>
              <a:rPr lang="en-US" sz="1800" dirty="0" smtClean="0"/>
              <a:t>an attack </a:t>
            </a:r>
          </a:p>
          <a:p>
            <a:pPr lvl="2"/>
            <a:r>
              <a:rPr lang="en-US" sz="1600" dirty="0" smtClean="0"/>
              <a:t>e.g., malicious </a:t>
            </a:r>
            <a:r>
              <a:rPr lang="en-US" sz="1600" dirty="0"/>
              <a:t>email </a:t>
            </a:r>
            <a:r>
              <a:rPr lang="en-US" sz="1600" dirty="0" smtClean="0"/>
              <a:t>attachment, SQL </a:t>
            </a:r>
            <a:r>
              <a:rPr lang="en-US" sz="1600" dirty="0"/>
              <a:t>code injection,  </a:t>
            </a:r>
            <a:r>
              <a:rPr lang="en-US" sz="1600" dirty="0" smtClean="0"/>
              <a:t>tricking human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8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C.I.A = Confidentiality, Integrity, Availability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910"/>
            <a:ext cx="3429000" cy="30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66800" y="3078540"/>
            <a:ext cx="255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Confidentiality </a:t>
            </a:r>
            <a:r>
              <a:rPr lang="en-US" sz="2400" dirty="0" smtClean="0"/>
              <a:t> protect data </a:t>
            </a:r>
            <a:r>
              <a:rPr lang="en-US" sz="2400" dirty="0"/>
              <a:t>from unauthorized </a:t>
            </a:r>
            <a:r>
              <a:rPr lang="en-US" sz="2400" dirty="0" smtClean="0"/>
              <a:t>disclosure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05500" y="2861608"/>
            <a:ext cx="262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Integrity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data has not been altered </a:t>
            </a:r>
            <a:r>
              <a:rPr lang="en-US" sz="2400" dirty="0" smtClean="0"/>
              <a:t>in </a:t>
            </a:r>
            <a:r>
              <a:rPr lang="en-US" sz="2400" dirty="0"/>
              <a:t>an unauthorized </a:t>
            </a:r>
            <a:r>
              <a:rPr lang="en-US" sz="2400" dirty="0" smtClean="0"/>
              <a:t>way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38400" y="5535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Availability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the data/service is accessible </a:t>
            </a:r>
            <a:r>
              <a:rPr lang="en-US" sz="2400" dirty="0" smtClean="0"/>
              <a:t>to those with access to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of C.I.A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Confidentiality Breach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ensitive </a:t>
            </a:r>
            <a:r>
              <a:rPr lang="en-US" sz="2000" dirty="0"/>
              <a:t>information </a:t>
            </a:r>
            <a:r>
              <a:rPr lang="en-US" sz="2000" dirty="0" smtClean="0"/>
              <a:t>reaches unauthorized  persons</a:t>
            </a:r>
            <a:endParaRPr lang="en-US" sz="2000" dirty="0"/>
          </a:p>
          <a:p>
            <a:pPr lvl="2"/>
            <a:r>
              <a:rPr lang="en-US" sz="1600" dirty="0"/>
              <a:t>A student finds a </a:t>
            </a:r>
            <a:r>
              <a:rPr lang="en-US" sz="1600" dirty="0" smtClean="0"/>
              <a:t>file with test </a:t>
            </a:r>
            <a:r>
              <a:rPr lang="en-US" sz="1600" dirty="0"/>
              <a:t>scores of all </a:t>
            </a:r>
            <a:r>
              <a:rPr lang="en-US" sz="1600" dirty="0" smtClean="0"/>
              <a:t>students </a:t>
            </a:r>
            <a:r>
              <a:rPr lang="en-US" sz="1600" dirty="0"/>
              <a:t>in </a:t>
            </a:r>
            <a:r>
              <a:rPr lang="en-US" sz="1600" dirty="0" smtClean="0"/>
              <a:t>a class</a:t>
            </a:r>
            <a:endParaRPr lang="en-US" sz="1600" dirty="0"/>
          </a:p>
          <a:p>
            <a:pPr lvl="2"/>
            <a:r>
              <a:rPr lang="en-US" sz="1600" dirty="0"/>
              <a:t>A student’s private discussions with </a:t>
            </a:r>
            <a:r>
              <a:rPr lang="en-US" sz="1600" dirty="0" smtClean="0"/>
              <a:t>counselor </a:t>
            </a:r>
            <a:r>
              <a:rPr lang="en-US" sz="1600" dirty="0"/>
              <a:t>is revealed </a:t>
            </a:r>
            <a:r>
              <a:rPr lang="en-US" sz="1600" dirty="0" smtClean="0"/>
              <a:t>to an instructor</a:t>
            </a:r>
            <a:endParaRPr lang="en-US" sz="1600" dirty="0"/>
          </a:p>
          <a:p>
            <a:pPr lvl="2"/>
            <a:r>
              <a:rPr lang="en-US" sz="1600" dirty="0"/>
              <a:t>A student’s records are released </a:t>
            </a:r>
            <a:r>
              <a:rPr lang="en-US" sz="1600" dirty="0" smtClean="0"/>
              <a:t>without </a:t>
            </a:r>
            <a:r>
              <a:rPr lang="en-US" sz="1600" dirty="0"/>
              <a:t>obtaining </a:t>
            </a:r>
            <a:r>
              <a:rPr lang="en-US" sz="1600" dirty="0" smtClean="0"/>
              <a:t>student’s permission</a:t>
            </a:r>
            <a:endParaRPr lang="en-US" sz="1400" dirty="0"/>
          </a:p>
          <a:p>
            <a:r>
              <a:rPr lang="en-US" sz="2400" dirty="0" smtClean="0"/>
              <a:t>Integrity Breach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ata is fraudulent  or altered without authority</a:t>
            </a:r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email that looks like it is from your bank but in fact is a phishing attack</a:t>
            </a:r>
          </a:p>
          <a:p>
            <a:pPr lvl="2"/>
            <a:r>
              <a:rPr lang="en-US" sz="1600" dirty="0" smtClean="0"/>
              <a:t>A </a:t>
            </a:r>
            <a:r>
              <a:rPr lang="en-US" sz="1600" dirty="0"/>
              <a:t>request to transfer $100 from </a:t>
            </a:r>
            <a:r>
              <a:rPr lang="en-US" sz="1600" dirty="0" smtClean="0"/>
              <a:t>account is changed by attacker to $10,000</a:t>
            </a:r>
            <a:endParaRPr lang="en-US" sz="1400" dirty="0" smtClean="0"/>
          </a:p>
          <a:p>
            <a:r>
              <a:rPr lang="en-US" sz="2400" dirty="0" smtClean="0"/>
              <a:t>Breaches of availability</a:t>
            </a:r>
          </a:p>
          <a:p>
            <a:pPr lvl="1"/>
            <a:r>
              <a:rPr lang="en-US" sz="2000" dirty="0" smtClean="0"/>
              <a:t>Losing access to services</a:t>
            </a:r>
            <a:endParaRPr lang="en-US" sz="2000" dirty="0"/>
          </a:p>
          <a:p>
            <a:pPr lvl="2"/>
            <a:r>
              <a:rPr lang="en-US" sz="1600" dirty="0"/>
              <a:t>Not being able to access a web site if it is under a denial of service attack</a:t>
            </a:r>
          </a:p>
          <a:p>
            <a:pPr lvl="2"/>
            <a:r>
              <a:rPr lang="en-US" sz="1600" dirty="0"/>
              <a:t>A malicious </a:t>
            </a:r>
            <a:r>
              <a:rPr lang="en-US" sz="1600" dirty="0" smtClean="0"/>
              <a:t>attacker changes passwords </a:t>
            </a:r>
            <a:r>
              <a:rPr lang="en-US" sz="1600" dirty="0"/>
              <a:t>of valid users, preventing them from accessing </a:t>
            </a:r>
            <a:r>
              <a:rPr lang="en-US" sz="1600" dirty="0" smtClean="0"/>
              <a:t>the service/site</a:t>
            </a:r>
            <a:endParaRPr lang="en-US" sz="1600" dirty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5240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1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C.I.A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C.I.A </a:t>
            </a:r>
            <a:r>
              <a:rPr lang="en-US" sz="2400" dirty="0"/>
              <a:t>goals are </a:t>
            </a:r>
            <a:r>
              <a:rPr lang="en-US" sz="2400" dirty="0" smtClean="0"/>
              <a:t>at </a:t>
            </a:r>
            <a:r>
              <a:rPr lang="en-US" sz="2400" dirty="0"/>
              <a:t>odds with one </a:t>
            </a:r>
            <a:r>
              <a:rPr lang="en-US" sz="2400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  <a:endParaRPr lang="en-US" sz="1800" dirty="0" smtClean="0"/>
          </a:p>
          <a:p>
            <a:r>
              <a:rPr lang="en-US" sz="2400" dirty="0" smtClean="0"/>
              <a:t>Example </a:t>
            </a:r>
            <a:r>
              <a:rPr lang="en-US" sz="2400" dirty="0"/>
              <a:t>1</a:t>
            </a:r>
            <a:endParaRPr lang="en-US" sz="2400" dirty="0" smtClean="0"/>
          </a:p>
          <a:p>
            <a:pPr lvl="1"/>
            <a:r>
              <a:rPr lang="en-US" sz="2000" dirty="0" smtClean="0"/>
              <a:t>Lockout </a:t>
            </a:r>
            <a:r>
              <a:rPr lang="en-US" sz="2000" dirty="0"/>
              <a:t>a user’s account after several failed password </a:t>
            </a:r>
            <a:r>
              <a:rPr lang="en-US" sz="2000" dirty="0" smtClean="0"/>
              <a:t>attempts</a:t>
            </a:r>
          </a:p>
          <a:p>
            <a:pPr lvl="2"/>
            <a:r>
              <a:rPr lang="en-US" sz="1600" dirty="0" smtClean="0"/>
              <a:t>Policy compromises </a:t>
            </a:r>
            <a:r>
              <a:rPr lang="en-US" sz="1600" dirty="0"/>
              <a:t>availability </a:t>
            </a:r>
            <a:r>
              <a:rPr lang="en-US" sz="1600" dirty="0" smtClean="0"/>
              <a:t>for confidentiality </a:t>
            </a:r>
            <a:r>
              <a:rPr lang="en-US" sz="1600" dirty="0"/>
              <a:t>and </a:t>
            </a:r>
            <a:r>
              <a:rPr lang="en-US" sz="1600" dirty="0" smtClean="0"/>
              <a:t>data integrity </a:t>
            </a:r>
          </a:p>
          <a:p>
            <a:pPr lvl="3"/>
            <a:r>
              <a:rPr lang="en-US" sz="1400" dirty="0" smtClean="0"/>
              <a:t>Suitable </a:t>
            </a:r>
            <a:r>
              <a:rPr lang="en-US" sz="1400" dirty="0"/>
              <a:t>for </a:t>
            </a:r>
            <a:r>
              <a:rPr lang="en-US" sz="1400" dirty="0" smtClean="0"/>
              <a:t>some settings (e.g., email</a:t>
            </a:r>
            <a:r>
              <a:rPr lang="en-US" sz="1400" dirty="0"/>
              <a:t>, bank </a:t>
            </a:r>
            <a:r>
              <a:rPr lang="en-US" sz="1400" dirty="0" smtClean="0"/>
              <a:t>accounts)</a:t>
            </a:r>
          </a:p>
          <a:p>
            <a:pPr lvl="3"/>
            <a:r>
              <a:rPr lang="en-US" sz="1400" dirty="0" smtClean="0"/>
              <a:t>Not </a:t>
            </a:r>
            <a:r>
              <a:rPr lang="en-US" sz="1400" dirty="0"/>
              <a:t>for others (e.g</a:t>
            </a:r>
            <a:r>
              <a:rPr lang="en-US" sz="1400" dirty="0" smtClean="0"/>
              <a:t>., medical records, military systems)</a:t>
            </a:r>
          </a:p>
          <a:p>
            <a:r>
              <a:rPr lang="en-US" sz="2400" dirty="0" smtClean="0"/>
              <a:t>Example 2</a:t>
            </a:r>
          </a:p>
          <a:p>
            <a:pPr lvl="1"/>
            <a:r>
              <a:rPr lang="en-US" sz="2000" dirty="0" smtClean="0"/>
              <a:t>Allow users to do queries over </a:t>
            </a:r>
            <a:r>
              <a:rPr lang="en-US" sz="2000" dirty="0"/>
              <a:t>a </a:t>
            </a:r>
            <a:r>
              <a:rPr lang="en-US" sz="2000" dirty="0" smtClean="0"/>
              <a:t>population</a:t>
            </a:r>
            <a:r>
              <a:rPr lang="en-US" sz="2000" dirty="0"/>
              <a:t> </a:t>
            </a:r>
            <a:r>
              <a:rPr lang="en-US" sz="2000" dirty="0" smtClean="0"/>
              <a:t>(e.g. find average salary of Le Moyne Employees)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integrity </a:t>
            </a:r>
            <a:r>
              <a:rPr lang="en-US" sz="1600" dirty="0" smtClean="0"/>
              <a:t>query results should </a:t>
            </a:r>
            <a:r>
              <a:rPr lang="en-US" sz="1600" dirty="0"/>
              <a:t>be </a:t>
            </a:r>
            <a:r>
              <a:rPr lang="en-US" sz="1600" dirty="0" smtClean="0"/>
              <a:t>accurate</a:t>
            </a:r>
          </a:p>
          <a:p>
            <a:pPr lvl="2"/>
            <a:r>
              <a:rPr lang="en-US" sz="1600" dirty="0" smtClean="0"/>
              <a:t>But queries over a small population can reveal salary of one person</a:t>
            </a:r>
          </a:p>
          <a:p>
            <a:pPr lvl="3"/>
            <a:r>
              <a:rPr lang="en-US" sz="1400" dirty="0" smtClean="0"/>
              <a:t>Note: gender</a:t>
            </a:r>
            <a:r>
              <a:rPr lang="en-US" sz="1400" dirty="0"/>
              <a:t>, date of birth, and zip code (i.e., well known attributes for an individual) together uniquely identify 99% of the people in Cambridge, </a:t>
            </a:r>
            <a:r>
              <a:rPr lang="en-US" sz="1400" dirty="0" smtClean="0"/>
              <a:t>Massachusetts</a:t>
            </a:r>
            <a:endParaRPr lang="en-US" sz="1400" dirty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2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Perfect Security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C.I.A </a:t>
            </a:r>
            <a:r>
              <a:rPr lang="en-US" sz="2400" dirty="0"/>
              <a:t>goals are often at </a:t>
            </a:r>
            <a:r>
              <a:rPr lang="en-US" sz="2400" dirty="0" smtClean="0"/>
              <a:t>odds it is </a:t>
            </a:r>
            <a:r>
              <a:rPr lang="en-US" sz="2400" b="1" i="1" dirty="0" smtClean="0"/>
              <a:t>impossible</a:t>
            </a:r>
            <a:r>
              <a:rPr lang="en-US" sz="2400" dirty="0" smtClean="0"/>
              <a:t> to design systems with perfect security</a:t>
            </a:r>
          </a:p>
          <a:p>
            <a:endParaRPr lang="en-US" sz="2400" dirty="0" smtClean="0"/>
          </a:p>
          <a:p>
            <a:r>
              <a:rPr lang="en-US" sz="2400" dirty="0" smtClean="0"/>
              <a:t>Our goal is to minimize </a:t>
            </a:r>
            <a:r>
              <a:rPr lang="en-US" sz="2400" dirty="0"/>
              <a:t>risk </a:t>
            </a:r>
            <a:r>
              <a:rPr lang="en-US" sz="2400" dirty="0" smtClean="0"/>
              <a:t>and to be </a:t>
            </a:r>
            <a:r>
              <a:rPr lang="en-US" sz="2400" dirty="0"/>
              <a:t>aware (as much as is possible) of the risks </a:t>
            </a:r>
            <a:r>
              <a:rPr lang="en-US" sz="2400" dirty="0" smtClean="0"/>
              <a:t>that remain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7381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A.A.A – Security Concepts for trust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626276"/>
            <a:ext cx="4711851" cy="326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4343400"/>
            <a:ext cx="441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Assurance</a:t>
            </a:r>
          </a:p>
          <a:p>
            <a:pPr lvl="0"/>
            <a:r>
              <a:rPr lang="en-US" b="1" i="1" dirty="0" smtClean="0"/>
              <a:t>how </a:t>
            </a:r>
            <a:r>
              <a:rPr lang="en-US" b="1" i="1" dirty="0"/>
              <a:t>trust is </a:t>
            </a:r>
            <a:r>
              <a:rPr lang="en-US" b="1" i="1" dirty="0" smtClean="0"/>
              <a:t>managed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Policies </a:t>
            </a:r>
            <a:r>
              <a:rPr lang="en-US" dirty="0"/>
              <a:t>(i.e., behavioral expectations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Permissions </a:t>
            </a:r>
            <a:r>
              <a:rPr lang="en-US" dirty="0"/>
              <a:t>(i.e., behaviors allowed by agents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Protections </a:t>
            </a:r>
            <a:r>
              <a:rPr lang="en-US" dirty="0"/>
              <a:t>(i.e., mechanisms </a:t>
            </a:r>
            <a:r>
              <a:rPr lang="en-US" dirty="0" smtClean="0"/>
              <a:t>to </a:t>
            </a:r>
            <a:r>
              <a:rPr lang="en-US" dirty="0"/>
              <a:t>enforce policies and permissions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26275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Authenticity</a:t>
            </a:r>
          </a:p>
          <a:p>
            <a:pPr lvl="0"/>
            <a:r>
              <a:rPr lang="en-US" b="1" i="1" dirty="0"/>
              <a:t>a</a:t>
            </a:r>
            <a:r>
              <a:rPr lang="en-US" b="1" i="1" dirty="0" smtClean="0"/>
              <a:t>bility </a:t>
            </a:r>
            <a:r>
              <a:rPr lang="en-US" b="1" i="1" dirty="0"/>
              <a:t>to determine that statements, policies, and </a:t>
            </a:r>
            <a:r>
              <a:rPr lang="en-US" b="1" i="1" dirty="0" smtClean="0"/>
              <a:t>permissions</a:t>
            </a:r>
            <a:r>
              <a:rPr lang="en-US" i="1" dirty="0" smtClean="0"/>
              <a:t> </a:t>
            </a:r>
            <a:r>
              <a:rPr lang="en-US" b="1" i="1" dirty="0" smtClean="0"/>
              <a:t>are genuine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ATM card </a:t>
            </a:r>
            <a:r>
              <a:rPr lang="en-US" dirty="0"/>
              <a:t>and a </a:t>
            </a:r>
            <a:r>
              <a:rPr lang="en-US" dirty="0" smtClean="0"/>
              <a:t>pin authenticates </a:t>
            </a:r>
            <a:r>
              <a:rPr lang="en-US" dirty="0"/>
              <a:t>that you have </a:t>
            </a:r>
            <a:r>
              <a:rPr lang="en-US" dirty="0" smtClean="0"/>
              <a:t>right </a:t>
            </a:r>
            <a:r>
              <a:rPr lang="en-US" dirty="0"/>
              <a:t>to make a withdrawal from your </a:t>
            </a:r>
            <a:r>
              <a:rPr lang="en-US" dirty="0" smtClean="0"/>
              <a:t>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4891505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Anonymity</a:t>
            </a:r>
          </a:p>
          <a:p>
            <a:pPr lvl="0"/>
            <a:r>
              <a:rPr lang="en-US" b="1" i="1" dirty="0" smtClean="0"/>
              <a:t>not possible to attribute certain records </a:t>
            </a:r>
            <a:r>
              <a:rPr lang="en-US" b="1" i="1" dirty="0"/>
              <a:t>or transactions </a:t>
            </a:r>
            <a:r>
              <a:rPr lang="en-US" b="1" i="1" dirty="0" smtClean="0"/>
              <a:t>to </a:t>
            </a:r>
            <a:r>
              <a:rPr lang="en-US" b="1" i="1" dirty="0"/>
              <a:t>any </a:t>
            </a:r>
            <a:r>
              <a:rPr lang="en-US" b="1" i="1" dirty="0" smtClean="0"/>
              <a:t>individual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45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888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Review of Security Foundations</vt:lpstr>
      <vt:lpstr>What is Information Security about?</vt:lpstr>
      <vt:lpstr>What is Information Security about? (cont’d)</vt:lpstr>
      <vt:lpstr>NIST Function #1: What to Identify?</vt:lpstr>
      <vt:lpstr>Goals of Security</vt:lpstr>
      <vt:lpstr>Breaches of C.I.A </vt:lpstr>
      <vt:lpstr>Balancing C.I.A</vt:lpstr>
      <vt:lpstr>Perfect Security </vt:lpstr>
      <vt:lpstr>A.A.A – Security Concepts for trust</vt:lpstr>
      <vt:lpstr>How to Authenticate?</vt:lpstr>
      <vt:lpstr>Cybersecurity is an Inter-disciplinary</vt:lpstr>
    </vt:vector>
  </TitlesOfParts>
  <Company>Le Moyne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LeMoyne College</cp:lastModifiedBy>
  <cp:revision>105</cp:revision>
  <dcterms:created xsi:type="dcterms:W3CDTF">2016-03-28T23:10:54Z</dcterms:created>
  <dcterms:modified xsi:type="dcterms:W3CDTF">2017-04-12T12:05:51Z</dcterms:modified>
</cp:coreProperties>
</file>