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0" r:id="rId5"/>
    <p:sldId id="277" r:id="rId6"/>
    <p:sldId id="278" r:id="rId7"/>
    <p:sldId id="279" r:id="rId8"/>
    <p:sldId id="282" r:id="rId9"/>
    <p:sldId id="280" r:id="rId10"/>
    <p:sldId id="281" r:id="rId11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470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525) Introduction </a:t>
            </a:r>
            <a:r>
              <a:rPr lang="en-US" sz="1400" dirty="0">
                <a:latin typeface="Times New Roman" pitchFamily="18" charset="0"/>
              </a:rPr>
              <a:t>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470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</a:fld>
            <a:endParaRPr lang="en-US" sz="10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958" tIns="46479" rIns="92958" bIns="46479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</a:fld>
            <a:endParaRPr lang="en-US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3" tIns="45722" rIns="91443" bIns="4572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545" algn="ctr"/>
                <a:tab pos="8961120" algn="r"/>
              </a:tabLst>
            </a:pPr>
            <a:r>
              <a:rPr lang="en-US" sz="1400" dirty="0">
                <a:latin typeface="Arial" panose="02080604020202020204" pitchFamily="34" charset="0"/>
              </a:rPr>
              <a:t>	CSC </a:t>
            </a:r>
            <a:r>
              <a:rPr lang="en-US" sz="1400" dirty="0" smtClean="0">
                <a:latin typeface="Arial" panose="02080604020202020204" pitchFamily="34" charset="0"/>
              </a:rPr>
              <a:t>170 (MIS 325, 525) Introduction </a:t>
            </a:r>
            <a:r>
              <a:rPr lang="en-US" sz="1400" dirty="0">
                <a:latin typeface="Arial" panose="02080604020202020204" pitchFamily="34" charset="0"/>
              </a:rPr>
              <a:t>to </a:t>
            </a:r>
            <a:r>
              <a:rPr lang="en-US" sz="1400" dirty="0" smtClean="0">
                <a:latin typeface="Arial" panose="02080604020202020204" pitchFamily="34" charset="0"/>
              </a:rPr>
              <a:t>Java Programming</a:t>
            </a:r>
            <a:r>
              <a:rPr lang="en-US" sz="1400" dirty="0">
                <a:latin typeface="Arial" panose="02080604020202020204" pitchFamily="34" charset="0"/>
              </a:rPr>
              <a:t>	Slide </a:t>
            </a:r>
            <a:fld id="{D548BADC-5F7D-45EF-A5DF-36F9D67739E9}" type="slidenum">
              <a:rPr lang="en-US" sz="1400">
                <a:latin typeface="Arial" panose="02080604020202020204" pitchFamily="34" charset="0"/>
              </a:rPr>
            </a:fld>
            <a:endParaRPr lang="en-US" sz="1400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xiangyazi24.wixsite.com/huang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 170 (MIS 325, MIS 525) Introduction to Java Programming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01</a:t>
            </a:r>
            <a:endParaRPr lang="en-US" dirty="0" smtClean="0"/>
          </a:p>
          <a:p>
            <a:pPr lvl="1"/>
            <a:r>
              <a:rPr lang="en-US" dirty="0" smtClean="0"/>
              <a:t>MWF </a:t>
            </a:r>
            <a:r>
              <a:rPr lang="" altLang="en-US" dirty="0" smtClean="0"/>
              <a:t>11:00 - 11:50 RH 248</a:t>
            </a:r>
            <a:endParaRPr lang="en-US" dirty="0" smtClean="0"/>
          </a:p>
          <a:p>
            <a:pPr lvl="1"/>
            <a:r>
              <a:rPr lang="en-US" dirty="0" smtClean="0"/>
              <a:t>Tues  </a:t>
            </a:r>
            <a:r>
              <a:rPr lang="" altLang="en-US" dirty="0" smtClean="0"/>
              <a:t>11:30 - 12:45 RH 248</a:t>
            </a:r>
            <a:endParaRPr lang="" altLang="en-US" dirty="0" smtClean="0"/>
          </a:p>
          <a:p>
            <a:pPr lvl="1"/>
            <a:r>
              <a:rPr lang="" altLang="en-US" dirty="0" smtClean="0"/>
              <a:t>Office hour: 10:00 - 11:00</a:t>
            </a:r>
            <a:endParaRPr lang="en-US" dirty="0" smtClean="0"/>
          </a:p>
          <a:p>
            <a:r>
              <a:rPr lang="en-US" dirty="0" smtClean="0"/>
              <a:t>Instructor</a:t>
            </a:r>
            <a:endParaRPr lang="en-US" dirty="0" smtClean="0"/>
          </a:p>
          <a:p>
            <a:pPr lvl="1"/>
            <a:r>
              <a:rPr lang="" altLang="en-US" dirty="0" smtClean="0">
                <a:hlinkClick r:id="rId1" tooltip="" action="ppaction://hlinkfile"/>
              </a:rPr>
              <a:t>Xiang Huang</a:t>
            </a:r>
            <a:r>
              <a:rPr lang="" altLang="en-US" dirty="0" smtClean="0"/>
              <a:t> </a:t>
            </a:r>
            <a:r>
              <a:rPr lang="en-US" dirty="0" smtClean="0"/>
              <a:t>(</a:t>
            </a:r>
            <a:r>
              <a:rPr lang="" altLang="en-US" dirty="0" smtClean="0"/>
              <a:t>huangxx@lemoyne.edu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" altLang="en-US" dirty="0" smtClean="0"/>
              <a:t>Office: RH 239B (come to chat with me!!)</a:t>
            </a:r>
            <a:endParaRPr lang="en-US" dirty="0" smtClean="0"/>
          </a:p>
          <a:p>
            <a:pPr lvl="1"/>
            <a:endParaRPr lang="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Gather Student Info</a:t>
            </a:r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Name, Major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Programming history?</a:t>
            </a:r>
            <a:endParaRPr lang="en-US" smtClean="0"/>
          </a:p>
          <a:p>
            <a:pPr lvl="1"/>
            <a:r>
              <a:rPr lang="en-US" smtClean="0"/>
              <a:t>Write NONE if no programming experience</a:t>
            </a:r>
            <a:endParaRPr lang="en-US" smtClean="0"/>
          </a:p>
          <a:p>
            <a:pPr lvl="1"/>
            <a:r>
              <a:rPr lang="en-US" smtClean="0"/>
              <a:t>Otherwise, list programming languages and years used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Why are you taking this course?</a:t>
            </a:r>
            <a:endParaRPr lang="en-US" smtClean="0"/>
          </a:p>
          <a:p>
            <a:pPr lvl="1"/>
            <a:r>
              <a:rPr lang="en-US" smtClean="0"/>
              <a:t>e.g., Part of major requirement</a:t>
            </a:r>
            <a:endParaRPr lang="en-US" smtClean="0"/>
          </a:p>
          <a:p>
            <a:pPr lvl="1"/>
            <a:r>
              <a:rPr lang="en-US" smtClean="0"/>
              <a:t>e.g., I heard the instructor is fantastic!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Syllabus</a:t>
            </a: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Course Description &amp; Rationale</a:t>
            </a:r>
            <a:endParaRPr lang="en-US" smtClean="0"/>
          </a:p>
          <a:p>
            <a:r>
              <a:rPr lang="en-US" smtClean="0"/>
              <a:t>Course Materials &amp; Resources</a:t>
            </a:r>
            <a:endParaRPr lang="en-US" smtClean="0"/>
          </a:p>
          <a:p>
            <a:r>
              <a:rPr lang="en-US" smtClean="0"/>
              <a:t>Learning Goals &amp; Objectives</a:t>
            </a:r>
            <a:endParaRPr lang="en-US" smtClean="0"/>
          </a:p>
          <a:p>
            <a:r>
              <a:rPr lang="en-US" smtClean="0"/>
              <a:t>Assessment &amp; Evaluation of Learning</a:t>
            </a:r>
            <a:endParaRPr lang="en-US" smtClean="0"/>
          </a:p>
          <a:p>
            <a:r>
              <a:rPr lang="en-US" smtClean="0"/>
              <a:t>Course Procedures &amp; Policies</a:t>
            </a:r>
            <a:endParaRPr lang="en-US" smtClean="0"/>
          </a:p>
          <a:p>
            <a:r>
              <a:rPr lang="en-US" smtClean="0"/>
              <a:t>Course Schedule</a:t>
            </a:r>
            <a:endParaRPr lang="en-US" smtClean="0"/>
          </a:p>
          <a:p>
            <a:r>
              <a:rPr lang="en-US" smtClean="0"/>
              <a:t>Accommodations</a:t>
            </a:r>
            <a:endParaRPr lang="en-US" smtClean="0"/>
          </a:p>
          <a:p>
            <a:r>
              <a:rPr lang="en-US" smtClean="0"/>
              <a:t>Academic Standards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Who to ask for help?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" altLang="en-US"/>
              <a:t>Xiang!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      - The first person you should seek out for help is Xiang.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      - You can drop by or make appointments with me, maybe just to chat!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r>
              <a:rPr lang="" altLang="en-US"/>
              <a:t> Computer Science Clinic 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r>
              <a:rPr lang="" altLang="en-US"/>
              <a:t> Your classmate: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     Do not share your source code in whole!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     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Book 24*7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endParaRPr lang="en-US"/>
          </a:p>
          <a:p>
            <a:r>
              <a:rPr lang="en-US"/>
              <a:t>Go to the computer science pages of the Noreen Reale Falcone Library. Scroll down and click on the Books 24x7 link.</a:t>
            </a:r>
            <a:endParaRPr lang="en-US"/>
          </a:p>
          <a:p>
            <a:endParaRPr lang="en-US"/>
          </a:p>
          <a:p>
            <a:r>
              <a:rPr lang="en-US"/>
              <a:t>Create a username and password to access Books 24x7.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   </a:t>
            </a:r>
            <a:r>
              <a:rPr lang="" altLang="en-US"/>
              <a:t>- </a:t>
            </a:r>
            <a:r>
              <a:rPr lang="en-US"/>
              <a:t>Use your Le Moyne email address as your Books 24x7 username.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" altLang="en-US"/>
              <a:t>- </a:t>
            </a:r>
            <a:r>
              <a:rPr lang="en-US"/>
              <a:t>Use a simple password that you’ll remember and that you do not use anywhere else.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Each time you use Books 24x7, you’ll need to login first using the username and password that you’ve established for this digital librar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Textbooks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accent2"/>
                </a:solidFill>
              </a:rPr>
              <a:t>Beginning</a:t>
            </a:r>
            <a:r>
              <a:rPr lang="en-US"/>
              <a:t> Java Programming: The Object-Oriented Approach, 2015. Bart Baesens, Aimée Backiel and Seppe vanden Broucke.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Guide</a:t>
            </a:r>
            <a:r>
              <a:rPr lang="en-US"/>
              <a:t> to Java: A Concise Introduction to Programming, 2014. James T. Streib andTakako Soma.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Simply</a:t>
            </a:r>
            <a:r>
              <a:rPr lang="en-US"/>
              <a:t> Java: An Introduction to Java Programming, 2006. James Levenick.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Editors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" altLang="en-US"/>
              <a:t>My pick</a:t>
            </a:r>
            <a:endParaRPr lang="" altLang="en-US"/>
          </a:p>
          <a:p>
            <a:endParaRPr lang="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    </a:t>
            </a:r>
            <a:r>
              <a:rPr lang="" altLang="en-US">
                <a:sym typeface="+mn-ea"/>
              </a:rPr>
              <a:t>- </a:t>
            </a:r>
            <a:r>
              <a:rPr lang="en-US" altLang="en-US">
                <a:sym typeface="+mn-ea"/>
              </a:rPr>
              <a:t>VS code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 - sublime text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 - atom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r>
              <a:rPr lang="" altLang="en-US"/>
              <a:t>For this class</a:t>
            </a:r>
            <a:endParaRPr lang="" altLang="en-US"/>
          </a:p>
          <a:p>
            <a:endParaRPr lang="" altLang="en-US"/>
          </a:p>
          <a:p>
            <a:pPr marL="0" indent="0">
              <a:buNone/>
            </a:pPr>
            <a:r>
              <a:rPr lang="" altLang="en-US"/>
              <a:t>   - Scite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- JGrasp  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Professional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 - Eclipse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  - Intellj IDEA 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Late Policy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5%*n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 I will post my solutions after 10 days, which will make your attempt after that “meaningless”.	</a:t>
            </a:r>
            <a:endParaRPr lang="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1929</Words>
  <Application>WPS Presentation</Application>
  <PresentationFormat>On-screen Show (4:3)</PresentationFormat>
  <Paragraphs>97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Comic Sans MS</vt:lpstr>
      <vt:lpstr>Gubbi</vt:lpstr>
      <vt:lpstr>DejaVu Sans</vt:lpstr>
      <vt:lpstr>Calibri</vt:lpstr>
      <vt:lpstr>Arial</vt:lpstr>
      <vt:lpstr>Times New Roman</vt:lpstr>
      <vt:lpstr>Abyssinica SIL</vt:lpstr>
      <vt:lpstr>微软雅黑</vt:lpstr>
      <vt:lpstr>Droid Sans Fallback</vt:lpstr>
      <vt:lpstr>Arial Unicode MS</vt:lpstr>
      <vt:lpstr>MT Extra</vt:lpstr>
      <vt:lpstr>Parallax</vt:lpstr>
      <vt:lpstr>CSC 170 (MIS 325, MIS 525) Introduction to Java Programming</vt:lpstr>
      <vt:lpstr>Gather Student Info</vt:lpstr>
      <vt:lpstr>Syllabus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huangx</cp:lastModifiedBy>
  <cp:revision>220</cp:revision>
  <dcterms:created xsi:type="dcterms:W3CDTF">2020-01-21T17:11:49Z</dcterms:created>
  <dcterms:modified xsi:type="dcterms:W3CDTF">2020-01-21T17:11:49Z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