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90" r:id="rId18"/>
    <p:sldId id="291" r:id="rId19"/>
    <p:sldId id="282" r:id="rId20"/>
    <p:sldId id="283" r:id="rId21"/>
    <p:sldId id="285" r:id="rId22"/>
    <p:sldId id="284" r:id="rId23"/>
    <p:sldId id="286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040CF-EBCD-4B53-9EC0-A503D1C8177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1E66-FDD9-44F6-9C70-B5202C8A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AEB4-C911-41C3-9A25-AE9F9D01B64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Range Check Example</a:t>
            </a:r>
            <a:br>
              <a:rPr lang="en-US" dirty="0" smtClean="0"/>
            </a:br>
            <a:r>
              <a:rPr lang="en-US" sz="2700" dirty="0" smtClean="0"/>
              <a:t>(SplitBill_v2.java)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8610600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computeBill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scan = new Scanner(System.in);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total bill:");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bill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(bill &lt; 0 || bill &gt; 2000)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("Error! Bill must be between 0 and $2000");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people in your party:");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("Each person owes $" + bill/people);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60960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bill is &lt; 0 or &gt; 2000 show error message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83709" y="1818167"/>
            <a:ext cx="290323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1600" dirty="0">
                <a:solidFill>
                  <a:srgbClr val="FF0000"/>
                </a:solidFill>
              </a:rPr>
              <a:t>What is the flaw in this </a:t>
            </a:r>
            <a:r>
              <a:rPr lang="en-US" sz="1600" dirty="0" smtClean="0">
                <a:solidFill>
                  <a:srgbClr val="FF0000"/>
                </a:solidFill>
              </a:rPr>
              <a:t>solution?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21018" y="2156721"/>
            <a:ext cx="289438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1600" dirty="0" smtClean="0"/>
              <a:t>Answer: Processing continues</a:t>
            </a:r>
          </a:p>
          <a:p>
            <a:pPr marL="0" lvl="1"/>
            <a:r>
              <a:rPr lang="en-US" sz="1600" dirty="0" smtClean="0"/>
              <a:t>even when bill is </a:t>
            </a:r>
            <a:r>
              <a:rPr lang="en-US" sz="1600" dirty="0"/>
              <a:t>out of </a:t>
            </a:r>
            <a:r>
              <a:rPr lang="en-US" sz="1600" dirty="0" smtClean="0"/>
              <a:t>range;</a:t>
            </a:r>
          </a:p>
          <a:p>
            <a:pPr marL="0" lvl="1"/>
            <a:r>
              <a:rPr lang="en-US" sz="1600" dirty="0" smtClean="0"/>
              <a:t>does not follow </a:t>
            </a:r>
            <a:r>
              <a:rPr lang="en-US" sz="1600" dirty="0"/>
              <a:t>deny by default </a:t>
            </a:r>
          </a:p>
        </p:txBody>
      </p:sp>
    </p:spTree>
    <p:extLst>
      <p:ext uri="{BB962C8B-B14F-4D97-AF65-F5344CB8AC3E}">
        <p14:creationId xmlns:p14="http://schemas.microsoft.com/office/powerpoint/2010/main" val="13695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Range Check Example</a:t>
            </a:r>
            <a:br>
              <a:rPr lang="en-US" dirty="0" smtClean="0"/>
            </a:br>
            <a:r>
              <a:rPr lang="en-US" sz="2700" dirty="0" smtClean="0"/>
              <a:t>(SplitBill_v2Better.java)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114300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Verifies that bill is between 0 and 2000</a:t>
            </a:r>
          </a:p>
          <a:p>
            <a:pPr marL="742950" lvl="2" indent="-342900"/>
            <a:r>
              <a:rPr lang="en-US" dirty="0" smtClean="0"/>
              <a:t>If not, display error and terminate program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04800" y="2087463"/>
            <a:ext cx="8610600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computeBill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scan = new Scanner(System.in);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total bill:");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bill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(bill &lt; 0 || bill &gt; 2000)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("Error! Bill must be between 0 and $2000");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people in your party:");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("Each person owes $" + bill/people);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 Check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code below to do range check so that people is between 0 and 10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8600" y="2087463"/>
            <a:ext cx="8610600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computeBill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scan = new Scanner(System.in);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total bill:");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bill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(bill &lt; 0 || bill &gt; 2000)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("Error! Bill must be between 0 and $2000");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people in your party:");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("Each person owes $" + bill/people);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Check Exercise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915400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computeBill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scan = new Scanner(System.in);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total bill:");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bill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(bill &lt; 0 || bill &gt; 2000)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("Error! Bill must be between 0 and $2000");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people in your party:");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(people &lt; 1 || people &gt; 10)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("Error! Party must be between 1 and 10");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("Each person owes $" + bill/people);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current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unattractive qualities of current solution:</a:t>
            </a:r>
          </a:p>
          <a:p>
            <a:pPr lvl="1"/>
            <a:r>
              <a:rPr lang="en-US" sz="2400" dirty="0" smtClean="0"/>
              <a:t>Multiple if/else statements makes code less readable, cumbersome to update, error prone</a:t>
            </a:r>
          </a:p>
          <a:p>
            <a:pPr lvl="2"/>
            <a:r>
              <a:rPr lang="en-US" sz="2000" dirty="0" smtClean="0"/>
              <a:t>Imagine if there were 10 input values instead of just 2</a:t>
            </a:r>
          </a:p>
          <a:p>
            <a:pPr lvl="2"/>
            <a:r>
              <a:rPr lang="en-US" sz="2000" dirty="0" smtClean="0"/>
              <a:t>What if some ranges needed to be updated?</a:t>
            </a:r>
          </a:p>
          <a:p>
            <a:pPr lvl="1"/>
            <a:r>
              <a:rPr lang="en-US" sz="2400" dirty="0" smtClean="0"/>
              <a:t>If user makes a mistake on any input they must start over from the beginning of the program</a:t>
            </a:r>
          </a:p>
          <a:p>
            <a:pPr lvl="2"/>
            <a:r>
              <a:rPr lang="en-US" sz="2000" dirty="0" smtClean="0"/>
              <a:t>Imagine making an error on the 10th input  value – need to reenter all  values again.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14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Improve current Solution:        </a:t>
            </a:r>
            <a:br>
              <a:rPr lang="en-US" smtClean="0"/>
            </a:br>
            <a:r>
              <a:rPr lang="en-US" smtClean="0"/>
              <a:t>Use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a separate method to read and validate each type of input value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8600" y="2514600"/>
            <a:ext cx="8839200" cy="2800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(Scanner scan)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total bill:");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bill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(bill &lt; 0 || bill &gt; 2000)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("Error! Bill must be between 0 and $2000");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bill = -1;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bill;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Improve current solution:        </a:t>
            </a:r>
            <a:br>
              <a:rPr lang="en-US" sz="3600" dirty="0" smtClean="0"/>
            </a:br>
            <a:r>
              <a:rPr lang="en-US" sz="3600" dirty="0" smtClean="0"/>
              <a:t>Using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83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Benefit: separation of concerns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Computation in one method, input validation in another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" y="2744212"/>
            <a:ext cx="8839200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computeBill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scan = new Scanner(System.in);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bill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(scan);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people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getPeople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(scan);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bill !=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 &amp;&amp; people != -1)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("Each person owes $" + bill/people);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Improve current Solution:        </a:t>
            </a:r>
            <a:br>
              <a:rPr lang="en-US" smtClean="0"/>
            </a:br>
            <a:r>
              <a:rPr lang="en-US" smtClean="0"/>
              <a:t>Use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Autofit/>
          </a:bodyPr>
          <a:lstStyle/>
          <a:p>
            <a:r>
              <a:rPr lang="en-US" sz="2400" dirty="0"/>
              <a:t>Use the example of </a:t>
            </a:r>
            <a:r>
              <a:rPr lang="en-US" sz="2400" dirty="0" err="1"/>
              <a:t>getBill</a:t>
            </a:r>
            <a:r>
              <a:rPr lang="en-US" sz="2400" dirty="0"/>
              <a:t>() to implement </a:t>
            </a:r>
            <a:r>
              <a:rPr lang="en-US" sz="2400" dirty="0" err="1"/>
              <a:t>getPeople</a:t>
            </a:r>
            <a:r>
              <a:rPr lang="en-US" sz="2400" dirty="0"/>
              <a:t>(). </a:t>
            </a:r>
          </a:p>
          <a:p>
            <a:pPr lvl="1"/>
            <a:r>
              <a:rPr lang="en-US" sz="2000" dirty="0"/>
              <a:t>Return a valid value for people (between 0 and 10)  or -1 if value was not in range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914233"/>
            <a:ext cx="8839200" cy="2800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(Scanner scan)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total bill:");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bill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(bill &lt; 0 || bill &gt; 2000)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("Error! Bill must be between 0 and $2000");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bill = -1;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bill;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1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Improve current Solution:        </a:t>
            </a:r>
            <a:br>
              <a:rPr lang="en-US" smtClean="0"/>
            </a:br>
            <a:r>
              <a:rPr lang="en-US" smtClean="0"/>
              <a:t>Use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Autofit/>
          </a:bodyPr>
          <a:lstStyle/>
          <a:p>
            <a:r>
              <a:rPr lang="en-US" sz="2400" dirty="0"/>
              <a:t>Use the example of </a:t>
            </a:r>
            <a:r>
              <a:rPr lang="en-US" sz="2400" dirty="0" err="1"/>
              <a:t>getBill</a:t>
            </a:r>
            <a:r>
              <a:rPr lang="en-US" sz="2400" dirty="0"/>
              <a:t>() to implement </a:t>
            </a:r>
            <a:r>
              <a:rPr lang="en-US" sz="2400" dirty="0" err="1"/>
              <a:t>getPeople</a:t>
            </a:r>
            <a:r>
              <a:rPr lang="en-US" sz="2400" dirty="0"/>
              <a:t>(). </a:t>
            </a:r>
          </a:p>
          <a:p>
            <a:pPr lvl="1"/>
            <a:r>
              <a:rPr lang="en-US" sz="2000" dirty="0"/>
              <a:t>Return a valid value for people (between 0 and 10)  or -1 if value was not in </a:t>
            </a:r>
            <a:r>
              <a:rPr lang="en-US" sz="2000" dirty="0" smtClean="0"/>
              <a:t>range</a:t>
            </a:r>
          </a:p>
          <a:p>
            <a:pPr lvl="1"/>
            <a:r>
              <a:rPr lang="en-US" sz="2000" dirty="0" smtClean="0"/>
              <a:t>See SplitBill_v3.java for full solution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371433"/>
            <a:ext cx="8839200" cy="2800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getPeople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(Scanner scan)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people in your party:");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(people &lt; 1 || people &gt; 10)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("Error! Party must be between 1 and 10");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people = -1;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people;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Range check (reasonableness check) </a:t>
            </a:r>
            <a:r>
              <a:rPr lang="en-US" sz="2000" dirty="0" smtClean="0"/>
              <a:t>- numbers checked to ensure they are within a range of possible values </a:t>
            </a:r>
          </a:p>
          <a:p>
            <a:pPr marL="914400" lvl="1" indent="-514350"/>
            <a:r>
              <a:rPr lang="en-US" sz="2000" dirty="0" smtClean="0"/>
              <a:t>0 &lt; Bill &lt; 2000   	 0 &lt; people &lt; 10</a:t>
            </a: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Length check: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ensure input is of appropriate length</a:t>
            </a:r>
          </a:p>
          <a:p>
            <a:pPr marL="857250" lvl="1" indent="-45720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  </a:t>
            </a:r>
          </a:p>
          <a:p>
            <a:r>
              <a:rPr lang="en-US" sz="2000" b="1" dirty="0" smtClean="0"/>
              <a:t>Type </a:t>
            </a:r>
            <a:r>
              <a:rPr lang="en-US" sz="2000" b="1" dirty="0"/>
              <a:t>check:</a:t>
            </a:r>
            <a:r>
              <a:rPr lang="en-US" sz="2000" dirty="0"/>
              <a:t> input should be checked to ensure it is the data type </a:t>
            </a:r>
            <a:r>
              <a:rPr lang="en-US" sz="2000" dirty="0" smtClean="0"/>
              <a:t>expected</a:t>
            </a:r>
          </a:p>
          <a:p>
            <a:pPr lvl="1"/>
            <a:r>
              <a:rPr lang="en-US" sz="2000" dirty="0" smtClean="0"/>
              <a:t>Bill should be a double, people should be an </a:t>
            </a:r>
            <a:r>
              <a:rPr lang="en-US" sz="2000" dirty="0" err="1" smtClean="0"/>
              <a:t>int</a:t>
            </a:r>
            <a:endParaRPr lang="en-US" sz="2000" dirty="0"/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 check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Check that the data is in a specified format (template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914400" lvl="1" indent="-51435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Arithmetic </a:t>
            </a:r>
            <a:r>
              <a:rPr lang="en-US" sz="2000" b="1" dirty="0"/>
              <a:t>Errors:</a:t>
            </a:r>
            <a:r>
              <a:rPr lang="en-US" sz="2000" dirty="0"/>
              <a:t> variables are checked for values that might cause problems such as </a:t>
            </a:r>
            <a:endParaRPr lang="en-US" sz="2000" dirty="0" smtClean="0"/>
          </a:p>
          <a:p>
            <a:pPr marL="914400" lvl="1" indent="-514350"/>
            <a:r>
              <a:rPr lang="en-US" sz="2000" dirty="0" smtClean="0"/>
              <a:t>People cannot be 0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12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Example 1: $1 Billion typing error:</a:t>
            </a:r>
          </a:p>
          <a:p>
            <a:pPr lvl="1"/>
            <a:r>
              <a:rPr lang="en-US" sz="2000" dirty="0" smtClean="0"/>
              <a:t>In 2005</a:t>
            </a:r>
            <a:r>
              <a:rPr lang="en-US" sz="2000" dirty="0"/>
              <a:t>, a Japanese securities trader </a:t>
            </a:r>
            <a:r>
              <a:rPr lang="en-US" sz="2000" dirty="0" smtClean="0"/>
              <a:t>mistakenly </a:t>
            </a:r>
            <a:r>
              <a:rPr lang="en-US" sz="2000" dirty="0"/>
              <a:t>sold 600,000 shares of stock at 1 yen each </a:t>
            </a:r>
            <a:r>
              <a:rPr lang="en-US" sz="2000" dirty="0" smtClean="0"/>
              <a:t>, rather than </a:t>
            </a:r>
            <a:r>
              <a:rPr lang="en-US" sz="2000" dirty="0"/>
              <a:t>600,000 </a:t>
            </a:r>
            <a:r>
              <a:rPr lang="en-US" sz="2000" dirty="0" smtClean="0"/>
              <a:t>yen each. </a:t>
            </a:r>
            <a:endParaRPr lang="en-US" sz="2000" dirty="0"/>
          </a:p>
          <a:p>
            <a:pPr lvl="0"/>
            <a:r>
              <a:rPr lang="en-US" sz="2400" dirty="0" smtClean="0"/>
              <a:t>Example 2: $100,000 typing error: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Norwegian woman </a:t>
            </a:r>
            <a:r>
              <a:rPr lang="en-US" sz="2000" dirty="0" smtClean="0"/>
              <a:t>mistyped </a:t>
            </a:r>
            <a:r>
              <a:rPr lang="en-US" sz="2000" dirty="0"/>
              <a:t>her account </a:t>
            </a:r>
            <a:r>
              <a:rPr lang="en-US" sz="2000" dirty="0" smtClean="0"/>
              <a:t>number by adding an extra digit to  </a:t>
            </a:r>
            <a:r>
              <a:rPr lang="en-US" sz="2000" dirty="0"/>
              <a:t>her 11-digit account </a:t>
            </a:r>
            <a:r>
              <a:rPr lang="en-US" sz="2000" dirty="0" smtClean="0"/>
              <a:t>number. </a:t>
            </a:r>
            <a:r>
              <a:rPr lang="en-US" sz="2000" dirty="0"/>
              <a:t>The system discarded the extra digit, and transferred $100,000 to the (incorrect) account. </a:t>
            </a:r>
            <a:endParaRPr lang="en-US" sz="2000" dirty="0" smtClean="0"/>
          </a:p>
          <a:p>
            <a:r>
              <a:rPr lang="en-US" sz="2400" dirty="0" smtClean="0"/>
              <a:t>Both of these errors were preventable by simple input validation checks!</a:t>
            </a:r>
          </a:p>
          <a:p>
            <a:pPr lvl="1"/>
            <a:r>
              <a:rPr lang="en-US" sz="2000" dirty="0" smtClean="0"/>
              <a:t>Example 1:  Check price &gt;= the minimum price per share</a:t>
            </a:r>
          </a:p>
          <a:p>
            <a:pPr lvl="1"/>
            <a:r>
              <a:rPr lang="en-US" sz="2000" dirty="0" smtClean="0"/>
              <a:t>Example 2: Check the account number has the correct number of digits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3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Prevent user from entering incorrect type of data e.g.,</a:t>
            </a:r>
          </a:p>
          <a:p>
            <a:pPr lvl="1"/>
            <a:r>
              <a:rPr lang="en-US" sz="2000" dirty="0" smtClean="0"/>
              <a:t>“hello” for bill or “4.5” for people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209800"/>
            <a:ext cx="80010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Enter the total bill:</a:t>
            </a:r>
          </a:p>
          <a:p>
            <a:r>
              <a:rPr lang="en-US" sz="1600" dirty="0" smtClean="0">
                <a:solidFill>
                  <a:srgbClr val="00C87D"/>
                </a:solidFill>
                <a:latin typeface="Consolas"/>
              </a:rPr>
              <a:t>hello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lang="en-US" sz="1600" u="sng" dirty="0" err="1" smtClean="0">
                <a:solidFill>
                  <a:srgbClr val="0066CC"/>
                </a:solidFill>
                <a:latin typeface="Consolas"/>
              </a:rPr>
              <a:t>java.util.InputMismatchException</a:t>
            </a:r>
            <a:endParaRPr lang="en-US" sz="1600" u="sng" dirty="0" smtClean="0">
              <a:solidFill>
                <a:srgbClr val="0066CC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java.util.Scanner.throwFor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java.util.Scanner.next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java.util.Scanner.nextDouble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SplitBill.getBill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600" u="sng" dirty="0" smtClean="0">
                <a:solidFill>
                  <a:srgbClr val="0066CC"/>
                </a:solidFill>
                <a:latin typeface="Consolas"/>
              </a:rPr>
              <a:t>SplitBill.java:19</a:t>
            </a:r>
            <a:r>
              <a:rPr lang="en-US" sz="1600" u="sng" dirty="0" smtClean="0">
                <a:solidFill>
                  <a:srgbClr val="FF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SplitBill.main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600" u="sng" dirty="0" smtClean="0">
                <a:solidFill>
                  <a:srgbClr val="0066CC"/>
                </a:solidFill>
                <a:latin typeface="Consolas"/>
              </a:rPr>
              <a:t>SplitBill.java:7</a:t>
            </a:r>
            <a:r>
              <a:rPr lang="en-US" sz="1600" u="sng" dirty="0" smtClean="0">
                <a:solidFill>
                  <a:srgbClr val="FF0000"/>
                </a:solidFill>
                <a:latin typeface="Consolas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4419600"/>
            <a:ext cx="8077200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Enter the total bill:</a:t>
            </a:r>
          </a:p>
          <a:p>
            <a:r>
              <a:rPr lang="en-US" sz="1400" dirty="0" smtClean="0">
                <a:solidFill>
                  <a:srgbClr val="00C87D"/>
                </a:solidFill>
                <a:latin typeface="Consolas"/>
              </a:rPr>
              <a:t>30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Enter the number of people in your party:</a:t>
            </a:r>
          </a:p>
          <a:p>
            <a:r>
              <a:rPr lang="en-US" sz="1400" dirty="0" smtClean="0">
                <a:solidFill>
                  <a:srgbClr val="00C87D"/>
                </a:solidFill>
                <a:latin typeface="Consolas"/>
              </a:rPr>
              <a:t>4.5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lang="en-US" sz="1400" u="sng" dirty="0" err="1" smtClean="0">
                <a:solidFill>
                  <a:srgbClr val="0066CC"/>
                </a:solidFill>
                <a:latin typeface="Consolas"/>
              </a:rPr>
              <a:t>java.util.InputMismatchException</a:t>
            </a:r>
            <a:endParaRPr lang="en-US" sz="1400" u="sng" dirty="0" smtClean="0">
              <a:solidFill>
                <a:srgbClr val="0066CC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java.util.Scanner.throwFor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java.util.Scanner.next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java.util.Scanner.nextInt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java.util.Scanner.nextInt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SplitBill.getPeople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400" u="sng" dirty="0" smtClean="0">
                <a:solidFill>
                  <a:srgbClr val="0066CC"/>
                </a:solidFill>
                <a:latin typeface="Consolas"/>
              </a:rPr>
              <a:t>SplitBill.java:33</a:t>
            </a:r>
            <a:r>
              <a:rPr lang="en-US" sz="1400" u="sng" dirty="0" smtClean="0">
                <a:solidFill>
                  <a:srgbClr val="FF0000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SplitBill.main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400" u="sng" dirty="0" smtClean="0">
                <a:solidFill>
                  <a:srgbClr val="0066CC"/>
                </a:solidFill>
                <a:latin typeface="Consolas"/>
              </a:rPr>
              <a:t>SplitBill.java:8</a:t>
            </a:r>
            <a:r>
              <a:rPr lang="en-US" sz="1400" u="sng" dirty="0" smtClean="0">
                <a:solidFill>
                  <a:srgbClr val="FF0000"/>
                </a:solidFill>
                <a:latin typeface="Consolas"/>
              </a:rPr>
              <a:t>)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685800" y="3505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0" y="5943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reading input using </a:t>
            </a:r>
            <a:r>
              <a:rPr lang="en-US" sz="2400" dirty="0" err="1" smtClean="0"/>
              <a:t>nextDouble</a:t>
            </a:r>
            <a:r>
              <a:rPr lang="en-US" sz="2400" dirty="0" smtClean="0"/>
              <a:t> or </a:t>
            </a:r>
            <a:r>
              <a:rPr lang="en-US" sz="2400" dirty="0" err="1" smtClean="0"/>
              <a:t>nextInt</a:t>
            </a:r>
            <a:r>
              <a:rPr lang="en-US" sz="2400" dirty="0" smtClean="0"/>
              <a:t>, make sure there is a double or </a:t>
            </a:r>
            <a:r>
              <a:rPr lang="en-US" sz="2400" dirty="0" err="1" smtClean="0"/>
              <a:t>int</a:t>
            </a:r>
            <a:r>
              <a:rPr lang="en-US" sz="2400" dirty="0" smtClean="0"/>
              <a:t> to read</a:t>
            </a:r>
          </a:p>
          <a:p>
            <a:endParaRPr lang="en-US" sz="2400" dirty="0" smtClean="0"/>
          </a:p>
          <a:p>
            <a:r>
              <a:rPr lang="en-US" sz="2400" dirty="0" smtClean="0"/>
              <a:t>Useful Scanner methods for this purpose</a:t>
            </a:r>
          </a:p>
          <a:p>
            <a:pPr lvl="1"/>
            <a:r>
              <a:rPr lang="en-US" sz="2000" dirty="0" err="1" smtClean="0"/>
              <a:t>hasNextInt</a:t>
            </a:r>
            <a:r>
              <a:rPr lang="en-US" sz="2000" dirty="0" smtClean="0"/>
              <a:t>(), </a:t>
            </a:r>
            <a:r>
              <a:rPr lang="en-US" sz="2000" dirty="0" err="1" smtClean="0"/>
              <a:t>hasNextDouble</a:t>
            </a:r>
            <a:r>
              <a:rPr lang="en-US" sz="20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If next input is not of the right type skip over it using next() method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3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378089"/>
            <a:ext cx="9829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(Scanner scan)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bill;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total bill:");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scan.hasNextDouble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bill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//skip over incorrect input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bill = -1;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(bill &lt; 0 || bill &gt; 2000)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Error! Bill must be a number between 0 and $2000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bill = -1;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bill;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the </a:t>
            </a:r>
            <a:r>
              <a:rPr lang="en-US" sz="2400" dirty="0" err="1" smtClean="0"/>
              <a:t>getPeople</a:t>
            </a:r>
            <a:r>
              <a:rPr lang="en-US" sz="2400" dirty="0" smtClean="0"/>
              <a:t> method to use type checking using </a:t>
            </a:r>
            <a:r>
              <a:rPr lang="en-US" sz="2400" dirty="0" err="1" smtClean="0"/>
              <a:t>has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8600" y="2438400"/>
            <a:ext cx="8839200" cy="2800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getPeople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(Scanner scan)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people in your party:");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(people &lt; 1 || people &gt; 10)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("Error! Party must be between 1 and 10");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people = -1;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people;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Exercise Solution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9525000" cy="45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Update the </a:t>
            </a:r>
            <a:r>
              <a:rPr lang="en-US" sz="2000" dirty="0" err="1" smtClean="0"/>
              <a:t>getPeople</a:t>
            </a:r>
            <a:r>
              <a:rPr lang="en-US" sz="2000" dirty="0" smtClean="0"/>
              <a:t> method to use type checking using </a:t>
            </a:r>
            <a:r>
              <a:rPr lang="en-US" sz="2000" dirty="0" err="1" smtClean="0"/>
              <a:t>has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8600" y="1524000"/>
            <a:ext cx="8839200" cy="47705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getPeople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(Scanner scan)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people;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people in your party:");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scan.hasNextInt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people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//skip over incorrect input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people = -1;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(people &lt; 1 || people &gt; 10)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Error! Party must be an integer between 1 and 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people = -1;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people;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Range check (reasonableness check) </a:t>
            </a:r>
            <a:r>
              <a:rPr lang="en-US" sz="2000" dirty="0" smtClean="0"/>
              <a:t>- numbers checked to ensure they are within a range of possible values </a:t>
            </a:r>
          </a:p>
          <a:p>
            <a:pPr marL="914400" lvl="1" indent="-514350"/>
            <a:r>
              <a:rPr lang="en-US" sz="2000" dirty="0" smtClean="0"/>
              <a:t>0 &lt; Bill &lt; 2000   	 0 &lt; people &lt; 10</a:t>
            </a: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Length check: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ensure input is of appropriate length</a:t>
            </a:r>
          </a:p>
          <a:p>
            <a:pPr marL="857250" lvl="1" indent="-45720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Type </a:t>
            </a:r>
            <a:r>
              <a:rPr lang="en-US" sz="2000" b="1" dirty="0"/>
              <a:t>check:</a:t>
            </a:r>
            <a:r>
              <a:rPr lang="en-US" sz="2000" dirty="0"/>
              <a:t> input should be checked to ensure it is the data type </a:t>
            </a:r>
            <a:r>
              <a:rPr lang="en-US" sz="2000" dirty="0" smtClean="0"/>
              <a:t>expected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Bill should be a double, people should be an </a:t>
            </a:r>
            <a:r>
              <a:rPr lang="en-US" sz="2000" dirty="0" err="1" smtClean="0"/>
              <a:t>int</a:t>
            </a:r>
            <a:endParaRPr lang="en-US" sz="2000" dirty="0"/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 check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Check that the data is in a specified format (template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914400" lvl="1" indent="-51435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Arithmetic </a:t>
            </a:r>
            <a:r>
              <a:rPr lang="en-US" sz="2000" b="1" dirty="0"/>
              <a:t>Errors:</a:t>
            </a:r>
            <a:r>
              <a:rPr lang="en-US" sz="2000" dirty="0"/>
              <a:t> variables are checked for values that might cause problems such as </a:t>
            </a:r>
            <a:endParaRPr lang="en-US" sz="2000" dirty="0" smtClean="0"/>
          </a:p>
          <a:p>
            <a:pPr marL="914400" lvl="1" indent="-514350"/>
            <a:r>
              <a:rPr lang="en-US" sz="2000" dirty="0" smtClean="0"/>
              <a:t>People cannot be 0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4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Errors cause </a:t>
            </a:r>
            <a:r>
              <a:rPr lang="en-US" sz="3600" dirty="0" smtClean="0">
                <a:solidFill>
                  <a:srgbClr val="FF0000"/>
                </a:solidFill>
              </a:rPr>
              <a:t>Security Vulnerabilities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errors can be caused by </a:t>
            </a:r>
          </a:p>
          <a:p>
            <a:pPr lvl="1"/>
            <a:r>
              <a:rPr lang="en-US" dirty="0" smtClean="0"/>
              <a:t>accidental mistakes by trusted users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Malicious users</a:t>
            </a:r>
            <a:r>
              <a:rPr lang="en-US" dirty="0" smtClean="0"/>
              <a:t> looking to take advantage of flaws in the system</a:t>
            </a:r>
          </a:p>
          <a:p>
            <a:pPr lvl="2"/>
            <a:r>
              <a:rPr lang="en-US" dirty="0" smtClean="0"/>
              <a:t>malicious user:  one who intentionally crafts </a:t>
            </a:r>
            <a:r>
              <a:rPr lang="en-US" dirty="0"/>
              <a:t>input data to cause programs to run unauthorized </a:t>
            </a:r>
            <a:r>
              <a:rPr lang="en-US" dirty="0" smtClean="0"/>
              <a:t>commands</a:t>
            </a:r>
          </a:p>
          <a:p>
            <a:pPr lvl="2"/>
            <a:r>
              <a:rPr lang="en-US" dirty="0" smtClean="0"/>
              <a:t>Discuss: How can a malicious person take advantage of the input errors from the previous slide?</a:t>
            </a:r>
          </a:p>
        </p:txBody>
      </p:sp>
    </p:spTree>
    <p:extLst>
      <p:ext uri="{BB962C8B-B14F-4D97-AF65-F5344CB8AC3E}">
        <p14:creationId xmlns:p14="http://schemas.microsoft.com/office/powerpoint/2010/main" val="12355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Input Error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Credit cards stolen: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Feb 2002, Jeremiah Jacks discovered </a:t>
            </a:r>
            <a:r>
              <a:rPr lang="en-US" dirty="0" smtClean="0"/>
              <a:t>that at Guess.com a </a:t>
            </a:r>
            <a:r>
              <a:rPr lang="en-US" dirty="0"/>
              <a:t>properly-crafted URL allowed anyone to pull down 200,000+ names, credit card numbers and expiration dates in the site's customer database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Known as a </a:t>
            </a:r>
            <a:r>
              <a:rPr lang="en-US" dirty="0" smtClean="0">
                <a:solidFill>
                  <a:srgbClr val="FF0000"/>
                </a:solidFill>
              </a:rPr>
              <a:t>SQL-Injection attack</a:t>
            </a:r>
          </a:p>
          <a:p>
            <a:pPr lvl="1"/>
            <a:r>
              <a:rPr lang="en-US" dirty="0" smtClean="0"/>
              <a:t>The attack is carried out for example by entering in a SQL command into a search box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often use </a:t>
            </a:r>
            <a:r>
              <a:rPr lang="en-US" dirty="0" smtClean="0">
                <a:solidFill>
                  <a:schemeClr val="accent4"/>
                </a:solidFill>
              </a:rPr>
              <a:t>external data</a:t>
            </a:r>
          </a:p>
          <a:p>
            <a:pPr lvl="1"/>
            <a:r>
              <a:rPr lang="en-US" dirty="0" smtClean="0"/>
              <a:t>User input, file, database, network</a:t>
            </a:r>
          </a:p>
          <a:p>
            <a:r>
              <a:rPr lang="en-US" dirty="0" smtClean="0"/>
              <a:t>All external data </a:t>
            </a:r>
            <a:r>
              <a:rPr lang="en-US" dirty="0"/>
              <a:t>that can enter your </a:t>
            </a:r>
            <a:r>
              <a:rPr lang="en-US" dirty="0" smtClean="0"/>
              <a:t>program </a:t>
            </a:r>
            <a:r>
              <a:rPr lang="en-US" dirty="0"/>
              <a:t>can be a </a:t>
            </a:r>
            <a:r>
              <a:rPr lang="en-US" dirty="0">
                <a:solidFill>
                  <a:schemeClr val="accent4"/>
                </a:solidFill>
              </a:rPr>
              <a:t>potential source of problems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Using external data </a:t>
            </a:r>
            <a:r>
              <a:rPr lang="en-US" dirty="0" smtClean="0">
                <a:solidFill>
                  <a:schemeClr val="accent4"/>
                </a:solidFill>
              </a:rPr>
              <a:t>without validation </a:t>
            </a:r>
            <a:r>
              <a:rPr lang="en-US" dirty="0" smtClean="0"/>
              <a:t>can make your system </a:t>
            </a:r>
            <a:r>
              <a:rPr lang="en-US" dirty="0"/>
              <a:t>susceptible to </a:t>
            </a:r>
            <a:r>
              <a:rPr lang="en-US" dirty="0">
                <a:solidFill>
                  <a:schemeClr val="accent4"/>
                </a:solidFill>
              </a:rPr>
              <a:t>security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4524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 if input has errors?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input errors are detected the program should immediately reject the request.  </a:t>
            </a:r>
          </a:p>
          <a:p>
            <a:pPr lvl="1"/>
            <a:r>
              <a:rPr lang="en-US" dirty="0" smtClean="0"/>
              <a:t>Do not  attempt to interpret erroneous input into a correct one. Why?</a:t>
            </a:r>
          </a:p>
          <a:p>
            <a:pPr lvl="2"/>
            <a:r>
              <a:rPr lang="en-US" dirty="0" smtClean="0"/>
              <a:t>Malicious user can craft input in a way so that the corrected version is an attack</a:t>
            </a:r>
          </a:p>
          <a:p>
            <a:endParaRPr lang="en-US" dirty="0" smtClean="0"/>
          </a:p>
          <a:p>
            <a:r>
              <a:rPr lang="en-US" dirty="0" smtClean="0"/>
              <a:t>This is called the </a:t>
            </a:r>
            <a:r>
              <a:rPr lang="en-US" dirty="0" smtClean="0">
                <a:solidFill>
                  <a:schemeClr val="accent4"/>
                </a:solidFill>
              </a:rPr>
              <a:t>deny-by-default</a:t>
            </a:r>
            <a:r>
              <a:rPr lang="en-US" dirty="0" smtClean="0"/>
              <a:t> design principal </a:t>
            </a:r>
          </a:p>
          <a:p>
            <a:pPr lvl="1"/>
            <a:r>
              <a:rPr lang="en-US" dirty="0" smtClean="0"/>
              <a:t> anything not explicitly permitted is forbidden.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5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Range check (reasonableness check) </a:t>
            </a:r>
            <a:r>
              <a:rPr lang="en-US" dirty="0" smtClean="0"/>
              <a:t>- numbers checked to ensure they are within a range of possible values, e.g., </a:t>
            </a:r>
          </a:p>
          <a:p>
            <a:pPr lvl="1"/>
            <a:r>
              <a:rPr lang="en-US" dirty="0" smtClean="0"/>
              <a:t>the value for month should lie between 1 and 12.</a:t>
            </a:r>
          </a:p>
          <a:p>
            <a:pPr lvl="1"/>
            <a:r>
              <a:rPr lang="en-US" dirty="0" smtClean="0"/>
              <a:t>Stocks cannot be sold for less than 1 yen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/>
              <a:t>Length check:</a:t>
            </a:r>
            <a:r>
              <a:rPr lang="en-US" dirty="0" smtClean="0"/>
              <a:t>  ensure input is of appropriate length, e.g.,</a:t>
            </a:r>
          </a:p>
          <a:p>
            <a:pPr lvl="1"/>
            <a:r>
              <a:rPr lang="en-US" dirty="0" smtClean="0"/>
              <a:t>US telephone number has 10 digits.</a:t>
            </a:r>
          </a:p>
          <a:p>
            <a:pPr lvl="1"/>
            <a:r>
              <a:rPr lang="en-US" dirty="0" smtClean="0"/>
              <a:t>Bank account numbers are 11 digits long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b="1" dirty="0"/>
              <a:t>check:</a:t>
            </a:r>
            <a:r>
              <a:rPr lang="en-US" dirty="0"/>
              <a:t> input should be checked to ensure it is the data type expected, e.g., </a:t>
            </a:r>
            <a:endParaRPr lang="en-US" dirty="0" smtClean="0"/>
          </a:p>
          <a:p>
            <a:pPr lvl="1"/>
            <a:r>
              <a:rPr lang="en-US" dirty="0" smtClean="0"/>
              <a:t>age </a:t>
            </a:r>
            <a:r>
              <a:rPr lang="en-US" dirty="0"/>
              <a:t>must be integer</a:t>
            </a:r>
            <a:r>
              <a:rPr lang="en-US" dirty="0" smtClean="0"/>
              <a:t>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Format check</a:t>
            </a:r>
            <a:r>
              <a:rPr lang="en-US" dirty="0"/>
              <a:t> – Check that the data is in a specified format (template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dates might be required to be in the format DD/MM/YYYY.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Arithmetic Errors:</a:t>
            </a:r>
            <a:r>
              <a:rPr lang="en-US" dirty="0"/>
              <a:t> variables are checked for values that might cause problems such as </a:t>
            </a:r>
            <a:endParaRPr lang="en-US" dirty="0" smtClean="0"/>
          </a:p>
          <a:p>
            <a:pPr lvl="1"/>
            <a:r>
              <a:rPr lang="en-US" dirty="0" smtClean="0"/>
              <a:t>division </a:t>
            </a:r>
            <a:r>
              <a:rPr lang="en-US" dirty="0"/>
              <a:t>by zero or integer overflow.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7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Validation on Split Bill Program</a:t>
            </a:r>
            <a:br>
              <a:rPr lang="en-US" dirty="0" smtClean="0"/>
            </a:br>
            <a:r>
              <a:rPr lang="en-US" sz="2700" dirty="0" smtClean="0"/>
              <a:t>(SplitBill_v1.java)</a:t>
            </a:r>
            <a:endParaRPr 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52400" y="1752600"/>
            <a:ext cx="9220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computeBill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scan = new Scanner(System.in);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total bill:");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bill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people in your party:");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people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("Each person owes $" + bill/people);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1752600"/>
            <a:ext cx="366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the External Data?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24400" y="2362200"/>
            <a:ext cx="2133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91000" y="2362200"/>
            <a:ext cx="3886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Range check (reasonableness check) </a:t>
            </a:r>
            <a:r>
              <a:rPr lang="en-US" sz="2000" dirty="0" smtClean="0"/>
              <a:t>- numbers checked to ensure they are within a range of possible values </a:t>
            </a:r>
          </a:p>
          <a:p>
            <a:pPr marL="914400" lvl="1" indent="-514350"/>
            <a:r>
              <a:rPr lang="en-US" sz="2000" dirty="0" smtClean="0">
                <a:solidFill>
                  <a:srgbClr val="FF0000"/>
                </a:solidFill>
              </a:rPr>
              <a:t>0 &lt; Bill &lt; 2000   	 0 &lt; people &lt; 10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 smtClean="0"/>
              <a:t>Length check:</a:t>
            </a:r>
            <a:r>
              <a:rPr lang="en-US" sz="2000" dirty="0" smtClean="0"/>
              <a:t>  ensure input is of appropriate length</a:t>
            </a:r>
          </a:p>
          <a:p>
            <a:pPr marL="857250" lvl="1" indent="-457200"/>
            <a:r>
              <a:rPr lang="en-US" sz="2000" dirty="0" smtClean="0">
                <a:solidFill>
                  <a:srgbClr val="FF0000"/>
                </a:solidFill>
              </a:rPr>
              <a:t>Does not apply in </a:t>
            </a:r>
            <a:r>
              <a:rPr lang="en-US" sz="2000" dirty="0" err="1" smtClean="0">
                <a:solidFill>
                  <a:srgbClr val="FF0000"/>
                </a:solidFill>
              </a:rPr>
              <a:t>SplitBill</a:t>
            </a:r>
            <a:r>
              <a:rPr lang="en-US" sz="2000" dirty="0" smtClean="0">
                <a:solidFill>
                  <a:srgbClr val="FF0000"/>
                </a:solidFill>
              </a:rPr>
              <a:t> program 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 smtClean="0"/>
              <a:t>Type </a:t>
            </a:r>
            <a:r>
              <a:rPr lang="en-US" sz="2000" b="1" dirty="0"/>
              <a:t>check:</a:t>
            </a:r>
            <a:r>
              <a:rPr lang="en-US" sz="2000" dirty="0"/>
              <a:t> input should be checked to ensure it is the data type </a:t>
            </a:r>
            <a:r>
              <a:rPr lang="en-US" sz="2000" dirty="0" smtClean="0"/>
              <a:t>expected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Bill should be a double, people should be an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endParaRPr lang="en-US" sz="2000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/>
              <a:t>Format check</a:t>
            </a:r>
            <a:r>
              <a:rPr lang="en-US" sz="2000" dirty="0"/>
              <a:t> – Check that the data is in a specified format (template</a:t>
            </a:r>
            <a:r>
              <a:rPr lang="en-US" sz="2000" dirty="0" smtClean="0"/>
              <a:t>)</a:t>
            </a:r>
          </a:p>
          <a:p>
            <a:pPr marL="914400" lvl="1" indent="-514350"/>
            <a:r>
              <a:rPr lang="en-US" sz="2000" dirty="0" smtClean="0">
                <a:solidFill>
                  <a:srgbClr val="FF0000"/>
                </a:solidFill>
              </a:rPr>
              <a:t>Does not apply in </a:t>
            </a:r>
            <a:r>
              <a:rPr lang="en-US" sz="2000" dirty="0" err="1" smtClean="0">
                <a:solidFill>
                  <a:srgbClr val="FF0000"/>
                </a:solidFill>
              </a:rPr>
              <a:t>SplitBill</a:t>
            </a:r>
            <a:r>
              <a:rPr lang="en-US" sz="2000" dirty="0" smtClean="0">
                <a:solidFill>
                  <a:srgbClr val="FF0000"/>
                </a:solidFill>
              </a:rPr>
              <a:t> program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 smtClean="0"/>
              <a:t>Arithmetic </a:t>
            </a:r>
            <a:r>
              <a:rPr lang="en-US" sz="2000" b="1" dirty="0"/>
              <a:t>Errors:</a:t>
            </a:r>
            <a:r>
              <a:rPr lang="en-US" sz="2000" dirty="0"/>
              <a:t> variables are checked for values that might cause problems such as </a:t>
            </a:r>
            <a:endParaRPr lang="en-US" sz="2000" dirty="0" smtClean="0"/>
          </a:p>
          <a:p>
            <a:pPr marL="914400" lvl="1" indent="-514350"/>
            <a:r>
              <a:rPr lang="en-US" sz="2000" dirty="0" smtClean="0">
                <a:solidFill>
                  <a:srgbClr val="FF0000"/>
                </a:solidFill>
              </a:rPr>
              <a:t>People cannot be 0</a:t>
            </a:r>
            <a:endParaRPr lang="en-US" sz="20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05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1096</Words>
  <Application>Microsoft Office PowerPoint</Application>
  <PresentationFormat>On-screen Show (4:3)</PresentationFormat>
  <Paragraphs>167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Wingdings</vt:lpstr>
      <vt:lpstr>Office Theme</vt:lpstr>
      <vt:lpstr>Input Validation</vt:lpstr>
      <vt:lpstr>Input Errors</vt:lpstr>
      <vt:lpstr>Input Errors cause Security Vulnerabilities</vt:lpstr>
      <vt:lpstr>Malicious Input Error Attacks</vt:lpstr>
      <vt:lpstr>Summary </vt:lpstr>
      <vt:lpstr>What to do if input has errors?</vt:lpstr>
      <vt:lpstr>Common ways to validate input data</vt:lpstr>
      <vt:lpstr>Input Validation on Split Bill Program (SplitBill_v1.java)</vt:lpstr>
      <vt:lpstr>Common ways to validate input data</vt:lpstr>
      <vt:lpstr>Range Check Example (SplitBill_v2.java)</vt:lpstr>
      <vt:lpstr>Range Check Example (SplitBill_v2Better.java)</vt:lpstr>
      <vt:lpstr>Range Check Exercise</vt:lpstr>
      <vt:lpstr>Range Check Exercise Solution</vt:lpstr>
      <vt:lpstr>Improving current Solution</vt:lpstr>
      <vt:lpstr>Improve current Solution:         Use methods</vt:lpstr>
      <vt:lpstr>Improve current solution:         Using methods</vt:lpstr>
      <vt:lpstr>Improve current Solution:         Use methods</vt:lpstr>
      <vt:lpstr>Improve current Solution:         Use methods</vt:lpstr>
      <vt:lpstr>Common ways to validate input data</vt:lpstr>
      <vt:lpstr>Type Checking</vt:lpstr>
      <vt:lpstr>Type Checking</vt:lpstr>
      <vt:lpstr>Type Checking</vt:lpstr>
      <vt:lpstr>Exercise</vt:lpstr>
      <vt:lpstr>Exercise Solution</vt:lpstr>
      <vt:lpstr>Common ways to validate input data</vt:lpstr>
    </vt:vector>
  </TitlesOfParts>
  <Company>Le Moyne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Validation and Introduction to Information Security</dc:title>
  <dc:creator>LeMoyne College</dc:creator>
  <cp:lastModifiedBy>David P Voorhees</cp:lastModifiedBy>
  <cp:revision>110</cp:revision>
  <dcterms:created xsi:type="dcterms:W3CDTF">2016-03-28T23:10:54Z</dcterms:created>
  <dcterms:modified xsi:type="dcterms:W3CDTF">2018-02-19T13:59:27Z</dcterms:modified>
</cp:coreProperties>
</file>