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7" r:id="rId2"/>
    <p:sldId id="290" r:id="rId3"/>
    <p:sldId id="291" r:id="rId4"/>
    <p:sldId id="292" r:id="rId5"/>
    <p:sldId id="293" r:id="rId6"/>
    <p:sldId id="294" r:id="rId7"/>
    <p:sldId id="296" r:id="rId8"/>
    <p:sldId id="295" r:id="rId9"/>
    <p:sldId id="263" r:id="rId10"/>
    <p:sldId id="262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2" r:id="rId23"/>
    <p:sldId id="283" r:id="rId24"/>
    <p:sldId id="285" r:id="rId25"/>
    <p:sldId id="284" r:id="rId26"/>
    <p:sldId id="286" r:id="rId27"/>
    <p:sldId id="288" r:id="rId28"/>
    <p:sldId id="289" r:id="rId29"/>
    <p:sldId id="28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040CF-EBCD-4B53-9EC0-A503D1C81772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41E66-FDD9-44F6-9C70-B5202C8A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55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41E66-FDD9-44F6-9C70-B5202C8A0C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71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AEB4-C911-41C3-9A25-AE9F9D01B641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0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AEB4-C911-41C3-9A25-AE9F9D01B641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8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AEB4-C911-41C3-9A25-AE9F9D01B641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0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AEB4-C911-41C3-9A25-AE9F9D01B641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6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AEB4-C911-41C3-9A25-AE9F9D01B641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3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AEB4-C911-41C3-9A25-AE9F9D01B641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4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AEB4-C911-41C3-9A25-AE9F9D01B641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8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AEB4-C911-41C3-9A25-AE9F9D01B641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AEB4-C911-41C3-9A25-AE9F9D01B641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0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AEB4-C911-41C3-9A25-AE9F9D01B641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9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AEB4-C911-41C3-9A25-AE9F9D01B641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4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AAEB4-C911-41C3-9A25-AE9F9D01B641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4EE3E-8185-4AB0-99B3-883DDE36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2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Validation 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Programs often use </a:t>
            </a:r>
            <a:r>
              <a:rPr lang="en-US" dirty="0" smtClean="0">
                <a:solidFill>
                  <a:schemeClr val="accent4"/>
                </a:solidFill>
              </a:rPr>
              <a:t>external data</a:t>
            </a:r>
          </a:p>
          <a:p>
            <a:pPr lvl="1"/>
            <a:r>
              <a:rPr lang="en-US" dirty="0" smtClean="0"/>
              <a:t>User input, file, database, network</a:t>
            </a:r>
          </a:p>
          <a:p>
            <a:r>
              <a:rPr lang="en-US" dirty="0" smtClean="0"/>
              <a:t>All external data </a:t>
            </a:r>
            <a:r>
              <a:rPr lang="en-US" dirty="0"/>
              <a:t>that can enter your </a:t>
            </a:r>
            <a:r>
              <a:rPr lang="en-US" dirty="0" smtClean="0"/>
              <a:t>program </a:t>
            </a:r>
            <a:r>
              <a:rPr lang="en-US" dirty="0"/>
              <a:t>can be a </a:t>
            </a:r>
            <a:r>
              <a:rPr lang="en-US" dirty="0">
                <a:solidFill>
                  <a:schemeClr val="accent4"/>
                </a:solidFill>
              </a:rPr>
              <a:t>potential source of problems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Using external data </a:t>
            </a:r>
            <a:r>
              <a:rPr lang="en-US" dirty="0" smtClean="0">
                <a:solidFill>
                  <a:schemeClr val="accent4"/>
                </a:solidFill>
              </a:rPr>
              <a:t>without validation </a:t>
            </a:r>
            <a:r>
              <a:rPr lang="en-US" dirty="0" smtClean="0"/>
              <a:t>can make your system </a:t>
            </a:r>
            <a:r>
              <a:rPr lang="en-US" dirty="0"/>
              <a:t>susceptible to </a:t>
            </a:r>
            <a:r>
              <a:rPr lang="en-US" dirty="0">
                <a:solidFill>
                  <a:schemeClr val="accent4"/>
                </a:solidFill>
              </a:rPr>
              <a:t>security vulnerabilities.</a:t>
            </a:r>
          </a:p>
        </p:txBody>
      </p:sp>
    </p:spTree>
    <p:extLst>
      <p:ext uri="{BB962C8B-B14F-4D97-AF65-F5344CB8AC3E}">
        <p14:creationId xmlns:p14="http://schemas.microsoft.com/office/powerpoint/2010/main" val="151664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ways to validate input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51054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Range check (reasonableness check) </a:t>
            </a:r>
            <a:r>
              <a:rPr lang="en-US" dirty="0" smtClean="0"/>
              <a:t>- numbers checked to ensure they are within a range of possible values, e.g., </a:t>
            </a:r>
          </a:p>
          <a:p>
            <a:pPr lvl="1"/>
            <a:r>
              <a:rPr lang="en-US" dirty="0" smtClean="0"/>
              <a:t>the value for month should lie between 1 and 12.</a:t>
            </a:r>
          </a:p>
          <a:p>
            <a:pPr lvl="1"/>
            <a:r>
              <a:rPr lang="en-US" dirty="0" smtClean="0"/>
              <a:t>Stocks cannot be sold for less than 1 yen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b="1" dirty="0" smtClean="0"/>
              <a:t>Length check:</a:t>
            </a:r>
            <a:r>
              <a:rPr lang="en-US" dirty="0" smtClean="0"/>
              <a:t>  ensure input is of appropriate length, e.g.,</a:t>
            </a:r>
          </a:p>
          <a:p>
            <a:pPr lvl="1"/>
            <a:r>
              <a:rPr lang="en-US" dirty="0" smtClean="0"/>
              <a:t>US telephone number has 10 digits.</a:t>
            </a:r>
          </a:p>
          <a:p>
            <a:pPr lvl="1"/>
            <a:r>
              <a:rPr lang="en-US" dirty="0" smtClean="0"/>
              <a:t>Bank account numbers are 11 digits long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b="1" dirty="0" smtClean="0"/>
              <a:t>Type </a:t>
            </a:r>
            <a:r>
              <a:rPr lang="en-US" b="1" dirty="0"/>
              <a:t>check:</a:t>
            </a:r>
            <a:r>
              <a:rPr lang="en-US" dirty="0"/>
              <a:t> input should be checked to ensure it is the data type expected, e.g., </a:t>
            </a:r>
            <a:endParaRPr lang="en-US" dirty="0" smtClean="0"/>
          </a:p>
          <a:p>
            <a:pPr lvl="1"/>
            <a:r>
              <a:rPr lang="en-US" dirty="0" smtClean="0"/>
              <a:t>age </a:t>
            </a:r>
            <a:r>
              <a:rPr lang="en-US" dirty="0"/>
              <a:t>must be integer</a:t>
            </a:r>
            <a:r>
              <a:rPr lang="en-US" dirty="0" smtClean="0"/>
              <a:t>.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Format check</a:t>
            </a:r>
            <a:r>
              <a:rPr lang="en-US" dirty="0"/>
              <a:t> – Check that the data is in a specified format (template</a:t>
            </a:r>
            <a:r>
              <a:rPr lang="en-US" dirty="0" smtClean="0"/>
              <a:t>),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., dates might be required to be in the format DD/MM/YYYY.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Arithmetic Errors:</a:t>
            </a:r>
            <a:r>
              <a:rPr lang="en-US" dirty="0"/>
              <a:t> variables are checked for values that might cause problems such as </a:t>
            </a:r>
            <a:endParaRPr lang="en-US" dirty="0" smtClean="0"/>
          </a:p>
          <a:p>
            <a:pPr lvl="1"/>
            <a:r>
              <a:rPr lang="en-US" dirty="0" smtClean="0"/>
              <a:t>division </a:t>
            </a:r>
            <a:r>
              <a:rPr lang="en-US" dirty="0"/>
              <a:t>by zero or integer overflow.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7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Input Validation on Split Bill Program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752600"/>
            <a:ext cx="9220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java.util.Scanner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SplitBill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 []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Scanner scan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Scanner(System.</a:t>
            </a:r>
            <a:r>
              <a:rPr lang="en-US" b="1" i="1" dirty="0" smtClean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"Enter the total bill:"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bill =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scan.nextDouble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"Enter the number of people in your party:"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people =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scan.nextInt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"Each person owes $"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 + bill/people);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scan.close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1752600"/>
            <a:ext cx="3664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Where is the External Data?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953000" y="2362200"/>
            <a:ext cx="19050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419600" y="2362200"/>
            <a:ext cx="36576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4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ways to validate input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Range check (reasonableness check) </a:t>
            </a:r>
            <a:r>
              <a:rPr lang="en-US" sz="2000" dirty="0" smtClean="0"/>
              <a:t>- numbers checked to ensure they are within a range of possible values </a:t>
            </a:r>
          </a:p>
          <a:p>
            <a:pPr marL="914400" lvl="1" indent="-514350"/>
            <a:r>
              <a:rPr lang="en-US" sz="2000" dirty="0" smtClean="0"/>
              <a:t>0 &lt; Bill &lt; 2000   	 0 &lt; people &lt; 10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000" b="1" dirty="0" smtClean="0"/>
              <a:t>Length check:</a:t>
            </a:r>
            <a:r>
              <a:rPr lang="en-US" sz="2000" dirty="0" smtClean="0"/>
              <a:t>  ensure input is of appropriate length</a:t>
            </a:r>
          </a:p>
          <a:p>
            <a:pPr marL="857250" lvl="1" indent="-457200"/>
            <a:r>
              <a:rPr lang="en-US" sz="2000" dirty="0" smtClean="0"/>
              <a:t>Does not apply in </a:t>
            </a:r>
            <a:r>
              <a:rPr lang="en-US" sz="2000" dirty="0" err="1" smtClean="0"/>
              <a:t>SplitBill</a:t>
            </a:r>
            <a:r>
              <a:rPr lang="en-US" sz="2000" dirty="0" smtClean="0"/>
              <a:t> program 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000" b="1" dirty="0" smtClean="0"/>
              <a:t>Type </a:t>
            </a:r>
            <a:r>
              <a:rPr lang="en-US" sz="2000" b="1" dirty="0"/>
              <a:t>check:</a:t>
            </a:r>
            <a:r>
              <a:rPr lang="en-US" sz="2000" dirty="0"/>
              <a:t> input should be checked to ensure it is the data type </a:t>
            </a:r>
            <a:r>
              <a:rPr lang="en-US" sz="2000" dirty="0" smtClean="0"/>
              <a:t>expected</a:t>
            </a:r>
          </a:p>
          <a:p>
            <a:pPr lvl="1"/>
            <a:r>
              <a:rPr lang="en-US" sz="2000" dirty="0" smtClean="0"/>
              <a:t>Bill should be a double, people should be an </a:t>
            </a:r>
            <a:r>
              <a:rPr lang="en-US" sz="2000" dirty="0" err="1" smtClean="0"/>
              <a:t>int</a:t>
            </a:r>
            <a:endParaRPr lang="en-US" sz="2000" dirty="0"/>
          </a:p>
          <a:p>
            <a:pPr marL="514350" lvl="0" indent="-514350">
              <a:buFont typeface="+mj-lt"/>
              <a:buAutoNum type="arabicPeriod"/>
            </a:pPr>
            <a:r>
              <a:rPr lang="en-US" sz="2000" b="1" dirty="0"/>
              <a:t>Format check</a:t>
            </a:r>
            <a:r>
              <a:rPr lang="en-US" sz="2000" dirty="0"/>
              <a:t> – Check that the data is in a specified format (template</a:t>
            </a:r>
            <a:r>
              <a:rPr lang="en-US" sz="2000" dirty="0" smtClean="0"/>
              <a:t>)</a:t>
            </a:r>
          </a:p>
          <a:p>
            <a:pPr marL="914400" lvl="1" indent="-514350"/>
            <a:r>
              <a:rPr lang="en-US" sz="2000" dirty="0" smtClean="0"/>
              <a:t>Does not apply in </a:t>
            </a:r>
            <a:r>
              <a:rPr lang="en-US" sz="2000" dirty="0" err="1" smtClean="0"/>
              <a:t>SplitBill</a:t>
            </a:r>
            <a:r>
              <a:rPr lang="en-US" sz="2000" dirty="0" smtClean="0"/>
              <a:t> program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000" b="1" dirty="0" smtClean="0"/>
              <a:t>Arithmetic </a:t>
            </a:r>
            <a:r>
              <a:rPr lang="en-US" sz="2000" b="1" dirty="0"/>
              <a:t>Errors:</a:t>
            </a:r>
            <a:r>
              <a:rPr lang="en-US" sz="2000" dirty="0"/>
              <a:t> variables are checked for values that might cause problems such as </a:t>
            </a:r>
            <a:endParaRPr lang="en-US" sz="2000" dirty="0" smtClean="0"/>
          </a:p>
          <a:p>
            <a:pPr marL="914400" lvl="1" indent="-514350"/>
            <a:r>
              <a:rPr lang="en-US" sz="2000" dirty="0" smtClean="0"/>
              <a:t>People cannot be 0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605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Range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5486400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if bill is &lt;0 or &gt; 2000 show error message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is the flaw in this solution?</a:t>
            </a:r>
          </a:p>
          <a:p>
            <a:pPr marL="742950" lvl="2" indent="-342900"/>
            <a:r>
              <a:rPr lang="en-US" dirty="0" smtClean="0"/>
              <a:t>Processing continues even when bill is out of range</a:t>
            </a:r>
          </a:p>
          <a:p>
            <a:pPr marL="742950" lvl="2" indent="-342900"/>
            <a:r>
              <a:rPr lang="en-US" dirty="0" smtClean="0"/>
              <a:t> does not follow deny by default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152400" y="1828800"/>
            <a:ext cx="9144000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 []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Scanner scan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Scanner(System.</a:t>
            </a:r>
            <a:r>
              <a:rPr lang="en-US" b="1" i="1" dirty="0" smtClean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"Enter the total bill:"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bill =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scan.nextDouble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(bill&lt;0 || bill &gt; 2000)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“ Error! Bill must be between 0 and $2000"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"Enter the number of people in your party:"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people =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scan.nextInt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"Each person owes $"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 + bill/people);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scan.close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52400" y="320040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3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Range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5486400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Verifies that bill is between 0 and 2000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If not, display error and terminate the program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152400" y="2743200"/>
            <a:ext cx="891540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 []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Scanner scan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Scanner(System.</a:t>
            </a:r>
            <a:r>
              <a:rPr lang="en-US" b="1" i="1" dirty="0" smtClean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"Enter the total bill:"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bill =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scan.nextDouble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(bill&lt;0 || bill &gt; 2000)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"Error! Bill must be between 0 and $2000"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else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"Enter the number of people in your party:"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people =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scan.nextInt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"Each person owes $"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 + bill/people);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scan.close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52400" y="396240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52400" y="449580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52400" y="571500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5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Update code below to do range check that people is between 0 and 10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52400" y="2743200"/>
            <a:ext cx="891540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 []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Scanner scan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Scanner(System.</a:t>
            </a:r>
            <a:r>
              <a:rPr lang="en-US" b="1" i="1" dirty="0" smtClean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"Enter the total bill:"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bill =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scan.nextDouble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(bill&lt;0 || bill &gt; 2000)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"Error bill must be between 0 and $2000"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else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"Enter the number of people in your party:"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people =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scan.nextInt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"Each person owes $"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 + bill/people);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scan.close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52400" y="396240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52400" y="449580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0" y="571500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Solution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600200"/>
            <a:ext cx="8915400" cy="480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 []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Scanner </a:t>
            </a:r>
            <a:r>
              <a:rPr lang="en-US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scan = </a:t>
            </a:r>
            <a:r>
              <a:rPr lang="en-US" b="1" dirty="0" smtClean="0">
                <a:solidFill>
                  <a:srgbClr val="7F0055"/>
                </a:solidFill>
                <a:highlight>
                  <a:srgbClr val="F0D8A8"/>
                </a:highlight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 Scanner(System.</a:t>
            </a:r>
            <a:r>
              <a:rPr lang="en-US" b="1" i="1" dirty="0" smtClean="0">
                <a:solidFill>
                  <a:srgbClr val="0000C0"/>
                </a:solidFill>
                <a:highlight>
                  <a:srgbClr val="F0D8A8"/>
                </a:highlight>
                <a:latin typeface="Consolas"/>
              </a:rPr>
              <a:t>in</a:t>
            </a:r>
            <a:r>
              <a:rPr lang="en-US" b="1" i="1" dirty="0" smtClean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"Enter the total bill:"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 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bill =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scan.nextDouble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(bill&lt;0 || bill &gt; 2000)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"Error! Bill must be between 0 and $2000"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else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"Enter the number of people in your party:"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people =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scan.nextInt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(people &lt;=0 || people &gt; 10)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"Error! Party must be between 0 and 10"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else</a:t>
            </a:r>
            <a:endParaRPr lang="en-US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"Each person owes $"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 + bill/people);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scan.close</a:t>
            </a:r>
            <a:r>
              <a:rPr 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}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76200" y="434340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76200" y="487680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5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current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Some unattractive qualities of current solution:</a:t>
            </a:r>
          </a:p>
          <a:p>
            <a:pPr lvl="1"/>
            <a:r>
              <a:rPr lang="en-US" sz="2400" dirty="0" smtClean="0"/>
              <a:t>Multiple if/else statements makes code less readable, cumbersome to update, error prone</a:t>
            </a:r>
          </a:p>
          <a:p>
            <a:pPr lvl="2"/>
            <a:r>
              <a:rPr lang="en-US" sz="2000" dirty="0" smtClean="0"/>
              <a:t>Imagine if there were 10 input values instead of just 2</a:t>
            </a:r>
          </a:p>
          <a:p>
            <a:pPr lvl="2"/>
            <a:r>
              <a:rPr lang="en-US" sz="2000" dirty="0" smtClean="0"/>
              <a:t>What if some ranges needed to be updated?</a:t>
            </a:r>
          </a:p>
          <a:p>
            <a:pPr lvl="1"/>
            <a:r>
              <a:rPr lang="en-US" sz="2400" dirty="0" smtClean="0"/>
              <a:t>If user makes a mistake on any input they must start over from the beginning of the program</a:t>
            </a:r>
          </a:p>
          <a:p>
            <a:pPr lvl="2"/>
            <a:r>
              <a:rPr lang="en-US" sz="2000" dirty="0" smtClean="0"/>
              <a:t>Imagine making an error on the 10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input  value – need to reenter all  values again.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146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Improve current solution:        </a:t>
            </a:r>
            <a:br>
              <a:rPr lang="en-US" sz="3600" dirty="0" smtClean="0"/>
            </a:br>
            <a:r>
              <a:rPr lang="en-US" sz="3600" dirty="0" smtClean="0"/>
              <a:t>Using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separate method to read and validate each type of input value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2743200"/>
            <a:ext cx="8839200" cy="36933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/**</a:t>
            </a:r>
          </a:p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 * return a valid bill or </a:t>
            </a:r>
            <a:r>
              <a:rPr lang="en-US" dirty="0" smtClean="0">
                <a:solidFill>
                  <a:srgbClr val="7F7F9F"/>
                </a:solidFill>
                <a:latin typeface="Consolas"/>
              </a:rPr>
              <a:t>-</a:t>
            </a:r>
            <a:r>
              <a:rPr lang="en-US" dirty="0" smtClean="0">
                <a:solidFill>
                  <a:srgbClr val="3F5FBF"/>
                </a:solidFill>
                <a:latin typeface="Consolas"/>
              </a:rPr>
              <a:t>1 if the bill was not in this range </a:t>
            </a:r>
          </a:p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 * </a:t>
            </a:r>
            <a:r>
              <a:rPr lang="en-US" b="1" dirty="0" smtClean="0">
                <a:solidFill>
                  <a:srgbClr val="7F9FBF"/>
                </a:solidFill>
                <a:latin typeface="Consolas"/>
              </a:rPr>
              <a:t>@</a:t>
            </a:r>
            <a:r>
              <a:rPr lang="en-US" b="1" dirty="0" err="1" smtClean="0">
                <a:solidFill>
                  <a:srgbClr val="7F9FBF"/>
                </a:solidFill>
                <a:latin typeface="Consolas"/>
              </a:rPr>
              <a:t>param</a:t>
            </a:r>
            <a:r>
              <a:rPr lang="en-US" b="1" dirty="0" smtClean="0">
                <a:solidFill>
                  <a:srgbClr val="3F5FBF"/>
                </a:solidFill>
                <a:latin typeface="Consolas"/>
              </a:rPr>
              <a:t> scan – scanner for user input</a:t>
            </a:r>
          </a:p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*/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getBill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(Scanner scan){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"Enter the total bill:"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bill =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scan.nextDouble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(bill&lt;0 || bill &gt; 2000){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"Error! Bill must be between 0 and $2000"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bill =-1;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}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return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bill;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828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Improve current solution:        </a:t>
            </a:r>
            <a:br>
              <a:rPr lang="en-US" sz="3600" dirty="0" smtClean="0"/>
            </a:br>
            <a:r>
              <a:rPr lang="en-US" sz="3600" dirty="0" smtClean="0"/>
              <a:t>Using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Benefit: separation of concern </a:t>
            </a:r>
          </a:p>
          <a:p>
            <a:pPr lvl="1"/>
            <a:r>
              <a:rPr lang="en-US" sz="2000" dirty="0" smtClean="0">
                <a:cs typeface="Courier New" panose="02070309020205020404" pitchFamily="49" charset="0"/>
              </a:rPr>
              <a:t>Computation is one method, input validation in another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Note:  We did not write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getPeople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 smtClean="0"/>
              <a:t>yet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2743200"/>
            <a:ext cx="8839200" cy="28623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 []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Scanner scan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Scanner(System.</a:t>
            </a:r>
            <a:r>
              <a:rPr lang="en-US" b="1" i="1" dirty="0" smtClean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bill = 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getBill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(scan);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people = 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getPeople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(scan);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(bill!=-1 &amp;&amp; people!= -1){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"Each person owes $"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 + bill/people);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scan.close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6" name="Right Arrow 5"/>
          <p:cNvSpPr/>
          <p:nvPr/>
        </p:nvSpPr>
        <p:spPr>
          <a:xfrm>
            <a:off x="76200" y="327660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76200" y="358140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current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Some unattractive qualities of current solution:</a:t>
            </a:r>
          </a:p>
          <a:p>
            <a:pPr lvl="1">
              <a:buBlip>
                <a:blip r:embed="rId3"/>
              </a:buBlip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Multiple if/else statements makes code less readable, cumbersome to update, error prone</a:t>
            </a:r>
          </a:p>
          <a:p>
            <a:pPr lvl="2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Imagine if there were 10 input values instead of just 2</a:t>
            </a:r>
          </a:p>
          <a:p>
            <a:pPr lvl="2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What if some ranges needed to be updated?</a:t>
            </a:r>
          </a:p>
          <a:p>
            <a:pPr lvl="1"/>
            <a:r>
              <a:rPr lang="en-US" sz="2400" dirty="0" smtClean="0"/>
              <a:t>If user makes a mistake on any input they must start over from the beginning of the program</a:t>
            </a:r>
          </a:p>
          <a:p>
            <a:pPr lvl="2"/>
            <a:r>
              <a:rPr lang="en-US" sz="2000" dirty="0" smtClean="0"/>
              <a:t>Imagine making an error on the 10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input  value – need to reenter all  values again.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880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the example of </a:t>
            </a:r>
            <a:r>
              <a:rPr lang="en-US" sz="2400" dirty="0" err="1" smtClean="0"/>
              <a:t>getBill</a:t>
            </a:r>
            <a:r>
              <a:rPr lang="en-US" sz="2400" dirty="0" smtClean="0"/>
              <a:t>() to implement </a:t>
            </a:r>
            <a:r>
              <a:rPr lang="en-US" sz="2400" dirty="0" err="1" smtClean="0"/>
              <a:t>getPeople</a:t>
            </a:r>
            <a:r>
              <a:rPr lang="en-US" sz="2400" dirty="0" smtClean="0"/>
              <a:t>(). </a:t>
            </a:r>
          </a:p>
          <a:p>
            <a:pPr lvl="1"/>
            <a:r>
              <a:rPr lang="en-US" sz="2000" dirty="0" smtClean="0"/>
              <a:t>Return a valid value for people (between 0 and 10)  or -1 if value was not in range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28600" y="2743200"/>
            <a:ext cx="8839200" cy="36933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/**</a:t>
            </a:r>
          </a:p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 * return a valid bill or </a:t>
            </a:r>
            <a:r>
              <a:rPr lang="en-US" dirty="0" smtClean="0">
                <a:solidFill>
                  <a:srgbClr val="7F7F9F"/>
                </a:solidFill>
                <a:latin typeface="Consolas"/>
              </a:rPr>
              <a:t>-</a:t>
            </a:r>
            <a:r>
              <a:rPr lang="en-US" dirty="0" smtClean="0">
                <a:solidFill>
                  <a:srgbClr val="3F5FBF"/>
                </a:solidFill>
                <a:latin typeface="Consolas"/>
              </a:rPr>
              <a:t>1 if the bill was not in this range </a:t>
            </a:r>
          </a:p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 * </a:t>
            </a:r>
            <a:r>
              <a:rPr lang="en-US" b="1" dirty="0" smtClean="0">
                <a:solidFill>
                  <a:srgbClr val="7F9FBF"/>
                </a:solidFill>
                <a:latin typeface="Consolas"/>
              </a:rPr>
              <a:t>@</a:t>
            </a:r>
            <a:r>
              <a:rPr lang="en-US" b="1" dirty="0" err="1" smtClean="0">
                <a:solidFill>
                  <a:srgbClr val="7F9FBF"/>
                </a:solidFill>
                <a:latin typeface="Consolas"/>
              </a:rPr>
              <a:t>param</a:t>
            </a:r>
            <a:r>
              <a:rPr lang="en-US" b="1" dirty="0" smtClean="0">
                <a:solidFill>
                  <a:srgbClr val="3F5FBF"/>
                </a:solidFill>
                <a:latin typeface="Consolas"/>
              </a:rPr>
              <a:t> scan – scanner for user input</a:t>
            </a:r>
          </a:p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*/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getBill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(Scanner scan){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"Enter the total bill:"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bill =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scan.nextDouble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(bill&lt;0 || bill &gt; 2000){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"Error! Bill must be between 0 and $2000"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bill =-1;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}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return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bill;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882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Exercise Solution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the example of </a:t>
            </a:r>
            <a:r>
              <a:rPr lang="en-US" sz="2400" dirty="0" err="1" smtClean="0"/>
              <a:t>getBill</a:t>
            </a:r>
            <a:r>
              <a:rPr lang="en-US" sz="2400" dirty="0" smtClean="0"/>
              <a:t>() to write </a:t>
            </a:r>
            <a:r>
              <a:rPr lang="en-US" sz="2400" dirty="0" err="1" smtClean="0"/>
              <a:t>getPeople</a:t>
            </a:r>
            <a:r>
              <a:rPr lang="en-US" sz="2400" dirty="0" smtClean="0"/>
              <a:t>(). </a:t>
            </a:r>
          </a:p>
          <a:p>
            <a:pPr lvl="1"/>
            <a:r>
              <a:rPr lang="en-US" sz="2000" dirty="0" smtClean="0"/>
              <a:t>Return a valid value for people (between 0 and 10)  or -1 if value was not in range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28600" y="2743200"/>
            <a:ext cx="8839200" cy="36933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/**</a:t>
            </a:r>
          </a:p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 * Return a valid value for people or </a:t>
            </a:r>
            <a:r>
              <a:rPr lang="en-US" dirty="0" smtClean="0">
                <a:solidFill>
                  <a:srgbClr val="7F7F9F"/>
                </a:solidFill>
                <a:latin typeface="Consolas"/>
              </a:rPr>
              <a:t>-</a:t>
            </a:r>
            <a:r>
              <a:rPr lang="en-US" dirty="0" smtClean="0">
                <a:solidFill>
                  <a:srgbClr val="3F5FBF"/>
                </a:solidFill>
                <a:latin typeface="Consolas"/>
              </a:rPr>
              <a:t>1 if not in correct range</a:t>
            </a:r>
          </a:p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 * </a:t>
            </a:r>
            <a:r>
              <a:rPr lang="en-US" b="1" dirty="0" smtClean="0">
                <a:solidFill>
                  <a:srgbClr val="7F9FBF"/>
                </a:solidFill>
                <a:latin typeface="Consolas"/>
              </a:rPr>
              <a:t>@</a:t>
            </a:r>
            <a:r>
              <a:rPr lang="en-US" b="1" dirty="0" err="1" smtClean="0">
                <a:solidFill>
                  <a:srgbClr val="7F9FBF"/>
                </a:solidFill>
                <a:latin typeface="Consolas"/>
              </a:rPr>
              <a:t>param</a:t>
            </a:r>
            <a:r>
              <a:rPr lang="en-US" b="1" dirty="0" smtClean="0">
                <a:solidFill>
                  <a:srgbClr val="3F5FBF"/>
                </a:solidFill>
                <a:latin typeface="Consolas"/>
              </a:rPr>
              <a:t> scan </a:t>
            </a:r>
            <a:r>
              <a:rPr lang="en-US" b="1" dirty="0" smtClean="0">
                <a:solidFill>
                  <a:srgbClr val="7F7F9F"/>
                </a:solidFill>
                <a:latin typeface="Consolas"/>
              </a:rPr>
              <a:t>-</a:t>
            </a:r>
            <a:r>
              <a:rPr lang="en-US" b="1" dirty="0" smtClean="0">
                <a:solidFill>
                  <a:srgbClr val="3F5FBF"/>
                </a:solidFill>
                <a:latin typeface="Consolas"/>
              </a:rPr>
              <a:t> scanner to read user input</a:t>
            </a:r>
          </a:p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 */</a:t>
            </a:r>
            <a:endParaRPr lang="en-US" b="1" dirty="0" smtClean="0">
              <a:solidFill>
                <a:srgbClr val="7F0055"/>
              </a:solidFill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getPeople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(Scanner scan){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"Enter the number of people in your party:"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people =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scan.nextInt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(people &lt;0 || people &gt; 10){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"Error! Party must be between 0 and 10"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people =-1;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}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return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people;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614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ways to validate input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5105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b="1" dirty="0" smtClean="0"/>
              <a:t>Range check (reasonableness check) </a:t>
            </a:r>
            <a:r>
              <a:rPr lang="en-US" sz="2000" dirty="0" smtClean="0"/>
              <a:t>- numbers checked to ensure they are within a range of possible values </a:t>
            </a:r>
          </a:p>
          <a:p>
            <a:pPr marL="914400" lvl="1" indent="-514350"/>
            <a:r>
              <a:rPr lang="en-US" sz="2000" dirty="0" smtClean="0"/>
              <a:t>0 &lt; Bill &lt; 2000   	 0 &lt; people &lt; 10</a:t>
            </a:r>
          </a:p>
          <a:p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Length check: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ensure input is of appropriate length</a:t>
            </a:r>
          </a:p>
          <a:p>
            <a:pPr marL="857250" lvl="1" indent="-457200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Does not apply in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SplitBill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program  </a:t>
            </a:r>
          </a:p>
          <a:p>
            <a:r>
              <a:rPr lang="en-US" sz="2000" b="1" dirty="0" smtClean="0"/>
              <a:t>Type </a:t>
            </a:r>
            <a:r>
              <a:rPr lang="en-US" sz="2000" b="1" dirty="0"/>
              <a:t>check:</a:t>
            </a:r>
            <a:r>
              <a:rPr lang="en-US" sz="2000" dirty="0"/>
              <a:t> input should be checked to ensure it is the data type </a:t>
            </a:r>
            <a:r>
              <a:rPr lang="en-US" sz="2000" dirty="0" smtClean="0"/>
              <a:t>expected</a:t>
            </a:r>
          </a:p>
          <a:p>
            <a:pPr lvl="1"/>
            <a:r>
              <a:rPr lang="en-US" sz="2000" dirty="0" smtClean="0"/>
              <a:t>Bill should be a double, people should be an </a:t>
            </a:r>
            <a:r>
              <a:rPr lang="en-US" sz="2000" dirty="0" err="1" smtClean="0"/>
              <a:t>int</a:t>
            </a:r>
            <a:endParaRPr lang="en-US" sz="2000" dirty="0"/>
          </a:p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Format check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Check that the data is in a specified format (template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914400" lvl="1" indent="-514350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Does not apply in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SplitBill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program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000" b="1" dirty="0" smtClean="0"/>
              <a:t>Arithmetic </a:t>
            </a:r>
            <a:r>
              <a:rPr lang="en-US" sz="2000" b="1" dirty="0"/>
              <a:t>Errors:</a:t>
            </a:r>
            <a:r>
              <a:rPr lang="en-US" sz="2000" dirty="0"/>
              <a:t> variables are checked for values that might cause problems such as </a:t>
            </a:r>
            <a:endParaRPr lang="en-US" sz="2000" dirty="0" smtClean="0"/>
          </a:p>
          <a:p>
            <a:pPr marL="914400" lvl="1" indent="-514350"/>
            <a:r>
              <a:rPr lang="en-US" sz="2000" dirty="0" smtClean="0"/>
              <a:t>People cannot be 0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124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41437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Prevent user from entering incorrect type of data e.g.,</a:t>
            </a:r>
          </a:p>
          <a:p>
            <a:pPr lvl="1"/>
            <a:r>
              <a:rPr lang="en-US" sz="2000" dirty="0" smtClean="0"/>
              <a:t>“hello” for bill or “4.5” for people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066800" y="2209800"/>
            <a:ext cx="8001000" cy="21236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Enter the total bill:</a:t>
            </a:r>
          </a:p>
          <a:p>
            <a:r>
              <a:rPr lang="en-US" sz="1600" dirty="0" smtClean="0">
                <a:solidFill>
                  <a:srgbClr val="00C87D"/>
                </a:solidFill>
                <a:latin typeface="Consolas"/>
              </a:rPr>
              <a:t>hello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Exception in thread "main" </a:t>
            </a:r>
            <a:r>
              <a:rPr lang="en-US" sz="1600" u="sng" dirty="0" err="1" smtClean="0">
                <a:solidFill>
                  <a:srgbClr val="0066CC"/>
                </a:solidFill>
                <a:latin typeface="Consolas"/>
              </a:rPr>
              <a:t>java.util.InputMismatchException</a:t>
            </a:r>
            <a:endParaRPr lang="en-US" sz="1600" u="sng" dirty="0" smtClean="0">
              <a:solidFill>
                <a:srgbClr val="0066CC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at </a:t>
            </a:r>
            <a:r>
              <a:rPr lang="en-US" sz="1600" dirty="0" err="1" smtClean="0">
                <a:solidFill>
                  <a:srgbClr val="FF0000"/>
                </a:solidFill>
                <a:latin typeface="Consolas"/>
              </a:rPr>
              <a:t>java.util.Scanner.throwFor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(Unknown Source)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at </a:t>
            </a:r>
            <a:r>
              <a:rPr lang="en-US" sz="1600" dirty="0" err="1" smtClean="0">
                <a:solidFill>
                  <a:srgbClr val="FF0000"/>
                </a:solidFill>
                <a:latin typeface="Consolas"/>
              </a:rPr>
              <a:t>java.util.Scanner.next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(Unknown Source)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at </a:t>
            </a:r>
            <a:r>
              <a:rPr lang="en-US" sz="1600" dirty="0" err="1" smtClean="0">
                <a:solidFill>
                  <a:srgbClr val="FF0000"/>
                </a:solidFill>
                <a:latin typeface="Consolas"/>
              </a:rPr>
              <a:t>java.util.Scanner.nextDouble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(Unknown Source)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at </a:t>
            </a:r>
            <a:r>
              <a:rPr lang="en-US" sz="1600" dirty="0" err="1" smtClean="0">
                <a:solidFill>
                  <a:srgbClr val="FF0000"/>
                </a:solidFill>
                <a:latin typeface="Consolas"/>
              </a:rPr>
              <a:t>SplitBill.getBill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(</a:t>
            </a:r>
            <a:r>
              <a:rPr lang="en-US" sz="1600" u="sng" dirty="0" smtClean="0">
                <a:solidFill>
                  <a:srgbClr val="0066CC"/>
                </a:solidFill>
                <a:latin typeface="Consolas"/>
              </a:rPr>
              <a:t>SplitBill.java:19</a:t>
            </a:r>
            <a:r>
              <a:rPr lang="en-US" sz="1600" u="sng" dirty="0" smtClean="0">
                <a:solidFill>
                  <a:srgbClr val="FF0000"/>
                </a:solidFill>
                <a:latin typeface="Consolas"/>
              </a:rPr>
              <a:t>)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at </a:t>
            </a:r>
            <a:r>
              <a:rPr lang="en-US" sz="1600" dirty="0" err="1" smtClean="0">
                <a:solidFill>
                  <a:srgbClr val="FF0000"/>
                </a:solidFill>
                <a:latin typeface="Consolas"/>
              </a:rPr>
              <a:t>SplitBill.main</a:t>
            </a:r>
            <a:r>
              <a:rPr lang="en-US" sz="1600" dirty="0" smtClean="0">
                <a:solidFill>
                  <a:srgbClr val="FF0000"/>
                </a:solidFill>
                <a:latin typeface="Consolas"/>
              </a:rPr>
              <a:t>(</a:t>
            </a:r>
            <a:r>
              <a:rPr lang="en-US" sz="1600" u="sng" dirty="0" smtClean="0">
                <a:solidFill>
                  <a:srgbClr val="0066CC"/>
                </a:solidFill>
                <a:latin typeface="Consolas"/>
              </a:rPr>
              <a:t>SplitBill.java:7</a:t>
            </a:r>
            <a:r>
              <a:rPr lang="en-US" sz="1600" u="sng" dirty="0" smtClean="0">
                <a:solidFill>
                  <a:srgbClr val="FF0000"/>
                </a:solidFill>
                <a:latin typeface="Consolas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6800" y="4419600"/>
            <a:ext cx="8077200" cy="2462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Enter the total bill:</a:t>
            </a:r>
          </a:p>
          <a:p>
            <a:r>
              <a:rPr lang="en-US" sz="1400" dirty="0" smtClean="0">
                <a:solidFill>
                  <a:srgbClr val="00C87D"/>
                </a:solidFill>
                <a:latin typeface="Consolas"/>
              </a:rPr>
              <a:t>30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Enter the number of people in your party:</a:t>
            </a:r>
          </a:p>
          <a:p>
            <a:r>
              <a:rPr lang="en-US" sz="1400" dirty="0" smtClean="0">
                <a:solidFill>
                  <a:srgbClr val="00C87D"/>
                </a:solidFill>
                <a:latin typeface="Consolas"/>
              </a:rPr>
              <a:t>4.5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Exception in thread "main" </a:t>
            </a:r>
            <a:r>
              <a:rPr lang="en-US" sz="1400" u="sng" dirty="0" err="1" smtClean="0">
                <a:solidFill>
                  <a:srgbClr val="0066CC"/>
                </a:solidFill>
                <a:latin typeface="Consolas"/>
              </a:rPr>
              <a:t>java.util.InputMismatchException</a:t>
            </a:r>
            <a:endParaRPr lang="en-US" sz="1400" u="sng" dirty="0" smtClean="0">
              <a:solidFill>
                <a:srgbClr val="0066CC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at 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</a:rPr>
              <a:t>java.util.Scanner.throwFor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(Unknown Source)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at 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</a:rPr>
              <a:t>java.util.Scanner.next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(Unknown Source)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at 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</a:rPr>
              <a:t>java.util.Scanner.nextInt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(Unknown Source)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at 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</a:rPr>
              <a:t>java.util.Scanner.nextInt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(Unknown Source)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at 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</a:rPr>
              <a:t>SplitBill.getPeople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(</a:t>
            </a:r>
            <a:r>
              <a:rPr lang="en-US" sz="1400" u="sng" dirty="0" smtClean="0">
                <a:solidFill>
                  <a:srgbClr val="0066CC"/>
                </a:solidFill>
                <a:latin typeface="Consolas"/>
              </a:rPr>
              <a:t>SplitBill.java:33</a:t>
            </a:r>
            <a:r>
              <a:rPr lang="en-US" sz="1400" u="sng" dirty="0" smtClean="0">
                <a:solidFill>
                  <a:srgbClr val="FF0000"/>
                </a:solidFill>
                <a:latin typeface="Consolas"/>
              </a:rPr>
              <a:t>)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at 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</a:rPr>
              <a:t>SplitBill.main</a:t>
            </a:r>
            <a:r>
              <a:rPr lang="en-US" sz="1400" dirty="0" smtClean="0">
                <a:solidFill>
                  <a:srgbClr val="FF0000"/>
                </a:solidFill>
                <a:latin typeface="Consolas"/>
              </a:rPr>
              <a:t>(</a:t>
            </a:r>
            <a:r>
              <a:rPr lang="en-US" sz="1400" u="sng" dirty="0" smtClean="0">
                <a:solidFill>
                  <a:srgbClr val="0066CC"/>
                </a:solidFill>
                <a:latin typeface="Consolas"/>
              </a:rPr>
              <a:t>SplitBill.java:8</a:t>
            </a:r>
            <a:r>
              <a:rPr lang="en-US" sz="1400" u="sng" dirty="0" smtClean="0">
                <a:solidFill>
                  <a:srgbClr val="FF0000"/>
                </a:solidFill>
                <a:latin typeface="Consolas"/>
              </a:rPr>
              <a:t>)</a:t>
            </a:r>
            <a:endParaRPr lang="en-US" sz="1400" dirty="0"/>
          </a:p>
        </p:txBody>
      </p:sp>
      <p:sp>
        <p:nvSpPr>
          <p:cNvPr id="9" name="Right Arrow 8"/>
          <p:cNvSpPr/>
          <p:nvPr/>
        </p:nvSpPr>
        <p:spPr>
          <a:xfrm>
            <a:off x="685800" y="35052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85800" y="59436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6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22437"/>
            <a:ext cx="89154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Before reading input using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nextDouble</a:t>
            </a:r>
            <a:r>
              <a:rPr lang="en-US" sz="2400" dirty="0" smtClean="0"/>
              <a:t> or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nextInt</a:t>
            </a:r>
            <a:r>
              <a:rPr lang="en-US" sz="2400" dirty="0" smtClean="0"/>
              <a:t>, make sure there is a double or </a:t>
            </a:r>
            <a:r>
              <a:rPr lang="en-US" sz="2400" dirty="0" err="1" smtClean="0"/>
              <a:t>int</a:t>
            </a:r>
            <a:r>
              <a:rPr lang="en-US" sz="2400" dirty="0" smtClean="0"/>
              <a:t> to read</a:t>
            </a:r>
          </a:p>
          <a:p>
            <a:endParaRPr lang="en-US" sz="2400" dirty="0" smtClean="0"/>
          </a:p>
          <a:p>
            <a:r>
              <a:rPr lang="en-US" sz="2400" dirty="0" smtClean="0"/>
              <a:t>Useful Scanner methods for this purpose</a:t>
            </a:r>
          </a:p>
          <a:p>
            <a:pPr lvl="1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hasNextInt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hasNextDouble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sz="2400" dirty="0" smtClean="0">
              <a:cs typeface="Consolas" panose="020B0609020204030204" pitchFamily="49" charset="0"/>
            </a:endParaRPr>
          </a:p>
          <a:p>
            <a:r>
              <a:rPr lang="en-US" sz="2400" dirty="0" smtClean="0">
                <a:cs typeface="Consolas" panose="020B0609020204030204" pitchFamily="49" charset="0"/>
              </a:rPr>
              <a:t>If next input is not of the right type skip over it using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next() </a:t>
            </a:r>
            <a:r>
              <a:rPr lang="en-US" sz="2400" dirty="0" smtClean="0">
                <a:cs typeface="Consolas" panose="020B0609020204030204" pitchFamily="49" charset="0"/>
              </a:rPr>
              <a:t>method</a:t>
            </a:r>
          </a:p>
          <a:p>
            <a:pPr marL="457200" lvl="1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34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378089"/>
            <a:ext cx="9601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/** return a bill as a number between 0 and 2000 </a:t>
            </a:r>
          </a:p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 * </a:t>
            </a:r>
            <a:r>
              <a:rPr lang="en-US" b="1" dirty="0" smtClean="0">
                <a:solidFill>
                  <a:srgbClr val="7F9FBF"/>
                </a:solidFill>
                <a:latin typeface="Consolas"/>
              </a:rPr>
              <a:t>@</a:t>
            </a:r>
            <a:r>
              <a:rPr lang="en-US" b="1" dirty="0" err="1" smtClean="0">
                <a:solidFill>
                  <a:srgbClr val="7F9FBF"/>
                </a:solidFill>
                <a:latin typeface="Consolas"/>
              </a:rPr>
              <a:t>param</a:t>
            </a:r>
            <a:r>
              <a:rPr lang="en-US" b="1" dirty="0" smtClean="0">
                <a:solidFill>
                  <a:srgbClr val="3F5FBF"/>
                </a:solidFill>
                <a:latin typeface="Consolas"/>
              </a:rPr>
              <a:t> scan </a:t>
            </a:r>
            <a:r>
              <a:rPr lang="en-US" b="1" dirty="0" smtClean="0">
                <a:solidFill>
                  <a:srgbClr val="7F7F9F"/>
                </a:solidFill>
                <a:latin typeface="Consolas"/>
              </a:rPr>
              <a:t>-</a:t>
            </a:r>
            <a:r>
              <a:rPr lang="en-US" b="1" dirty="0" smtClean="0">
                <a:solidFill>
                  <a:srgbClr val="3F5FBF"/>
                </a:solidFill>
                <a:latin typeface="Consolas"/>
              </a:rPr>
              <a:t> scanner to read user input */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getBill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(Scanner scan){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"Enter the total bill:"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bill=-1;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scan.hasNextDouble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bill =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scan.nextDouble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else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scan.next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//skip over incorrect input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while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(bill&lt;0 || bill &gt; 2000){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"Error! Enter a number between 0 and $2000"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 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scan.hasNextDouble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bill =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scan.nextDouble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 else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scan.next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//skip over incorrect input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 return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bill;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28600" y="38862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28600" y="49530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28600" y="31242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28600" y="57912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0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Update the </a:t>
            </a:r>
            <a:r>
              <a:rPr lang="en-US" sz="2400" dirty="0" err="1" smtClean="0"/>
              <a:t>getPeople</a:t>
            </a:r>
            <a:r>
              <a:rPr lang="en-US" sz="2400" dirty="0" smtClean="0"/>
              <a:t> method to use type checking using </a:t>
            </a:r>
            <a:r>
              <a:rPr lang="en-US" sz="2400" dirty="0" err="1" smtClean="0"/>
              <a:t>has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NextInt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228600" y="2438400"/>
            <a:ext cx="8839200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/**</a:t>
            </a:r>
          </a:p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 * Return a value for people between 1 and 10</a:t>
            </a:r>
          </a:p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 * </a:t>
            </a:r>
            <a:r>
              <a:rPr lang="en-US" b="1" dirty="0" smtClean="0">
                <a:solidFill>
                  <a:srgbClr val="7F9FBF"/>
                </a:solidFill>
                <a:latin typeface="Consolas"/>
              </a:rPr>
              <a:t>@</a:t>
            </a:r>
            <a:r>
              <a:rPr lang="en-US" b="1" dirty="0" err="1" smtClean="0">
                <a:solidFill>
                  <a:srgbClr val="7F9FBF"/>
                </a:solidFill>
                <a:latin typeface="Consolas"/>
              </a:rPr>
              <a:t>param</a:t>
            </a:r>
            <a:r>
              <a:rPr lang="en-US" b="1" dirty="0" smtClean="0">
                <a:solidFill>
                  <a:srgbClr val="3F5FBF"/>
                </a:solidFill>
                <a:latin typeface="Consolas"/>
              </a:rPr>
              <a:t> scan </a:t>
            </a:r>
            <a:r>
              <a:rPr lang="en-US" b="1" dirty="0" smtClean="0">
                <a:solidFill>
                  <a:srgbClr val="7F7F9F"/>
                </a:solidFill>
                <a:latin typeface="Consolas"/>
              </a:rPr>
              <a:t>-</a:t>
            </a:r>
            <a:r>
              <a:rPr lang="en-US" b="1" dirty="0" smtClean="0">
                <a:solidFill>
                  <a:srgbClr val="3F5FBF"/>
                </a:solidFill>
                <a:latin typeface="Consolas"/>
              </a:rPr>
              <a:t> scanner to read user input</a:t>
            </a:r>
          </a:p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 */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getPeople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(Scanner scan){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"Enter the number of people in your party:"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people =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scan.nextInt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while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(people &lt;0 || people &gt; 10){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"Error! Enter an integer between 0 and 10"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people =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scan.nextInt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return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people;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0402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Exercise Solution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95250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Update the </a:t>
            </a:r>
            <a:r>
              <a:rPr lang="en-US" sz="2000" dirty="0" err="1" smtClean="0"/>
              <a:t>getPeople</a:t>
            </a:r>
            <a:r>
              <a:rPr lang="en-US" sz="2000" dirty="0" smtClean="0"/>
              <a:t> method to use type checking using </a:t>
            </a:r>
            <a:r>
              <a:rPr lang="en-US" sz="2000" dirty="0" err="1" smtClean="0"/>
              <a:t>has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NextInt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0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228600" y="1524000"/>
            <a:ext cx="8839200" cy="53553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/** * Return a value for people between 1 and 10</a:t>
            </a:r>
          </a:p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 * </a:t>
            </a:r>
            <a:r>
              <a:rPr lang="en-US" b="1" dirty="0" smtClean="0">
                <a:solidFill>
                  <a:srgbClr val="7F9FBF"/>
                </a:solidFill>
                <a:latin typeface="Consolas"/>
              </a:rPr>
              <a:t>@</a:t>
            </a:r>
            <a:r>
              <a:rPr lang="en-US" b="1" dirty="0" err="1" smtClean="0">
                <a:solidFill>
                  <a:srgbClr val="7F9FBF"/>
                </a:solidFill>
                <a:latin typeface="Consolas"/>
              </a:rPr>
              <a:t>param</a:t>
            </a:r>
            <a:r>
              <a:rPr lang="en-US" b="1" dirty="0" smtClean="0">
                <a:solidFill>
                  <a:srgbClr val="3F5FBF"/>
                </a:solidFill>
                <a:latin typeface="Consolas"/>
              </a:rPr>
              <a:t> scan </a:t>
            </a:r>
            <a:r>
              <a:rPr lang="en-US" b="1" dirty="0" smtClean="0">
                <a:solidFill>
                  <a:srgbClr val="7F7F9F"/>
                </a:solidFill>
                <a:latin typeface="Consolas"/>
              </a:rPr>
              <a:t>-</a:t>
            </a:r>
            <a:r>
              <a:rPr lang="en-US" b="1" dirty="0" smtClean="0">
                <a:solidFill>
                  <a:srgbClr val="3F5FBF"/>
                </a:solidFill>
                <a:latin typeface="Consolas"/>
              </a:rPr>
              <a:t> scanner to read user input</a:t>
            </a:r>
            <a:r>
              <a:rPr lang="en-US" dirty="0" smtClean="0">
                <a:solidFill>
                  <a:srgbClr val="3F5FBF"/>
                </a:solidFill>
                <a:latin typeface="Consolas"/>
              </a:rPr>
              <a:t>*/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getPeople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(Scanner scan){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"Enter the number of people in your party:"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people = -1;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scan.hasNextInt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people =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scan.nextInt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else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scan.next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while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(people &lt;0 || people &gt; 10){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"Error! Enter an integer between 0 and 10"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  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scan.hasNextInt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 people =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scan.nextInt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  else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scan.next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}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 return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people;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28600" y="38862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28600" y="49530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28600" y="31242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28600" y="57912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8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ways to validate input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5105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b="1" dirty="0" smtClean="0"/>
              <a:t>Range check (reasonableness check) </a:t>
            </a:r>
            <a:r>
              <a:rPr lang="en-US" sz="2000" dirty="0" smtClean="0"/>
              <a:t>- numbers checked to ensure they are within a range of possible values </a:t>
            </a:r>
          </a:p>
          <a:p>
            <a:pPr marL="914400" lvl="1" indent="-514350"/>
            <a:r>
              <a:rPr lang="en-US" sz="2000" dirty="0" smtClean="0"/>
              <a:t>0 &lt; Bill &lt; 2000   	 0 &lt; people &lt; 10</a:t>
            </a:r>
          </a:p>
          <a:p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Length check: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ensure input is of appropriate length</a:t>
            </a:r>
          </a:p>
          <a:p>
            <a:pPr marL="857250" lvl="1" indent="-457200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Does not apply in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SplitBill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program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 smtClean="0"/>
              <a:t>Type </a:t>
            </a:r>
            <a:r>
              <a:rPr lang="en-US" sz="2000" b="1" dirty="0"/>
              <a:t>check:</a:t>
            </a:r>
            <a:r>
              <a:rPr lang="en-US" sz="2000" dirty="0"/>
              <a:t> input should be checked to ensure it is the data type </a:t>
            </a:r>
            <a:r>
              <a:rPr lang="en-US" sz="2000" dirty="0" smtClean="0"/>
              <a:t>expected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/>
              <a:t>Bill should be a double, people should be an </a:t>
            </a:r>
            <a:r>
              <a:rPr lang="en-US" sz="2000" dirty="0" err="1" smtClean="0"/>
              <a:t>int</a:t>
            </a:r>
            <a:endParaRPr lang="en-US" sz="2000" dirty="0"/>
          </a:p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Format check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Check that the data is in a specified format (template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914400" lvl="1" indent="-514350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Does not apply in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SplitBill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program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000" b="1" dirty="0" smtClean="0"/>
              <a:t>Arithmetic </a:t>
            </a:r>
            <a:r>
              <a:rPr lang="en-US" sz="2000" b="1" dirty="0"/>
              <a:t>Errors:</a:t>
            </a:r>
            <a:r>
              <a:rPr lang="en-US" sz="2000" dirty="0"/>
              <a:t> variables are checked for values that might cause problems such as </a:t>
            </a:r>
            <a:endParaRPr lang="en-US" sz="2000" dirty="0" smtClean="0"/>
          </a:p>
          <a:p>
            <a:pPr marL="914400" lvl="1" indent="-514350"/>
            <a:r>
              <a:rPr lang="en-US" sz="2000" dirty="0" smtClean="0"/>
              <a:t>People cannot be 0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448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#9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will be entering price of product and the quantity they like to purchase</a:t>
            </a:r>
          </a:p>
          <a:p>
            <a:endParaRPr lang="en-US" dirty="0"/>
          </a:p>
          <a:p>
            <a:r>
              <a:rPr lang="en-US" dirty="0" smtClean="0"/>
              <a:t>You will need to validate price and quantity</a:t>
            </a:r>
          </a:p>
        </p:txBody>
      </p:sp>
    </p:spTree>
    <p:extLst>
      <p:ext uri="{BB962C8B-B14F-4D97-AF65-F5344CB8AC3E}">
        <p14:creationId xmlns:p14="http://schemas.microsoft.com/office/powerpoint/2010/main" val="375946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Improve current solution:        </a:t>
            </a:r>
            <a:br>
              <a:rPr lang="en-US" sz="3600" dirty="0" smtClean="0"/>
            </a:br>
            <a:r>
              <a:rPr lang="en-US" sz="3600" dirty="0" smtClean="0"/>
              <a:t>Using while loops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9067800" cy="5257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while loop to give user multiple opportunities to correct inputs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Now -1 will never be returned, the loop continues until user enters a valid value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28600" y="2430482"/>
            <a:ext cx="8839200" cy="3416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/**return a bill between 0 and 2000  </a:t>
            </a:r>
          </a:p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 *</a:t>
            </a:r>
            <a:r>
              <a:rPr lang="en-US" b="1" dirty="0" smtClean="0">
                <a:solidFill>
                  <a:srgbClr val="7F9FBF"/>
                </a:solidFill>
                <a:latin typeface="Consolas"/>
              </a:rPr>
              <a:t>@</a:t>
            </a:r>
            <a:r>
              <a:rPr lang="en-US" b="1" dirty="0" err="1" smtClean="0">
                <a:solidFill>
                  <a:srgbClr val="7F9FBF"/>
                </a:solidFill>
                <a:latin typeface="Consolas"/>
              </a:rPr>
              <a:t>param</a:t>
            </a:r>
            <a:r>
              <a:rPr lang="en-US" b="1" dirty="0" smtClean="0">
                <a:solidFill>
                  <a:srgbClr val="3F5FBF"/>
                </a:solidFill>
                <a:latin typeface="Consolas"/>
              </a:rPr>
              <a:t> scan – scanner to read user input */</a:t>
            </a:r>
            <a:endParaRPr lang="en-US" dirty="0" smtClean="0">
              <a:solidFill>
                <a:srgbClr val="3F5FBF"/>
              </a:solidFill>
              <a:latin typeface="Consolas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getBill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(Scanner scan){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"Enter the total bill:"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bill =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scan.nextDouble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while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(bill&lt;0 || bill &gt; 2000){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"Error! Enter a bill between 0 and $2000"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bill =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scan.nextDouble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}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return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bill;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5418" y="381000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0" y="2423555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6200" y="411480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8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Improve current solution:        </a:t>
            </a:r>
            <a:br>
              <a:rPr lang="en-US" sz="3600" dirty="0" smtClean="0"/>
            </a:br>
            <a:r>
              <a:rPr lang="en-US" sz="3600" dirty="0" smtClean="0"/>
              <a:t>Using while loops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Benefit: method doing calculations is now even simpler</a:t>
            </a:r>
          </a:p>
          <a:p>
            <a:pPr lvl="1"/>
            <a:r>
              <a:rPr lang="en-US" sz="2000" dirty="0" smtClean="0"/>
              <a:t>We are certain that bill and people are valid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Note:  We did not re-write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getPeople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 smtClean="0"/>
              <a:t>yet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2743200"/>
            <a:ext cx="8839200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 []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Scanner scan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Scanner(System.</a:t>
            </a:r>
            <a:r>
              <a:rPr lang="en-US" b="1" i="1" dirty="0" smtClean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bill = 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getBill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(scan);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people = 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getPeople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(scan);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"Each person owes $"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 + bill/people);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scan.close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6200" y="373380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9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the example of </a:t>
            </a:r>
            <a:r>
              <a:rPr lang="en-US" sz="2400" dirty="0" err="1" smtClean="0"/>
              <a:t>getBill</a:t>
            </a:r>
            <a:r>
              <a:rPr lang="en-US" sz="2400" dirty="0" smtClean="0"/>
              <a:t>() to write </a:t>
            </a:r>
            <a:r>
              <a:rPr lang="en-US" sz="2400" dirty="0" err="1" smtClean="0"/>
              <a:t>getPeople</a:t>
            </a:r>
            <a:r>
              <a:rPr lang="en-US" sz="2400" dirty="0" smtClean="0"/>
              <a:t>() . </a:t>
            </a:r>
          </a:p>
          <a:p>
            <a:pPr lvl="1"/>
            <a:r>
              <a:rPr lang="en-US" sz="2000" dirty="0" smtClean="0"/>
              <a:t>Return a valid value for people (between 0 and 10), allowing user opportunity to correct mistake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28600" y="2743200"/>
            <a:ext cx="8839200" cy="3139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/** return a bill between 0 and 2000 </a:t>
            </a:r>
          </a:p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 * </a:t>
            </a:r>
            <a:r>
              <a:rPr lang="en-US" b="1" dirty="0" smtClean="0">
                <a:solidFill>
                  <a:srgbClr val="7F9FBF"/>
                </a:solidFill>
                <a:latin typeface="Consolas"/>
              </a:rPr>
              <a:t>@</a:t>
            </a:r>
            <a:r>
              <a:rPr lang="en-US" b="1" dirty="0" err="1" smtClean="0">
                <a:solidFill>
                  <a:srgbClr val="7F9FBF"/>
                </a:solidFill>
                <a:latin typeface="Consolas"/>
              </a:rPr>
              <a:t>param</a:t>
            </a:r>
            <a:r>
              <a:rPr lang="en-US" b="1" dirty="0" smtClean="0">
                <a:solidFill>
                  <a:srgbClr val="3F5FBF"/>
                </a:solidFill>
                <a:latin typeface="Consolas"/>
              </a:rPr>
              <a:t> scan </a:t>
            </a:r>
            <a:r>
              <a:rPr lang="en-US" b="1" dirty="0" smtClean="0">
                <a:solidFill>
                  <a:srgbClr val="7F7F9F"/>
                </a:solidFill>
                <a:latin typeface="Consolas"/>
              </a:rPr>
              <a:t>-</a:t>
            </a:r>
            <a:r>
              <a:rPr lang="en-US" b="1" dirty="0" smtClean="0">
                <a:solidFill>
                  <a:srgbClr val="3F5FBF"/>
                </a:solidFill>
                <a:latin typeface="Consolas"/>
              </a:rPr>
              <a:t> scanner to read user input */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getBill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(Scanner scan){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"Enter the total bill:"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bill =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scan.nextDouble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while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(bill&lt;0 || bill &gt; 2000){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"Error! Enter a bill between 0 and $2000:"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bill =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scan.nextDouble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return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bill;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510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Exercise - Solution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the example of </a:t>
            </a:r>
            <a:r>
              <a:rPr lang="en-US" sz="2400" dirty="0" err="1" smtClean="0"/>
              <a:t>getBill</a:t>
            </a:r>
            <a:r>
              <a:rPr lang="en-US" sz="2400" dirty="0" smtClean="0"/>
              <a:t>() to write </a:t>
            </a:r>
            <a:r>
              <a:rPr lang="en-US" sz="2400" dirty="0" err="1" smtClean="0"/>
              <a:t>getPeople</a:t>
            </a:r>
            <a:r>
              <a:rPr lang="en-US" sz="2400" dirty="0" smtClean="0"/>
              <a:t>() . </a:t>
            </a:r>
          </a:p>
          <a:p>
            <a:pPr lvl="1"/>
            <a:r>
              <a:rPr lang="en-US" sz="2000" dirty="0" smtClean="0"/>
              <a:t>Return a valid value for people (between 0 and 10), allowing user opportunity to correct mistake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28600" y="2743200"/>
            <a:ext cx="8839200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/**</a:t>
            </a:r>
          </a:p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 * Return a value for people between 1 and 10</a:t>
            </a:r>
          </a:p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 * </a:t>
            </a:r>
            <a:r>
              <a:rPr lang="en-US" b="1" dirty="0" smtClean="0">
                <a:solidFill>
                  <a:srgbClr val="7F9FBF"/>
                </a:solidFill>
                <a:latin typeface="Consolas"/>
              </a:rPr>
              <a:t>@</a:t>
            </a:r>
            <a:r>
              <a:rPr lang="en-US" b="1" dirty="0" err="1" smtClean="0">
                <a:solidFill>
                  <a:srgbClr val="7F9FBF"/>
                </a:solidFill>
                <a:latin typeface="Consolas"/>
              </a:rPr>
              <a:t>param</a:t>
            </a:r>
            <a:r>
              <a:rPr lang="en-US" b="1" dirty="0" smtClean="0">
                <a:solidFill>
                  <a:srgbClr val="3F5FBF"/>
                </a:solidFill>
                <a:latin typeface="Consolas"/>
              </a:rPr>
              <a:t> scan </a:t>
            </a:r>
            <a:r>
              <a:rPr lang="en-US" b="1" dirty="0" smtClean="0">
                <a:solidFill>
                  <a:srgbClr val="7F7F9F"/>
                </a:solidFill>
                <a:latin typeface="Consolas"/>
              </a:rPr>
              <a:t>-</a:t>
            </a:r>
            <a:r>
              <a:rPr lang="en-US" b="1" dirty="0" smtClean="0">
                <a:solidFill>
                  <a:srgbClr val="3F5FBF"/>
                </a:solidFill>
                <a:latin typeface="Consolas"/>
              </a:rPr>
              <a:t> scanner to read user input</a:t>
            </a:r>
          </a:p>
          <a:p>
            <a:r>
              <a:rPr lang="en-US" dirty="0" smtClean="0">
                <a:solidFill>
                  <a:srgbClr val="3F5FBF"/>
                </a:solidFill>
                <a:latin typeface="Consolas"/>
              </a:rPr>
              <a:t> */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getPeople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(Scanner scan){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"Enter the number of people in your party:"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people =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scan.nextInt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while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(people &lt;0 || people &gt; 10){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"Error! Enter an integer between 0 and 10"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people =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scan.nextInt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return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people;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9794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54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current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Some unattractive qualities of current solution:</a:t>
            </a:r>
          </a:p>
          <a:p>
            <a:pPr lvl="1">
              <a:buBlip>
                <a:blip r:embed="rId2"/>
              </a:buBlip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Multiple if/else statements makes code less readable, cumbersome to update, error prone</a:t>
            </a:r>
          </a:p>
          <a:p>
            <a:pPr lvl="2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Imagine if there were 10 input values instead of just 2</a:t>
            </a:r>
          </a:p>
          <a:p>
            <a:pPr lvl="2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What if some ranges needed to be updated?</a:t>
            </a:r>
          </a:p>
          <a:p>
            <a:pPr lvl="1">
              <a:buBlip>
                <a:blip r:embed="rId2"/>
              </a:buBlip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 user makes a mistake on any input they must start over from the beginning of the program</a:t>
            </a:r>
          </a:p>
          <a:p>
            <a:pPr lvl="2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Imagine making an error on the 10</a:t>
            </a:r>
            <a:r>
              <a:rPr lang="en-US" sz="20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input  value – need to reenter all  values again.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58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to do if input has errors?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495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When input errors are detected the program should immediately reject the request.  </a:t>
            </a:r>
          </a:p>
          <a:p>
            <a:pPr lvl="1"/>
            <a:r>
              <a:rPr lang="en-US" dirty="0" smtClean="0"/>
              <a:t>Do not  attempt to interpret erroneous input into a correct one. Why?</a:t>
            </a:r>
          </a:p>
          <a:p>
            <a:pPr lvl="2"/>
            <a:r>
              <a:rPr lang="en-US" dirty="0" smtClean="0"/>
              <a:t>Malicious user can craft input in a way so that the corrected version is an attack</a:t>
            </a:r>
          </a:p>
          <a:p>
            <a:endParaRPr lang="en-US" dirty="0" smtClean="0"/>
          </a:p>
          <a:p>
            <a:r>
              <a:rPr lang="en-US" dirty="0" smtClean="0"/>
              <a:t>This is called the </a:t>
            </a:r>
            <a:r>
              <a:rPr lang="en-US" dirty="0" smtClean="0">
                <a:solidFill>
                  <a:schemeClr val="accent4"/>
                </a:solidFill>
              </a:rPr>
              <a:t>deny-by-default</a:t>
            </a:r>
            <a:r>
              <a:rPr lang="en-US" dirty="0" smtClean="0"/>
              <a:t> design principal </a:t>
            </a:r>
          </a:p>
          <a:p>
            <a:pPr lvl="1"/>
            <a:r>
              <a:rPr lang="en-US" dirty="0" smtClean="0"/>
              <a:t> anything not explicitly permitted is forbidden.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653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5937</TotalTime>
  <Words>2399</Words>
  <Application>Microsoft Office PowerPoint</Application>
  <PresentationFormat>On-screen Show (4:3)</PresentationFormat>
  <Paragraphs>414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Courier New</vt:lpstr>
      <vt:lpstr>Wingdings</vt:lpstr>
      <vt:lpstr>Office Theme</vt:lpstr>
      <vt:lpstr>Input Validation Summary </vt:lpstr>
      <vt:lpstr>Improving current Solution</vt:lpstr>
      <vt:lpstr>Improve current solution:         Using while loops</vt:lpstr>
      <vt:lpstr>Improve current solution:         Using while loops</vt:lpstr>
      <vt:lpstr>Exercise</vt:lpstr>
      <vt:lpstr>Exercise - Solution</vt:lpstr>
      <vt:lpstr>PowerPoint Presentation</vt:lpstr>
      <vt:lpstr>Improving current Solution</vt:lpstr>
      <vt:lpstr>What to do if input has errors?</vt:lpstr>
      <vt:lpstr>Common ways to validate input data</vt:lpstr>
      <vt:lpstr>Input Validation on Split Bill Program</vt:lpstr>
      <vt:lpstr>Common ways to validate input data</vt:lpstr>
      <vt:lpstr>Range Checks</vt:lpstr>
      <vt:lpstr>Range Checks</vt:lpstr>
      <vt:lpstr>Exercise</vt:lpstr>
      <vt:lpstr>Exercise Solution</vt:lpstr>
      <vt:lpstr>Improving current Solution</vt:lpstr>
      <vt:lpstr>Improve current solution:         Using methods</vt:lpstr>
      <vt:lpstr>Improve current solution:         Using methods</vt:lpstr>
      <vt:lpstr>Exercise</vt:lpstr>
      <vt:lpstr>Exercise Solution</vt:lpstr>
      <vt:lpstr>Common ways to validate input data</vt:lpstr>
      <vt:lpstr>Type Checking</vt:lpstr>
      <vt:lpstr>Type Checking</vt:lpstr>
      <vt:lpstr>Type Checking</vt:lpstr>
      <vt:lpstr>Exercise</vt:lpstr>
      <vt:lpstr>Exercise Solution</vt:lpstr>
      <vt:lpstr>Common ways to validate input data</vt:lpstr>
      <vt:lpstr>Lab #9</vt:lpstr>
    </vt:vector>
  </TitlesOfParts>
  <Company>Le Moyne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Validation and Introduction to Information Security</dc:title>
  <dc:creator>LeMoyne College</dc:creator>
  <cp:lastModifiedBy>IT</cp:lastModifiedBy>
  <cp:revision>75</cp:revision>
  <dcterms:created xsi:type="dcterms:W3CDTF">2016-03-28T23:10:54Z</dcterms:created>
  <dcterms:modified xsi:type="dcterms:W3CDTF">2018-02-14T00:56:46Z</dcterms:modified>
</cp:coreProperties>
</file>