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7" r:id="rId3"/>
    <p:sldId id="318" r:id="rId4"/>
    <p:sldId id="319" r:id="rId5"/>
    <p:sldId id="328" r:id="rId6"/>
    <p:sldId id="326" r:id="rId7"/>
    <p:sldId id="320" r:id="rId8"/>
    <p:sldId id="321" r:id="rId9"/>
    <p:sldId id="295" r:id="rId10"/>
    <p:sldId id="310" r:id="rId11"/>
    <p:sldId id="301" r:id="rId12"/>
    <p:sldId id="323" r:id="rId13"/>
    <p:sldId id="330" r:id="rId14"/>
    <p:sldId id="325" r:id="rId15"/>
    <p:sldId id="311" r:id="rId16"/>
    <p:sldId id="300" r:id="rId17"/>
    <p:sldId id="30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94660"/>
  </p:normalViewPr>
  <p:slideViewPr>
    <p:cSldViewPr>
      <p:cViewPr varScale="1">
        <p:scale>
          <a:sx n="87" d="100"/>
          <a:sy n="87" d="100"/>
        </p:scale>
        <p:origin x="5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040CF-EBCD-4B53-9EC0-A503D1C81772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41E66-FDD9-44F6-9C70-B5202C8A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4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9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AEB4-C911-41C3-9A25-AE9F9D01B641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Information Security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Balancing C.I.A</a:t>
            </a:r>
            <a:br>
              <a:rPr lang="en-US" dirty="0" smtClean="0"/>
            </a:br>
            <a:r>
              <a:rPr lang="en-US" sz="2000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534400" cy="47545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C.I.A </a:t>
            </a:r>
            <a:r>
              <a:rPr lang="en-US" sz="2400" b="1" dirty="0"/>
              <a:t>goals are </a:t>
            </a:r>
            <a:r>
              <a:rPr lang="en-US" sz="2400" b="1" dirty="0" smtClean="0"/>
              <a:t>at </a:t>
            </a:r>
            <a:r>
              <a:rPr lang="en-US" sz="2400" b="1" dirty="0"/>
              <a:t>odds with one </a:t>
            </a:r>
            <a:r>
              <a:rPr lang="en-US" sz="2400" b="1" dirty="0" smtClean="0"/>
              <a:t>another and must be balanced </a:t>
            </a:r>
          </a:p>
          <a:p>
            <a:pPr lvl="1"/>
            <a:r>
              <a:rPr lang="en-US" sz="2000" dirty="0" smtClean="0"/>
              <a:t>Increasing availability usually decreases </a:t>
            </a:r>
            <a:r>
              <a:rPr lang="en-US" sz="2000" dirty="0"/>
              <a:t>confidentiality and </a:t>
            </a:r>
            <a:r>
              <a:rPr lang="en-US" sz="2000" dirty="0" smtClean="0"/>
              <a:t>integrity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400" b="1" dirty="0" smtClean="0"/>
              <a:t>Example 2: Allow users to do queries over </a:t>
            </a:r>
            <a:r>
              <a:rPr lang="en-US" sz="2400" b="1" dirty="0"/>
              <a:t>a </a:t>
            </a:r>
            <a:r>
              <a:rPr lang="en-US" sz="2400" b="1" dirty="0" smtClean="0"/>
              <a:t>population</a:t>
            </a:r>
            <a:r>
              <a:rPr lang="en-US" sz="2400" b="1" dirty="0"/>
              <a:t> </a:t>
            </a:r>
            <a:r>
              <a:rPr lang="en-US" sz="2400" b="1" dirty="0" smtClean="0"/>
              <a:t>(e.g. find the average salary of Le Moyne Employees)</a:t>
            </a:r>
          </a:p>
          <a:p>
            <a:pPr lvl="1"/>
            <a:r>
              <a:rPr lang="en-US" dirty="0" smtClean="0"/>
              <a:t>Good for availability and integrity, bad for confidentiality  </a:t>
            </a:r>
          </a:p>
          <a:p>
            <a:pPr lvl="1"/>
            <a:r>
              <a:rPr lang="en-US" dirty="0" smtClean="0"/>
              <a:t>Queries over a small population can reveal good estimates of salary of one person</a:t>
            </a:r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812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73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Group Discussion</a:t>
            </a:r>
            <a:br>
              <a:rPr lang="en-US" dirty="0" smtClean="0"/>
            </a:br>
            <a:r>
              <a:rPr lang="en-US" sz="2000" dirty="0" smtClean="0"/>
              <a:t>(Balancing CIA)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are security goals C.I.A </a:t>
            </a:r>
            <a:r>
              <a:rPr lang="en-US" dirty="0" smtClean="0"/>
              <a:t>being </a:t>
            </a:r>
            <a:r>
              <a:rPr lang="en-US" dirty="0" smtClean="0"/>
              <a:t>traded off below?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Students are only informed of the average grade of a homework assignment only if more than 10 students submitted it.</a:t>
            </a:r>
          </a:p>
        </p:txBody>
      </p:sp>
    </p:spTree>
    <p:extLst>
      <p:ext uri="{BB962C8B-B14F-4D97-AF65-F5344CB8AC3E}">
        <p14:creationId xmlns:p14="http://schemas.microsoft.com/office/powerpoint/2010/main" val="400502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Perfect Security?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Since C.I.A </a:t>
            </a:r>
            <a:r>
              <a:rPr lang="en-US" sz="2400" dirty="0"/>
              <a:t>goals are often at </a:t>
            </a:r>
            <a:r>
              <a:rPr lang="en-US" sz="2400" dirty="0" smtClean="0"/>
              <a:t>odds it is </a:t>
            </a:r>
            <a:r>
              <a:rPr lang="en-US" sz="2400" b="1" i="1" dirty="0" smtClean="0"/>
              <a:t>impossible</a:t>
            </a:r>
            <a:r>
              <a:rPr lang="en-US" sz="2400" dirty="0" smtClean="0"/>
              <a:t> to design systems with perfect security</a:t>
            </a:r>
          </a:p>
          <a:p>
            <a:endParaRPr lang="en-US" sz="2400" dirty="0" smtClean="0"/>
          </a:p>
          <a:p>
            <a:r>
              <a:rPr lang="en-US" sz="2400" dirty="0" smtClean="0"/>
              <a:t>Our goal is to </a:t>
            </a:r>
            <a:r>
              <a:rPr lang="en-US" sz="2400" i="1" dirty="0" smtClean="0">
                <a:solidFill>
                  <a:srgbClr val="FF0000"/>
                </a:solidFill>
              </a:rPr>
              <a:t>minimize </a:t>
            </a:r>
            <a:r>
              <a:rPr lang="en-US" sz="2400" i="1" dirty="0">
                <a:solidFill>
                  <a:srgbClr val="FF0000"/>
                </a:solidFill>
              </a:rPr>
              <a:t>risk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and to </a:t>
            </a:r>
            <a:r>
              <a:rPr lang="en-US" sz="2400" i="1" dirty="0" smtClean="0">
                <a:solidFill>
                  <a:srgbClr val="FF0000"/>
                </a:solidFill>
              </a:rPr>
              <a:t>be </a:t>
            </a:r>
            <a:r>
              <a:rPr lang="en-US" sz="2400" i="1" dirty="0">
                <a:solidFill>
                  <a:srgbClr val="FF0000"/>
                </a:solidFill>
              </a:rPr>
              <a:t>aware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(as much as is possible) </a:t>
            </a:r>
            <a:r>
              <a:rPr lang="en-US" sz="2400" i="1" dirty="0">
                <a:solidFill>
                  <a:srgbClr val="FF0000"/>
                </a:solidFill>
              </a:rPr>
              <a:t>of the risks </a:t>
            </a:r>
            <a:r>
              <a:rPr lang="en-US" sz="2400" i="1" dirty="0" smtClean="0">
                <a:solidFill>
                  <a:srgbClr val="FF0000"/>
                </a:solidFill>
              </a:rPr>
              <a:t>that remain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7381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1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Concepts that</a:t>
            </a:r>
            <a:br>
              <a:rPr lang="en-US" dirty="0" smtClean="0"/>
            </a:br>
            <a:r>
              <a:rPr lang="en-US" dirty="0" smtClean="0"/>
              <a:t>Support Trust (</a:t>
            </a:r>
            <a:r>
              <a:rPr lang="en-US" dirty="0" err="1" smtClean="0"/>
              <a:t>A.A.A.Nr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 smtClean="0">
                <a:solidFill>
                  <a:srgbClr val="FF0000"/>
                </a:solidFill>
              </a:rPr>
              <a:t>Assurance</a:t>
            </a:r>
          </a:p>
          <a:p>
            <a:pPr lvl="1"/>
            <a:r>
              <a:rPr lang="en-US" sz="2000" dirty="0" smtClean="0"/>
              <a:t>How trust is managed </a:t>
            </a:r>
          </a:p>
          <a:p>
            <a:pPr lvl="2"/>
            <a:r>
              <a:rPr lang="en-US" sz="1600" dirty="0" smtClean="0"/>
              <a:t>Policies (i.e., behavioral expectations)</a:t>
            </a:r>
          </a:p>
          <a:p>
            <a:pPr lvl="2"/>
            <a:r>
              <a:rPr lang="en-US" sz="1600" dirty="0" smtClean="0"/>
              <a:t>Permissions (i.e., behaviors allowed by agents)</a:t>
            </a:r>
          </a:p>
          <a:p>
            <a:pPr lvl="2"/>
            <a:r>
              <a:rPr lang="en-US" sz="1600" dirty="0" smtClean="0"/>
              <a:t>Protections (i.e., mechanisms to enforce policies and permissions)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</a:rPr>
              <a:t>Authenticity</a:t>
            </a:r>
          </a:p>
          <a:p>
            <a:pPr lvl="1"/>
            <a:r>
              <a:rPr lang="en-US" sz="2000" dirty="0" smtClean="0"/>
              <a:t>Ability to determine that statements, policies, and permissions are genuine</a:t>
            </a:r>
          </a:p>
          <a:p>
            <a:pPr lvl="2"/>
            <a:r>
              <a:rPr lang="en-US" sz="1600" dirty="0" smtClean="0"/>
              <a:t>e.g. ATM card and pin authenticates that you have right to make a withdrawal from your account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srgbClr val="FF0000"/>
                </a:solidFill>
              </a:rPr>
              <a:t>Anonymity</a:t>
            </a:r>
          </a:p>
          <a:p>
            <a:pPr lvl="1"/>
            <a:r>
              <a:rPr lang="en-US" sz="2000" dirty="0"/>
              <a:t>Not possible to attribute certain records or transactions to any individual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Non-repudiation (++)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Someone cannot deny something</a:t>
            </a:r>
          </a:p>
          <a:p>
            <a:pPr lvl="2"/>
            <a:r>
              <a:rPr lang="en-US" sz="1600" dirty="0"/>
              <a:t>i.e., a user should be responsible for their actions and should not be able to deny what they have </a:t>
            </a:r>
            <a:r>
              <a:rPr lang="en-US" sz="1600" dirty="0" smtClean="0"/>
              <a:t>done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987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Authenticate?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Authenticate</a:t>
            </a:r>
          </a:p>
          <a:p>
            <a:pPr lvl="1"/>
            <a:r>
              <a:rPr lang="en-US" sz="2400" dirty="0" smtClean="0"/>
              <a:t>Determine if statements</a:t>
            </a:r>
            <a:r>
              <a:rPr lang="en-US" sz="2400" dirty="0"/>
              <a:t>, policies, and permissions </a:t>
            </a:r>
            <a:r>
              <a:rPr lang="en-US" sz="2400" dirty="0" smtClean="0"/>
              <a:t>are genuine</a:t>
            </a:r>
            <a:endParaRPr lang="en-US" sz="2400" dirty="0"/>
          </a:p>
          <a:p>
            <a:pPr lvl="1"/>
            <a:r>
              <a:rPr lang="en-US" sz="2400" dirty="0" smtClean="0"/>
              <a:t>Authentication </a:t>
            </a:r>
            <a:r>
              <a:rPr lang="en-US" sz="2400" dirty="0"/>
              <a:t>can be done based </a:t>
            </a:r>
            <a:r>
              <a:rPr lang="en-US" sz="2400" dirty="0" smtClean="0"/>
              <a:t>on</a:t>
            </a:r>
            <a:endParaRPr lang="en-US" sz="2400" dirty="0"/>
          </a:p>
          <a:p>
            <a:pPr lvl="2"/>
            <a:r>
              <a:rPr lang="en-US" sz="2000" dirty="0"/>
              <a:t>Something you </a:t>
            </a:r>
            <a:r>
              <a:rPr lang="en-US" sz="2000" dirty="0" smtClean="0"/>
              <a:t>know</a:t>
            </a:r>
          </a:p>
          <a:p>
            <a:pPr lvl="3"/>
            <a:r>
              <a:rPr lang="en-US" sz="1600" dirty="0" smtClean="0"/>
              <a:t>e.g., PIN</a:t>
            </a:r>
            <a:r>
              <a:rPr lang="en-US" sz="1600" dirty="0"/>
              <a:t>, </a:t>
            </a:r>
            <a:r>
              <a:rPr lang="en-US" sz="1600" dirty="0" smtClean="0"/>
              <a:t>password</a:t>
            </a:r>
            <a:r>
              <a:rPr lang="en-US" sz="1600" dirty="0"/>
              <a:t>, </a:t>
            </a:r>
            <a:r>
              <a:rPr lang="en-US" sz="1600" dirty="0" smtClean="0"/>
              <a:t>mother's </a:t>
            </a:r>
            <a:r>
              <a:rPr lang="en-US" sz="1600" dirty="0"/>
              <a:t>maiden </a:t>
            </a:r>
            <a:r>
              <a:rPr lang="en-US" sz="1600" dirty="0" smtClean="0"/>
              <a:t>name</a:t>
            </a:r>
            <a:endParaRPr lang="en-US" sz="1600" dirty="0"/>
          </a:p>
          <a:p>
            <a:pPr lvl="2"/>
            <a:r>
              <a:rPr lang="en-US" sz="2000" dirty="0"/>
              <a:t>Something you </a:t>
            </a:r>
            <a:r>
              <a:rPr lang="en-US" sz="2000" dirty="0" smtClean="0"/>
              <a:t>have</a:t>
            </a:r>
          </a:p>
          <a:p>
            <a:pPr lvl="3"/>
            <a:r>
              <a:rPr lang="en-US" sz="1600" dirty="0" smtClean="0"/>
              <a:t>e.g., a </a:t>
            </a:r>
            <a:r>
              <a:rPr lang="en-US" sz="1600" dirty="0"/>
              <a:t>driver's </a:t>
            </a:r>
            <a:r>
              <a:rPr lang="en-US" sz="1600" dirty="0" smtClean="0"/>
              <a:t>license, magnetic </a:t>
            </a:r>
            <a:r>
              <a:rPr lang="en-US" sz="1600" dirty="0"/>
              <a:t>swipe </a:t>
            </a:r>
            <a:r>
              <a:rPr lang="en-US" sz="1600" dirty="0" smtClean="0"/>
              <a:t>card, car keys</a:t>
            </a:r>
            <a:endParaRPr lang="en-US" sz="1600" dirty="0"/>
          </a:p>
          <a:p>
            <a:pPr lvl="2"/>
            <a:r>
              <a:rPr lang="en-US" sz="2000" dirty="0"/>
              <a:t>Something you </a:t>
            </a:r>
            <a:r>
              <a:rPr lang="en-US" sz="2000" dirty="0" smtClean="0"/>
              <a:t>are</a:t>
            </a:r>
          </a:p>
          <a:p>
            <a:pPr lvl="3"/>
            <a:r>
              <a:rPr lang="en-US" sz="1600" dirty="0" smtClean="0"/>
              <a:t>e.g., </a:t>
            </a:r>
            <a:r>
              <a:rPr lang="en-US" sz="1600" dirty="0" smtClean="0"/>
              <a:t>biometrics (fingerprints</a:t>
            </a:r>
            <a:r>
              <a:rPr lang="en-US" sz="1600" dirty="0"/>
              <a:t>, retina scans, etc</a:t>
            </a:r>
            <a:r>
              <a:rPr lang="en-US" sz="1600" dirty="0" smtClean="0"/>
              <a:t>.)</a:t>
            </a:r>
            <a:endParaRPr lang="en-US" sz="1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59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Breaches in </a:t>
            </a:r>
            <a:r>
              <a:rPr lang="en-US" dirty="0" err="1" smtClean="0"/>
              <a:t>A.A.A.Nr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 each scenario d</a:t>
            </a:r>
            <a:r>
              <a:rPr lang="en-US" dirty="0" smtClean="0"/>
              <a:t>escribe </a:t>
            </a:r>
            <a:r>
              <a:rPr lang="en-US" dirty="0"/>
              <a:t>which concept authentication, </a:t>
            </a:r>
            <a:r>
              <a:rPr lang="en-US" dirty="0" smtClean="0"/>
              <a:t>assurance </a:t>
            </a:r>
            <a:r>
              <a:rPr lang="en-US" dirty="0"/>
              <a:t>and </a:t>
            </a:r>
            <a:r>
              <a:rPr lang="en-US" dirty="0" smtClean="0"/>
              <a:t>anonymity </a:t>
            </a:r>
            <a:r>
              <a:rPr lang="en-US" dirty="0"/>
              <a:t>is breached </a:t>
            </a:r>
            <a:r>
              <a:rPr lang="en-US" dirty="0" smtClean="0"/>
              <a:t>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 smtClean="0"/>
              <a:t>individual under 21 </a:t>
            </a:r>
            <a:r>
              <a:rPr lang="en-US" dirty="0"/>
              <a:t>uses a fake ID to get into a bar and buy alcohol.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wait staff takes a customer’s order. When the order is ready, the customer’s name is called and they must walk over to the bar to pick up their order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 individual under 21 goes into a bar and is asked to wear a green band to indicate that they are not allowed to purchase alcohol. The bar is crowded and the bartender misses the green band and allows the individual to purchase alcohol.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0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Class Discussions</a:t>
            </a:r>
            <a:br>
              <a:rPr lang="en-US" dirty="0" smtClean="0"/>
            </a:br>
            <a:r>
              <a:rPr lang="en-US" sz="2000" dirty="0" smtClean="0"/>
              <a:t>(Cybersecurity is inter-disciplinary)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work at a software company and discover a new vulnerability in </a:t>
            </a:r>
            <a:r>
              <a:rPr lang="en-US" dirty="0" smtClean="0"/>
              <a:t>an </a:t>
            </a:r>
            <a:r>
              <a:rPr lang="en-US" dirty="0" smtClean="0"/>
              <a:t>application that is already deployed. Should this be disclosed? </a:t>
            </a:r>
          </a:p>
          <a:p>
            <a:pPr lvl="1"/>
            <a:r>
              <a:rPr lang="en-US" dirty="0" smtClean="0"/>
              <a:t>What are some ethical reasons to disclose?</a:t>
            </a:r>
          </a:p>
          <a:p>
            <a:pPr lvl="1"/>
            <a:r>
              <a:rPr lang="en-US" dirty="0" smtClean="0"/>
              <a:t>What are some ethical reasons not to disclose?</a:t>
            </a:r>
          </a:p>
          <a:p>
            <a:r>
              <a:rPr lang="en-US" dirty="0" smtClean="0"/>
              <a:t>San Bernardino case: FBI had iPhone of suspected shooter</a:t>
            </a:r>
          </a:p>
          <a:p>
            <a:pPr lvl="1"/>
            <a:r>
              <a:rPr lang="en-US" dirty="0" smtClean="0"/>
              <a:t>FBI could not access data on device (it’s data was encrypted)</a:t>
            </a:r>
          </a:p>
          <a:p>
            <a:pPr lvl="1"/>
            <a:r>
              <a:rPr lang="en-US" dirty="0" smtClean="0"/>
              <a:t>Apple did not want to help FBI (by disabling its password policy)</a:t>
            </a:r>
          </a:p>
          <a:p>
            <a:pPr lvl="2"/>
            <a:r>
              <a:rPr lang="en-US" dirty="0" smtClean="0"/>
              <a:t>i.e., after 10 unsuccessful password attempts the device is locked</a:t>
            </a:r>
          </a:p>
          <a:p>
            <a:pPr lvl="1"/>
            <a:r>
              <a:rPr lang="en-US" dirty="0" smtClean="0"/>
              <a:t>What arguments are in favor of the FBI?</a:t>
            </a:r>
          </a:p>
          <a:p>
            <a:pPr lvl="1"/>
            <a:r>
              <a:rPr lang="en-US" dirty="0" smtClean="0"/>
              <a:t>What arguments are in favor of Apple’s position?</a:t>
            </a:r>
          </a:p>
        </p:txBody>
      </p:sp>
    </p:spTree>
    <p:extLst>
      <p:ext uri="{BB962C8B-B14F-4D97-AF65-F5344CB8AC3E}">
        <p14:creationId xmlns:p14="http://schemas.microsoft.com/office/powerpoint/2010/main" val="427348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029200"/>
          </a:xfrm>
        </p:spPr>
        <p:txBody>
          <a:bodyPr>
            <a:noAutofit/>
          </a:bodyPr>
          <a:lstStyle/>
          <a:p>
            <a:pPr lvl="0"/>
            <a:r>
              <a:rPr lang="en-US" sz="1800" dirty="0"/>
              <a:t>Conduct a security review of one of the following </a:t>
            </a:r>
            <a:r>
              <a:rPr lang="en-US" sz="1800" dirty="0" smtClean="0"/>
              <a:t>scenarios</a:t>
            </a:r>
            <a:r>
              <a:rPr lang="en-US" sz="1800" dirty="0"/>
              <a:t> </a:t>
            </a:r>
            <a:r>
              <a:rPr lang="en-US" sz="1800" dirty="0" smtClean="0"/>
              <a:t>by identifying</a:t>
            </a:r>
            <a:endParaRPr lang="en-US" sz="1800" dirty="0"/>
          </a:p>
          <a:p>
            <a:pPr lvl="1"/>
            <a:r>
              <a:rPr lang="en-US" sz="1800" dirty="0" smtClean="0"/>
              <a:t>one </a:t>
            </a:r>
            <a:r>
              <a:rPr lang="en-US" sz="1800" dirty="0"/>
              <a:t>vulnerability </a:t>
            </a:r>
          </a:p>
          <a:p>
            <a:pPr lvl="1"/>
            <a:r>
              <a:rPr lang="en-US" sz="1800" dirty="0" smtClean="0"/>
              <a:t>threats or attackers for </a:t>
            </a:r>
            <a:r>
              <a:rPr lang="en-US" sz="1800" dirty="0"/>
              <a:t>that </a:t>
            </a:r>
            <a:r>
              <a:rPr lang="en-US" sz="1800" dirty="0" smtClean="0"/>
              <a:t>vulnerability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ttack vectors  (i.e. how an attack would be carried out by attacker)</a:t>
            </a:r>
            <a:endParaRPr lang="en-US" sz="1800" dirty="0"/>
          </a:p>
          <a:p>
            <a:pPr lvl="1"/>
            <a:r>
              <a:rPr lang="en-US" sz="1800" dirty="0" smtClean="0"/>
              <a:t>how </a:t>
            </a:r>
            <a:r>
              <a:rPr lang="en-US" sz="1800" dirty="0"/>
              <a:t>risky the vulnerability is</a:t>
            </a:r>
          </a:p>
          <a:p>
            <a:pPr lvl="1"/>
            <a:r>
              <a:rPr lang="en-US" sz="1800" dirty="0" smtClean="0"/>
              <a:t>at </a:t>
            </a:r>
            <a:r>
              <a:rPr lang="en-US" sz="1800" dirty="0"/>
              <a:t>least one entity </a:t>
            </a:r>
            <a:r>
              <a:rPr lang="en-US" sz="1800" dirty="0" smtClean="0"/>
              <a:t>we </a:t>
            </a:r>
            <a:r>
              <a:rPr lang="en-US" sz="1800" dirty="0"/>
              <a:t>trust to not take advantage of the vulnerability</a:t>
            </a:r>
          </a:p>
          <a:p>
            <a:pPr lvl="1"/>
            <a:r>
              <a:rPr lang="en-US" sz="1800" dirty="0" smtClean="0"/>
              <a:t>at </a:t>
            </a:r>
            <a:r>
              <a:rPr lang="en-US" sz="1800" dirty="0"/>
              <a:t>least one possible way to mitigate the vulnerability even if </a:t>
            </a:r>
            <a:r>
              <a:rPr lang="en-US" sz="1800" dirty="0" smtClean="0"/>
              <a:t>entity is </a:t>
            </a:r>
            <a:r>
              <a:rPr lang="en-US" sz="1800" dirty="0" smtClean="0"/>
              <a:t>untrustworthy</a:t>
            </a:r>
            <a:endParaRPr lang="en-US" sz="18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1800" b="1" dirty="0" smtClean="0"/>
              <a:t>Paying with Credit Card at Restaurant </a:t>
            </a:r>
            <a:r>
              <a:rPr lang="en-US" sz="1800" b="1" dirty="0"/>
              <a:t>– </a:t>
            </a:r>
            <a:r>
              <a:rPr lang="en-US" sz="1800" dirty="0"/>
              <a:t>At a sit down restaurant  </a:t>
            </a:r>
            <a:r>
              <a:rPr lang="en-US" sz="1800" dirty="0" smtClean="0"/>
              <a:t>the </a:t>
            </a:r>
            <a:r>
              <a:rPr lang="en-US" sz="1800" dirty="0"/>
              <a:t>waiter/waitress brings </a:t>
            </a:r>
            <a:r>
              <a:rPr lang="en-US" sz="1800" dirty="0" smtClean="0"/>
              <a:t>your bill</a:t>
            </a:r>
            <a:r>
              <a:rPr lang="en-US" sz="1800" dirty="0"/>
              <a:t>, you </a:t>
            </a:r>
            <a:r>
              <a:rPr lang="en-US" sz="1800" dirty="0" smtClean="0"/>
              <a:t>hand over your </a:t>
            </a:r>
            <a:r>
              <a:rPr lang="en-US" sz="1800" dirty="0"/>
              <a:t>credit card, </a:t>
            </a:r>
            <a:r>
              <a:rPr lang="en-US" sz="1800" dirty="0" smtClean="0"/>
              <a:t>the card is taken to the register </a:t>
            </a:r>
            <a:r>
              <a:rPr lang="en-US" sz="1800" dirty="0"/>
              <a:t>to ring up your order and </a:t>
            </a:r>
            <a:r>
              <a:rPr lang="en-US" sz="1800" dirty="0" smtClean="0"/>
              <a:t>brought back </a:t>
            </a:r>
            <a:r>
              <a:rPr lang="en-US" sz="1800" dirty="0"/>
              <a:t>to you in approximately 5 minutes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b="1" dirty="0" smtClean="0"/>
              <a:t>Turkey Trot</a:t>
            </a:r>
            <a:r>
              <a:rPr lang="en-US" sz="1800" dirty="0" smtClean="0"/>
              <a:t> </a:t>
            </a:r>
            <a:r>
              <a:rPr lang="en-US" sz="1800" dirty="0"/>
              <a:t>– You and your cousin decide to run in this year’s turkey trot (good for you!). </a:t>
            </a:r>
            <a:r>
              <a:rPr lang="en-US" sz="1800" dirty="0" smtClean="0"/>
              <a:t>You can register </a:t>
            </a:r>
            <a:r>
              <a:rPr lang="en-US" sz="1800" dirty="0"/>
              <a:t>online up to 3 months prior to the race. On the morning of the race</a:t>
            </a:r>
            <a:r>
              <a:rPr lang="en-US" sz="1800" dirty="0" smtClean="0"/>
              <a:t>,  </a:t>
            </a:r>
            <a:r>
              <a:rPr lang="en-US" sz="1800" dirty="0"/>
              <a:t>pre-registered </a:t>
            </a:r>
            <a:r>
              <a:rPr lang="en-US" sz="1800" dirty="0" smtClean="0"/>
              <a:t>individuals tell </a:t>
            </a:r>
            <a:r>
              <a:rPr lang="en-US" sz="1800" dirty="0"/>
              <a:t>the race officer their </a:t>
            </a:r>
            <a:r>
              <a:rPr lang="en-US" sz="1800" dirty="0" smtClean="0"/>
              <a:t>name. The </a:t>
            </a:r>
            <a:r>
              <a:rPr lang="en-US" sz="1800" dirty="0"/>
              <a:t>race officer checks the list of pre-registrants to make sure the name is on a list, and hands </a:t>
            </a:r>
            <a:r>
              <a:rPr lang="en-US" sz="1800" dirty="0" smtClean="0"/>
              <a:t>over the race  </a:t>
            </a:r>
            <a:r>
              <a:rPr lang="en-US" sz="1800" dirty="0"/>
              <a:t>bib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742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Information Security about?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Society is increasingly more reliant on computers</a:t>
            </a:r>
          </a:p>
          <a:p>
            <a:r>
              <a:rPr lang="en-US" sz="2400" dirty="0" smtClean="0"/>
              <a:t>Placing </a:t>
            </a:r>
            <a:r>
              <a:rPr lang="en-US" sz="2400" dirty="0" smtClean="0">
                <a:solidFill>
                  <a:srgbClr val="FF0000"/>
                </a:solidFill>
              </a:rPr>
              <a:t>trust</a:t>
            </a:r>
            <a:r>
              <a:rPr lang="en-US" sz="2400" dirty="0" smtClean="0"/>
              <a:t> on computer applications is </a:t>
            </a:r>
            <a:r>
              <a:rPr lang="en-US" sz="2400" dirty="0"/>
              <a:t>a necessity </a:t>
            </a:r>
          </a:p>
          <a:p>
            <a:r>
              <a:rPr lang="en-US" sz="2400" dirty="0" smtClean="0"/>
              <a:t>But are all computer systems </a:t>
            </a:r>
            <a:r>
              <a:rPr lang="en-US" sz="2400" dirty="0" smtClean="0">
                <a:solidFill>
                  <a:srgbClr val="FF0000"/>
                </a:solidFill>
              </a:rPr>
              <a:t>trustworthy</a:t>
            </a:r>
            <a:r>
              <a:rPr lang="en-US" sz="2400" dirty="0" smtClean="0"/>
              <a:t>?</a:t>
            </a:r>
          </a:p>
          <a:p>
            <a:pPr lvl="1"/>
            <a:r>
              <a:rPr lang="en-US" sz="2000" dirty="0" smtClean="0"/>
              <a:t>i.e., Do all computer systems deserve our trust?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Trust is placing your confidence in something </a:t>
            </a:r>
            <a:endParaRPr lang="en-US" sz="2000" dirty="0" smtClean="0"/>
          </a:p>
          <a:p>
            <a:r>
              <a:rPr lang="en-US" sz="2400" dirty="0" smtClean="0"/>
              <a:t>Trustworthiness is placing confidence correctly</a:t>
            </a:r>
          </a:p>
          <a:p>
            <a:pPr lvl="1"/>
            <a:r>
              <a:rPr lang="en-US" sz="1800" dirty="0" smtClean="0"/>
              <a:t>Trust is belief </a:t>
            </a:r>
            <a:r>
              <a:rPr lang="en-US" sz="1800" dirty="0"/>
              <a:t>that a system will operate in an expected </a:t>
            </a:r>
            <a:r>
              <a:rPr lang="en-US" sz="1800" dirty="0" smtClean="0"/>
              <a:t>manner with attacks causing </a:t>
            </a:r>
            <a:r>
              <a:rPr lang="en-US" sz="1800" dirty="0"/>
              <a:t>minimal </a:t>
            </a:r>
            <a:r>
              <a:rPr lang="en-US" sz="1800" dirty="0" smtClean="0"/>
              <a:t>damage</a:t>
            </a:r>
            <a:r>
              <a:rPr lang="en-US" sz="1800" dirty="0"/>
              <a:t> </a:t>
            </a:r>
            <a:r>
              <a:rPr lang="en-US" sz="1800" dirty="0" smtClean="0"/>
              <a:t>to system and users</a:t>
            </a:r>
          </a:p>
          <a:p>
            <a:pPr lvl="1"/>
            <a:r>
              <a:rPr lang="en-US" sz="1800" dirty="0" smtClean="0"/>
              <a:t>Trustworthy systems </a:t>
            </a:r>
            <a:r>
              <a:rPr lang="en-US" sz="1800" b="1" dirty="0" smtClean="0"/>
              <a:t>do </a:t>
            </a:r>
            <a:r>
              <a:rPr lang="en-US" sz="1800" dirty="0" smtClean="0"/>
              <a:t>operate in an expected manner and resist damage from attacks</a:t>
            </a:r>
            <a:endParaRPr lang="en-US" sz="1800" b="1" dirty="0" smtClean="0"/>
          </a:p>
          <a:p>
            <a:endParaRPr lang="en-US" sz="2400" dirty="0"/>
          </a:p>
        </p:txBody>
      </p:sp>
      <p:sp>
        <p:nvSpPr>
          <p:cNvPr id="4" name="AutoShape 2" descr="Image result for trustwort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28" y="4887022"/>
            <a:ext cx="2162872" cy="181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tr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47" y="4972050"/>
            <a:ext cx="3203653" cy="17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5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What is Information Security about? </a:t>
            </a:r>
            <a:r>
              <a:rPr lang="en-US" sz="2000" dirty="0" smtClean="0"/>
              <a:t>(cont’d)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Information security studies ways to </a:t>
            </a:r>
            <a:r>
              <a:rPr lang="en-US" sz="2400" dirty="0"/>
              <a:t>make systems </a:t>
            </a:r>
            <a:r>
              <a:rPr lang="en-US" sz="2400" dirty="0" smtClean="0"/>
              <a:t>trustworthy </a:t>
            </a:r>
          </a:p>
          <a:p>
            <a:pPr lvl="1"/>
            <a:r>
              <a:rPr lang="en-US" sz="2000" dirty="0" smtClean="0"/>
              <a:t>By assuring  a computer system will </a:t>
            </a:r>
            <a:r>
              <a:rPr lang="en-US" sz="2000" dirty="0"/>
              <a:t>behave reasonably even in the face of malicious </a:t>
            </a:r>
            <a:r>
              <a:rPr lang="en-US" sz="2000" dirty="0" smtClean="0"/>
              <a:t>attacks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NIST Cybersecurity Framework</a:t>
            </a:r>
          </a:p>
          <a:p>
            <a:pPr lvl="1"/>
            <a:r>
              <a:rPr lang="en-US" dirty="0" smtClean="0"/>
              <a:t>Describes</a:t>
            </a:r>
            <a:r>
              <a:rPr lang="en-US" sz="2000" dirty="0" smtClean="0"/>
              <a:t> five functions of information security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Identify  	(system vulnerabilities, risks)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Protect  	(the system from attacks)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Detect 	(attacks on the system if they occur)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Respond 	(to attacks in a reasonable way)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Recover 	(from attacks to cause minimal damage)</a:t>
            </a:r>
          </a:p>
          <a:p>
            <a:pPr marL="914400" lvl="1" indent="-457200"/>
            <a:r>
              <a:rPr lang="en-US" sz="2000" dirty="0" smtClean="0"/>
              <a:t>Each function contains outcomes and describes use of standards, guidelines and practices</a:t>
            </a:r>
            <a:endParaRPr lang="en-US" sz="2000" dirty="0"/>
          </a:p>
        </p:txBody>
      </p:sp>
      <p:sp>
        <p:nvSpPr>
          <p:cNvPr id="4" name="AutoShape 2" descr="Image result for trustwort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NIST Function #1: </a:t>
            </a:r>
            <a:r>
              <a:rPr lang="en-US" dirty="0" smtClean="0">
                <a:solidFill>
                  <a:srgbClr val="FF0000"/>
                </a:solidFill>
              </a:rPr>
              <a:t>Identify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Vulnerabilities</a:t>
            </a:r>
            <a:endParaRPr lang="en-US" sz="2000" dirty="0"/>
          </a:p>
          <a:p>
            <a:pPr lvl="1"/>
            <a:r>
              <a:rPr lang="en-US" sz="1800" dirty="0" smtClean="0"/>
              <a:t>Weaknesses </a:t>
            </a:r>
            <a:r>
              <a:rPr lang="en-US" sz="1800" dirty="0"/>
              <a:t>in </a:t>
            </a:r>
            <a:r>
              <a:rPr lang="en-US" sz="1800" dirty="0" smtClean="0"/>
              <a:t>system </a:t>
            </a:r>
            <a:r>
              <a:rPr lang="en-US" sz="1800" dirty="0"/>
              <a:t>that </a:t>
            </a:r>
            <a:r>
              <a:rPr lang="en-US" sz="1800" dirty="0" smtClean="0"/>
              <a:t>expose </a:t>
            </a:r>
            <a:r>
              <a:rPr lang="en-US" sz="1800" dirty="0"/>
              <a:t>it to an </a:t>
            </a:r>
            <a:r>
              <a:rPr lang="en-US" sz="1800" dirty="0" smtClean="0"/>
              <a:t>attack</a:t>
            </a:r>
          </a:p>
          <a:p>
            <a:pPr lvl="2"/>
            <a:r>
              <a:rPr lang="en-US" sz="1600" dirty="0" smtClean="0"/>
              <a:t>e.g. using non validated external data allows SQL injection attacks</a:t>
            </a:r>
          </a:p>
          <a:p>
            <a:r>
              <a:rPr lang="en-US" sz="2000" b="1" dirty="0"/>
              <a:t>T</a:t>
            </a:r>
            <a:r>
              <a:rPr lang="en-US" sz="2000" b="1" dirty="0" smtClean="0"/>
              <a:t>hreats</a:t>
            </a:r>
            <a:r>
              <a:rPr lang="en-US" sz="2000" dirty="0" smtClean="0"/>
              <a:t> or </a:t>
            </a:r>
            <a:r>
              <a:rPr lang="en-US" sz="2000" b="1" dirty="0" smtClean="0"/>
              <a:t>attackers</a:t>
            </a:r>
          </a:p>
          <a:p>
            <a:pPr lvl="1"/>
            <a:r>
              <a:rPr lang="en-US" sz="1800" dirty="0" smtClean="0"/>
              <a:t>Adversaries </a:t>
            </a:r>
            <a:r>
              <a:rPr lang="en-US" sz="1800" dirty="0"/>
              <a:t>who may </a:t>
            </a:r>
            <a:r>
              <a:rPr lang="en-US" sz="1800" dirty="0" smtClean="0"/>
              <a:t>exploit vulnerabilities</a:t>
            </a:r>
          </a:p>
          <a:p>
            <a:pPr lvl="2"/>
            <a:r>
              <a:rPr lang="en-US" sz="1600" dirty="0" smtClean="0"/>
              <a:t>Includes unintentional </a:t>
            </a:r>
            <a:r>
              <a:rPr lang="en-US" sz="1600" dirty="0"/>
              <a:t>blunders, hackers, disgruntled employees, organized crime, market competitors, foreign </a:t>
            </a:r>
            <a:r>
              <a:rPr lang="en-US" sz="1600" dirty="0" smtClean="0"/>
              <a:t>nations</a:t>
            </a:r>
          </a:p>
          <a:p>
            <a:pPr lvl="2"/>
            <a:r>
              <a:rPr lang="en-US" sz="1600" dirty="0" smtClean="0"/>
              <a:t>Potential threats </a:t>
            </a:r>
            <a:r>
              <a:rPr lang="en-US" sz="1600" dirty="0"/>
              <a:t>vary based on </a:t>
            </a:r>
            <a:r>
              <a:rPr lang="en-US" sz="1600" dirty="0" smtClean="0"/>
              <a:t>given system</a:t>
            </a:r>
          </a:p>
          <a:p>
            <a:pPr lvl="3"/>
            <a:r>
              <a:rPr lang="en-US" sz="1400" dirty="0" smtClean="0"/>
              <a:t>e.g., student </a:t>
            </a:r>
            <a:r>
              <a:rPr lang="en-US" sz="1400" dirty="0" smtClean="0"/>
              <a:t>grades are </a:t>
            </a:r>
            <a:r>
              <a:rPr lang="en-US" sz="1400" dirty="0" smtClean="0"/>
              <a:t>unlikely to be </a:t>
            </a:r>
            <a:r>
              <a:rPr lang="en-US" sz="1400" dirty="0"/>
              <a:t>targeted by a foreign nation or organized </a:t>
            </a:r>
            <a:r>
              <a:rPr lang="en-US" sz="1400" dirty="0" smtClean="0"/>
              <a:t>crime</a:t>
            </a:r>
          </a:p>
          <a:p>
            <a:r>
              <a:rPr lang="en-US" sz="2000" b="1" i="1" dirty="0" smtClean="0"/>
              <a:t>Risk</a:t>
            </a:r>
            <a:endParaRPr lang="en-US" sz="2000" dirty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expected damage from a </a:t>
            </a:r>
            <a:r>
              <a:rPr lang="en-US" sz="1800" dirty="0" smtClean="0"/>
              <a:t>security violation.</a:t>
            </a:r>
          </a:p>
          <a:p>
            <a:pPr lvl="2"/>
            <a:r>
              <a:rPr lang="en-US" sz="1600" dirty="0" smtClean="0"/>
              <a:t>Includes likelihood </a:t>
            </a:r>
            <a:r>
              <a:rPr lang="en-US" sz="1600" dirty="0"/>
              <a:t>of a vulnerability being exploited and </a:t>
            </a:r>
            <a:r>
              <a:rPr lang="en-US" sz="1600" dirty="0" smtClean="0"/>
              <a:t>cost </a:t>
            </a:r>
            <a:r>
              <a:rPr lang="en-US" sz="1600" dirty="0"/>
              <a:t>of </a:t>
            </a:r>
            <a:r>
              <a:rPr lang="en-US" sz="1600" dirty="0" smtClean="0"/>
              <a:t>damage </a:t>
            </a:r>
          </a:p>
          <a:p>
            <a:pPr lvl="3"/>
            <a:r>
              <a:rPr lang="en-US" sz="1400" dirty="0" smtClean="0"/>
              <a:t>e.g. web </a:t>
            </a:r>
            <a:r>
              <a:rPr lang="en-US" sz="1400" dirty="0"/>
              <a:t>service </a:t>
            </a:r>
            <a:r>
              <a:rPr lang="en-US" sz="1400" dirty="0" smtClean="0"/>
              <a:t>may have vulnerability</a:t>
            </a:r>
            <a:r>
              <a:rPr lang="en-US" sz="1400" dirty="0"/>
              <a:t>, but if it’s not connected to </a:t>
            </a:r>
            <a:r>
              <a:rPr lang="en-US" sz="1400" dirty="0" smtClean="0"/>
              <a:t>network</a:t>
            </a:r>
            <a:r>
              <a:rPr lang="en-US" sz="1400" dirty="0"/>
              <a:t>, </a:t>
            </a:r>
            <a:r>
              <a:rPr lang="en-US" sz="1400" dirty="0" smtClean="0"/>
              <a:t>risk </a:t>
            </a:r>
            <a:r>
              <a:rPr lang="en-US" sz="1400" dirty="0"/>
              <a:t>is </a:t>
            </a:r>
            <a:r>
              <a:rPr lang="en-US" sz="1400" dirty="0" smtClean="0"/>
              <a:t>zero</a:t>
            </a:r>
          </a:p>
          <a:p>
            <a:r>
              <a:rPr lang="en-US" sz="2000" b="1" i="1" dirty="0" smtClean="0"/>
              <a:t>Attack vectors</a:t>
            </a:r>
            <a:endParaRPr lang="en-US" sz="2000" dirty="0"/>
          </a:p>
          <a:p>
            <a:pPr lvl="1"/>
            <a:r>
              <a:rPr lang="en-US" sz="1800" dirty="0" smtClean="0"/>
              <a:t>Describes how attacker could carry </a:t>
            </a:r>
            <a:r>
              <a:rPr lang="en-US" sz="1800" dirty="0"/>
              <a:t>out </a:t>
            </a:r>
            <a:r>
              <a:rPr lang="en-US" sz="1800" dirty="0" smtClean="0"/>
              <a:t>an attack </a:t>
            </a:r>
          </a:p>
          <a:p>
            <a:pPr lvl="2"/>
            <a:r>
              <a:rPr lang="en-US" sz="1600" dirty="0" smtClean="0"/>
              <a:t>e.g., malicious </a:t>
            </a:r>
            <a:r>
              <a:rPr lang="en-US" sz="1600" dirty="0"/>
              <a:t>email </a:t>
            </a:r>
            <a:r>
              <a:rPr lang="en-US" sz="1600" dirty="0" smtClean="0"/>
              <a:t>attachment, SQL </a:t>
            </a:r>
            <a:r>
              <a:rPr lang="en-US" sz="1600" dirty="0"/>
              <a:t>code </a:t>
            </a:r>
            <a:r>
              <a:rPr lang="en-US" sz="1600" dirty="0" smtClean="0"/>
              <a:t>injection, tricking </a:t>
            </a:r>
            <a:r>
              <a:rPr lang="en-US" sz="1600" dirty="0" smtClean="0"/>
              <a:t>human operator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00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What is Information Security about? </a:t>
            </a:r>
            <a:r>
              <a:rPr lang="en-US" sz="2000" dirty="0" smtClean="0"/>
              <a:t>(cont’d)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Information security is a process</a:t>
            </a:r>
          </a:p>
          <a:p>
            <a:pPr lvl="1"/>
            <a:r>
              <a:rPr lang="en-US" dirty="0" smtClean="0"/>
              <a:t>It is never </a:t>
            </a:r>
            <a:r>
              <a:rPr lang="en-US" dirty="0"/>
              <a:t>done! Always trying to </a:t>
            </a:r>
            <a:r>
              <a:rPr lang="en-US" dirty="0" smtClean="0"/>
              <a:t>improve</a:t>
            </a:r>
          </a:p>
          <a:p>
            <a:endParaRPr lang="en-US" dirty="0" smtClean="0"/>
          </a:p>
          <a:p>
            <a:r>
              <a:rPr lang="en-US" dirty="0" smtClean="0"/>
              <a:t>How does this relate to the NIST Cybersecurity Framework?</a:t>
            </a:r>
          </a:p>
          <a:p>
            <a:pPr lvl="1"/>
            <a:r>
              <a:rPr lang="en-US" dirty="0" smtClean="0"/>
              <a:t>Some examples …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Identify</a:t>
            </a:r>
            <a:r>
              <a:rPr lang="en-US" dirty="0" smtClean="0"/>
              <a:t> a vulnerability, adjust system to </a:t>
            </a:r>
            <a:r>
              <a:rPr lang="en-US" dirty="0" smtClean="0">
                <a:solidFill>
                  <a:srgbClr val="FF0000"/>
                </a:solidFill>
              </a:rPr>
              <a:t>protect</a:t>
            </a:r>
            <a:r>
              <a:rPr lang="en-US" dirty="0" smtClean="0"/>
              <a:t> it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Detect</a:t>
            </a:r>
            <a:r>
              <a:rPr lang="en-US" dirty="0" smtClean="0"/>
              <a:t> an attack, </a:t>
            </a:r>
            <a:r>
              <a:rPr lang="en-US" dirty="0" smtClean="0">
                <a:solidFill>
                  <a:srgbClr val="FF0000"/>
                </a:solidFill>
              </a:rPr>
              <a:t>respond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recover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Detect</a:t>
            </a:r>
            <a:r>
              <a:rPr lang="en-US" dirty="0" smtClean="0"/>
              <a:t> an attack, </a:t>
            </a:r>
            <a:r>
              <a:rPr lang="en-US" dirty="0" smtClean="0">
                <a:solidFill>
                  <a:srgbClr val="FF0000"/>
                </a:solidFill>
              </a:rPr>
              <a:t>identify</a:t>
            </a:r>
            <a:r>
              <a:rPr lang="en-US" dirty="0" smtClean="0"/>
              <a:t> attack vector, adjust system to </a:t>
            </a:r>
            <a:r>
              <a:rPr lang="en-US" dirty="0" smtClean="0">
                <a:solidFill>
                  <a:srgbClr val="FF0000"/>
                </a:solidFill>
              </a:rPr>
              <a:t>protect</a:t>
            </a:r>
            <a:r>
              <a:rPr lang="en-US" dirty="0" smtClean="0"/>
              <a:t> it</a:t>
            </a:r>
          </a:p>
        </p:txBody>
      </p:sp>
      <p:sp>
        <p:nvSpPr>
          <p:cNvPr id="4" name="AutoShape 2" descr="Image result for trustwort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Cybersecurity is Inter-disciplinary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Information </a:t>
            </a:r>
            <a:r>
              <a:rPr lang="en-US" sz="2400" dirty="0"/>
              <a:t>security </a:t>
            </a:r>
            <a:r>
              <a:rPr lang="en-US" sz="2400" dirty="0" smtClean="0"/>
              <a:t>requires </a:t>
            </a:r>
            <a:r>
              <a:rPr lang="en-US" sz="2400" dirty="0"/>
              <a:t>more than just technical </a:t>
            </a:r>
            <a:r>
              <a:rPr lang="en-US" sz="2400" dirty="0" smtClean="0"/>
              <a:t>knowledge and solutions</a:t>
            </a:r>
          </a:p>
          <a:p>
            <a:pPr lvl="1"/>
            <a:r>
              <a:rPr lang="en-US" dirty="0" smtClean="0"/>
              <a:t>E.g., Can technology alone solve social engineering attacks?</a:t>
            </a:r>
          </a:p>
          <a:p>
            <a:pPr lvl="2"/>
            <a:r>
              <a:rPr lang="en-US" dirty="0" smtClean="0"/>
              <a:t>Spoofing someone’s email address (phishing attacks)</a:t>
            </a:r>
          </a:p>
          <a:p>
            <a:pPr lvl="2"/>
            <a:r>
              <a:rPr lang="en-US" dirty="0" smtClean="0"/>
              <a:t>spoofing a bank’s web-site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this relate to the NIST Cybersecurity Framework?</a:t>
            </a:r>
          </a:p>
          <a:p>
            <a:pPr lvl="1"/>
            <a:r>
              <a:rPr lang="en-US" dirty="0"/>
              <a:t>Some </a:t>
            </a:r>
            <a:r>
              <a:rPr lang="en-US" dirty="0" smtClean="0"/>
              <a:t>examples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Identify</a:t>
            </a:r>
            <a:r>
              <a:rPr lang="en-US" dirty="0"/>
              <a:t> a </a:t>
            </a:r>
            <a:r>
              <a:rPr lang="en-US" dirty="0" smtClean="0"/>
              <a:t>risk, change a company policy (e.g., long-term retention of data)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Detect</a:t>
            </a:r>
            <a:r>
              <a:rPr lang="en-US" dirty="0"/>
              <a:t> an </a:t>
            </a:r>
            <a:r>
              <a:rPr lang="en-US" dirty="0" smtClean="0"/>
              <a:t>attack</a:t>
            </a:r>
          </a:p>
          <a:p>
            <a:pPr lvl="3"/>
            <a:r>
              <a:rPr lang="en-US" dirty="0" smtClean="0"/>
              <a:t>What is company’s ethical responsibility for contacting affected individuals?</a:t>
            </a:r>
          </a:p>
          <a:p>
            <a:pPr lvl="3"/>
            <a:r>
              <a:rPr lang="en-US" dirty="0" smtClean="0"/>
              <a:t>What is company’s legal responsibility for notifying the public?</a:t>
            </a:r>
          </a:p>
          <a:p>
            <a:pPr lvl="3"/>
            <a:r>
              <a:rPr lang="en-US" dirty="0" smtClean="0"/>
              <a:t>What is the economic impact to the company’s suppliers/partners?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Detect</a:t>
            </a:r>
            <a:r>
              <a:rPr lang="en-US" dirty="0"/>
              <a:t> an </a:t>
            </a:r>
            <a:r>
              <a:rPr lang="en-US" dirty="0" smtClean="0"/>
              <a:t>email phishing attack, modify education strategy of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1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C.I.A = Confidentiality, Integrity, Availability</a:t>
            </a:r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39910"/>
            <a:ext cx="3429000" cy="30512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066800" y="3078540"/>
            <a:ext cx="2556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Confidentiality </a:t>
            </a:r>
            <a:r>
              <a:rPr lang="en-US" sz="2400" dirty="0" smtClean="0"/>
              <a:t> protect data </a:t>
            </a:r>
            <a:r>
              <a:rPr lang="en-US" sz="2400" dirty="0"/>
              <a:t>from unauthorized </a:t>
            </a:r>
            <a:r>
              <a:rPr lang="en-US" sz="2400" dirty="0" smtClean="0"/>
              <a:t>disclosure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905500" y="2861608"/>
            <a:ext cx="262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Integrity</a:t>
            </a:r>
          </a:p>
          <a:p>
            <a:r>
              <a:rPr lang="en-US" sz="2400" dirty="0" smtClean="0"/>
              <a:t>assurance </a:t>
            </a:r>
            <a:r>
              <a:rPr lang="en-US" sz="2400" dirty="0"/>
              <a:t>that data has not been altered </a:t>
            </a:r>
            <a:r>
              <a:rPr lang="en-US" sz="2400" dirty="0" smtClean="0"/>
              <a:t>in </a:t>
            </a:r>
            <a:r>
              <a:rPr lang="en-US" sz="2400" dirty="0"/>
              <a:t>an unauthorized </a:t>
            </a:r>
            <a:r>
              <a:rPr lang="en-US" sz="2400" dirty="0" smtClean="0"/>
              <a:t>way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38400" y="55353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Availability</a:t>
            </a:r>
          </a:p>
          <a:p>
            <a:r>
              <a:rPr lang="en-US" sz="2400" dirty="0" smtClean="0"/>
              <a:t>assurance </a:t>
            </a:r>
            <a:r>
              <a:rPr lang="en-US" sz="2400" dirty="0"/>
              <a:t>that the data/service is accessible </a:t>
            </a:r>
            <a:r>
              <a:rPr lang="en-US" sz="2400" dirty="0" smtClean="0"/>
              <a:t>to those with access to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84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Breaches of C.I.A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Confidentiality</a:t>
            </a:r>
            <a:r>
              <a:rPr lang="en-US" sz="2400" dirty="0" smtClean="0"/>
              <a:t> Breach</a:t>
            </a:r>
          </a:p>
          <a:p>
            <a:pPr marL="457200" lvl="1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ensitive </a:t>
            </a:r>
            <a:r>
              <a:rPr lang="en-US" sz="2000" dirty="0"/>
              <a:t>information </a:t>
            </a:r>
            <a:r>
              <a:rPr lang="en-US" sz="2000" dirty="0" smtClean="0"/>
              <a:t>reaches unauthorized persons</a:t>
            </a:r>
            <a:endParaRPr lang="en-US" sz="20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Integrity</a:t>
            </a:r>
            <a:r>
              <a:rPr lang="en-US" sz="2400" dirty="0" smtClean="0"/>
              <a:t> Breach</a:t>
            </a:r>
          </a:p>
          <a:p>
            <a:pPr marL="457200" lvl="1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ata is fraudulent or altered without authority</a:t>
            </a:r>
          </a:p>
          <a:p>
            <a:r>
              <a:rPr lang="en-US" sz="2400" dirty="0" smtClean="0"/>
              <a:t>Breaches of </a:t>
            </a:r>
            <a:r>
              <a:rPr lang="en-US" sz="2400" dirty="0" smtClean="0">
                <a:solidFill>
                  <a:srgbClr val="FF0000"/>
                </a:solidFill>
              </a:rPr>
              <a:t>availability</a:t>
            </a:r>
          </a:p>
          <a:p>
            <a:pPr marL="457200" lvl="1" indent="0">
              <a:buNone/>
            </a:pPr>
            <a:r>
              <a:rPr lang="en-US" sz="2000" dirty="0" smtClean="0"/>
              <a:t>Losing access to services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Which security goal is violated?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1600" dirty="0"/>
              <a:t>A student’s private discussions with counselor is revealed to a teacher.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1600" dirty="0"/>
              <a:t>A malicious attacker changes the passwords of valid users, preventing them from accessing the site.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1600" dirty="0"/>
              <a:t>A request to transfer $100 from account is changed by attacker to $10,000.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1600" dirty="0" smtClean="0"/>
              <a:t>An </a:t>
            </a:r>
            <a:r>
              <a:rPr lang="en-US" sz="1600" dirty="0"/>
              <a:t>email that looks like it is from your bank but in fact is a phishing attack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1600" dirty="0"/>
              <a:t>A student’s records are released without obtaining student’s permission.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1600" dirty="0" smtClean="0"/>
              <a:t>Not </a:t>
            </a:r>
            <a:r>
              <a:rPr lang="en-US" sz="1600" dirty="0"/>
              <a:t>being able to access a web site if it is under a denial of service </a:t>
            </a:r>
            <a:r>
              <a:rPr lang="en-US" sz="1600" dirty="0" smtClean="0"/>
              <a:t>attack</a:t>
            </a:r>
            <a:endParaRPr lang="en-US" sz="1600" dirty="0"/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52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534400" y="19474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4400" y="43434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4400" y="38100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4400" y="32766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34400" y="49192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25146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C.I.A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534400" cy="47545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C.I.A </a:t>
            </a:r>
            <a:r>
              <a:rPr lang="en-US" sz="2400" b="1" dirty="0"/>
              <a:t>goals are </a:t>
            </a:r>
            <a:r>
              <a:rPr lang="en-US" sz="2400" b="1" dirty="0" smtClean="0"/>
              <a:t>at </a:t>
            </a:r>
            <a:r>
              <a:rPr lang="en-US" sz="2400" b="1" dirty="0"/>
              <a:t>odds with one </a:t>
            </a:r>
            <a:r>
              <a:rPr lang="en-US" sz="2400" b="1" dirty="0" smtClean="0"/>
              <a:t>another and must be balanced </a:t>
            </a:r>
          </a:p>
          <a:p>
            <a:pPr lvl="1"/>
            <a:r>
              <a:rPr lang="en-US" sz="2000" dirty="0" smtClean="0"/>
              <a:t>Increasing availability usually decreases </a:t>
            </a:r>
            <a:r>
              <a:rPr lang="en-US" sz="2000" dirty="0"/>
              <a:t>confidentiality and </a:t>
            </a:r>
            <a:r>
              <a:rPr lang="en-US" sz="2000" dirty="0" smtClean="0"/>
              <a:t>integrity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400" b="1" dirty="0" smtClean="0"/>
              <a:t>Example 1:  Lockout </a:t>
            </a:r>
            <a:r>
              <a:rPr lang="en-US" sz="2400" b="1" dirty="0"/>
              <a:t>a user’s account after several failed password attempts. </a:t>
            </a:r>
            <a:endParaRPr lang="en-US" sz="2400" b="1" dirty="0" smtClean="0"/>
          </a:p>
          <a:p>
            <a:pPr lvl="1"/>
            <a:r>
              <a:rPr lang="en-US" dirty="0" smtClean="0"/>
              <a:t>Good for confidentiality and data integrity, bad for availability</a:t>
            </a:r>
          </a:p>
          <a:p>
            <a:pPr lvl="1"/>
            <a:r>
              <a:rPr lang="en-US" dirty="0" smtClean="0"/>
              <a:t>Is this a  good security policy?</a:t>
            </a:r>
          </a:p>
          <a:p>
            <a:pPr lvl="2"/>
            <a:r>
              <a:rPr lang="en-US" dirty="0" smtClean="0"/>
              <a:t>Yes  for some settings (e.g., email) </a:t>
            </a:r>
          </a:p>
          <a:p>
            <a:pPr lvl="2"/>
            <a:r>
              <a:rPr lang="en-US" dirty="0" smtClean="0"/>
              <a:t>No for others (e.g., medical records systems)</a:t>
            </a:r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812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29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24485</TotalTime>
  <Words>1399</Words>
  <Application>Microsoft Office PowerPoint</Application>
  <PresentationFormat>On-screen Show (4:3)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Introduction to Information Security Principles</vt:lpstr>
      <vt:lpstr>What is Information Security about?</vt:lpstr>
      <vt:lpstr>What is Information Security about? (cont’d)</vt:lpstr>
      <vt:lpstr>NIST Function #1: Identify?</vt:lpstr>
      <vt:lpstr>What is Information Security about? (cont’d)</vt:lpstr>
      <vt:lpstr>Cybersecurity is Inter-disciplinary</vt:lpstr>
      <vt:lpstr>Goals of Security</vt:lpstr>
      <vt:lpstr>Breaches of C.I.A </vt:lpstr>
      <vt:lpstr>Balancing C.I.A</vt:lpstr>
      <vt:lpstr>Balancing C.I.A (cont’d)</vt:lpstr>
      <vt:lpstr>Group Discussion (Balancing CIA)</vt:lpstr>
      <vt:lpstr>Perfect Security?</vt:lpstr>
      <vt:lpstr>Security Concepts that Support Trust (A.A.A.Nr)</vt:lpstr>
      <vt:lpstr>How to Authenticate?</vt:lpstr>
      <vt:lpstr>Breaches in A.A.A.Nr</vt:lpstr>
      <vt:lpstr>Class Discussions (Cybersecurity is inter-disciplinary)</vt:lpstr>
      <vt:lpstr>Group Work</vt:lpstr>
    </vt:vector>
  </TitlesOfParts>
  <Company>Le Moyne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Validation and Introduction to Information Security</dc:title>
  <dc:creator>LeMoyne College</dc:creator>
  <cp:lastModifiedBy>David P Voorhees</cp:lastModifiedBy>
  <cp:revision>136</cp:revision>
  <dcterms:created xsi:type="dcterms:W3CDTF">2016-03-28T23:10:54Z</dcterms:created>
  <dcterms:modified xsi:type="dcterms:W3CDTF">2017-09-25T18:14:24Z</dcterms:modified>
</cp:coreProperties>
</file>