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6"/>
  </p:notesMasterIdLst>
  <p:handoutMasterIdLst>
    <p:handoutMasterId r:id="rId7"/>
  </p:handoutMasterIdLst>
  <p:sldIdLst>
    <p:sldId id="256" r:id="rId2"/>
    <p:sldId id="304" r:id="rId3"/>
    <p:sldId id="302" r:id="rId4"/>
    <p:sldId id="303" r:id="rId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oration" initials="" lastIdx="6" clrIdx="0"/>
  <p:cmAuthor id="1" name="Elisabeth Keati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7" autoAdjust="0"/>
    <p:restoredTop sz="92467" autoAdjust="0"/>
  </p:normalViewPr>
  <p:slideViewPr>
    <p:cSldViewPr snapToObjects="1">
      <p:cViewPr varScale="1">
        <p:scale>
          <a:sx n="85" d="100"/>
          <a:sy n="85" d="100"/>
        </p:scale>
        <p:origin x="11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2" d="100"/>
          <a:sy n="72" d="100"/>
        </p:scale>
        <p:origin x="-2172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8925927"/>
            <a:ext cx="699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Page </a:t>
            </a:r>
            <a:fld id="{0853DD0A-3B40-40CC-8744-A53EA5F55A3E}" type="slidenum">
              <a:rPr lang="en-US" sz="1600" smtClean="0"/>
              <a:pPr algn="ctr"/>
              <a:t>‹#›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699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CSC 175 Introduction to Texting</a:t>
            </a:r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Verdana" pitchFamily="34" charset="0"/>
              </a:defRPr>
            </a:lvl1pPr>
          </a:lstStyle>
          <a:p>
            <a:fld id="{83B35BF3-A3C9-418C-8C29-9BADE89113E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if the class can identify the program design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35BF3-A3C9-418C-8C29-9BADE89113E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1625"/>
            <a:ext cx="7693025" cy="11430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3"/>
            <a:ext cx="76930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394B46-8FB9-43C1-9675-F6846DA04A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30F220-2625-48F8-A7F6-B3280730A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0772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1535113"/>
            <a:ext cx="40386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2174875"/>
            <a:ext cx="40386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892E47-7C7A-44AE-8B18-5B1AB195D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7C9DB1-56A9-4480-AF10-BBF8A0FCF4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D4DCDE-E344-41F6-B98A-B234A352FF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84D800-DE8A-427F-8FBB-A0382CE27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E98F3-3E5E-4EC1-BA23-6558C86C99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1" name="Line 5"/>
          <p:cNvSpPr>
            <a:spLocks noChangeShapeType="1"/>
          </p:cNvSpPr>
          <p:nvPr/>
        </p:nvSpPr>
        <p:spPr bwMode="auto">
          <a:xfrm>
            <a:off x="1371600" y="1524000"/>
            <a:ext cx="7315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1625"/>
            <a:ext cx="7616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88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27213"/>
            <a:ext cx="7616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88107" name="AutoShape 11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88108" name="AutoShape 12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chemeClr val="hlink">
              <a:alpha val="60001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8112" name="Line 16"/>
          <p:cNvSpPr>
            <a:spLocks noChangeShapeType="1"/>
          </p:cNvSpPr>
          <p:nvPr/>
        </p:nvSpPr>
        <p:spPr bwMode="auto">
          <a:xfrm>
            <a:off x="1371600" y="1524000"/>
            <a:ext cx="73152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8113" name="AutoShape 17"/>
          <p:cNvSpPr>
            <a:spLocks noChangeArrowheads="1"/>
          </p:cNvSpPr>
          <p:nvPr/>
        </p:nvSpPr>
        <p:spPr bwMode="auto">
          <a:xfrm>
            <a:off x="-2819400" y="1447800"/>
            <a:ext cx="3657600" cy="3657600"/>
          </a:xfrm>
          <a:custGeom>
            <a:avLst/>
            <a:gdLst>
              <a:gd name="G0" fmla="+- 17444 0 0"/>
              <a:gd name="G1" fmla="+- -28889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49444" y="5172"/>
              </a:cxn>
              <a:cxn ang="0">
                <a:pos x="64000" y="32000"/>
              </a:cxn>
              <a:cxn ang="0">
                <a:pos x="49444" y="58827"/>
              </a:cxn>
              <a:cxn ang="0">
                <a:pos x="49444" y="58827"/>
              </a:cxn>
              <a:cxn ang="0">
                <a:pos x="49443" y="58827"/>
              </a:cxn>
              <a:cxn ang="0">
                <a:pos x="49444" y="58828"/>
              </a:cxn>
              <a:cxn ang="0">
                <a:pos x="49444" y="5172"/>
              </a:cxn>
              <a:cxn ang="0">
                <a:pos x="49443" y="5172"/>
              </a:cxn>
              <a:cxn ang="0">
                <a:pos x="49444" y="5172"/>
              </a:cxn>
            </a:cxnLst>
            <a:rect l="T13" t="T15" r="T17" b="T19"/>
            <a:pathLst>
              <a:path w="64000" h="64000">
                <a:moveTo>
                  <a:pt x="49444" y="5172"/>
                </a:moveTo>
                <a:cubicBezTo>
                  <a:pt x="58522" y="11076"/>
                  <a:pt x="64000" y="21170"/>
                  <a:pt x="64000" y="32000"/>
                </a:cubicBezTo>
                <a:cubicBezTo>
                  <a:pt x="64000" y="42829"/>
                  <a:pt x="58522" y="52923"/>
                  <a:pt x="49444" y="58827"/>
                </a:cubicBezTo>
                <a:cubicBezTo>
                  <a:pt x="49444" y="58827"/>
                  <a:pt x="49443" y="58827"/>
                  <a:pt x="49443" y="58827"/>
                </a:cubicBezTo>
                <a:lnTo>
                  <a:pt x="49444" y="58828"/>
                </a:lnTo>
                <a:lnTo>
                  <a:pt x="49444" y="5172"/>
                </a:lnTo>
                <a:lnTo>
                  <a:pt x="49443" y="5172"/>
                </a:lnTo>
                <a:cubicBezTo>
                  <a:pt x="49443" y="5172"/>
                  <a:pt x="49444" y="5172"/>
                  <a:pt x="49444" y="5172"/>
                </a:cubicBezTo>
                <a:close/>
              </a:path>
            </a:pathLst>
          </a:custGeom>
          <a:solidFill>
            <a:schemeClr val="accent6"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88114" name="AutoShape 18"/>
          <p:cNvSpPr>
            <a:spLocks noChangeArrowheads="1"/>
          </p:cNvSpPr>
          <p:nvPr/>
        </p:nvSpPr>
        <p:spPr bwMode="auto">
          <a:xfrm>
            <a:off x="-3352800" y="0"/>
            <a:ext cx="4038600" cy="4038600"/>
          </a:xfrm>
          <a:custGeom>
            <a:avLst/>
            <a:gdLst>
              <a:gd name="G0" fmla="+- 21057 0 0"/>
              <a:gd name="G1" fmla="+- -28403 0 0"/>
              <a:gd name="G2" fmla="+- 32000 0 0"/>
              <a:gd name="T0" fmla="*/ 32000 32000  1"/>
              <a:gd name="T1" fmla="*/ G0 G0  1"/>
              <a:gd name="T2" fmla="+- 0 T0 T1"/>
              <a:gd name="T3" fmla="sqrt T2"/>
              <a:gd name="G3" fmla="*/ 32000 T3 32000"/>
              <a:gd name="T4" fmla="*/ 32000 32000  1"/>
              <a:gd name="T5" fmla="*/ G1 G1  1"/>
              <a:gd name="T6" fmla="+- 0 T4 T5"/>
              <a:gd name="T7" fmla="sqrt T6"/>
              <a:gd name="G4" fmla="*/ 32000 T7 32000"/>
              <a:gd name="T8" fmla="*/ 32000 32000  1"/>
              <a:gd name="T9" fmla="*/ G2 G2  1"/>
              <a:gd name="T10" fmla="+- 0 T8 T9"/>
              <a:gd name="T11" fmla="sqrt T10"/>
              <a:gd name="G5" fmla="*/ 32000 T11 32000"/>
              <a:gd name="G6" fmla="+- 0 0 G3"/>
              <a:gd name="G7" fmla="+- 0 0 G4"/>
              <a:gd name="G8" fmla="+- 0 0 G5"/>
              <a:gd name="G9" fmla="+- 0 G4 G0"/>
              <a:gd name="G10" fmla="?: G9 G4 G0"/>
              <a:gd name="G11" fmla="?: G9 G1 G6"/>
              <a:gd name="G12" fmla="+- 0 G5 G0"/>
              <a:gd name="G13" fmla="?: G12 G5 G0"/>
              <a:gd name="G14" fmla="?: G12 G2 G3"/>
              <a:gd name="G15" fmla="+- G11 0 1"/>
              <a:gd name="G16" fmla="+- G14 1 0"/>
              <a:gd name="G17" fmla="+- 0 G14 G3"/>
              <a:gd name="G18" fmla="?: G17 G8 G13"/>
              <a:gd name="G19" fmla="?: G17 G0 G13"/>
              <a:gd name="G20" fmla="?: G17 G3 G16"/>
              <a:gd name="G21" fmla="+- 0 G6 G11"/>
              <a:gd name="G22" fmla="?: G21 G7 G10"/>
              <a:gd name="G23" fmla="?: G21 G0 G10"/>
              <a:gd name="G24" fmla="?: G21 G6 G15"/>
              <a:gd name="G25" fmla="min G10 G13"/>
              <a:gd name="G26" fmla="max G8 G7"/>
              <a:gd name="G27" fmla="max G26 G0"/>
              <a:gd name="T12" fmla="+- 0 G27 -32000"/>
              <a:gd name="T13" fmla="*/ T12 w 64000"/>
              <a:gd name="T14" fmla="+- 0 G11 -32000"/>
              <a:gd name="T15" fmla="*/ G11 h 64000"/>
              <a:gd name="T16" fmla="+- 0 G25 -32000"/>
              <a:gd name="T17" fmla="*/ T16 w 64000"/>
              <a:gd name="T18" fmla="+- 0 G14 -32000"/>
              <a:gd name="T19" fmla="*/ G14 h 64000"/>
            </a:gdLst>
            <a:ahLst/>
            <a:cxnLst>
              <a:cxn ang="0">
                <a:pos x="53057" y="7904"/>
              </a:cxn>
              <a:cxn ang="0">
                <a:pos x="64000" y="32000"/>
              </a:cxn>
              <a:cxn ang="0">
                <a:pos x="53057" y="56095"/>
              </a:cxn>
              <a:cxn ang="0">
                <a:pos x="53057" y="56095"/>
              </a:cxn>
              <a:cxn ang="0">
                <a:pos x="53056" y="56095"/>
              </a:cxn>
              <a:cxn ang="0">
                <a:pos x="53057" y="56096"/>
              </a:cxn>
              <a:cxn ang="0">
                <a:pos x="53057" y="7904"/>
              </a:cxn>
              <a:cxn ang="0">
                <a:pos x="53056" y="7904"/>
              </a:cxn>
              <a:cxn ang="0">
                <a:pos x="53057" y="7904"/>
              </a:cxn>
            </a:cxnLst>
            <a:rect l="T13" t="T15" r="T17" b="T19"/>
            <a:pathLst>
              <a:path w="64000" h="64000">
                <a:moveTo>
                  <a:pt x="53057" y="7904"/>
                </a:moveTo>
                <a:cubicBezTo>
                  <a:pt x="60010" y="13981"/>
                  <a:pt x="64000" y="22765"/>
                  <a:pt x="64000" y="32000"/>
                </a:cubicBezTo>
                <a:cubicBezTo>
                  <a:pt x="64000" y="41234"/>
                  <a:pt x="60010" y="50018"/>
                  <a:pt x="53057" y="56095"/>
                </a:cubicBezTo>
                <a:cubicBezTo>
                  <a:pt x="53057" y="56095"/>
                  <a:pt x="53057" y="56095"/>
                  <a:pt x="53056" y="56095"/>
                </a:cubicBezTo>
                <a:lnTo>
                  <a:pt x="53057" y="56096"/>
                </a:lnTo>
                <a:lnTo>
                  <a:pt x="53057" y="7904"/>
                </a:lnTo>
                <a:lnTo>
                  <a:pt x="53056" y="7904"/>
                </a:lnTo>
                <a:cubicBezTo>
                  <a:pt x="53057" y="7904"/>
                  <a:pt x="53057" y="7904"/>
                  <a:pt x="53057" y="7904"/>
                </a:cubicBezTo>
                <a:close/>
              </a:path>
            </a:pathLst>
          </a:custGeom>
          <a:solidFill>
            <a:srgbClr val="00B050">
              <a:alpha val="60001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0" y="6581001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56113" algn="ctr"/>
                <a:tab pos="8912225" algn="r"/>
              </a:tabLst>
            </a:pPr>
            <a:r>
              <a:rPr lang="en-US" sz="1200" dirty="0" smtClean="0"/>
              <a:t>CSC 175	Introduction</a:t>
            </a:r>
            <a:r>
              <a:rPr lang="en-US" sz="1200" baseline="0" dirty="0" smtClean="0"/>
              <a:t> to </a:t>
            </a:r>
            <a:r>
              <a:rPr lang="en-US" sz="1200" dirty="0" smtClean="0"/>
              <a:t>Testing</a:t>
            </a:r>
            <a:r>
              <a:rPr lang="en-US" sz="1200" baseline="0" dirty="0" smtClean="0"/>
              <a:t>	</a:t>
            </a:r>
            <a:fld id="{6D43C504-509A-46A2-AE0E-731591F9702E}" type="slidenum">
              <a:rPr lang="en-US" sz="1200" baseline="0" smtClean="0"/>
              <a:pPr>
                <a:tabLst>
                  <a:tab pos="4456113" algn="ctr"/>
                  <a:tab pos="8912225" algn="r"/>
                </a:tabLst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B05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rgbClr val="777777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rgbClr val="777777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l"/>
        <a:defRPr sz="2000">
          <a:solidFill>
            <a:srgbClr val="777777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1800">
          <a:solidFill>
            <a:srgbClr val="777777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600">
          <a:solidFill>
            <a:srgbClr val="777777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Discussion questions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What is the goal of testing a software program?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During development of a software program, at what point-in-time should we think about testing?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Is there a way we can describe/document software testing?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Testing </a:t>
            </a:r>
            <a:r>
              <a:rPr lang="en-US" sz="2000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Discussion questions with answers</a:t>
            </a:r>
            <a:endParaRPr lang="en-US" sz="2000" dirty="0" smtClean="0"/>
          </a:p>
          <a:p>
            <a:pPr lvl="1"/>
            <a:r>
              <a:rPr lang="en-US" sz="2000" dirty="0" smtClean="0"/>
              <a:t>What is the goal of testing a software program?</a:t>
            </a:r>
          </a:p>
          <a:p>
            <a:pPr lvl="2"/>
            <a:r>
              <a:rPr lang="en-US" sz="1600" dirty="0" smtClean="0"/>
              <a:t>To find as many errors as we can</a:t>
            </a:r>
          </a:p>
          <a:p>
            <a:pPr lvl="2"/>
            <a:r>
              <a:rPr lang="en-US" sz="1600" dirty="0" smtClean="0"/>
              <a:t>It’s impossible to mathematically prove a program is correct</a:t>
            </a:r>
          </a:p>
          <a:p>
            <a:pPr lvl="1"/>
            <a:r>
              <a:rPr lang="en-US" sz="2000" dirty="0" smtClean="0"/>
              <a:t>During development of a software program, at what point-in-time should we think about testing?</a:t>
            </a:r>
          </a:p>
          <a:p>
            <a:pPr lvl="2"/>
            <a:r>
              <a:rPr lang="en-US" sz="1600" dirty="0" smtClean="0"/>
              <a:t>As soon as we begin to understand the problem statement</a:t>
            </a:r>
          </a:p>
          <a:p>
            <a:pPr lvl="2"/>
            <a:r>
              <a:rPr lang="en-US" sz="1600" dirty="0" smtClean="0"/>
              <a:t>Testing should be a part of every development step</a:t>
            </a:r>
          </a:p>
          <a:p>
            <a:pPr lvl="1"/>
            <a:r>
              <a:rPr lang="en-US" sz="2000" dirty="0" smtClean="0"/>
              <a:t>Is there a way we can describe/document software testing?</a:t>
            </a:r>
          </a:p>
          <a:p>
            <a:pPr lvl="2"/>
            <a:r>
              <a:rPr lang="en-US" sz="1600" dirty="0" smtClean="0"/>
              <a:t>Develop/document test cases</a:t>
            </a:r>
          </a:p>
          <a:p>
            <a:pPr lvl="2"/>
            <a:r>
              <a:rPr lang="en-US" sz="1600" dirty="0" smtClean="0"/>
              <a:t>A test case describes the input data and the expected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(basic) Types of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7213"/>
            <a:ext cx="7848600" cy="4114800"/>
          </a:xfrm>
        </p:spPr>
        <p:txBody>
          <a:bodyPr/>
          <a:lstStyle/>
          <a:p>
            <a:r>
              <a:rPr lang="en-US" sz="2400" dirty="0" smtClean="0"/>
              <a:t>Black Box</a:t>
            </a:r>
          </a:p>
          <a:p>
            <a:pPr lvl="1"/>
            <a:r>
              <a:rPr lang="en-US" sz="2000" dirty="0" smtClean="0"/>
              <a:t>Test cases based on problem statement</a:t>
            </a:r>
          </a:p>
          <a:p>
            <a:pPr lvl="2"/>
            <a:r>
              <a:rPr lang="en-US" sz="1600" dirty="0" smtClean="0"/>
              <a:t>i.e., based solely on </a:t>
            </a:r>
            <a:r>
              <a:rPr lang="en-US" sz="1600" b="1" dirty="0" smtClean="0">
                <a:solidFill>
                  <a:srgbClr val="FF0000"/>
                </a:solidFill>
              </a:rPr>
              <a:t>what</a:t>
            </a:r>
            <a:r>
              <a:rPr lang="en-US" sz="1600" dirty="0" smtClean="0"/>
              <a:t> needs to be done</a:t>
            </a:r>
          </a:p>
          <a:p>
            <a:pPr lvl="2"/>
            <a:r>
              <a:rPr lang="en-US" sz="1600" dirty="0" smtClean="0"/>
              <a:t>Developing black box test cases is a great way to </a:t>
            </a:r>
            <a:r>
              <a:rPr lang="en-US" sz="1600" i="1" dirty="0" smtClean="0"/>
              <a:t>confirm your understanding of the </a:t>
            </a:r>
            <a:r>
              <a:rPr lang="en-US" sz="1600" i="1" dirty="0" smtClean="0">
                <a:solidFill>
                  <a:srgbClr val="FFC000"/>
                </a:solidFill>
              </a:rPr>
              <a:t>problem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White Box</a:t>
            </a:r>
          </a:p>
          <a:p>
            <a:pPr lvl="1"/>
            <a:r>
              <a:rPr lang="en-US" sz="2000" dirty="0" smtClean="0"/>
              <a:t>Test cases based on program design &amp; code</a:t>
            </a:r>
          </a:p>
          <a:p>
            <a:pPr lvl="2"/>
            <a:r>
              <a:rPr lang="en-US" sz="1600" dirty="0" smtClean="0"/>
              <a:t>i.e., based solely on </a:t>
            </a:r>
            <a:r>
              <a:rPr lang="en-US" sz="1600" b="1" dirty="0" smtClean="0">
                <a:solidFill>
                  <a:srgbClr val="FF0000"/>
                </a:solidFill>
              </a:rPr>
              <a:t>how</a:t>
            </a:r>
            <a:r>
              <a:rPr lang="en-US" sz="1600" dirty="0" smtClean="0"/>
              <a:t> it is done</a:t>
            </a:r>
          </a:p>
          <a:p>
            <a:pPr lvl="2"/>
            <a:r>
              <a:rPr lang="en-US" sz="1600" dirty="0" smtClean="0"/>
              <a:t>Developing white box test cases is a great way to </a:t>
            </a:r>
            <a:r>
              <a:rPr lang="en-US" sz="1600" i="1" dirty="0" smtClean="0"/>
              <a:t>confirm your understanding of </a:t>
            </a:r>
            <a:r>
              <a:rPr lang="en-US" sz="1600" i="1" dirty="0" smtClean="0"/>
              <a:t>your </a:t>
            </a:r>
            <a:r>
              <a:rPr lang="en-US" sz="1600" i="1" dirty="0" smtClean="0">
                <a:solidFill>
                  <a:srgbClr val="FFC000"/>
                </a:solidFill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Minimum Testing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 you develop black box and white box test cases, you should:</a:t>
            </a:r>
          </a:p>
          <a:p>
            <a:pPr lvl="1"/>
            <a:r>
              <a:rPr lang="en-US" sz="2000" dirty="0" smtClean="0"/>
              <a:t>Ensure each statement is executed at least once</a:t>
            </a:r>
          </a:p>
          <a:p>
            <a:pPr lvl="2"/>
            <a:r>
              <a:rPr lang="en-US" sz="1600" dirty="0" smtClean="0"/>
              <a:t>When you have complex selection logic, this can dramatically increase the number of test cases needed</a:t>
            </a:r>
          </a:p>
          <a:p>
            <a:pPr lvl="1"/>
            <a:r>
              <a:rPr lang="en-US" sz="2000" dirty="0" smtClean="0"/>
              <a:t>Ensure all boundaries of each simple condition are tested</a:t>
            </a:r>
          </a:p>
          <a:p>
            <a:pPr lvl="2"/>
            <a:r>
              <a:rPr lang="en-US" sz="1600" dirty="0" smtClean="0"/>
              <a:t>i.e., this requires (at least) two distinct test cases</a:t>
            </a:r>
          </a:p>
          <a:p>
            <a:pPr lvl="2"/>
            <a:r>
              <a:rPr lang="en-US" sz="1600" dirty="0" smtClean="0"/>
              <a:t>When you have complex Boolean expressions, this can dramatically increase the number of test cases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 open house presentation">
  <a:themeElements>
    <a:clrScheme name="ParentOpnHse 3">
      <a:dk1>
        <a:srgbClr val="000000"/>
      </a:dk1>
      <a:lt1>
        <a:srgbClr val="FFFFFF"/>
      </a:lt1>
      <a:dk2>
        <a:srgbClr val="0000CC"/>
      </a:dk2>
      <a:lt2>
        <a:srgbClr val="434343"/>
      </a:lt2>
      <a:accent1>
        <a:srgbClr val="99CC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CAE2AA"/>
      </a:accent5>
      <a:accent6>
        <a:srgbClr val="E7B900"/>
      </a:accent6>
      <a:hlink>
        <a:srgbClr val="FF0000"/>
      </a:hlink>
      <a:folHlink>
        <a:srgbClr val="808080"/>
      </a:folHlink>
    </a:clrScheme>
    <a:fontScheme name="ParentOpnHse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arentOpnH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entOpnH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entOpnH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 open house presentation</Template>
  <TotalTime>1555</TotalTime>
  <Words>305</Words>
  <Application>Microsoft Office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Georgia</vt:lpstr>
      <vt:lpstr>Times New Roman</vt:lpstr>
      <vt:lpstr>Verdana</vt:lpstr>
      <vt:lpstr>Wingdings</vt:lpstr>
      <vt:lpstr>Class open house presentation</vt:lpstr>
      <vt:lpstr>Introduction to Testing</vt:lpstr>
      <vt:lpstr>Introduction to Testing (cont’d)</vt:lpstr>
      <vt:lpstr>Two (basic) Types of Test Cases</vt:lpstr>
      <vt:lpstr>Minimum Testing Guidelines</vt:lpstr>
    </vt:vector>
  </TitlesOfParts>
  <Manager/>
  <Company>Le Moyne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6 Defining Functions</dc:title>
  <dc:subject/>
  <dc:creator>VoorheDP</dc:creator>
  <cp:keywords/>
  <dc:description/>
  <cp:lastModifiedBy>David P Voorhees</cp:lastModifiedBy>
  <cp:revision>320</cp:revision>
  <cp:lastPrinted>1601-01-01T00:00:00Z</cp:lastPrinted>
  <dcterms:created xsi:type="dcterms:W3CDTF">2010-06-01T14:10:53Z</dcterms:created>
  <dcterms:modified xsi:type="dcterms:W3CDTF">2017-10-23T13:32:25Z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TC010170701033</vt:lpwstr>
  </property>
</Properties>
</file>