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29" r:id="rId1"/>
  </p:sldMasterIdLst>
  <p:notesMasterIdLst>
    <p:notesMasterId r:id="rId6"/>
  </p:notesMasterIdLst>
  <p:handoutMasterIdLst>
    <p:handoutMasterId r:id="rId7"/>
  </p:handoutMasterIdLst>
  <p:sldIdLst>
    <p:sldId id="256" r:id="rId2"/>
    <p:sldId id="277" r:id="rId3"/>
    <p:sldId id="278" r:id="rId4"/>
    <p:sldId id="279" r:id="rId5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4" autoAdjust="0"/>
  </p:normalViewPr>
  <p:slideViewPr>
    <p:cSldViewPr snapToObjects="1">
      <p:cViewPr varScale="1">
        <p:scale>
          <a:sx n="87" d="100"/>
          <a:sy n="87" d="100"/>
        </p:scale>
        <p:origin x="702" y="78"/>
      </p:cViewPr>
      <p:guideLst>
        <p:guide orient="horz" pos="2160"/>
        <p:guide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>
        <p:scale>
          <a:sx n="100" d="100"/>
          <a:sy n="100" d="100"/>
        </p:scale>
        <p:origin x="-1512" y="-72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0" y="0"/>
            <a:ext cx="6985000" cy="524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tabLst>
                <a:tab pos="3252788" algn="ctr"/>
              </a:tabLst>
            </a:pPr>
            <a:r>
              <a:rPr lang="en-US" sz="1400" dirty="0">
                <a:latin typeface="Times New Roman" pitchFamily="18" charset="0"/>
              </a:rPr>
              <a:t>	CSC </a:t>
            </a:r>
            <a:r>
              <a:rPr lang="en-US" sz="1400" dirty="0" smtClean="0">
                <a:latin typeface="Times New Roman" pitchFamily="18" charset="0"/>
              </a:rPr>
              <a:t>276 Object-oriented Software </a:t>
            </a:r>
            <a:r>
              <a:rPr lang="en-US" sz="1400" dirty="0">
                <a:latin typeface="Times New Roman" pitchFamily="18" charset="0"/>
              </a:rPr>
              <a:t>Design</a:t>
            </a:r>
          </a:p>
          <a:p>
            <a:pPr defTabSz="930275">
              <a:tabLst>
                <a:tab pos="3252788" algn="ctr"/>
              </a:tabLst>
            </a:pPr>
            <a:r>
              <a:rPr lang="en-US" sz="1400" dirty="0">
                <a:latin typeface="Times New Roman" pitchFamily="18" charset="0"/>
              </a:rPr>
              <a:t>	Day One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0" y="9036050"/>
            <a:ext cx="6985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spcBef>
                <a:spcPct val="50000"/>
              </a:spcBef>
              <a:tabLst>
                <a:tab pos="3252788" algn="ctr"/>
              </a:tabLst>
            </a:pPr>
            <a:r>
              <a:rPr lang="en-US" sz="1000">
                <a:latin typeface="Times New Roman" pitchFamily="18" charset="0"/>
              </a:rPr>
              <a:t>	Page </a:t>
            </a:r>
            <a:fld id="{F81CEBF6-126F-49D6-AB7D-5B8982910A1D}" type="slidenum">
              <a:rPr lang="en-US" sz="1000">
                <a:latin typeface="Times New Roman" pitchFamily="18" charset="0"/>
              </a:rPr>
              <a:pPr defTabSz="930275">
                <a:spcBef>
                  <a:spcPct val="50000"/>
                </a:spcBef>
                <a:tabLst>
                  <a:tab pos="3252788" algn="ctr"/>
                </a:tabLst>
              </a:pPr>
              <a:t>‹#›</a:t>
            </a:fld>
            <a:endParaRPr lang="en-US" sz="10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895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65138" y="4410075"/>
            <a:ext cx="60547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0" y="0"/>
            <a:ext cx="69850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spcBef>
                <a:spcPct val="50000"/>
              </a:spcBef>
              <a:tabLst>
                <a:tab pos="6569075" algn="r"/>
              </a:tabLst>
            </a:pPr>
            <a:r>
              <a:rPr lang="en-US" sz="1400">
                <a:latin typeface="Times New Roman" pitchFamily="18" charset="0"/>
              </a:rPr>
              <a:t>CSC171 Course Introduction	Page </a:t>
            </a:r>
            <a:fld id="{E06E57EB-5F38-4923-98FC-0446A2F8967B}" type="slidenum">
              <a:rPr lang="en-US" sz="1400">
                <a:latin typeface="Times New Roman" pitchFamily="18" charset="0"/>
              </a:rPr>
              <a:pPr defTabSz="930275">
                <a:spcBef>
                  <a:spcPct val="50000"/>
                </a:spcBef>
                <a:tabLst>
                  <a:tab pos="6569075" algn="r"/>
                </a:tabLst>
              </a:pPr>
              <a:t>‹#›</a:t>
            </a:fld>
            <a:endParaRPr 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6778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Freeform 2"/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/>
            <a:ahLst/>
            <a:cxnLst>
              <a:cxn ang="0">
                <a:pos x="2822" y="0"/>
              </a:cxn>
              <a:cxn ang="0">
                <a:pos x="0" y="975"/>
              </a:cxn>
              <a:cxn ang="0">
                <a:pos x="2169" y="3619"/>
              </a:cxn>
              <a:cxn ang="0">
                <a:pos x="3985" y="1125"/>
              </a:cxn>
              <a:cxn ang="0">
                <a:pos x="2822" y="0"/>
              </a:cxn>
              <a:cxn ang="0">
                <a:pos x="2822" y="0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 anchor="b" anchorCtr="0"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54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275464" name="Group 8"/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275465" name="Freeform 9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66" name="Freeform 10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67" name="Freeform 11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5468" name="Group 12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275469" name="Freeform 13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0" name="Freeform 14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1" name="Freeform 15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2" name="Freeform 16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3" name="Freeform 17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75474" name="Group 18"/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275475" name="Freeform 19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76" name="Freeform 20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77" name="Freeform 21"/>
            <p:cNvSpPr>
              <a:spLocks/>
            </p:cNvSpPr>
            <p:nvPr userDrawn="1"/>
          </p:nvSpPr>
          <p:spPr bwMode="auto">
            <a:xfrm rot="7320404">
              <a:off x="5000" y="2912"/>
              <a:ext cx="416" cy="265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5478" name="Group 22"/>
            <p:cNvGrpSpPr>
              <a:grpSpLocks/>
            </p:cNvGrpSpPr>
            <p:nvPr userDrawn="1"/>
          </p:nvGrpSpPr>
          <p:grpSpPr bwMode="auto">
            <a:xfrm>
              <a:off x="4986" y="2752"/>
              <a:ext cx="468" cy="667"/>
              <a:chOff x="4986" y="2752"/>
              <a:chExt cx="468" cy="667"/>
            </a:xfrm>
          </p:grpSpPr>
          <p:sp>
            <p:nvSpPr>
              <p:cNvPr id="275479" name="Freeform 23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0" name="Freeform 24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1" name="Freeform 25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2" name="Freeform 26"/>
              <p:cNvSpPr>
                <a:spLocks/>
              </p:cNvSpPr>
              <p:nvPr userDrawn="1"/>
            </p:nvSpPr>
            <p:spPr bwMode="auto">
              <a:xfrm rot="7320404">
                <a:off x="5363" y="2874"/>
                <a:ext cx="63" cy="118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3" name="Freeform 27"/>
              <p:cNvSpPr>
                <a:spLocks/>
              </p:cNvSpPr>
              <p:nvPr userDrawn="1"/>
            </p:nvSpPr>
            <p:spPr bwMode="auto">
              <a:xfrm rot="7320404">
                <a:off x="5136" y="3000"/>
                <a:ext cx="193" cy="10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75484" name="Freeform 28"/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256"/>
              </a:cxn>
              <a:cxn ang="0">
                <a:pos x="1560" y="144"/>
              </a:cxn>
              <a:cxn ang="0">
                <a:pos x="1856" y="376"/>
              </a:cxn>
              <a:cxn ang="0">
                <a:pos x="2344" y="152"/>
              </a:cxn>
              <a:cxn ang="0">
                <a:pos x="3536" y="456"/>
              </a:cxn>
              <a:cxn ang="0">
                <a:pos x="4288" y="136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5485" name="Freeform 2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280" y="144"/>
              </a:cxn>
              <a:cxn ang="0">
                <a:pos x="448" y="16"/>
              </a:cxn>
              <a:cxn ang="0">
                <a:pos x="560" y="240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03413"/>
            <a:ext cx="3771900" cy="4344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03413"/>
            <a:ext cx="3771900" cy="4344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Freeform 2"/>
          <p:cNvSpPr>
            <a:spLocks/>
          </p:cNvSpPr>
          <p:nvPr/>
        </p:nvSpPr>
        <p:spPr bwMode="auto">
          <a:xfrm rot="-3172564">
            <a:off x="7987507" y="-15081"/>
            <a:ext cx="1162050" cy="2084387"/>
          </a:xfrm>
          <a:custGeom>
            <a:avLst/>
            <a:gdLst/>
            <a:ahLst/>
            <a:cxnLst>
              <a:cxn ang="0">
                <a:pos x="2903" y="433"/>
              </a:cxn>
              <a:cxn ang="0">
                <a:pos x="2565" y="80"/>
              </a:cxn>
              <a:cxn ang="0">
                <a:pos x="2241" y="0"/>
              </a:cxn>
              <a:cxn ang="0">
                <a:pos x="110" y="2811"/>
              </a:cxn>
              <a:cxn ang="0">
                <a:pos x="110" y="3228"/>
              </a:cxn>
              <a:cxn ang="0">
                <a:pos x="0" y="3631"/>
              </a:cxn>
              <a:cxn ang="0">
                <a:pos x="72" y="3686"/>
              </a:cxn>
              <a:cxn ang="0">
                <a:pos x="441" y="3355"/>
              </a:cxn>
              <a:cxn ang="0">
                <a:pos x="740" y="3228"/>
              </a:cxn>
              <a:cxn ang="0">
                <a:pos x="2903" y="433"/>
              </a:cxn>
              <a:cxn ang="0">
                <a:pos x="2903" y="433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1945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7443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3413"/>
            <a:ext cx="7696200" cy="434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4440" name="Freeform 8"/>
          <p:cNvSpPr>
            <a:spLocks/>
          </p:cNvSpPr>
          <p:nvPr/>
        </p:nvSpPr>
        <p:spPr bwMode="auto">
          <a:xfrm rot="-3172564">
            <a:off x="7992269" y="24607"/>
            <a:ext cx="1165225" cy="2097087"/>
          </a:xfrm>
          <a:custGeom>
            <a:avLst/>
            <a:gdLst/>
            <a:ahLst/>
            <a:cxnLst>
              <a:cxn ang="0">
                <a:pos x="2293" y="0"/>
              </a:cxn>
              <a:cxn ang="0">
                <a:pos x="130" y="2835"/>
              </a:cxn>
              <a:cxn ang="0">
                <a:pos x="131" y="3201"/>
              </a:cxn>
              <a:cxn ang="0">
                <a:pos x="0" y="3633"/>
              </a:cxn>
              <a:cxn ang="0">
                <a:pos x="50" y="3703"/>
              </a:cxn>
              <a:cxn ang="0">
                <a:pos x="422" y="3352"/>
              </a:cxn>
              <a:cxn ang="0">
                <a:pos x="763" y="3220"/>
              </a:cxn>
              <a:cxn ang="0">
                <a:pos x="2911" y="428"/>
              </a:cxn>
              <a:cxn ang="0">
                <a:pos x="2589" y="96"/>
              </a:cxn>
              <a:cxn ang="0">
                <a:pos x="2293" y="0"/>
              </a:cxn>
              <a:cxn ang="0">
                <a:pos x="2293" y="0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4441" name="Freeform 9"/>
          <p:cNvSpPr>
            <a:spLocks/>
          </p:cNvSpPr>
          <p:nvPr/>
        </p:nvSpPr>
        <p:spPr bwMode="auto">
          <a:xfrm rot="-3172564">
            <a:off x="7927975" y="192088"/>
            <a:ext cx="1025525" cy="1571625"/>
          </a:xfrm>
          <a:custGeom>
            <a:avLst/>
            <a:gdLst/>
            <a:ahLst/>
            <a:cxnLst>
              <a:cxn ang="0">
                <a:pos x="0" y="2485"/>
              </a:cxn>
              <a:cxn ang="0">
                <a:pos x="432" y="2553"/>
              </a:cxn>
              <a:cxn ang="0">
                <a:pos x="736" y="2777"/>
              </a:cxn>
              <a:cxn ang="0">
                <a:pos x="2561" y="399"/>
              </a:cxn>
              <a:cxn ang="0">
                <a:pos x="2118" y="82"/>
              </a:cxn>
              <a:cxn ang="0">
                <a:pos x="1898" y="0"/>
              </a:cxn>
              <a:cxn ang="0">
                <a:pos x="0" y="2485"/>
              </a:cxn>
              <a:cxn ang="0">
                <a:pos x="0" y="248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74469" name="Group 37"/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274470" name="Freeform 3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4471" name="Freeform 3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4472" name="Group 40"/>
          <p:cNvGrpSpPr>
            <a:grpSpLocks/>
          </p:cNvGrpSpPr>
          <p:nvPr/>
        </p:nvGrpSpPr>
        <p:grpSpPr bwMode="auto">
          <a:xfrm>
            <a:off x="7467600" y="90488"/>
            <a:ext cx="2133600" cy="1911350"/>
            <a:chOff x="4610" y="57"/>
            <a:chExt cx="1344" cy="1204"/>
          </a:xfrm>
        </p:grpSpPr>
        <p:grpSp>
          <p:nvGrpSpPr>
            <p:cNvPr id="274473" name="Group 41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274474" name="Freeform 42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/>
                <a:ahLst/>
                <a:cxnLst>
                  <a:cxn ang="0">
                    <a:pos x="123" y="9"/>
                  </a:cxn>
                  <a:cxn ang="0">
                    <a:pos x="131" y="342"/>
                  </a:cxn>
                  <a:cxn ang="0">
                    <a:pos x="0" y="806"/>
                  </a:cxn>
                  <a:cxn ang="0">
                    <a:pos x="79" y="789"/>
                  </a:cxn>
                  <a:cxn ang="0">
                    <a:pos x="218" y="376"/>
                  </a:cxn>
                  <a:cxn ang="0">
                    <a:pos x="245" y="0"/>
                  </a:cxn>
                  <a:cxn ang="0">
                    <a:pos x="123" y="9"/>
                  </a:cxn>
                  <a:cxn ang="0">
                    <a:pos x="123" y="9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4475" name="Group 43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274476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98" y="184"/>
                    </a:cxn>
                    <a:cxn ang="0">
                      <a:pos x="500" y="349"/>
                    </a:cxn>
                    <a:cxn ang="0">
                      <a:pos x="604" y="140"/>
                    </a:cxn>
                    <a:cxn ang="0">
                      <a:pos x="359" y="9"/>
                    </a:cxn>
                    <a:cxn ang="0">
                      <a:pos x="464" y="184"/>
                    </a:cxn>
                    <a:cxn ang="0">
                      <a:pos x="131" y="17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77" name="Freeform 45"/>
                <p:cNvSpPr>
                  <a:spLocks/>
                </p:cNvSpPr>
                <p:nvPr userDrawn="1"/>
              </p:nvSpPr>
              <p:spPr bwMode="auto">
                <a:xfrm rot="-3172564">
                  <a:off x="5048" y="332"/>
                  <a:ext cx="269" cy="438"/>
                </a:xfrm>
                <a:custGeom>
                  <a:avLst/>
                  <a:gdLst/>
                  <a:ahLst/>
                  <a:cxnLst>
                    <a:cxn ang="0">
                      <a:pos x="741" y="129"/>
                    </a:cxn>
                    <a:cxn ang="0">
                      <a:pos x="485" y="352"/>
                    </a:cxn>
                    <a:cxn ang="0">
                      <a:pos x="163" y="762"/>
                    </a:cxn>
                    <a:cxn ang="0">
                      <a:pos x="0" y="1101"/>
                    </a:cxn>
                    <a:cxn ang="0">
                      <a:pos x="59" y="1230"/>
                    </a:cxn>
                    <a:cxn ang="0">
                      <a:pos x="262" y="1201"/>
                    </a:cxn>
                    <a:cxn ang="0">
                      <a:pos x="578" y="914"/>
                    </a:cxn>
                    <a:cxn ang="0">
                      <a:pos x="876" y="534"/>
                    </a:cxn>
                    <a:cxn ang="0">
                      <a:pos x="1034" y="270"/>
                    </a:cxn>
                    <a:cxn ang="0">
                      <a:pos x="1064" y="84"/>
                    </a:cxn>
                    <a:cxn ang="0">
                      <a:pos x="977" y="0"/>
                    </a:cxn>
                    <a:cxn ang="0">
                      <a:pos x="836" y="65"/>
                    </a:cxn>
                    <a:cxn ang="0">
                      <a:pos x="969" y="107"/>
                    </a:cxn>
                    <a:cxn ang="0">
                      <a:pos x="876" y="352"/>
                    </a:cxn>
                    <a:cxn ang="0">
                      <a:pos x="690" y="656"/>
                    </a:cxn>
                    <a:cxn ang="0">
                      <a:pos x="350" y="1008"/>
                    </a:cxn>
                    <a:cxn ang="0">
                      <a:pos x="116" y="1114"/>
                    </a:cxn>
                    <a:cxn ang="0">
                      <a:pos x="135" y="943"/>
                    </a:cxn>
                    <a:cxn ang="0">
                      <a:pos x="437" y="504"/>
                    </a:cxn>
                    <a:cxn ang="0">
                      <a:pos x="831" y="118"/>
                    </a:cxn>
                    <a:cxn ang="0">
                      <a:pos x="741" y="129"/>
                    </a:cxn>
                    <a:cxn ang="0">
                      <a:pos x="741" y="129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78" name="Freeform 46"/>
                <p:cNvSpPr>
                  <a:spLocks/>
                </p:cNvSpPr>
                <p:nvPr userDrawn="1"/>
              </p:nvSpPr>
              <p:spPr bwMode="auto">
                <a:xfrm rot="-3172564">
                  <a:off x="4858" y="182"/>
                  <a:ext cx="505" cy="898"/>
                </a:xfrm>
                <a:custGeom>
                  <a:avLst/>
                  <a:gdLst/>
                  <a:ahLst/>
                  <a:cxnLst>
                    <a:cxn ang="0">
                      <a:pos x="1941" y="0"/>
                    </a:cxn>
                    <a:cxn ang="0">
                      <a:pos x="0" y="2521"/>
                    </a:cxn>
                    <a:cxn ang="0">
                      <a:pos x="192" y="2450"/>
                    </a:cxn>
                    <a:cxn ang="0">
                      <a:pos x="2002" y="61"/>
                    </a:cxn>
                    <a:cxn ang="0">
                      <a:pos x="1941" y="0"/>
                    </a:cxn>
                    <a:cxn ang="0">
                      <a:pos x="1941" y="0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79" name="Freeform 47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/>
                  <a:ahLst/>
                  <a:cxnLst>
                    <a:cxn ang="0">
                      <a:pos x="95" y="2844"/>
                    </a:cxn>
                    <a:cxn ang="0">
                      <a:pos x="394" y="2834"/>
                    </a:cxn>
                    <a:cxn ang="0">
                      <a:pos x="821" y="3009"/>
                    </a:cxn>
                    <a:cxn ang="0">
                      <a:pos x="681" y="2817"/>
                    </a:cxn>
                    <a:cxn ang="0">
                      <a:pos x="367" y="2703"/>
                    </a:cxn>
                    <a:cxn ang="0">
                      <a:pos x="637" y="2720"/>
                    </a:cxn>
                    <a:cxn ang="0">
                      <a:pos x="979" y="2870"/>
                    </a:cxn>
                    <a:cxn ang="0">
                      <a:pos x="2859" y="420"/>
                    </a:cxn>
                    <a:cxn ang="0">
                      <a:pos x="2578" y="148"/>
                    </a:cxn>
                    <a:cxn ang="0">
                      <a:pos x="2308" y="0"/>
                    </a:cxn>
                    <a:cxn ang="0">
                      <a:pos x="2692" y="78"/>
                    </a:cxn>
                    <a:cxn ang="0">
                      <a:pos x="3007" y="428"/>
                    </a:cxn>
                    <a:cxn ang="0">
                      <a:pos x="831" y="3273"/>
                    </a:cxn>
                    <a:cxn ang="0">
                      <a:pos x="481" y="3412"/>
                    </a:cxn>
                    <a:cxn ang="0">
                      <a:pos x="105" y="3771"/>
                    </a:cxn>
                    <a:cxn ang="0">
                      <a:pos x="0" y="3667"/>
                    </a:cxn>
                    <a:cxn ang="0">
                      <a:pos x="131" y="3631"/>
                    </a:cxn>
                    <a:cxn ang="0">
                      <a:pos x="376" y="3385"/>
                    </a:cxn>
                    <a:cxn ang="0">
                      <a:pos x="165" y="3273"/>
                    </a:cxn>
                    <a:cxn ang="0">
                      <a:pos x="165" y="3176"/>
                    </a:cxn>
                    <a:cxn ang="0">
                      <a:pos x="411" y="3298"/>
                    </a:cxn>
                    <a:cxn ang="0">
                      <a:pos x="411" y="3186"/>
                    </a:cxn>
                    <a:cxn ang="0">
                      <a:pos x="603" y="3220"/>
                    </a:cxn>
                    <a:cxn ang="0">
                      <a:pos x="428" y="3079"/>
                    </a:cxn>
                    <a:cxn ang="0">
                      <a:pos x="629" y="3062"/>
                    </a:cxn>
                    <a:cxn ang="0">
                      <a:pos x="95" y="2844"/>
                    </a:cxn>
                    <a:cxn ang="0">
                      <a:pos x="95" y="2844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0" name="Freeform 48"/>
                <p:cNvSpPr>
                  <a:spLocks/>
                </p:cNvSpPr>
                <p:nvPr userDrawn="1"/>
              </p:nvSpPr>
              <p:spPr bwMode="auto">
                <a:xfrm rot="-3172564">
                  <a:off x="5297" y="897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80"/>
                    </a:cxn>
                    <a:cxn ang="0">
                      <a:pos x="255" y="106"/>
                    </a:cxn>
                    <a:cxn ang="0">
                      <a:pos x="639" y="342"/>
                    </a:cxn>
                    <a:cxn ang="0">
                      <a:pos x="673" y="289"/>
                    </a:cxn>
                    <a:cxn ang="0">
                      <a:pos x="447" y="114"/>
                    </a:cxn>
                    <a:cxn ang="0">
                      <a:pos x="26" y="0"/>
                    </a:cxn>
                    <a:cxn ang="0">
                      <a:pos x="0" y="80"/>
                    </a:cxn>
                    <a:cxn ang="0">
                      <a:pos x="0" y="80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1" name="Freeform 49"/>
                <p:cNvSpPr>
                  <a:spLocks/>
                </p:cNvSpPr>
                <p:nvPr userDrawn="1"/>
              </p:nvSpPr>
              <p:spPr bwMode="auto">
                <a:xfrm rot="-3172564">
                  <a:off x="5253" y="806"/>
                  <a:ext cx="181" cy="144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40" y="148"/>
                    </a:cxn>
                    <a:cxn ang="0">
                      <a:pos x="638" y="403"/>
                    </a:cxn>
                    <a:cxn ang="0">
                      <a:pos x="716" y="296"/>
                    </a:cxn>
                    <a:cxn ang="0">
                      <a:pos x="420" y="114"/>
                    </a:cxn>
                    <a:cxn ang="0">
                      <a:pos x="70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2" name="Freeform 50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16" y="139"/>
                    </a:cxn>
                    <a:cxn ang="0">
                      <a:pos x="649" y="411"/>
                    </a:cxn>
                    <a:cxn ang="0">
                      <a:pos x="717" y="314"/>
                    </a:cxn>
                    <a:cxn ang="0">
                      <a:pos x="394" y="87"/>
                    </a:cxn>
                    <a:cxn ang="0">
                      <a:pos x="54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3" name="Freeform 51"/>
                <p:cNvSpPr>
                  <a:spLocks/>
                </p:cNvSpPr>
                <p:nvPr userDrawn="1"/>
              </p:nvSpPr>
              <p:spPr bwMode="auto">
                <a:xfrm rot="-3172564">
                  <a:off x="4948" y="142"/>
                  <a:ext cx="179" cy="138"/>
                </a:xfrm>
                <a:custGeom>
                  <a:avLst/>
                  <a:gdLst/>
                  <a:ahLst/>
                  <a:cxnLst>
                    <a:cxn ang="0">
                      <a:pos x="0" y="88"/>
                    </a:cxn>
                    <a:cxn ang="0">
                      <a:pos x="272" y="131"/>
                    </a:cxn>
                    <a:cxn ang="0">
                      <a:pos x="665" y="386"/>
                    </a:cxn>
                    <a:cxn ang="0">
                      <a:pos x="709" y="308"/>
                    </a:cxn>
                    <a:cxn ang="0">
                      <a:pos x="306" y="53"/>
                    </a:cxn>
                    <a:cxn ang="0">
                      <a:pos x="43" y="0"/>
                    </a:cxn>
                    <a:cxn ang="0">
                      <a:pos x="0" y="88"/>
                    </a:cxn>
                    <a:cxn ang="0">
                      <a:pos x="0" y="88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74484" name="Line 52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4485" name="Text Box 53"/>
          <p:cNvSpPr txBox="1">
            <a:spLocks noChangeArrowheads="1"/>
          </p:cNvSpPr>
          <p:nvPr userDrawn="1"/>
        </p:nvSpPr>
        <p:spPr bwMode="auto">
          <a:xfrm>
            <a:off x="3175" y="6553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tabLst>
                <a:tab pos="4233863" algn="ctr"/>
                <a:tab pos="8961438" algn="r"/>
              </a:tabLst>
            </a:pPr>
            <a:r>
              <a:rPr lang="en-US" sz="1400" dirty="0">
                <a:latin typeface="Arial" charset="0"/>
              </a:rPr>
              <a:t>Day One	CSC </a:t>
            </a:r>
            <a:r>
              <a:rPr lang="en-US" sz="1400" dirty="0" smtClean="0">
                <a:latin typeface="Arial" charset="0"/>
              </a:rPr>
              <a:t>276 Object-oriented Software </a:t>
            </a:r>
            <a:r>
              <a:rPr lang="en-US" sz="1400" dirty="0">
                <a:latin typeface="Arial" charset="0"/>
              </a:rPr>
              <a:t>Design	Slide </a:t>
            </a:r>
            <a:fld id="{C38DFB65-0D1E-4965-A9EC-9E0CDC770231}" type="slidenum">
              <a:rPr lang="en-US" sz="1400">
                <a:latin typeface="Arial" charset="0"/>
              </a:rPr>
              <a:pPr>
                <a:spcBef>
                  <a:spcPct val="50000"/>
                </a:spcBef>
                <a:tabLst>
                  <a:tab pos="4233863" algn="ctr"/>
                  <a:tab pos="8961438" algn="r"/>
                </a:tabLst>
              </a:pPr>
              <a:t>‹#›</a:t>
            </a:fld>
            <a:endParaRPr lang="en-US" sz="1400" dirty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oorhedp@lemoyne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CSC 276 Object-oriented Software Design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01</a:t>
            </a:r>
          </a:p>
          <a:p>
            <a:pPr lvl="1"/>
            <a:r>
              <a:rPr lang="en-US" dirty="0" smtClean="0"/>
              <a:t>MW </a:t>
            </a:r>
            <a:r>
              <a:rPr lang="en-US" dirty="0" smtClean="0"/>
              <a:t>1:00 </a:t>
            </a:r>
            <a:r>
              <a:rPr lang="en-US" dirty="0" smtClean="0"/>
              <a:t>- </a:t>
            </a:r>
            <a:r>
              <a:rPr lang="en-US" dirty="0" smtClean="0"/>
              <a:t>2</a:t>
            </a:r>
            <a:r>
              <a:rPr lang="en-US" dirty="0" smtClean="0"/>
              <a:t>:15</a:t>
            </a:r>
            <a:endParaRPr lang="en-US" dirty="0" smtClean="0"/>
          </a:p>
          <a:p>
            <a:pPr lvl="1"/>
            <a:r>
              <a:rPr lang="en-US" dirty="0" smtClean="0"/>
              <a:t>GH 403</a:t>
            </a:r>
            <a:endParaRPr lang="en-US" dirty="0" smtClean="0"/>
          </a:p>
          <a:p>
            <a:r>
              <a:rPr lang="en-US" dirty="0" smtClean="0"/>
              <a:t>Instructor</a:t>
            </a:r>
          </a:p>
          <a:p>
            <a:pPr lvl="1"/>
            <a:r>
              <a:rPr lang="en-US" dirty="0" smtClean="0"/>
              <a:t>David Voorhees (</a:t>
            </a:r>
            <a:r>
              <a:rPr lang="en-US" dirty="0" smtClean="0">
                <a:hlinkClick r:id="rId3"/>
              </a:rPr>
              <a:t>voorhedp@lemoyne.edu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Syllabus</a:t>
            </a:r>
            <a:endParaRPr lang="en-US" dirty="0"/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Course description</a:t>
            </a:r>
          </a:p>
          <a:p>
            <a:r>
              <a:rPr lang="en-US" dirty="0" smtClean="0"/>
              <a:t>Course materials</a:t>
            </a:r>
          </a:p>
          <a:p>
            <a:r>
              <a:rPr lang="en-US" dirty="0" smtClean="0"/>
              <a:t>Learning goals &amp; objectives</a:t>
            </a:r>
          </a:p>
          <a:p>
            <a:r>
              <a:rPr lang="en-US" dirty="0" smtClean="0"/>
              <a:t>Assessment &amp; evaluation of learning</a:t>
            </a:r>
          </a:p>
          <a:p>
            <a:pPr lvl="1"/>
            <a:r>
              <a:rPr lang="en-US" dirty="0" smtClean="0"/>
              <a:t>Mastery learning &amp; contract grading</a:t>
            </a:r>
          </a:p>
          <a:p>
            <a:r>
              <a:rPr lang="en-US" dirty="0" smtClean="0"/>
              <a:t>Course procedures</a:t>
            </a:r>
          </a:p>
          <a:p>
            <a:r>
              <a:rPr lang="en-US" dirty="0" smtClean="0"/>
              <a:t>Course </a:t>
            </a:r>
            <a:r>
              <a:rPr lang="en-US" dirty="0" smtClean="0"/>
              <a:t>outline</a:t>
            </a:r>
            <a:endParaRPr lang="en-US" dirty="0" smtClean="0"/>
          </a:p>
          <a:p>
            <a:r>
              <a:rPr lang="en-US" dirty="0" smtClean="0"/>
              <a:t>Accommodations</a:t>
            </a:r>
          </a:p>
          <a:p>
            <a:r>
              <a:rPr lang="en-US" dirty="0" smtClean="0"/>
              <a:t>Academic standards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software is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Designing software is a ‘wicked’ problem</a:t>
            </a:r>
          </a:p>
          <a:p>
            <a:pPr lvl="1"/>
            <a:r>
              <a:rPr lang="en-US" dirty="0" smtClean="0"/>
              <a:t>Why? [</a:t>
            </a:r>
            <a:r>
              <a:rPr lang="en-US" dirty="0" err="1" smtClean="0"/>
              <a:t>Budgen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No criteria exists that tells us when to stop doing design</a:t>
            </a:r>
          </a:p>
          <a:p>
            <a:pPr lvl="2"/>
            <a:r>
              <a:rPr lang="en-US" dirty="0" smtClean="0"/>
              <a:t>Design solutions are not right or wrong, they are good or bad</a:t>
            </a:r>
          </a:p>
          <a:p>
            <a:pPr lvl="2"/>
            <a:r>
              <a:rPr lang="en-US" dirty="0" smtClean="0"/>
              <a:t>A problem has an infinite number of potential design solutions</a:t>
            </a:r>
          </a:p>
          <a:p>
            <a:r>
              <a:rPr lang="en-US" dirty="0" smtClean="0"/>
              <a:t>Approach in this course</a:t>
            </a:r>
          </a:p>
          <a:p>
            <a:pPr lvl="1"/>
            <a:r>
              <a:rPr lang="en-US" dirty="0" smtClean="0"/>
              <a:t>Bottom-up learning</a:t>
            </a:r>
          </a:p>
          <a:p>
            <a:pPr lvl="2"/>
            <a:r>
              <a:rPr lang="en-US" dirty="0" smtClean="0"/>
              <a:t>Start with what you know – programming</a:t>
            </a:r>
          </a:p>
          <a:p>
            <a:pPr lvl="2"/>
            <a:r>
              <a:rPr lang="en-US" dirty="0" smtClean="0"/>
              <a:t>Slowly introduce design abstractions</a:t>
            </a:r>
          </a:p>
          <a:p>
            <a:pPr lvl="1"/>
            <a:r>
              <a:rPr lang="en-US" dirty="0" smtClean="0"/>
              <a:t>Incremental development</a:t>
            </a:r>
          </a:p>
          <a:p>
            <a:pPr lvl="1"/>
            <a:r>
              <a:rPr lang="en-US" dirty="0" smtClean="0"/>
              <a:t>All assignments related to single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Assignments</a:t>
            </a:r>
          </a:p>
          <a:p>
            <a:pPr lvl="1"/>
            <a:r>
              <a:rPr lang="en-US" dirty="0" smtClean="0"/>
              <a:t>See canvas</a:t>
            </a:r>
          </a:p>
          <a:p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Incrementally design, code &amp; test a game</a:t>
            </a:r>
          </a:p>
          <a:p>
            <a:pPr lvl="1"/>
            <a:r>
              <a:rPr lang="en-US" dirty="0" smtClean="0"/>
              <a:t>Pick between</a:t>
            </a:r>
          </a:p>
          <a:p>
            <a:pPr lvl="2"/>
            <a:r>
              <a:rPr lang="en-US" dirty="0" smtClean="0"/>
              <a:t>Cosmic Wipeout (a dice game)</a:t>
            </a:r>
            <a:endParaRPr lang="en-US" dirty="0" smtClean="0"/>
          </a:p>
          <a:p>
            <a:pPr lvl="2"/>
            <a:r>
              <a:rPr lang="en-US" dirty="0" err="1" smtClean="0"/>
              <a:t>Tunk</a:t>
            </a:r>
            <a:r>
              <a:rPr lang="en-US" dirty="0" smtClean="0"/>
              <a:t> (a card game)</a:t>
            </a:r>
            <a:endParaRPr lang="en-US" dirty="0" smtClean="0"/>
          </a:p>
          <a:p>
            <a:pPr lvl="1"/>
            <a:r>
              <a:rPr lang="en-US" dirty="0" smtClean="0"/>
              <a:t>First assignment/increment</a:t>
            </a:r>
          </a:p>
          <a:p>
            <a:pPr lvl="2"/>
            <a:r>
              <a:rPr lang="en-US" dirty="0" smtClean="0"/>
              <a:t>Rules </a:t>
            </a:r>
            <a:r>
              <a:rPr lang="en-US" dirty="0" smtClean="0"/>
              <a:t>for each game </a:t>
            </a:r>
            <a:r>
              <a:rPr lang="en-US" dirty="0" smtClean="0"/>
              <a:t>wil</a:t>
            </a:r>
            <a:r>
              <a:rPr lang="en-US" dirty="0" smtClean="0"/>
              <a:t>l be posted </a:t>
            </a:r>
            <a:r>
              <a:rPr lang="en-US" dirty="0" smtClean="0"/>
              <a:t>in </a:t>
            </a:r>
            <a:r>
              <a:rPr lang="en-US" dirty="0" smtClean="0"/>
              <a:t>canvas</a:t>
            </a:r>
          </a:p>
          <a:p>
            <a:pPr lvl="2"/>
            <a:r>
              <a:rPr lang="en-US" dirty="0" smtClean="0"/>
              <a:t>Will pick which game to design &amp; implement</a:t>
            </a:r>
            <a:endParaRPr lang="en-US" dirty="0" smtClean="0"/>
          </a:p>
          <a:p>
            <a:r>
              <a:rPr lang="en-US" dirty="0" smtClean="0"/>
              <a:t>Rubrics</a:t>
            </a:r>
          </a:p>
          <a:p>
            <a:pPr lvl="1"/>
            <a:r>
              <a:rPr lang="en-US" dirty="0" smtClean="0"/>
              <a:t>Will be posted in canv</a:t>
            </a:r>
            <a:r>
              <a:rPr lang="en-US" dirty="0" smtClean="0"/>
              <a:t>as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38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 bwMode="auto">
        <a:noFill/>
        <a:ln w="12700">
          <a:noFill/>
          <a:miter lim="800000"/>
          <a:headEnd type="none" w="sm" len="sm"/>
          <a:tailEnd type="none" w="sm" len="sm"/>
        </a:ln>
        <a:effectLst/>
      </a:spPr>
      <a:bodyPr wrap="square">
        <a:spAutoFit/>
      </a:bodyPr>
      <a:lstStyle>
        <a:defPPr algn="ctr">
          <a:spcBef>
            <a:spcPct val="50000"/>
          </a:spcBef>
          <a:defRPr sz="1400" dirty="0" smtClean="0">
            <a:ln>
              <a:solidFill>
                <a:schemeClr val="bg2"/>
              </a:solidFill>
            </a:ln>
          </a:defRPr>
        </a:defPPr>
      </a:lstStyle>
    </a:txDef>
  </a:objectDefaults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2182</TotalTime>
  <Words>179</Words>
  <Application>Microsoft Office PowerPoint</Application>
  <PresentationFormat>On-screen Show (4:3)</PresentationFormat>
  <Paragraphs>41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Comic Sans MS</vt:lpstr>
      <vt:lpstr>Times New Roman</vt:lpstr>
      <vt:lpstr>Crayons</vt:lpstr>
      <vt:lpstr>CSC 276 Object-oriented Software Design</vt:lpstr>
      <vt:lpstr>Syllabus</vt:lpstr>
      <vt:lpstr>Designing software is hard</vt:lpstr>
      <vt:lpstr>What’s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CSC171 Introduction to Programming Methodology</dc:title>
  <dc:creator>Dave &amp; Cathy Voorhees</dc:creator>
  <cp:lastModifiedBy>David P Voorhees</cp:lastModifiedBy>
  <cp:revision>280</cp:revision>
  <dcterms:created xsi:type="dcterms:W3CDTF">2001-08-03T20:20:12Z</dcterms:created>
  <dcterms:modified xsi:type="dcterms:W3CDTF">2018-01-19T16:10:47Z</dcterms:modified>
</cp:coreProperties>
</file>