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29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3" r:id="rId3"/>
    <p:sldId id="257" r:id="rId4"/>
    <p:sldId id="260" r:id="rId5"/>
    <p:sldId id="261" r:id="rId6"/>
    <p:sldId id="264" r:id="rId7"/>
    <p:sldId id="265" r:id="rId8"/>
    <p:sldId id="262" r:id="rId9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4" autoAdjust="0"/>
  </p:normalViewPr>
  <p:slideViewPr>
    <p:cSldViewPr snapToObjects="1">
      <p:cViewPr varScale="1">
        <p:scale>
          <a:sx n="73" d="100"/>
          <a:sy n="73" d="100"/>
        </p:scale>
        <p:origin x="1074" y="60"/>
      </p:cViewPr>
      <p:guideLst>
        <p:guide orient="horz" pos="2160"/>
        <p:guide pos="7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>
        <p:scale>
          <a:sx n="100" d="100"/>
          <a:sy n="100" d="100"/>
        </p:scale>
        <p:origin x="-1770" y="-72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0" y="0"/>
            <a:ext cx="6985000" cy="309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tabLst>
                <a:tab pos="3252788" algn="ctr"/>
              </a:tabLst>
            </a:pPr>
            <a:r>
              <a:rPr lang="en-US" sz="1400" dirty="0">
                <a:latin typeface="Times New Roman" pitchFamily="18" charset="0"/>
              </a:rPr>
              <a:t>	CSC </a:t>
            </a:r>
            <a:r>
              <a:rPr lang="en-US" sz="1400" dirty="0" smtClean="0">
                <a:latin typeface="Times New Roman" pitchFamily="18" charset="0"/>
              </a:rPr>
              <a:t>276 Object-oriented Software Design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0" y="9036050"/>
            <a:ext cx="6985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spcBef>
                <a:spcPct val="50000"/>
              </a:spcBef>
              <a:tabLst>
                <a:tab pos="3252788" algn="ctr"/>
              </a:tabLst>
            </a:pPr>
            <a:r>
              <a:rPr lang="en-US" sz="1000">
                <a:latin typeface="Times New Roman" pitchFamily="18" charset="0"/>
              </a:rPr>
              <a:t>	Page </a:t>
            </a:r>
            <a:fld id="{F81CEBF6-126F-49D6-AB7D-5B8982910A1D}" type="slidenum">
              <a:rPr lang="en-US" sz="1000">
                <a:latin typeface="Times New Roman" pitchFamily="18" charset="0"/>
              </a:rPr>
              <a:pPr defTabSz="930275">
                <a:spcBef>
                  <a:spcPct val="50000"/>
                </a:spcBef>
                <a:tabLst>
                  <a:tab pos="3252788" algn="ctr"/>
                </a:tabLst>
              </a:pPr>
              <a:t>‹#›</a:t>
            </a:fld>
            <a:endParaRPr lang="en-US" sz="10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895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65138" y="4410075"/>
            <a:ext cx="60547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0" y="0"/>
            <a:ext cx="698500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spcBef>
                <a:spcPct val="50000"/>
              </a:spcBef>
              <a:tabLst>
                <a:tab pos="6569075" algn="r"/>
              </a:tabLst>
            </a:pPr>
            <a:r>
              <a:rPr lang="en-US" sz="1400">
                <a:latin typeface="Times New Roman" pitchFamily="18" charset="0"/>
              </a:rPr>
              <a:t>CSC171 Course Introduction	Page </a:t>
            </a:r>
            <a:fld id="{E06E57EB-5F38-4923-98FC-0446A2F8967B}" type="slidenum">
              <a:rPr lang="en-US" sz="1400">
                <a:latin typeface="Times New Roman" pitchFamily="18" charset="0"/>
              </a:rPr>
              <a:pPr defTabSz="930275">
                <a:spcBef>
                  <a:spcPct val="50000"/>
                </a:spcBef>
                <a:tabLst>
                  <a:tab pos="6569075" algn="r"/>
                </a:tabLst>
              </a:pPr>
              <a:t>‹#›</a:t>
            </a:fld>
            <a:endParaRPr 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6778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14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1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51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Freeform 2"/>
          <p:cNvSpPr>
            <a:spLocks/>
          </p:cNvSpPr>
          <p:nvPr/>
        </p:nvSpPr>
        <p:spPr bwMode="blackWhite">
          <a:xfrm>
            <a:off x="20638" y="12700"/>
            <a:ext cx="8896350" cy="6780213"/>
          </a:xfrm>
          <a:custGeom>
            <a:avLst/>
            <a:gdLst/>
            <a:ahLst/>
            <a:cxnLst>
              <a:cxn ang="0">
                <a:pos x="2822" y="0"/>
              </a:cxn>
              <a:cxn ang="0">
                <a:pos x="0" y="975"/>
              </a:cxn>
              <a:cxn ang="0">
                <a:pos x="2169" y="3619"/>
              </a:cxn>
              <a:cxn ang="0">
                <a:pos x="3985" y="1125"/>
              </a:cxn>
              <a:cxn ang="0">
                <a:pos x="2822" y="0"/>
              </a:cxn>
              <a:cxn ang="0">
                <a:pos x="2822" y="0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</p:spPr>
        <p:txBody>
          <a:bodyPr anchor="b" anchorCtr="0"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54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275464" name="Group 8"/>
          <p:cNvGrpSpPr>
            <a:grpSpLocks/>
          </p:cNvGrpSpPr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275465" name="Freeform 9"/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66" name="Freeform 10"/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67" name="Freeform 11"/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5468" name="Group 12"/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275469" name="Freeform 13"/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70" name="Freeform 14"/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71" name="Freeform 15"/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72" name="Freeform 16"/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73" name="Freeform 17"/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75474" name="Group 18"/>
          <p:cNvGrpSpPr>
            <a:grpSpLocks/>
          </p:cNvGrpSpPr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275475" name="Freeform 19"/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76" name="Freeform 20"/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77" name="Freeform 21"/>
            <p:cNvSpPr>
              <a:spLocks/>
            </p:cNvSpPr>
            <p:nvPr userDrawn="1"/>
          </p:nvSpPr>
          <p:spPr bwMode="auto">
            <a:xfrm rot="7320404">
              <a:off x="5000" y="2912"/>
              <a:ext cx="416" cy="265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5478" name="Group 22"/>
            <p:cNvGrpSpPr>
              <a:grpSpLocks/>
            </p:cNvGrpSpPr>
            <p:nvPr userDrawn="1"/>
          </p:nvGrpSpPr>
          <p:grpSpPr bwMode="auto">
            <a:xfrm>
              <a:off x="4986" y="2752"/>
              <a:ext cx="468" cy="667"/>
              <a:chOff x="4986" y="2752"/>
              <a:chExt cx="468" cy="667"/>
            </a:xfrm>
          </p:grpSpPr>
          <p:sp>
            <p:nvSpPr>
              <p:cNvPr id="275479" name="Freeform 23"/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80" name="Freeform 24"/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81" name="Freeform 25"/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82" name="Freeform 26"/>
              <p:cNvSpPr>
                <a:spLocks/>
              </p:cNvSpPr>
              <p:nvPr userDrawn="1"/>
            </p:nvSpPr>
            <p:spPr bwMode="auto">
              <a:xfrm rot="7320404">
                <a:off x="5363" y="2874"/>
                <a:ext cx="63" cy="118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83" name="Freeform 27"/>
              <p:cNvSpPr>
                <a:spLocks/>
              </p:cNvSpPr>
              <p:nvPr userDrawn="1"/>
            </p:nvSpPr>
            <p:spPr bwMode="auto">
              <a:xfrm rot="7320404">
                <a:off x="5136" y="3000"/>
                <a:ext cx="193" cy="10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75484" name="Freeform 28"/>
          <p:cNvSpPr>
            <a:spLocks/>
          </p:cNvSpPr>
          <p:nvPr/>
        </p:nvSpPr>
        <p:spPr bwMode="auto">
          <a:xfrm>
            <a:off x="901700" y="5054600"/>
            <a:ext cx="6807200" cy="728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256"/>
              </a:cxn>
              <a:cxn ang="0">
                <a:pos x="1560" y="144"/>
              </a:cxn>
              <a:cxn ang="0">
                <a:pos x="1856" y="376"/>
              </a:cxn>
              <a:cxn ang="0">
                <a:pos x="2344" y="152"/>
              </a:cxn>
              <a:cxn ang="0">
                <a:pos x="3536" y="456"/>
              </a:cxn>
              <a:cxn ang="0">
                <a:pos x="4288" y="136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5485" name="Freeform 29"/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280" y="144"/>
              </a:cxn>
              <a:cxn ang="0">
                <a:pos x="448" y="16"/>
              </a:cxn>
              <a:cxn ang="0">
                <a:pos x="560" y="240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19240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197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03413"/>
            <a:ext cx="3771900" cy="4344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03413"/>
            <a:ext cx="3771900" cy="4344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Freeform 2"/>
          <p:cNvSpPr>
            <a:spLocks/>
          </p:cNvSpPr>
          <p:nvPr/>
        </p:nvSpPr>
        <p:spPr bwMode="auto">
          <a:xfrm rot="-3172564">
            <a:off x="7987507" y="-15081"/>
            <a:ext cx="1162050" cy="2084387"/>
          </a:xfrm>
          <a:custGeom>
            <a:avLst/>
            <a:gdLst/>
            <a:ahLst/>
            <a:cxnLst>
              <a:cxn ang="0">
                <a:pos x="2903" y="433"/>
              </a:cxn>
              <a:cxn ang="0">
                <a:pos x="2565" y="80"/>
              </a:cxn>
              <a:cxn ang="0">
                <a:pos x="2241" y="0"/>
              </a:cxn>
              <a:cxn ang="0">
                <a:pos x="110" y="2811"/>
              </a:cxn>
              <a:cxn ang="0">
                <a:pos x="110" y="3228"/>
              </a:cxn>
              <a:cxn ang="0">
                <a:pos x="0" y="3631"/>
              </a:cxn>
              <a:cxn ang="0">
                <a:pos x="72" y="3686"/>
              </a:cxn>
              <a:cxn ang="0">
                <a:pos x="441" y="3355"/>
              </a:cxn>
              <a:cxn ang="0">
                <a:pos x="740" y="3228"/>
              </a:cxn>
              <a:cxn ang="0">
                <a:pos x="2903" y="433"/>
              </a:cxn>
              <a:cxn ang="0">
                <a:pos x="2903" y="433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1945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7443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3413"/>
            <a:ext cx="7696200" cy="434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4440" name="Freeform 8"/>
          <p:cNvSpPr>
            <a:spLocks/>
          </p:cNvSpPr>
          <p:nvPr/>
        </p:nvSpPr>
        <p:spPr bwMode="auto">
          <a:xfrm rot="-3172564">
            <a:off x="7992269" y="24607"/>
            <a:ext cx="1165225" cy="2097087"/>
          </a:xfrm>
          <a:custGeom>
            <a:avLst/>
            <a:gdLst/>
            <a:ahLst/>
            <a:cxnLst>
              <a:cxn ang="0">
                <a:pos x="2293" y="0"/>
              </a:cxn>
              <a:cxn ang="0">
                <a:pos x="130" y="2835"/>
              </a:cxn>
              <a:cxn ang="0">
                <a:pos x="131" y="3201"/>
              </a:cxn>
              <a:cxn ang="0">
                <a:pos x="0" y="3633"/>
              </a:cxn>
              <a:cxn ang="0">
                <a:pos x="50" y="3703"/>
              </a:cxn>
              <a:cxn ang="0">
                <a:pos x="422" y="3352"/>
              </a:cxn>
              <a:cxn ang="0">
                <a:pos x="763" y="3220"/>
              </a:cxn>
              <a:cxn ang="0">
                <a:pos x="2911" y="428"/>
              </a:cxn>
              <a:cxn ang="0">
                <a:pos x="2589" y="96"/>
              </a:cxn>
              <a:cxn ang="0">
                <a:pos x="2293" y="0"/>
              </a:cxn>
              <a:cxn ang="0">
                <a:pos x="2293" y="0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4441" name="Freeform 9"/>
          <p:cNvSpPr>
            <a:spLocks/>
          </p:cNvSpPr>
          <p:nvPr/>
        </p:nvSpPr>
        <p:spPr bwMode="auto">
          <a:xfrm rot="-3172564">
            <a:off x="7927975" y="192088"/>
            <a:ext cx="1025525" cy="1571625"/>
          </a:xfrm>
          <a:custGeom>
            <a:avLst/>
            <a:gdLst/>
            <a:ahLst/>
            <a:cxnLst>
              <a:cxn ang="0">
                <a:pos x="0" y="2485"/>
              </a:cxn>
              <a:cxn ang="0">
                <a:pos x="432" y="2553"/>
              </a:cxn>
              <a:cxn ang="0">
                <a:pos x="736" y="2777"/>
              </a:cxn>
              <a:cxn ang="0">
                <a:pos x="2561" y="399"/>
              </a:cxn>
              <a:cxn ang="0">
                <a:pos x="2118" y="82"/>
              </a:cxn>
              <a:cxn ang="0">
                <a:pos x="1898" y="0"/>
              </a:cxn>
              <a:cxn ang="0">
                <a:pos x="0" y="2485"/>
              </a:cxn>
              <a:cxn ang="0">
                <a:pos x="0" y="248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74469" name="Group 37"/>
          <p:cNvGrpSpPr>
            <a:grpSpLocks/>
          </p:cNvGrpSpPr>
          <p:nvPr/>
        </p:nvGrpSpPr>
        <p:grpSpPr bwMode="auto"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274470" name="Freeform 38"/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4471" name="Freeform 39"/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4472" name="Group 40"/>
          <p:cNvGrpSpPr>
            <a:grpSpLocks/>
          </p:cNvGrpSpPr>
          <p:nvPr/>
        </p:nvGrpSpPr>
        <p:grpSpPr bwMode="auto">
          <a:xfrm>
            <a:off x="7467600" y="90488"/>
            <a:ext cx="2133600" cy="1911350"/>
            <a:chOff x="4610" y="57"/>
            <a:chExt cx="1344" cy="1204"/>
          </a:xfrm>
        </p:grpSpPr>
        <p:grpSp>
          <p:nvGrpSpPr>
            <p:cNvPr id="274473" name="Group 41"/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274474" name="Freeform 42"/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/>
                <a:ahLst/>
                <a:cxnLst>
                  <a:cxn ang="0">
                    <a:pos x="123" y="9"/>
                  </a:cxn>
                  <a:cxn ang="0">
                    <a:pos x="131" y="342"/>
                  </a:cxn>
                  <a:cxn ang="0">
                    <a:pos x="0" y="806"/>
                  </a:cxn>
                  <a:cxn ang="0">
                    <a:pos x="79" y="789"/>
                  </a:cxn>
                  <a:cxn ang="0">
                    <a:pos x="218" y="376"/>
                  </a:cxn>
                  <a:cxn ang="0">
                    <a:pos x="245" y="0"/>
                  </a:cxn>
                  <a:cxn ang="0">
                    <a:pos x="123" y="9"/>
                  </a:cxn>
                  <a:cxn ang="0">
                    <a:pos x="123" y="9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4475" name="Group 43"/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274476" name="Freeform 44"/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98" y="184"/>
                    </a:cxn>
                    <a:cxn ang="0">
                      <a:pos x="500" y="349"/>
                    </a:cxn>
                    <a:cxn ang="0">
                      <a:pos x="604" y="140"/>
                    </a:cxn>
                    <a:cxn ang="0">
                      <a:pos x="359" y="9"/>
                    </a:cxn>
                    <a:cxn ang="0">
                      <a:pos x="464" y="184"/>
                    </a:cxn>
                    <a:cxn ang="0">
                      <a:pos x="131" y="17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77" name="Freeform 45"/>
                <p:cNvSpPr>
                  <a:spLocks/>
                </p:cNvSpPr>
                <p:nvPr userDrawn="1"/>
              </p:nvSpPr>
              <p:spPr bwMode="auto">
                <a:xfrm rot="-3172564">
                  <a:off x="5048" y="332"/>
                  <a:ext cx="269" cy="438"/>
                </a:xfrm>
                <a:custGeom>
                  <a:avLst/>
                  <a:gdLst/>
                  <a:ahLst/>
                  <a:cxnLst>
                    <a:cxn ang="0">
                      <a:pos x="741" y="129"/>
                    </a:cxn>
                    <a:cxn ang="0">
                      <a:pos x="485" y="352"/>
                    </a:cxn>
                    <a:cxn ang="0">
                      <a:pos x="163" y="762"/>
                    </a:cxn>
                    <a:cxn ang="0">
                      <a:pos x="0" y="1101"/>
                    </a:cxn>
                    <a:cxn ang="0">
                      <a:pos x="59" y="1230"/>
                    </a:cxn>
                    <a:cxn ang="0">
                      <a:pos x="262" y="1201"/>
                    </a:cxn>
                    <a:cxn ang="0">
                      <a:pos x="578" y="914"/>
                    </a:cxn>
                    <a:cxn ang="0">
                      <a:pos x="876" y="534"/>
                    </a:cxn>
                    <a:cxn ang="0">
                      <a:pos x="1034" y="270"/>
                    </a:cxn>
                    <a:cxn ang="0">
                      <a:pos x="1064" y="84"/>
                    </a:cxn>
                    <a:cxn ang="0">
                      <a:pos x="977" y="0"/>
                    </a:cxn>
                    <a:cxn ang="0">
                      <a:pos x="836" y="65"/>
                    </a:cxn>
                    <a:cxn ang="0">
                      <a:pos x="969" y="107"/>
                    </a:cxn>
                    <a:cxn ang="0">
                      <a:pos x="876" y="352"/>
                    </a:cxn>
                    <a:cxn ang="0">
                      <a:pos x="690" y="656"/>
                    </a:cxn>
                    <a:cxn ang="0">
                      <a:pos x="350" y="1008"/>
                    </a:cxn>
                    <a:cxn ang="0">
                      <a:pos x="116" y="1114"/>
                    </a:cxn>
                    <a:cxn ang="0">
                      <a:pos x="135" y="943"/>
                    </a:cxn>
                    <a:cxn ang="0">
                      <a:pos x="437" y="504"/>
                    </a:cxn>
                    <a:cxn ang="0">
                      <a:pos x="831" y="118"/>
                    </a:cxn>
                    <a:cxn ang="0">
                      <a:pos x="741" y="129"/>
                    </a:cxn>
                    <a:cxn ang="0">
                      <a:pos x="741" y="129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78" name="Freeform 46"/>
                <p:cNvSpPr>
                  <a:spLocks/>
                </p:cNvSpPr>
                <p:nvPr userDrawn="1"/>
              </p:nvSpPr>
              <p:spPr bwMode="auto">
                <a:xfrm rot="-3172564">
                  <a:off x="4858" y="182"/>
                  <a:ext cx="505" cy="898"/>
                </a:xfrm>
                <a:custGeom>
                  <a:avLst/>
                  <a:gdLst/>
                  <a:ahLst/>
                  <a:cxnLst>
                    <a:cxn ang="0">
                      <a:pos x="1941" y="0"/>
                    </a:cxn>
                    <a:cxn ang="0">
                      <a:pos x="0" y="2521"/>
                    </a:cxn>
                    <a:cxn ang="0">
                      <a:pos x="192" y="2450"/>
                    </a:cxn>
                    <a:cxn ang="0">
                      <a:pos x="2002" y="61"/>
                    </a:cxn>
                    <a:cxn ang="0">
                      <a:pos x="1941" y="0"/>
                    </a:cxn>
                    <a:cxn ang="0">
                      <a:pos x="1941" y="0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79" name="Freeform 47"/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/>
                  <a:ahLst/>
                  <a:cxnLst>
                    <a:cxn ang="0">
                      <a:pos x="95" y="2844"/>
                    </a:cxn>
                    <a:cxn ang="0">
                      <a:pos x="394" y="2834"/>
                    </a:cxn>
                    <a:cxn ang="0">
                      <a:pos x="821" y="3009"/>
                    </a:cxn>
                    <a:cxn ang="0">
                      <a:pos x="681" y="2817"/>
                    </a:cxn>
                    <a:cxn ang="0">
                      <a:pos x="367" y="2703"/>
                    </a:cxn>
                    <a:cxn ang="0">
                      <a:pos x="637" y="2720"/>
                    </a:cxn>
                    <a:cxn ang="0">
                      <a:pos x="979" y="2870"/>
                    </a:cxn>
                    <a:cxn ang="0">
                      <a:pos x="2859" y="420"/>
                    </a:cxn>
                    <a:cxn ang="0">
                      <a:pos x="2578" y="148"/>
                    </a:cxn>
                    <a:cxn ang="0">
                      <a:pos x="2308" y="0"/>
                    </a:cxn>
                    <a:cxn ang="0">
                      <a:pos x="2692" y="78"/>
                    </a:cxn>
                    <a:cxn ang="0">
                      <a:pos x="3007" y="428"/>
                    </a:cxn>
                    <a:cxn ang="0">
                      <a:pos x="831" y="3273"/>
                    </a:cxn>
                    <a:cxn ang="0">
                      <a:pos x="481" y="3412"/>
                    </a:cxn>
                    <a:cxn ang="0">
                      <a:pos x="105" y="3771"/>
                    </a:cxn>
                    <a:cxn ang="0">
                      <a:pos x="0" y="3667"/>
                    </a:cxn>
                    <a:cxn ang="0">
                      <a:pos x="131" y="3631"/>
                    </a:cxn>
                    <a:cxn ang="0">
                      <a:pos x="376" y="3385"/>
                    </a:cxn>
                    <a:cxn ang="0">
                      <a:pos x="165" y="3273"/>
                    </a:cxn>
                    <a:cxn ang="0">
                      <a:pos x="165" y="3176"/>
                    </a:cxn>
                    <a:cxn ang="0">
                      <a:pos x="411" y="3298"/>
                    </a:cxn>
                    <a:cxn ang="0">
                      <a:pos x="411" y="3186"/>
                    </a:cxn>
                    <a:cxn ang="0">
                      <a:pos x="603" y="3220"/>
                    </a:cxn>
                    <a:cxn ang="0">
                      <a:pos x="428" y="3079"/>
                    </a:cxn>
                    <a:cxn ang="0">
                      <a:pos x="629" y="3062"/>
                    </a:cxn>
                    <a:cxn ang="0">
                      <a:pos x="95" y="2844"/>
                    </a:cxn>
                    <a:cxn ang="0">
                      <a:pos x="95" y="2844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0" name="Freeform 48"/>
                <p:cNvSpPr>
                  <a:spLocks/>
                </p:cNvSpPr>
                <p:nvPr userDrawn="1"/>
              </p:nvSpPr>
              <p:spPr bwMode="auto">
                <a:xfrm rot="-3172564">
                  <a:off x="5297" y="897"/>
                  <a:ext cx="169" cy="122"/>
                </a:xfrm>
                <a:custGeom>
                  <a:avLst/>
                  <a:gdLst/>
                  <a:ahLst/>
                  <a:cxnLst>
                    <a:cxn ang="0">
                      <a:pos x="0" y="80"/>
                    </a:cxn>
                    <a:cxn ang="0">
                      <a:pos x="255" y="106"/>
                    </a:cxn>
                    <a:cxn ang="0">
                      <a:pos x="639" y="342"/>
                    </a:cxn>
                    <a:cxn ang="0">
                      <a:pos x="673" y="289"/>
                    </a:cxn>
                    <a:cxn ang="0">
                      <a:pos x="447" y="114"/>
                    </a:cxn>
                    <a:cxn ang="0">
                      <a:pos x="26" y="0"/>
                    </a:cxn>
                    <a:cxn ang="0">
                      <a:pos x="0" y="80"/>
                    </a:cxn>
                    <a:cxn ang="0">
                      <a:pos x="0" y="80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1" name="Freeform 49"/>
                <p:cNvSpPr>
                  <a:spLocks/>
                </p:cNvSpPr>
                <p:nvPr userDrawn="1"/>
              </p:nvSpPr>
              <p:spPr bwMode="auto">
                <a:xfrm rot="-3172564">
                  <a:off x="5253" y="806"/>
                  <a:ext cx="181" cy="144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40" y="148"/>
                    </a:cxn>
                    <a:cxn ang="0">
                      <a:pos x="638" y="403"/>
                    </a:cxn>
                    <a:cxn ang="0">
                      <a:pos x="716" y="296"/>
                    </a:cxn>
                    <a:cxn ang="0">
                      <a:pos x="420" y="114"/>
                    </a:cxn>
                    <a:cxn ang="0">
                      <a:pos x="70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2" name="Freeform 50"/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16" y="139"/>
                    </a:cxn>
                    <a:cxn ang="0">
                      <a:pos x="649" y="411"/>
                    </a:cxn>
                    <a:cxn ang="0">
                      <a:pos x="717" y="314"/>
                    </a:cxn>
                    <a:cxn ang="0">
                      <a:pos x="394" y="87"/>
                    </a:cxn>
                    <a:cxn ang="0">
                      <a:pos x="54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3" name="Freeform 51"/>
                <p:cNvSpPr>
                  <a:spLocks/>
                </p:cNvSpPr>
                <p:nvPr userDrawn="1"/>
              </p:nvSpPr>
              <p:spPr bwMode="auto">
                <a:xfrm rot="-3172564">
                  <a:off x="4948" y="142"/>
                  <a:ext cx="179" cy="138"/>
                </a:xfrm>
                <a:custGeom>
                  <a:avLst/>
                  <a:gdLst/>
                  <a:ahLst/>
                  <a:cxnLst>
                    <a:cxn ang="0">
                      <a:pos x="0" y="88"/>
                    </a:cxn>
                    <a:cxn ang="0">
                      <a:pos x="272" y="131"/>
                    </a:cxn>
                    <a:cxn ang="0">
                      <a:pos x="665" y="386"/>
                    </a:cxn>
                    <a:cxn ang="0">
                      <a:pos x="709" y="308"/>
                    </a:cxn>
                    <a:cxn ang="0">
                      <a:pos x="306" y="53"/>
                    </a:cxn>
                    <a:cxn ang="0">
                      <a:pos x="43" y="0"/>
                    </a:cxn>
                    <a:cxn ang="0">
                      <a:pos x="0" y="88"/>
                    </a:cxn>
                    <a:cxn ang="0">
                      <a:pos x="0" y="88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74484" name="Line 52"/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4485" name="Text Box 53"/>
          <p:cNvSpPr txBox="1">
            <a:spLocks noChangeArrowheads="1"/>
          </p:cNvSpPr>
          <p:nvPr userDrawn="1"/>
        </p:nvSpPr>
        <p:spPr bwMode="auto">
          <a:xfrm>
            <a:off x="3175" y="6553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tabLst>
                <a:tab pos="4233863" algn="ctr"/>
                <a:tab pos="8961438" algn="r"/>
              </a:tabLst>
            </a:pPr>
            <a:r>
              <a:rPr lang="en-US" sz="1400" dirty="0" smtClean="0">
                <a:latin typeface="Arial" charset="0"/>
              </a:rPr>
              <a:t>CSC 276 Object-oriented Software Design	</a:t>
            </a:r>
            <a:r>
              <a:rPr lang="en-US" sz="1400" dirty="0">
                <a:latin typeface="Arial" charset="0"/>
              </a:rPr>
              <a:t>	Slide </a:t>
            </a:r>
            <a:fld id="{C38DFB65-0D1E-4965-A9EC-9E0CDC770231}" type="slidenum">
              <a:rPr lang="en-US" sz="1400">
                <a:latin typeface="Arial" charset="0"/>
              </a:rPr>
              <a:pPr>
                <a:spcBef>
                  <a:spcPct val="50000"/>
                </a:spcBef>
                <a:tabLst>
                  <a:tab pos="4233863" algn="ctr"/>
                  <a:tab pos="8961438" algn="r"/>
                </a:tabLst>
              </a:pPr>
              <a:t>‹#›</a:t>
            </a:fld>
            <a:endParaRPr lang="en-US" sz="1400" dirty="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sz="2000" dirty="0" smtClean="0"/>
              <a:t>(1 Introduction)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this book?</a:t>
            </a:r>
          </a:p>
          <a:p>
            <a:pPr lvl="1"/>
            <a:r>
              <a:rPr lang="en-US" dirty="0" smtClean="0"/>
              <a:t>Based on pre-existing programming knowledge</a:t>
            </a:r>
          </a:p>
          <a:p>
            <a:pPr lvl="1"/>
            <a:r>
              <a:rPr lang="en-US" dirty="0" smtClean="0"/>
              <a:t>Assertion</a:t>
            </a:r>
          </a:p>
          <a:p>
            <a:pPr lvl="2"/>
            <a:r>
              <a:rPr lang="en-US" dirty="0" smtClean="0"/>
              <a:t>Software design is SDP/SDLC agnostic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sz="2000" dirty="0" smtClean="0"/>
              <a:t>(2 Introduction to Software Design)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software design?</a:t>
            </a:r>
          </a:p>
          <a:p>
            <a:r>
              <a:rPr lang="en-US" dirty="0" smtClean="0"/>
              <a:t>What is not software design?</a:t>
            </a:r>
          </a:p>
          <a:p>
            <a:r>
              <a:rPr lang="en-US" dirty="0" smtClean="0"/>
              <a:t>Approaches for creating a software design?</a:t>
            </a:r>
          </a:p>
          <a:p>
            <a:r>
              <a:rPr lang="en-US" dirty="0" smtClean="0"/>
              <a:t>Examples to help understand abstraction?</a:t>
            </a:r>
          </a:p>
          <a:p>
            <a:r>
              <a:rPr lang="en-US" dirty="0" smtClean="0"/>
              <a:t>How does software design fit into a SDP?</a:t>
            </a:r>
          </a:p>
          <a:p>
            <a:r>
              <a:rPr lang="en-US" dirty="0" smtClean="0"/>
              <a:t>How does selection of SDP affect your software design approach?</a:t>
            </a:r>
          </a:p>
          <a:p>
            <a:r>
              <a:rPr lang="en-US" dirty="0" smtClean="0"/>
              <a:t>Review of Java 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0034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What We Know</a:t>
            </a:r>
            <a:br>
              <a:rPr lang="en-US" dirty="0" smtClean="0"/>
            </a:br>
            <a:r>
              <a:rPr lang="en-US" sz="2000" dirty="0" smtClean="0"/>
              <a:t>(3 &amp; 4-OOP Pre-read)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Pre-read Discussion (pairs)</a:t>
            </a:r>
          </a:p>
          <a:p>
            <a:pPr lvl="1"/>
            <a:r>
              <a:rPr lang="en-US" dirty="0" err="1" smtClean="0"/>
              <a:t>Ch</a:t>
            </a:r>
            <a:r>
              <a:rPr lang="en-US" dirty="0" smtClean="0"/>
              <a:t> 3 Program Design Criteria</a:t>
            </a:r>
          </a:p>
          <a:p>
            <a:pPr lvl="2"/>
            <a:r>
              <a:rPr lang="en-US" dirty="0" smtClean="0"/>
              <a:t>What is?</a:t>
            </a:r>
          </a:p>
          <a:p>
            <a:pPr lvl="3"/>
            <a:r>
              <a:rPr lang="en-US" dirty="0" smtClean="0"/>
              <a:t>Bottom-up approach to software development</a:t>
            </a:r>
          </a:p>
          <a:p>
            <a:pPr lvl="3"/>
            <a:r>
              <a:rPr lang="en-US" dirty="0" smtClean="0"/>
              <a:t>Separation of concerns</a:t>
            </a:r>
          </a:p>
          <a:p>
            <a:pPr lvl="3"/>
            <a:r>
              <a:rPr lang="en-US" dirty="0" smtClean="0"/>
              <a:t>Design for reuse</a:t>
            </a:r>
          </a:p>
          <a:p>
            <a:pPr lvl="3"/>
            <a:r>
              <a:rPr lang="en-US" dirty="0" smtClean="0"/>
              <a:t>Design only what is needed</a:t>
            </a:r>
          </a:p>
          <a:p>
            <a:pPr lvl="2"/>
            <a:r>
              <a:rPr lang="en-US" dirty="0" smtClean="0"/>
              <a:t>Design models</a:t>
            </a:r>
          </a:p>
          <a:p>
            <a:pPr lvl="3"/>
            <a:r>
              <a:rPr lang="en-US" dirty="0" smtClean="0"/>
              <a:t>Have you used any?</a:t>
            </a:r>
          </a:p>
          <a:p>
            <a:pPr lvl="3"/>
            <a:r>
              <a:rPr lang="en-US" dirty="0" smtClean="0"/>
              <a:t>Do you know about any?</a:t>
            </a:r>
          </a:p>
          <a:p>
            <a:pPr lvl="1"/>
            <a:r>
              <a:rPr lang="en-US" dirty="0" err="1" smtClean="0"/>
              <a:t>Ch</a:t>
            </a:r>
            <a:r>
              <a:rPr lang="en-US" dirty="0" smtClean="0"/>
              <a:t> 4-OOP Case study</a:t>
            </a:r>
          </a:p>
          <a:p>
            <a:pPr lvl="2"/>
            <a:r>
              <a:rPr lang="en-US" dirty="0" smtClean="0"/>
              <a:t>Questions about java?</a:t>
            </a:r>
          </a:p>
        </p:txBody>
      </p:sp>
    </p:spTree>
    <p:extLst>
      <p:ext uri="{BB962C8B-B14F-4D97-AF65-F5344CB8AC3E}">
        <p14:creationId xmlns:p14="http://schemas.microsoft.com/office/powerpoint/2010/main" val="17180736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Learned?</a:t>
            </a:r>
            <a:br>
              <a:rPr lang="en-US" dirty="0" smtClean="0"/>
            </a:br>
            <a:r>
              <a:rPr lang="en-US" sz="2000" dirty="0" smtClean="0"/>
              <a:t>(3 &amp; 4-OOP Post-read)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427913" algn="r"/>
              </a:tabLst>
            </a:pPr>
            <a:r>
              <a:rPr lang="en-US" dirty="0" smtClean="0"/>
              <a:t>Post-read Review</a:t>
            </a:r>
          </a:p>
          <a:p>
            <a:pPr lvl="1">
              <a:tabLst>
                <a:tab pos="7427913" algn="r"/>
              </a:tabLst>
            </a:pPr>
            <a:r>
              <a:rPr lang="en-US" dirty="0" smtClean="0"/>
              <a:t>ABA_OOP_A_solution.java</a:t>
            </a:r>
          </a:p>
          <a:p>
            <a:pPr lvl="2">
              <a:tabLst>
                <a:tab pos="7427913" algn="r"/>
              </a:tabLst>
            </a:pPr>
            <a:r>
              <a:rPr lang="en-US" dirty="0" smtClean="0"/>
              <a:t>Program design models; Evaluation of OOP_A</a:t>
            </a:r>
          </a:p>
          <a:p>
            <a:pPr lvl="1">
              <a:tabLst>
                <a:tab pos="7427913" algn="r"/>
              </a:tabLst>
            </a:pPr>
            <a:r>
              <a:rPr lang="en-US" dirty="0" smtClean="0"/>
              <a:t>ABA_OOP_B_solution.java	(better)</a:t>
            </a:r>
          </a:p>
          <a:p>
            <a:pPr lvl="2">
              <a:tabLst>
                <a:tab pos="7427913" algn="r"/>
              </a:tabLst>
            </a:pPr>
            <a:r>
              <a:rPr lang="en-US" dirty="0"/>
              <a:t>Program design </a:t>
            </a:r>
            <a:r>
              <a:rPr lang="en-US" dirty="0" smtClean="0"/>
              <a:t>models; Evaluation </a:t>
            </a:r>
            <a:r>
              <a:rPr lang="en-US" dirty="0"/>
              <a:t>of </a:t>
            </a:r>
            <a:r>
              <a:rPr lang="en-US" dirty="0" smtClean="0"/>
              <a:t>OOP_B</a:t>
            </a:r>
            <a:endParaRPr lang="en-US" dirty="0"/>
          </a:p>
          <a:p>
            <a:pPr lvl="1">
              <a:tabLst>
                <a:tab pos="7427913" algn="r"/>
              </a:tabLst>
            </a:pPr>
            <a:r>
              <a:rPr lang="en-US" dirty="0" smtClean="0"/>
              <a:t>ABA_OOP_C_solution.java	(no dup names)</a:t>
            </a:r>
            <a:endParaRPr lang="en-US" dirty="0"/>
          </a:p>
          <a:p>
            <a:pPr lvl="2">
              <a:tabLst>
                <a:tab pos="7427913" algn="r"/>
              </a:tabLst>
            </a:pPr>
            <a:r>
              <a:rPr lang="en-US" dirty="0"/>
              <a:t>Program design </a:t>
            </a:r>
            <a:r>
              <a:rPr lang="en-US" dirty="0" smtClean="0"/>
              <a:t>models; Evaluation </a:t>
            </a:r>
            <a:r>
              <a:rPr lang="en-US" dirty="0"/>
              <a:t>of </a:t>
            </a:r>
            <a:r>
              <a:rPr lang="en-US" dirty="0" smtClean="0"/>
              <a:t>OOP_C</a:t>
            </a:r>
          </a:p>
        </p:txBody>
      </p:sp>
    </p:spTree>
    <p:extLst>
      <p:ext uri="{BB962C8B-B14F-4D97-AF65-F5344CB8AC3E}">
        <p14:creationId xmlns:p14="http://schemas.microsoft.com/office/powerpoint/2010/main" val="633339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What We Know</a:t>
            </a:r>
            <a:br>
              <a:rPr lang="en-US" dirty="0" smtClean="0"/>
            </a:br>
            <a:r>
              <a:rPr lang="en-US" sz="2000" dirty="0" smtClean="0"/>
              <a:t>(5 &amp; 6-OOP Pre-read)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Pre-read Discussion (pairs)</a:t>
            </a:r>
          </a:p>
          <a:p>
            <a:pPr lvl="1"/>
            <a:r>
              <a:rPr lang="en-US" dirty="0" err="1"/>
              <a:t>Ch</a:t>
            </a:r>
            <a:r>
              <a:rPr lang="en-US" dirty="0"/>
              <a:t> 5 Program Design &amp; Performance</a:t>
            </a:r>
          </a:p>
          <a:p>
            <a:pPr lvl="2"/>
            <a:r>
              <a:rPr lang="en-US" dirty="0"/>
              <a:t>What is?</a:t>
            </a:r>
          </a:p>
          <a:p>
            <a:pPr lvl="3"/>
            <a:r>
              <a:rPr lang="en-US" dirty="0"/>
              <a:t>Program performance</a:t>
            </a:r>
          </a:p>
          <a:p>
            <a:pPr lvl="1"/>
            <a:r>
              <a:rPr lang="en-US" dirty="0" err="1" smtClean="0"/>
              <a:t>Ch</a:t>
            </a:r>
            <a:r>
              <a:rPr lang="en-US" dirty="0" smtClean="0"/>
              <a:t> 6-OOP Case Study</a:t>
            </a:r>
            <a:endParaRPr lang="en-US" dirty="0"/>
          </a:p>
          <a:p>
            <a:pPr lvl="2"/>
            <a:r>
              <a:rPr lang="en-US" dirty="0"/>
              <a:t>What </a:t>
            </a:r>
            <a:r>
              <a:rPr lang="en-US" dirty="0" smtClean="0"/>
              <a:t>is the performance of our case study?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913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Learned?</a:t>
            </a:r>
            <a:br>
              <a:rPr lang="en-US" dirty="0" smtClean="0"/>
            </a:br>
            <a:r>
              <a:rPr lang="en-US" sz="2000" dirty="0" smtClean="0"/>
              <a:t>(5 &amp; 6-OOP Post-read)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427913" algn="r"/>
              </a:tabLst>
            </a:pPr>
            <a:r>
              <a:rPr lang="en-US" dirty="0" smtClean="0"/>
              <a:t>Post-read Review</a:t>
            </a:r>
          </a:p>
          <a:p>
            <a:pPr lvl="1">
              <a:tabLst>
                <a:tab pos="7427913" algn="r"/>
              </a:tabLst>
            </a:pPr>
            <a:r>
              <a:rPr lang="en-US" dirty="0" smtClean="0"/>
              <a:t>ABA_OOP_A_solution.java</a:t>
            </a:r>
            <a:r>
              <a:rPr lang="en-US" dirty="0"/>
              <a:t>	</a:t>
            </a:r>
            <a:r>
              <a:rPr lang="en-US" dirty="0" smtClean="0"/>
              <a:t>(use </a:t>
            </a:r>
            <a:r>
              <a:rPr lang="en-US" dirty="0" err="1" smtClean="0"/>
              <a:t>TreeSet</a:t>
            </a:r>
            <a:r>
              <a:rPr lang="en-US" dirty="0" smtClean="0"/>
              <a:t>)</a:t>
            </a:r>
            <a:endParaRPr lang="en-US" dirty="0"/>
          </a:p>
          <a:p>
            <a:pPr lvl="2">
              <a:tabLst>
                <a:tab pos="7427913" algn="r"/>
              </a:tabLst>
            </a:pPr>
            <a:r>
              <a:rPr lang="en-US" dirty="0"/>
              <a:t>Program design </a:t>
            </a:r>
            <a:r>
              <a:rPr lang="en-US" dirty="0" smtClean="0"/>
              <a:t>models; Evaluation </a:t>
            </a:r>
            <a:r>
              <a:rPr lang="en-US" dirty="0"/>
              <a:t>of </a:t>
            </a:r>
            <a:r>
              <a:rPr lang="en-US" dirty="0" smtClean="0"/>
              <a:t>OOP_A</a:t>
            </a:r>
            <a:endParaRPr lang="en-US" dirty="0"/>
          </a:p>
          <a:p>
            <a:pPr lvl="1">
              <a:tabLst>
                <a:tab pos="7427913" algn="r"/>
              </a:tabLst>
            </a:pPr>
            <a:r>
              <a:rPr lang="en-US" dirty="0" smtClean="0"/>
              <a:t>ABA_OOP_B_solution.java</a:t>
            </a:r>
            <a:r>
              <a:rPr lang="en-US" dirty="0"/>
              <a:t>	</a:t>
            </a:r>
            <a:r>
              <a:rPr lang="en-US" dirty="0" smtClean="0"/>
              <a:t>(phone #, use </a:t>
            </a:r>
            <a:r>
              <a:rPr lang="en-US" dirty="0" err="1" smtClean="0"/>
              <a:t>TreeMap</a:t>
            </a:r>
            <a:r>
              <a:rPr lang="en-US" dirty="0" smtClean="0"/>
              <a:t>)</a:t>
            </a:r>
            <a:endParaRPr lang="en-US" dirty="0"/>
          </a:p>
          <a:p>
            <a:pPr lvl="2">
              <a:tabLst>
                <a:tab pos="7427913" algn="r"/>
              </a:tabLst>
            </a:pPr>
            <a:r>
              <a:rPr lang="en-US" dirty="0"/>
              <a:t>Program design models; Evaluation of </a:t>
            </a:r>
            <a:r>
              <a:rPr lang="en-US" dirty="0" smtClean="0"/>
              <a:t>OOP_B</a:t>
            </a:r>
          </a:p>
          <a:p>
            <a:pPr lvl="1">
              <a:tabLst>
                <a:tab pos="7427913" algn="r"/>
              </a:tabLst>
            </a:pPr>
            <a:r>
              <a:rPr lang="en-US" dirty="0" smtClean="0"/>
              <a:t>ABA_OOP_C_solution.java</a:t>
            </a:r>
            <a:r>
              <a:rPr lang="en-US" dirty="0"/>
              <a:t>	</a:t>
            </a:r>
            <a:r>
              <a:rPr lang="en-US" dirty="0" smtClean="0"/>
              <a:t>(email, better)</a:t>
            </a:r>
            <a:endParaRPr lang="en-US" dirty="0"/>
          </a:p>
          <a:p>
            <a:pPr lvl="2">
              <a:tabLst>
                <a:tab pos="7427913" algn="r"/>
              </a:tabLst>
            </a:pPr>
            <a:r>
              <a:rPr lang="en-US" dirty="0"/>
              <a:t>Program design models; Evaluation of </a:t>
            </a:r>
            <a:r>
              <a:rPr lang="en-US" dirty="0" smtClean="0"/>
              <a:t>OOP_C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239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What We Know</a:t>
            </a:r>
            <a:br>
              <a:rPr lang="en-US" dirty="0" smtClean="0"/>
            </a:br>
            <a:r>
              <a:rPr lang="en-US" sz="2000" dirty="0" smtClean="0"/>
              <a:t>(</a:t>
            </a:r>
            <a:r>
              <a:rPr lang="en-US" sz="2000" dirty="0"/>
              <a:t>7</a:t>
            </a:r>
            <a:r>
              <a:rPr lang="en-US" sz="2000" dirty="0" smtClean="0"/>
              <a:t> &amp; 8-OOP Pre-read)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Pre-read Discussion (pairs)</a:t>
            </a:r>
          </a:p>
          <a:p>
            <a:pPr lvl="1"/>
            <a:r>
              <a:rPr lang="en-US" dirty="0" err="1"/>
              <a:t>Ch</a:t>
            </a:r>
            <a:r>
              <a:rPr lang="en-US" dirty="0"/>
              <a:t> 7 Program Design &amp; Security</a:t>
            </a:r>
          </a:p>
          <a:p>
            <a:pPr lvl="2"/>
            <a:r>
              <a:rPr lang="en-US" dirty="0"/>
              <a:t>What is?</a:t>
            </a:r>
          </a:p>
          <a:p>
            <a:pPr lvl="3"/>
            <a:r>
              <a:rPr lang="en-US" dirty="0"/>
              <a:t>Security</a:t>
            </a:r>
          </a:p>
          <a:p>
            <a:pPr lvl="2"/>
            <a:r>
              <a:rPr lang="en-US" dirty="0"/>
              <a:t>Security concepts</a:t>
            </a:r>
          </a:p>
          <a:p>
            <a:pPr lvl="3"/>
            <a:r>
              <a:rPr lang="en-US" dirty="0"/>
              <a:t>What security concepts should we think about when we write our app code?</a:t>
            </a:r>
          </a:p>
          <a:p>
            <a:pPr lvl="1"/>
            <a:r>
              <a:rPr lang="en-US" dirty="0" err="1" smtClean="0"/>
              <a:t>Ch</a:t>
            </a:r>
            <a:r>
              <a:rPr lang="en-US" dirty="0" smtClean="0"/>
              <a:t> 8-OOP Case Study</a:t>
            </a:r>
          </a:p>
          <a:p>
            <a:pPr lvl="2"/>
            <a:r>
              <a:rPr lang="en-US" dirty="0" smtClean="0"/>
              <a:t>What is the security of our case study?</a:t>
            </a:r>
          </a:p>
        </p:txBody>
      </p:sp>
    </p:spTree>
    <p:extLst>
      <p:ext uri="{BB962C8B-B14F-4D97-AF65-F5344CB8AC3E}">
        <p14:creationId xmlns:p14="http://schemas.microsoft.com/office/powerpoint/2010/main" val="22980275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Learned?</a:t>
            </a:r>
            <a:br>
              <a:rPr lang="en-US" dirty="0" smtClean="0"/>
            </a:br>
            <a:r>
              <a:rPr lang="en-US" sz="2000" dirty="0" smtClean="0"/>
              <a:t>(7 &amp; 8-OOP Post-read)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427913" algn="r"/>
              </a:tabLst>
            </a:pPr>
            <a:r>
              <a:rPr lang="en-US" dirty="0" smtClean="0"/>
              <a:t>Post-read Review</a:t>
            </a:r>
          </a:p>
          <a:p>
            <a:pPr lvl="1">
              <a:tabLst>
                <a:tab pos="7427913" algn="r"/>
              </a:tabLst>
            </a:pPr>
            <a:r>
              <a:rPr lang="en-US" dirty="0" smtClean="0"/>
              <a:t>Difference between?</a:t>
            </a:r>
          </a:p>
          <a:p>
            <a:pPr lvl="2">
              <a:tabLst>
                <a:tab pos="7427913" algn="r"/>
              </a:tabLst>
            </a:pPr>
            <a:r>
              <a:rPr lang="en-US" dirty="0" smtClean="0"/>
              <a:t>Information assurance</a:t>
            </a:r>
          </a:p>
          <a:p>
            <a:pPr lvl="2">
              <a:tabLst>
                <a:tab pos="7427913" algn="r"/>
              </a:tabLst>
            </a:pPr>
            <a:r>
              <a:rPr lang="en-US" dirty="0" smtClean="0"/>
              <a:t>Information security</a:t>
            </a:r>
          </a:p>
          <a:p>
            <a:pPr lvl="1">
              <a:tabLst>
                <a:tab pos="7427913" algn="r"/>
              </a:tabLst>
            </a:pPr>
            <a:r>
              <a:rPr lang="en-US" dirty="0" smtClean="0"/>
              <a:t>Information security concepts</a:t>
            </a:r>
          </a:p>
          <a:p>
            <a:pPr lvl="2">
              <a:tabLst>
                <a:tab pos="7427913" algn="r"/>
              </a:tabLst>
            </a:pPr>
            <a:r>
              <a:rPr lang="en-US" dirty="0" smtClean="0"/>
              <a:t>Data input validation</a:t>
            </a:r>
          </a:p>
          <a:p>
            <a:pPr lvl="2">
              <a:tabLst>
                <a:tab pos="7427913" algn="r"/>
              </a:tabLst>
            </a:pPr>
            <a:r>
              <a:rPr lang="en-US" dirty="0" smtClean="0"/>
              <a:t>Data output validation</a:t>
            </a:r>
          </a:p>
          <a:p>
            <a:pPr lvl="2">
              <a:tabLst>
                <a:tab pos="7427913" algn="r"/>
              </a:tabLst>
            </a:pPr>
            <a:r>
              <a:rPr lang="en-US" dirty="0" smtClean="0"/>
              <a:t>Exception handling</a:t>
            </a:r>
          </a:p>
          <a:p>
            <a:pPr lvl="2">
              <a:tabLst>
                <a:tab pos="7427913" algn="r"/>
              </a:tabLst>
            </a:pPr>
            <a:r>
              <a:rPr lang="en-US" dirty="0" smtClean="0"/>
              <a:t>Fail-safe defaults</a:t>
            </a:r>
          </a:p>
          <a:p>
            <a:pPr lvl="2">
              <a:tabLst>
                <a:tab pos="7427913" algn="r"/>
              </a:tabLst>
            </a:pPr>
            <a:r>
              <a:rPr lang="en-US" dirty="0" smtClean="0"/>
              <a:t>Type-safe languages</a:t>
            </a:r>
          </a:p>
          <a:p>
            <a:pPr lvl="1">
              <a:tabLst>
                <a:tab pos="7427913" algn="r"/>
              </a:tabLst>
            </a:pPr>
            <a:r>
              <a:rPr lang="en-US" dirty="0" smtClean="0"/>
              <a:t>ABA_OOP_A_solution.java</a:t>
            </a:r>
          </a:p>
          <a:p>
            <a:pPr lvl="2">
              <a:tabLst>
                <a:tab pos="7427913" algn="r"/>
              </a:tabLst>
            </a:pPr>
            <a:r>
              <a:rPr lang="en-US" dirty="0"/>
              <a:t>Program design </a:t>
            </a:r>
            <a:r>
              <a:rPr lang="en-US" dirty="0" smtClean="0"/>
              <a:t>models; Evaluation </a:t>
            </a:r>
            <a:r>
              <a:rPr lang="en-US" dirty="0"/>
              <a:t>of </a:t>
            </a:r>
            <a:r>
              <a:rPr lang="en-US" dirty="0" smtClean="0"/>
              <a:t>OOP_A</a:t>
            </a:r>
            <a:endParaRPr lang="en-US" dirty="0"/>
          </a:p>
          <a:p>
            <a:pPr lvl="1">
              <a:tabLst>
                <a:tab pos="7427913" algn="r"/>
              </a:tabLst>
            </a:pPr>
            <a:r>
              <a:rPr lang="en-US" dirty="0" smtClean="0"/>
              <a:t>ABA_OOP_B_solution.java</a:t>
            </a:r>
            <a:r>
              <a:rPr lang="en-US" dirty="0" smtClean="0"/>
              <a:t>	(more secure)</a:t>
            </a:r>
            <a:endParaRPr lang="en-US" dirty="0"/>
          </a:p>
          <a:p>
            <a:pPr lvl="2">
              <a:tabLst>
                <a:tab pos="7427913" algn="r"/>
              </a:tabLst>
            </a:pPr>
            <a:r>
              <a:rPr lang="en-US" dirty="0"/>
              <a:t>Program design </a:t>
            </a:r>
            <a:r>
              <a:rPr lang="en-US" dirty="0" smtClean="0"/>
              <a:t>models; Evaluation </a:t>
            </a:r>
            <a:r>
              <a:rPr lang="en-US" dirty="0"/>
              <a:t>of </a:t>
            </a:r>
            <a:r>
              <a:rPr lang="en-US" dirty="0" smtClean="0"/>
              <a:t>OOP_B</a:t>
            </a:r>
          </a:p>
        </p:txBody>
      </p:sp>
    </p:spTree>
    <p:extLst>
      <p:ext uri="{BB962C8B-B14F-4D97-AF65-F5344CB8AC3E}">
        <p14:creationId xmlns:p14="http://schemas.microsoft.com/office/powerpoint/2010/main" val="4642752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 bwMode="auto">
        <a:noFill/>
        <a:ln w="12700">
          <a:noFill/>
          <a:miter lim="800000"/>
          <a:headEnd type="none" w="sm" len="sm"/>
          <a:tailEnd type="none" w="sm" len="sm"/>
        </a:ln>
        <a:effectLst/>
      </a:spPr>
      <a:bodyPr wrap="square">
        <a:spAutoFit/>
      </a:bodyPr>
      <a:lstStyle>
        <a:defPPr algn="ctr">
          <a:spcBef>
            <a:spcPct val="50000"/>
          </a:spcBef>
          <a:defRPr sz="1400" dirty="0" smtClean="0">
            <a:ln>
              <a:solidFill>
                <a:schemeClr val="bg2"/>
              </a:solidFill>
            </a:ln>
          </a:defRPr>
        </a:defPPr>
      </a:lstStyle>
    </a:txDef>
  </a:objectDefaults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2390</TotalTime>
  <Words>262</Words>
  <Application>Microsoft Office PowerPoint</Application>
  <PresentationFormat>On-screen Show (4:3)</PresentationFormat>
  <Paragraphs>73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Comic Sans MS</vt:lpstr>
      <vt:lpstr>Times New Roman</vt:lpstr>
      <vt:lpstr>Crayons</vt:lpstr>
      <vt:lpstr>Introduction (1 Introduction)</vt:lpstr>
      <vt:lpstr>Introduction (2 Introduction to Software Design)</vt:lpstr>
      <vt:lpstr>Review What We Know (3 &amp; 4-OOP Pre-read)</vt:lpstr>
      <vt:lpstr>What Have We Learned? (3 &amp; 4-OOP Post-read)</vt:lpstr>
      <vt:lpstr>Review What We Know (5 &amp; 6-OOP Pre-read)</vt:lpstr>
      <vt:lpstr>What Have We Learned? (5 &amp; 6-OOP Post-read)</vt:lpstr>
      <vt:lpstr>Review What We Know (7 &amp; 8-OOP Pre-read)</vt:lpstr>
      <vt:lpstr>What Have We Learned? (7 &amp; 8-OOP Post-read)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CSC171 Introduction to Programming Methodology</dc:title>
  <dc:creator>Dave &amp; Cathy Voorhees</dc:creator>
  <cp:lastModifiedBy>David P Voorhees</cp:lastModifiedBy>
  <cp:revision>313</cp:revision>
  <dcterms:created xsi:type="dcterms:W3CDTF">2001-08-03T20:20:12Z</dcterms:created>
  <dcterms:modified xsi:type="dcterms:W3CDTF">2018-02-05T18:36:06Z</dcterms:modified>
</cp:coreProperties>
</file>