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9" r:id="rId1"/>
  </p:sldMasterIdLst>
  <p:notesMasterIdLst>
    <p:notesMasterId r:id="rId8"/>
  </p:notesMasterIdLst>
  <p:handoutMasterIdLst>
    <p:handoutMasterId r:id="rId9"/>
  </p:handoutMasterIdLst>
  <p:sldIdLst>
    <p:sldId id="263" r:id="rId2"/>
    <p:sldId id="264" r:id="rId3"/>
    <p:sldId id="267" r:id="rId4"/>
    <p:sldId id="266" r:id="rId5"/>
    <p:sldId id="270" r:id="rId6"/>
    <p:sldId id="271" r:id="rId7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 snapToObjects="1">
      <p:cViewPr varScale="1">
        <p:scale>
          <a:sx n="73" d="100"/>
          <a:sy n="73" d="100"/>
        </p:scale>
        <p:origin x="1074" y="60"/>
      </p:cViewPr>
      <p:guideLst>
        <p:guide orient="horz" pos="2160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>
        <p:scale>
          <a:sx n="100" d="100"/>
          <a:sy n="100" d="100"/>
        </p:scale>
        <p:origin x="-1770" y="-7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0" y="0"/>
            <a:ext cx="6985000" cy="309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tabLst>
                <a:tab pos="3252788" algn="ctr"/>
              </a:tabLst>
            </a:pPr>
            <a:r>
              <a:rPr lang="en-US" sz="1400" dirty="0">
                <a:latin typeface="Times New Roman" pitchFamily="18" charset="0"/>
              </a:rPr>
              <a:t>	CSC </a:t>
            </a:r>
            <a:r>
              <a:rPr lang="en-US" sz="1400" dirty="0" smtClean="0">
                <a:latin typeface="Times New Roman" pitchFamily="18" charset="0"/>
              </a:rPr>
              <a:t>276 Object-oriented Software Design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0" y="9036050"/>
            <a:ext cx="698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3252788" algn="ctr"/>
              </a:tabLst>
            </a:pPr>
            <a:r>
              <a:rPr lang="en-US" sz="1000">
                <a:latin typeface="Times New Roman" pitchFamily="18" charset="0"/>
              </a:rPr>
              <a:t>	Page </a:t>
            </a:r>
            <a:fld id="{F81CEBF6-126F-49D6-AB7D-5B8982910A1D}" type="slidenum">
              <a:rPr lang="en-US" sz="10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3252788" algn="ctr"/>
                </a:tabLst>
              </a:pPr>
              <a:t>‹#›</a:t>
            </a:fld>
            <a:endParaRPr lang="en-US" sz="1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9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5138" y="4410075"/>
            <a:ext cx="6054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0" y="0"/>
            <a:ext cx="6985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58" tIns="46479" rIns="92958" bIns="46479">
            <a:spAutoFit/>
          </a:bodyPr>
          <a:lstStyle/>
          <a:p>
            <a:pPr defTabSz="930275">
              <a:spcBef>
                <a:spcPct val="50000"/>
              </a:spcBef>
              <a:tabLst>
                <a:tab pos="6569075" algn="r"/>
              </a:tabLst>
            </a:pPr>
            <a:r>
              <a:rPr lang="en-US" sz="1400">
                <a:latin typeface="Times New Roman" pitchFamily="18" charset="0"/>
              </a:rPr>
              <a:t>CSC171 Course Introduction	Page </a:t>
            </a:r>
            <a:fld id="{E06E57EB-5F38-4923-98FC-0446A2F8967B}" type="slidenum">
              <a:rPr lang="en-US" sz="1400">
                <a:latin typeface="Times New Roman" pitchFamily="18" charset="0"/>
              </a:rPr>
              <a:pPr defTabSz="930275">
                <a:spcBef>
                  <a:spcPct val="50000"/>
                </a:spcBef>
                <a:tabLst>
                  <a:tab pos="6569075" algn="r"/>
                </a:tabLst>
              </a:pPr>
              <a:t>‹#›</a:t>
            </a:fld>
            <a:endParaRPr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 anchor="b" anchorCtr="0"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275465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6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67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68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275469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0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1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2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73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5474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275475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6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477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5478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75479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0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1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2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483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5484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485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03413"/>
            <a:ext cx="3771900" cy="434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Freeform 2"/>
          <p:cNvSpPr>
            <a:spLocks/>
          </p:cNvSpPr>
          <p:nvPr/>
        </p:nvSpPr>
        <p:spPr bwMode="auto">
          <a:xfrm rot="-3172564">
            <a:off x="798750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194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3413"/>
            <a:ext cx="7696200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4440" name="Freeform 8"/>
          <p:cNvSpPr>
            <a:spLocks/>
          </p:cNvSpPr>
          <p:nvPr/>
        </p:nvSpPr>
        <p:spPr bwMode="auto">
          <a:xfrm rot="-3172564">
            <a:off x="7992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441" name="Freeform 9"/>
          <p:cNvSpPr>
            <a:spLocks/>
          </p:cNvSpPr>
          <p:nvPr/>
        </p:nvSpPr>
        <p:spPr bwMode="auto">
          <a:xfrm rot="-3172564">
            <a:off x="7927975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7446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274470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471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472" name="Group 40"/>
          <p:cNvGrpSpPr>
            <a:grpSpLocks/>
          </p:cNvGrpSpPr>
          <p:nvPr/>
        </p:nvGrpSpPr>
        <p:grpSpPr bwMode="auto">
          <a:xfrm>
            <a:off x="7467600" y="90488"/>
            <a:ext cx="2133600" cy="1911350"/>
            <a:chOff x="4610" y="57"/>
            <a:chExt cx="1344" cy="1204"/>
          </a:xfrm>
        </p:grpSpPr>
        <p:grpSp>
          <p:nvGrpSpPr>
            <p:cNvPr id="274473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274474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4475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274476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7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8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79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0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1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2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483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4484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85" name="Text Box 53"/>
          <p:cNvSpPr txBox="1">
            <a:spLocks noChangeArrowheads="1"/>
          </p:cNvSpPr>
          <p:nvPr userDrawn="1"/>
        </p:nvSpPr>
        <p:spPr bwMode="auto">
          <a:xfrm>
            <a:off x="3175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4233863" algn="ctr"/>
                <a:tab pos="8961438" algn="r"/>
              </a:tabLst>
            </a:pPr>
            <a:r>
              <a:rPr lang="en-US" sz="1400" dirty="0" smtClean="0">
                <a:latin typeface="Arial" charset="0"/>
              </a:rPr>
              <a:t>CSC 276 Object-oriented Software Design	</a:t>
            </a:r>
            <a:r>
              <a:rPr lang="en-US" sz="1400" dirty="0">
                <a:latin typeface="Arial" charset="0"/>
              </a:rPr>
              <a:t>	Slide </a:t>
            </a:r>
            <a:fld id="{C38DFB65-0D1E-4965-A9EC-9E0CDC770231}" type="slidenum">
              <a:rPr lang="en-US" sz="1400">
                <a:latin typeface="Arial" charset="0"/>
              </a:rPr>
              <a:pPr>
                <a:spcBef>
                  <a:spcPct val="50000"/>
                </a:spcBef>
                <a:tabLst>
                  <a:tab pos="4233863" algn="ctr"/>
                  <a:tab pos="8961438" algn="r"/>
                </a:tabLst>
              </a:pPr>
              <a:t>‹#›</a:t>
            </a:fld>
            <a:endParaRPr lang="en-US" sz="1400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br>
              <a:rPr lang="en-US" dirty="0" smtClean="0"/>
            </a:br>
            <a:r>
              <a:rPr lang="en-US" sz="2000" dirty="0" smtClean="0"/>
              <a:t>(13 &amp; 14-OOD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13 Intro HCI Design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14-OOD Case Study: TUI</a:t>
            </a:r>
          </a:p>
          <a:p>
            <a:pPr lvl="1"/>
            <a:r>
              <a:rPr lang="en-US" dirty="0" smtClean="0"/>
              <a:t>Characteristics of a good User Interface?</a:t>
            </a:r>
          </a:p>
        </p:txBody>
      </p:sp>
    </p:spTree>
    <p:extLst>
      <p:ext uri="{BB962C8B-B14F-4D97-AF65-F5344CB8AC3E}">
        <p14:creationId xmlns:p14="http://schemas.microsoft.com/office/powerpoint/2010/main" val="197652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(13 &amp; 14-OOD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HCI Criteria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Efficiency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Learnability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User satisfaction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Utility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HCI design goal?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An HCI designer should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Know the user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Prevent user errors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Optimize user abilities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4048324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br>
              <a:rPr lang="en-US" dirty="0" smtClean="0"/>
            </a:br>
            <a:r>
              <a:rPr lang="en-US" sz="2000" dirty="0" smtClean="0"/>
              <a:t>(17 Pre-read)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Pre-read Discussion (pairs)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17 Is your Design Clear, Concise, and Complete?</a:t>
            </a:r>
          </a:p>
          <a:p>
            <a:pPr lvl="2"/>
            <a:r>
              <a:rPr lang="en-US" dirty="0" smtClean="0"/>
              <a:t>i.e., Quality Assurance (QA)</a:t>
            </a:r>
          </a:p>
          <a:p>
            <a:pPr lvl="1"/>
            <a:r>
              <a:rPr lang="en-US" dirty="0" smtClean="0"/>
              <a:t>What does QA mean?</a:t>
            </a:r>
          </a:p>
          <a:p>
            <a:pPr lvl="1"/>
            <a:r>
              <a:rPr lang="en-US" dirty="0" smtClean="0"/>
              <a:t>Why do QA?</a:t>
            </a:r>
          </a:p>
          <a:p>
            <a:pPr lvl="1"/>
            <a:r>
              <a:rPr lang="en-US" dirty="0" smtClean="0"/>
              <a:t>Anyone know a QA technique?</a:t>
            </a:r>
          </a:p>
        </p:txBody>
      </p:sp>
    </p:spTree>
    <p:extLst>
      <p:ext uri="{BB962C8B-B14F-4D97-AF65-F5344CB8AC3E}">
        <p14:creationId xmlns:p14="http://schemas.microsoft.com/office/powerpoint/2010/main" val="306464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(17 Post-read)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What is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Software quality?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Software assurance?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Software quality assurance</a:t>
            </a:r>
            <a:r>
              <a:rPr lang="en-US" dirty="0"/>
              <a:t>?</a:t>
            </a:r>
            <a:endParaRPr lang="en-US" dirty="0" smtClean="0"/>
          </a:p>
          <a:p>
            <a:pPr lvl="3">
              <a:tabLst>
                <a:tab pos="7427913" algn="r"/>
              </a:tabLst>
            </a:pPr>
            <a:r>
              <a:rPr lang="en-US" dirty="0" smtClean="0"/>
              <a:t>Q: Free of bugs/defects &amp; </a:t>
            </a:r>
            <a:r>
              <a:rPr lang="en-US" dirty="0"/>
              <a:t>meets users </a:t>
            </a:r>
            <a:r>
              <a:rPr lang="en-US" dirty="0" smtClean="0"/>
              <a:t>needs</a:t>
            </a:r>
          </a:p>
          <a:p>
            <a:pPr lvl="3">
              <a:tabLst>
                <a:tab pos="7427913" algn="r"/>
              </a:tabLst>
            </a:pPr>
            <a:r>
              <a:rPr lang="en-US" dirty="0" smtClean="0"/>
              <a:t>A: Free of vulnerabilities &amp; functions as intended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Software QA Techniques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Formal review (aka: inspection)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Informal review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Design/code walkthrough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Customer survey</a:t>
            </a:r>
          </a:p>
        </p:txBody>
      </p:sp>
    </p:spTree>
    <p:extLst>
      <p:ext uri="{BB962C8B-B14F-4D97-AF65-F5344CB8AC3E}">
        <p14:creationId xmlns:p14="http://schemas.microsoft.com/office/powerpoint/2010/main" val="183838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(17 Post-read,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Post-read Review (cont’d)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Software Testing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White box versus black box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Unit testing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Integration testing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System testing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Acceptance testing</a:t>
            </a:r>
          </a:p>
          <a:p>
            <a:pPr lvl="1">
              <a:tabLst>
                <a:tab pos="7427913" algn="r"/>
              </a:tabLst>
            </a:pPr>
            <a:r>
              <a:rPr lang="en-US" dirty="0" smtClean="0"/>
              <a:t>Regarding software design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When should a QA technique be used?</a:t>
            </a:r>
          </a:p>
          <a:p>
            <a:pPr lvl="2">
              <a:tabLst>
                <a:tab pos="7427913" algn="r"/>
              </a:tabLst>
            </a:pPr>
            <a:r>
              <a:rPr lang="en-US" dirty="0" smtClean="0"/>
              <a:t>When should a testing technique be used?</a:t>
            </a:r>
          </a:p>
          <a:p>
            <a:pPr lvl="1">
              <a:tabLst>
                <a:tab pos="7427913" algn="r"/>
              </a:tabLst>
            </a:pPr>
            <a:r>
              <a:rPr lang="en-US" dirty="0"/>
              <a:t>Regarding software </a:t>
            </a:r>
            <a:r>
              <a:rPr lang="en-US" dirty="0" smtClean="0"/>
              <a:t>development</a:t>
            </a:r>
            <a:endParaRPr lang="en-US" dirty="0"/>
          </a:p>
          <a:p>
            <a:pPr lvl="2">
              <a:tabLst>
                <a:tab pos="7427913" algn="r"/>
              </a:tabLst>
            </a:pPr>
            <a:r>
              <a:rPr lang="en-US" dirty="0"/>
              <a:t>When should a QA technique be used?</a:t>
            </a:r>
          </a:p>
          <a:p>
            <a:pPr lvl="2">
              <a:tabLst>
                <a:tab pos="7427913" algn="r"/>
              </a:tabLst>
            </a:pPr>
            <a:r>
              <a:rPr lang="en-US" dirty="0"/>
              <a:t>When should a testing technique be used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46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br>
              <a:rPr lang="en-US" dirty="0" smtClean="0"/>
            </a:br>
            <a:r>
              <a:rPr lang="en-US" sz="2000" dirty="0" smtClean="0"/>
              <a:t>(17 Post-read, 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427913" algn="r"/>
              </a:tabLst>
            </a:pPr>
            <a:r>
              <a:rPr lang="en-US" dirty="0" smtClean="0"/>
              <a:t>Formal Review (Inspection) Process</a:t>
            </a:r>
          </a:p>
          <a:p>
            <a:pPr marL="914400" lvl="1" indent="-457200">
              <a:buFont typeface="+mj-lt"/>
              <a:buAutoNum type="arabicPeriod"/>
              <a:tabLst>
                <a:tab pos="7427913" algn="r"/>
              </a:tabLst>
            </a:pPr>
            <a:r>
              <a:rPr lang="en-US" dirty="0"/>
              <a:t>Plan Inspection</a:t>
            </a:r>
          </a:p>
          <a:p>
            <a:pPr marL="914400" lvl="1" indent="-457200">
              <a:buFont typeface="+mj-lt"/>
              <a:buAutoNum type="arabicPeriod"/>
              <a:tabLst>
                <a:tab pos="7427913" algn="r"/>
              </a:tabLst>
            </a:pPr>
            <a:r>
              <a:rPr lang="en-US" dirty="0" smtClean="0"/>
              <a:t>Initial </a:t>
            </a:r>
            <a:r>
              <a:rPr lang="en-US" dirty="0"/>
              <a:t>Meeting</a:t>
            </a:r>
          </a:p>
          <a:p>
            <a:pPr marL="914400" lvl="1" indent="-457200">
              <a:buFont typeface="+mj-lt"/>
              <a:buAutoNum type="arabicPeriod"/>
              <a:tabLst>
                <a:tab pos="7427913" algn="r"/>
              </a:tabLst>
            </a:pPr>
            <a:r>
              <a:rPr lang="en-US" dirty="0" smtClean="0"/>
              <a:t>Preparation</a:t>
            </a:r>
            <a:endParaRPr lang="en-US" dirty="0"/>
          </a:p>
          <a:p>
            <a:pPr marL="914400" lvl="1" indent="-457200">
              <a:buFont typeface="+mj-lt"/>
              <a:buAutoNum type="arabicPeriod"/>
              <a:tabLst>
                <a:tab pos="7427913" algn="r"/>
              </a:tabLst>
            </a:pPr>
            <a:r>
              <a:rPr lang="en-US" dirty="0" smtClean="0"/>
              <a:t>Inspection </a:t>
            </a:r>
            <a:r>
              <a:rPr lang="en-US" dirty="0"/>
              <a:t>Meeting</a:t>
            </a:r>
          </a:p>
          <a:p>
            <a:pPr marL="914400" lvl="1" indent="-457200">
              <a:buFont typeface="+mj-lt"/>
              <a:buAutoNum type="arabicPeriod"/>
              <a:tabLst>
                <a:tab pos="7427913" algn="r"/>
              </a:tabLst>
            </a:pPr>
            <a:r>
              <a:rPr lang="en-US" dirty="0" smtClean="0"/>
              <a:t>Rework</a:t>
            </a:r>
            <a:endParaRPr lang="en-US" dirty="0"/>
          </a:p>
          <a:p>
            <a:pPr marL="914400" lvl="1" indent="-457200">
              <a:buFont typeface="+mj-lt"/>
              <a:buAutoNum type="arabicPeriod"/>
              <a:tabLst>
                <a:tab pos="7427913" algn="r"/>
              </a:tabLst>
            </a:pPr>
            <a:r>
              <a:rPr lang="en-US" dirty="0" smtClean="0"/>
              <a:t>Follow-up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47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 bwMode="auto">
        <a:noFill/>
        <a:ln w="12700">
          <a:noFill/>
          <a:miter lim="800000"/>
          <a:headEnd type="none" w="sm" len="sm"/>
          <a:tailEnd type="none" w="sm" len="sm"/>
        </a:ln>
        <a:effectLst/>
      </a:spPr>
      <a:bodyPr wrap="square">
        <a:spAutoFit/>
      </a:bodyPr>
      <a:lstStyle>
        <a:defPPr algn="ctr">
          <a:spcBef>
            <a:spcPct val="50000"/>
          </a:spcBef>
          <a:defRPr sz="1400" dirty="0" smtClean="0">
            <a:ln>
              <a:solidFill>
                <a:schemeClr val="bg2"/>
              </a:solidFill>
            </a:ln>
          </a:defRPr>
        </a:defPPr>
      </a:lstStyle>
    </a:tx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2287</TotalTime>
  <Words>241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Comic Sans MS</vt:lpstr>
      <vt:lpstr>Times New Roman</vt:lpstr>
      <vt:lpstr>Crayons</vt:lpstr>
      <vt:lpstr>What Do We Know? (13 &amp; 14-OOD Pre-read)</vt:lpstr>
      <vt:lpstr>What Have We Learned? (13 &amp; 14-OOD Post-read)</vt:lpstr>
      <vt:lpstr>What Do We Know? (17 Pre-read)</vt:lpstr>
      <vt:lpstr>What Have We Learned? (17 Post-read)</vt:lpstr>
      <vt:lpstr>What Have We Learned? (17 Post-read, cont’d)</vt:lpstr>
      <vt:lpstr>What Have We Learned? (17 Post-read, 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CSC171 Introduction to Programming Methodology</dc:title>
  <dc:creator>Dave &amp; Cathy Voorhees</dc:creator>
  <cp:lastModifiedBy>David P Voorhees</cp:lastModifiedBy>
  <cp:revision>312</cp:revision>
  <dcterms:created xsi:type="dcterms:W3CDTF">2001-08-03T20:20:12Z</dcterms:created>
  <dcterms:modified xsi:type="dcterms:W3CDTF">2018-03-12T18:01:14Z</dcterms:modified>
</cp:coreProperties>
</file>