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29" r:id="rId1"/>
  </p:sldMasterIdLst>
  <p:notesMasterIdLst>
    <p:notesMasterId r:id="rId25"/>
  </p:notesMasterIdLst>
  <p:handoutMasterIdLst>
    <p:handoutMasterId r:id="rId26"/>
  </p:handoutMasterIdLst>
  <p:sldIdLst>
    <p:sldId id="264" r:id="rId2"/>
    <p:sldId id="267" r:id="rId3"/>
    <p:sldId id="266" r:id="rId4"/>
    <p:sldId id="271" r:id="rId5"/>
    <p:sldId id="273" r:id="rId6"/>
    <p:sldId id="272" r:id="rId7"/>
    <p:sldId id="274" r:id="rId8"/>
    <p:sldId id="275" r:id="rId9"/>
    <p:sldId id="290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4" autoAdjust="0"/>
  </p:normalViewPr>
  <p:slideViewPr>
    <p:cSldViewPr snapToObjects="1">
      <p:cViewPr varScale="1">
        <p:scale>
          <a:sx n="87" d="100"/>
          <a:sy n="87" d="100"/>
        </p:scale>
        <p:origin x="1260" y="78"/>
      </p:cViewPr>
      <p:guideLst>
        <p:guide orient="horz" pos="216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>
        <p:scale>
          <a:sx n="100" d="100"/>
          <a:sy n="100" d="100"/>
        </p:scale>
        <p:origin x="-1770" y="-72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0" y="0"/>
            <a:ext cx="6985000" cy="30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tabLst>
                <a:tab pos="3252788" algn="ctr"/>
              </a:tabLst>
            </a:pPr>
            <a:r>
              <a:rPr lang="en-US" sz="1400" dirty="0">
                <a:latin typeface="Times New Roman" pitchFamily="18" charset="0"/>
              </a:rPr>
              <a:t>	CSC </a:t>
            </a:r>
            <a:r>
              <a:rPr lang="en-US" sz="1400" dirty="0" smtClean="0">
                <a:latin typeface="Times New Roman" pitchFamily="18" charset="0"/>
              </a:rPr>
              <a:t>276 Object-oriented Software Design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0" y="9036050"/>
            <a:ext cx="698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3252788" algn="ctr"/>
              </a:tabLst>
            </a:pPr>
            <a:r>
              <a:rPr lang="en-US" sz="1000">
                <a:latin typeface="Times New Roman" pitchFamily="18" charset="0"/>
              </a:rPr>
              <a:t>	Page </a:t>
            </a:r>
            <a:fld id="{F81CEBF6-126F-49D6-AB7D-5B8982910A1D}" type="slidenum">
              <a:rPr lang="en-US" sz="10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3252788" algn="ctr"/>
                </a:tabLst>
              </a:pPr>
              <a:t>‹#›</a:t>
            </a:fld>
            <a:endParaRPr lang="en-US" sz="1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895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5138" y="4410075"/>
            <a:ext cx="60547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0" y="0"/>
            <a:ext cx="6985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6569075" algn="r"/>
              </a:tabLst>
            </a:pPr>
            <a:r>
              <a:rPr lang="en-US" sz="1400">
                <a:latin typeface="Times New Roman" pitchFamily="18" charset="0"/>
              </a:rPr>
              <a:t>CSC171 Course Introduction	Page </a:t>
            </a:r>
            <a:fld id="{E06E57EB-5F38-4923-98FC-0446A2F8967B}" type="slidenum">
              <a:rPr lang="en-US" sz="14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6569075" algn="r"/>
                </a:tabLst>
              </a:pPr>
              <a:t>‹#›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677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24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30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35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54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36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92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34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50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0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60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23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03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9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 anchor="b" anchorCtr="0"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75464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275465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6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7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68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275469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0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1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2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3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5474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275475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6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7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78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75479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0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1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2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3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5484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485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3413"/>
            <a:ext cx="3771900" cy="434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03413"/>
            <a:ext cx="3771900" cy="434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reeform 2"/>
          <p:cNvSpPr>
            <a:spLocks/>
          </p:cNvSpPr>
          <p:nvPr/>
        </p:nvSpPr>
        <p:spPr bwMode="auto">
          <a:xfrm rot="-3172564">
            <a:off x="798750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1945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3413"/>
            <a:ext cx="7696200" cy="434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4440" name="Freeform 8"/>
          <p:cNvSpPr>
            <a:spLocks/>
          </p:cNvSpPr>
          <p:nvPr/>
        </p:nvSpPr>
        <p:spPr bwMode="auto">
          <a:xfrm rot="-3172564">
            <a:off x="7992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441" name="Freeform 9"/>
          <p:cNvSpPr>
            <a:spLocks/>
          </p:cNvSpPr>
          <p:nvPr/>
        </p:nvSpPr>
        <p:spPr bwMode="auto">
          <a:xfrm rot="-3172564">
            <a:off x="7927975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74469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274470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471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472" name="Group 40"/>
          <p:cNvGrpSpPr>
            <a:grpSpLocks/>
          </p:cNvGrpSpPr>
          <p:nvPr/>
        </p:nvGrpSpPr>
        <p:grpSpPr bwMode="auto">
          <a:xfrm>
            <a:off x="7467600" y="90488"/>
            <a:ext cx="2133600" cy="1911350"/>
            <a:chOff x="4610" y="57"/>
            <a:chExt cx="1344" cy="1204"/>
          </a:xfrm>
        </p:grpSpPr>
        <p:grpSp>
          <p:nvGrpSpPr>
            <p:cNvPr id="274473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274474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4475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274476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7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8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9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0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1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2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3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74484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485" name="Text Box 53"/>
          <p:cNvSpPr txBox="1">
            <a:spLocks noChangeArrowheads="1"/>
          </p:cNvSpPr>
          <p:nvPr userDrawn="1"/>
        </p:nvSpPr>
        <p:spPr bwMode="auto">
          <a:xfrm>
            <a:off x="3175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233863" algn="ctr"/>
                <a:tab pos="8961438" algn="r"/>
              </a:tabLst>
            </a:pPr>
            <a:r>
              <a:rPr lang="en-US" sz="1400" dirty="0" smtClean="0">
                <a:latin typeface="Arial" charset="0"/>
              </a:rPr>
              <a:t>CSC 276 Object-oriented Software Design	</a:t>
            </a:r>
            <a:r>
              <a:rPr lang="en-US" sz="1400" dirty="0">
                <a:latin typeface="Arial" charset="0"/>
              </a:rPr>
              <a:t>	Slide </a:t>
            </a:r>
            <a:fld id="{C38DFB65-0D1E-4965-A9EC-9E0CDC770231}" type="slidenum">
              <a:rPr lang="en-US" sz="1400">
                <a:latin typeface="Arial" charset="0"/>
              </a:rPr>
              <a:pPr>
                <a:spcBef>
                  <a:spcPct val="50000"/>
                </a:spcBef>
                <a:tabLst>
                  <a:tab pos="4233863" algn="ctr"/>
                  <a:tab pos="8961438" algn="r"/>
                </a:tabLst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</a:t>
            </a:r>
            <a:r>
              <a:rPr lang="en-US" dirty="0"/>
              <a:t> 22 Modeling Persistent Data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427913" algn="r"/>
              </a:tabLst>
            </a:pPr>
            <a:r>
              <a:rPr lang="en-US" dirty="0" smtClean="0"/>
              <a:t>Need way to organize data elements into a model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What are data elements?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Distinct pieces of information that describe a “thing”</a:t>
            </a:r>
          </a:p>
          <a:p>
            <a:pPr lvl="3">
              <a:tabLst>
                <a:tab pos="7427913" algn="r"/>
              </a:tabLst>
            </a:pPr>
            <a:r>
              <a:rPr lang="en-US" dirty="0" smtClean="0"/>
              <a:t>Aka: a field, column, attribute, or variable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Collection of information that describe a “thing”</a:t>
            </a:r>
          </a:p>
          <a:p>
            <a:pPr lvl="3">
              <a:tabLst>
                <a:tab pos="7427913" algn="r"/>
              </a:tabLst>
            </a:pPr>
            <a:r>
              <a:rPr lang="en-US" dirty="0" smtClean="0"/>
              <a:t>Aka: a record, text line, node/segment, or row</a:t>
            </a:r>
          </a:p>
          <a:p>
            <a:pPr>
              <a:tabLst>
                <a:tab pos="7427913" algn="r"/>
              </a:tabLst>
            </a:pPr>
            <a:r>
              <a:rPr lang="en-US" dirty="0" smtClean="0"/>
              <a:t>Logical Data Modeling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Entity Relationship Diagram (ERD)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Fully-attributed Logical Data Model (LDM)</a:t>
            </a:r>
          </a:p>
          <a:p>
            <a:pPr>
              <a:tabLst>
                <a:tab pos="7427913" algn="r"/>
              </a:tabLst>
            </a:pPr>
            <a:r>
              <a:rPr lang="en-US" dirty="0" smtClean="0"/>
              <a:t>Physical Data Modeling</a:t>
            </a:r>
            <a:endParaRPr lang="en-US" dirty="0"/>
          </a:p>
          <a:p>
            <a:pPr lvl="1">
              <a:tabLst>
                <a:tab pos="7427913" algn="r"/>
              </a:tabLst>
            </a:pPr>
            <a:r>
              <a:rPr lang="en-US" dirty="0" smtClean="0"/>
              <a:t>PDM</a:t>
            </a:r>
          </a:p>
        </p:txBody>
      </p:sp>
    </p:spTree>
    <p:extLst>
      <p:ext uri="{BB962C8B-B14F-4D97-AF65-F5344CB8AC3E}">
        <p14:creationId xmlns:p14="http://schemas.microsoft.com/office/powerpoint/2010/main" val="4048324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Ch 23 XML Persistent Data </a:t>
            </a:r>
            <a:r>
              <a:rPr lang="it-IT" sz="3600" dirty="0" smtClean="0"/>
              <a:t>Storage </a:t>
            </a:r>
            <a:r>
              <a:rPr lang="it-IT" sz="2000" dirty="0" smtClean="0"/>
              <a:t>(</a:t>
            </a:r>
            <a:r>
              <a:rPr lang="en-US" sz="2000" dirty="0" smtClean="0"/>
              <a:t>Address Book Case Study)</a:t>
            </a:r>
            <a:endParaRPr lang="en-US" sz="1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translate LDM into PDM</a:t>
            </a:r>
          </a:p>
          <a:p>
            <a:pPr lvl="1"/>
            <a:r>
              <a:rPr lang="en-US" dirty="0" smtClean="0"/>
              <a:t>Contact = (</a:t>
            </a:r>
            <a:r>
              <a:rPr lang="en-US" u="sng" dirty="0" smtClean="0"/>
              <a:t>name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Phone = (</a:t>
            </a:r>
            <a:r>
              <a:rPr lang="en-US" u="sng" dirty="0" smtClean="0"/>
              <a:t>name</a:t>
            </a:r>
            <a:r>
              <a:rPr lang="en-US" dirty="0" smtClean="0"/>
              <a:t>, </a:t>
            </a:r>
            <a:r>
              <a:rPr lang="en-US" u="sng" dirty="0" err="1" smtClean="0"/>
              <a:t>phoneType</a:t>
            </a:r>
            <a:r>
              <a:rPr lang="en-US" dirty="0" smtClean="0"/>
              <a:t>, </a:t>
            </a:r>
            <a:r>
              <a:rPr lang="en-US" dirty="0" err="1" smtClean="0"/>
              <a:t>phoneNumber</a:t>
            </a:r>
            <a:r>
              <a:rPr lang="en-US" dirty="0" smtClean="0"/>
              <a:t>)</a:t>
            </a:r>
          </a:p>
          <a:p>
            <a:pPr lvl="2"/>
            <a:r>
              <a:rPr lang="en-US" sz="1600" dirty="0" smtClean="0"/>
              <a:t>name, </a:t>
            </a:r>
            <a:r>
              <a:rPr lang="en-US" sz="1600" dirty="0" err="1" smtClean="0"/>
              <a:t>phoneType</a:t>
            </a:r>
            <a:r>
              <a:rPr lang="en-US" sz="1600" dirty="0" smtClean="0"/>
              <a:t> --&gt; </a:t>
            </a:r>
            <a:r>
              <a:rPr lang="en-US" sz="1600" dirty="0" err="1" smtClean="0"/>
              <a:t>phoneNumber</a:t>
            </a:r>
            <a:endParaRPr lang="en-US" sz="1600" dirty="0" smtClean="0"/>
          </a:p>
          <a:p>
            <a:pPr lvl="1"/>
            <a:r>
              <a:rPr lang="en-US" dirty="0" smtClean="0"/>
              <a:t>Email = (</a:t>
            </a:r>
            <a:r>
              <a:rPr lang="en-US" u="sng" dirty="0" smtClean="0"/>
              <a:t>name</a:t>
            </a:r>
            <a:r>
              <a:rPr lang="en-US" dirty="0" smtClean="0"/>
              <a:t>, </a:t>
            </a:r>
            <a:r>
              <a:rPr lang="en-US" u="sng" dirty="0" err="1" smtClean="0"/>
              <a:t>emailType</a:t>
            </a:r>
            <a:r>
              <a:rPr lang="en-US" dirty="0" smtClean="0"/>
              <a:t>, </a:t>
            </a:r>
            <a:r>
              <a:rPr lang="en-US" dirty="0" err="1" smtClean="0"/>
              <a:t>emailAddress</a:t>
            </a:r>
            <a:r>
              <a:rPr lang="en-US" dirty="0" smtClean="0"/>
              <a:t>)</a:t>
            </a:r>
          </a:p>
          <a:p>
            <a:pPr lvl="2"/>
            <a:r>
              <a:rPr lang="en-US" sz="1600" dirty="0" smtClean="0"/>
              <a:t>name, </a:t>
            </a:r>
            <a:r>
              <a:rPr lang="en-US" sz="1600" dirty="0" err="1" smtClean="0"/>
              <a:t>emailType</a:t>
            </a:r>
            <a:r>
              <a:rPr lang="en-US" sz="1600" dirty="0" smtClean="0"/>
              <a:t> --&gt; </a:t>
            </a:r>
            <a:r>
              <a:rPr lang="en-US" sz="1600" dirty="0" err="1" smtClean="0"/>
              <a:t>emailAddress</a:t>
            </a:r>
            <a:r>
              <a:rPr lang="en-US" sz="1600" dirty="0" smtClean="0"/>
              <a:t> Functional dependencies for ABA</a:t>
            </a:r>
          </a:p>
        </p:txBody>
      </p:sp>
      <p:pic>
        <p:nvPicPr>
          <p:cNvPr id="6" name="Picture 5" descr="ABA_04e_LD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6950" y="4343400"/>
            <a:ext cx="47434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50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Ch 23 XML Persistent Data Storage </a:t>
            </a:r>
            <a:r>
              <a:rPr lang="en-US" sz="1800" dirty="0" smtClean="0"/>
              <a:t>(What is XML?)</a:t>
            </a:r>
            <a:endParaRPr lang="en-US" sz="1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XML?</a:t>
            </a:r>
          </a:p>
          <a:p>
            <a:pPr lvl="1"/>
            <a:r>
              <a:rPr lang="en-US" dirty="0" err="1" smtClean="0"/>
              <a:t>eXtensible</a:t>
            </a:r>
            <a:r>
              <a:rPr lang="en-US" dirty="0" smtClean="0"/>
              <a:t> Markup Language</a:t>
            </a:r>
          </a:p>
          <a:p>
            <a:pPr lvl="1"/>
            <a:r>
              <a:rPr lang="en-US" dirty="0" smtClean="0"/>
              <a:t>A tag-based language used to describe data</a:t>
            </a:r>
          </a:p>
          <a:p>
            <a:pPr lvl="1"/>
            <a:r>
              <a:rPr lang="en-US" dirty="0" smtClean="0"/>
              <a:t>What’s a tag?</a:t>
            </a:r>
          </a:p>
          <a:p>
            <a:pPr lvl="2"/>
            <a:r>
              <a:rPr lang="en-US" dirty="0" smtClean="0"/>
              <a:t>A programmer-defined data element embedded inside angled brackets</a:t>
            </a:r>
          </a:p>
          <a:p>
            <a:pPr lvl="3"/>
            <a:r>
              <a:rPr lang="en-US" dirty="0" smtClean="0"/>
              <a:t>e.g., &lt;student&gt;</a:t>
            </a:r>
          </a:p>
          <a:p>
            <a:pPr lvl="1"/>
            <a:r>
              <a:rPr lang="en-US" dirty="0" smtClean="0"/>
              <a:t>How are tags structured?</a:t>
            </a:r>
          </a:p>
          <a:p>
            <a:pPr lvl="2"/>
            <a:r>
              <a:rPr lang="en-US" dirty="0" smtClean="0"/>
              <a:t>Each start tag has a matching end tag</a:t>
            </a:r>
          </a:p>
          <a:p>
            <a:pPr lvl="3"/>
            <a:r>
              <a:rPr lang="en-US" dirty="0" smtClean="0"/>
              <a:t>e.g., &lt;student&gt; … &lt;/student&gt;	OR	&lt;student /&gt;</a:t>
            </a:r>
          </a:p>
          <a:p>
            <a:pPr lvl="2"/>
            <a:r>
              <a:rPr lang="en-US" dirty="0" smtClean="0"/>
              <a:t>Data and other tags are between start and end tags</a:t>
            </a:r>
          </a:p>
          <a:p>
            <a:pPr lvl="3"/>
            <a:r>
              <a:rPr lang="en-US" dirty="0" smtClean="0"/>
              <a:t>e.g., &lt;student&gt; &lt;id&gt;12345&lt;/id&gt; … &lt;/student&gt;</a:t>
            </a:r>
          </a:p>
          <a:p>
            <a:pPr lvl="3"/>
            <a:r>
              <a:rPr lang="en-US" dirty="0" smtClean="0"/>
              <a:t>i.e., XML represents data using a tree (hierarchy) structure</a:t>
            </a:r>
          </a:p>
        </p:txBody>
      </p:sp>
    </p:spTree>
    <p:extLst>
      <p:ext uri="{BB962C8B-B14F-4D97-AF65-F5344CB8AC3E}">
        <p14:creationId xmlns:p14="http://schemas.microsoft.com/office/powerpoint/2010/main" val="2706646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A_04e_LD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05150" y="1771650"/>
            <a:ext cx="4743450" cy="1657350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/>
              <a:t>Ch 23 XML Persistent Data Storage </a:t>
            </a:r>
            <a:r>
              <a:rPr lang="en-US" sz="2000" dirty="0" smtClean="0"/>
              <a:t>(Translate LDM to XML)</a:t>
            </a:r>
            <a:endParaRPr lang="en-US" sz="20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lvl="2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lvl="2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lvl="2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lvl="2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AddressBook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lvl="2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&lt;Contact&gt;</a:t>
            </a:r>
          </a:p>
          <a:p>
            <a:pPr marL="0" lvl="2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&lt;name&gt;&lt;/name&gt;</a:t>
            </a:r>
          </a:p>
          <a:p>
            <a:pPr marL="0" lvl="2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&lt;Email&gt;</a:t>
            </a:r>
          </a:p>
          <a:p>
            <a:pPr marL="0" lvl="2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emailType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emailType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lvl="2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&lt;address&gt;&lt;/address&gt;</a:t>
            </a:r>
          </a:p>
          <a:p>
            <a:pPr marL="0" lvl="2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&lt;/Email&gt;</a:t>
            </a:r>
          </a:p>
          <a:p>
            <a:pPr marL="0" lvl="2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&lt;Phone&gt;</a:t>
            </a:r>
          </a:p>
          <a:p>
            <a:pPr marL="0" lvl="2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phoneType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phoneType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lvl="2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&lt;number&gt;&lt;/number&gt;</a:t>
            </a:r>
          </a:p>
          <a:p>
            <a:pPr marL="0" lvl="2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&lt;/Phone&gt;</a:t>
            </a:r>
          </a:p>
          <a:p>
            <a:pPr marL="0" lvl="2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&lt;/Contact&gt;</a:t>
            </a:r>
          </a:p>
          <a:p>
            <a:pPr marL="0" lvl="2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AddressBook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6456473" y="4876800"/>
            <a:ext cx="1925527" cy="12772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ln>
                  <a:solidFill>
                    <a:schemeClr val="bg2"/>
                  </a:solidFill>
                </a:ln>
                <a:latin typeface="+mn-lt"/>
              </a:rPr>
              <a:t>See:</a:t>
            </a:r>
          </a:p>
          <a:p>
            <a:pPr>
              <a:spcBef>
                <a:spcPct val="50000"/>
              </a:spcBef>
            </a:pPr>
            <a:r>
              <a:rPr lang="en-US" sz="1400" dirty="0" smtClean="0">
                <a:ln>
                  <a:solidFill>
                    <a:schemeClr val="bg2"/>
                  </a:solidFill>
                </a:ln>
                <a:latin typeface="+mn-lt"/>
              </a:rPr>
              <a:t>ABA-template-A.xml</a:t>
            </a:r>
          </a:p>
          <a:p>
            <a:pPr>
              <a:spcBef>
                <a:spcPct val="50000"/>
              </a:spcBef>
            </a:pPr>
            <a:r>
              <a:rPr lang="en-US" sz="1400" dirty="0" smtClean="0">
                <a:ln>
                  <a:solidFill>
                    <a:schemeClr val="bg2"/>
                  </a:solidFill>
                </a:ln>
                <a:latin typeface="+mn-lt"/>
              </a:rPr>
              <a:t>ABA-display-A1.xml</a:t>
            </a:r>
          </a:p>
          <a:p>
            <a:pPr>
              <a:spcBef>
                <a:spcPct val="50000"/>
              </a:spcBef>
            </a:pPr>
            <a:r>
              <a:rPr lang="en-US" sz="1400" dirty="0" smtClean="0">
                <a:ln>
                  <a:solidFill>
                    <a:schemeClr val="bg2"/>
                  </a:solidFill>
                </a:ln>
                <a:latin typeface="+mn-lt"/>
              </a:rPr>
              <a:t>ABA-display-A2.xml</a:t>
            </a:r>
          </a:p>
        </p:txBody>
      </p:sp>
    </p:spTree>
    <p:extLst>
      <p:ext uri="{BB962C8B-B14F-4D97-AF65-F5344CB8AC3E}">
        <p14:creationId xmlns:p14="http://schemas.microsoft.com/office/powerpoint/2010/main" val="1198588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/>
              <a:t>Ch 23 XML Persistent Data Storage </a:t>
            </a:r>
            <a:r>
              <a:rPr lang="en-US" sz="2000" dirty="0" smtClean="0"/>
              <a:t>(Choice of Primary Keys)</a:t>
            </a:r>
            <a:endParaRPr lang="en-US" sz="2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LDM</a:t>
            </a:r>
          </a:p>
          <a:p>
            <a:pPr lvl="1"/>
            <a:r>
              <a:rPr lang="en-US" dirty="0" smtClean="0"/>
              <a:t>Contact = (</a:t>
            </a:r>
            <a:r>
              <a:rPr lang="en-US" u="sng" dirty="0" smtClean="0"/>
              <a:t>name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Phone = (</a:t>
            </a:r>
            <a:r>
              <a:rPr lang="en-US" u="sng" dirty="0" smtClean="0"/>
              <a:t>name</a:t>
            </a:r>
            <a:r>
              <a:rPr lang="en-US" dirty="0" smtClean="0"/>
              <a:t>, </a:t>
            </a:r>
            <a:r>
              <a:rPr lang="en-US" u="sng" dirty="0" err="1" smtClean="0"/>
              <a:t>phoneType</a:t>
            </a:r>
            <a:r>
              <a:rPr lang="en-US" dirty="0" smtClean="0"/>
              <a:t>, </a:t>
            </a:r>
            <a:r>
              <a:rPr lang="en-US" dirty="0" err="1" smtClean="0"/>
              <a:t>phoneNumber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name, </a:t>
            </a:r>
            <a:r>
              <a:rPr lang="en-US" dirty="0" err="1" smtClean="0"/>
              <a:t>phoneType</a:t>
            </a:r>
            <a:r>
              <a:rPr lang="en-US" dirty="0" smtClean="0"/>
              <a:t> --&gt; </a:t>
            </a:r>
            <a:r>
              <a:rPr lang="en-US" dirty="0" err="1" smtClean="0"/>
              <a:t>phoneNumber</a:t>
            </a:r>
            <a:endParaRPr lang="en-US" dirty="0" smtClean="0"/>
          </a:p>
          <a:p>
            <a:pPr lvl="1"/>
            <a:r>
              <a:rPr lang="en-US" dirty="0" smtClean="0"/>
              <a:t>Email = (</a:t>
            </a:r>
            <a:r>
              <a:rPr lang="en-US" u="sng" dirty="0" smtClean="0"/>
              <a:t>name</a:t>
            </a:r>
            <a:r>
              <a:rPr lang="en-US" dirty="0" smtClean="0"/>
              <a:t>, </a:t>
            </a:r>
            <a:r>
              <a:rPr lang="en-US" u="sng" dirty="0" err="1" smtClean="0"/>
              <a:t>emailType</a:t>
            </a:r>
            <a:r>
              <a:rPr lang="en-US" dirty="0" smtClean="0"/>
              <a:t>, </a:t>
            </a:r>
            <a:r>
              <a:rPr lang="en-US" dirty="0" err="1" smtClean="0"/>
              <a:t>emailAddress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name, </a:t>
            </a:r>
            <a:r>
              <a:rPr lang="en-US" dirty="0" err="1" smtClean="0"/>
              <a:t>emailType</a:t>
            </a:r>
            <a:r>
              <a:rPr lang="en-US" dirty="0" smtClean="0"/>
              <a:t> --&gt; </a:t>
            </a:r>
            <a:r>
              <a:rPr lang="en-US" dirty="0" err="1" smtClean="0"/>
              <a:t>emailAddress</a:t>
            </a:r>
            <a:endParaRPr lang="en-US" dirty="0" smtClean="0"/>
          </a:p>
          <a:p>
            <a:r>
              <a:rPr lang="en-US" dirty="0" smtClean="0"/>
              <a:t>Generally, bad idea to have application data be part of a primary key</a:t>
            </a:r>
          </a:p>
          <a:p>
            <a:pPr lvl="1"/>
            <a:r>
              <a:rPr lang="en-US" dirty="0" smtClean="0"/>
              <a:t>Use a primary key value that is not tied to the data</a:t>
            </a:r>
          </a:p>
          <a:p>
            <a:pPr lvl="1"/>
            <a:r>
              <a:rPr lang="en-US" dirty="0" smtClean="0"/>
              <a:t>Common approach:</a:t>
            </a:r>
          </a:p>
          <a:p>
            <a:pPr lvl="2"/>
            <a:r>
              <a:rPr lang="en-US" dirty="0" smtClean="0"/>
              <a:t>Add id attribute (integer data type) as primary key</a:t>
            </a:r>
          </a:p>
          <a:p>
            <a:pPr lvl="2"/>
            <a:r>
              <a:rPr lang="en-US" dirty="0" smtClean="0"/>
              <a:t>Each instance of data has a unique integer value/id</a:t>
            </a:r>
          </a:p>
        </p:txBody>
      </p:sp>
    </p:spTree>
    <p:extLst>
      <p:ext uri="{BB962C8B-B14F-4D97-AF65-F5344CB8AC3E}">
        <p14:creationId xmlns:p14="http://schemas.microsoft.com/office/powerpoint/2010/main" val="2059470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Ch 23 XML Persistent Data Storage </a:t>
            </a:r>
            <a:r>
              <a:rPr lang="en-US" sz="1800" dirty="0" smtClean="0"/>
              <a:t>(Choice of Primary Keys, cont’d)</a:t>
            </a:r>
            <a:endParaRPr lang="en-US" sz="1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3413"/>
            <a:ext cx="8153400" cy="4344987"/>
          </a:xfrm>
        </p:spPr>
        <p:txBody>
          <a:bodyPr/>
          <a:lstStyle/>
          <a:p>
            <a:r>
              <a:rPr lang="en-US" dirty="0" smtClean="0"/>
              <a:t>Add id field to Contact entity</a:t>
            </a:r>
          </a:p>
          <a:p>
            <a:r>
              <a:rPr lang="en-US" dirty="0" smtClean="0"/>
              <a:t>Resulting LDM</a:t>
            </a:r>
          </a:p>
          <a:p>
            <a:pPr lvl="1"/>
            <a:r>
              <a:rPr lang="en-US" dirty="0" smtClean="0"/>
              <a:t>Contact = (</a:t>
            </a:r>
            <a:r>
              <a:rPr lang="en-US" u="sng" dirty="0" smtClean="0"/>
              <a:t>id</a:t>
            </a:r>
            <a:r>
              <a:rPr lang="en-US" dirty="0" smtClean="0"/>
              <a:t>, name)</a:t>
            </a:r>
          </a:p>
          <a:p>
            <a:pPr lvl="2"/>
            <a:r>
              <a:rPr lang="en-US" dirty="0" smtClean="0"/>
              <a:t>id --&gt; name</a:t>
            </a:r>
          </a:p>
          <a:p>
            <a:pPr lvl="1"/>
            <a:r>
              <a:rPr lang="en-US" dirty="0" smtClean="0"/>
              <a:t>Phone = (</a:t>
            </a:r>
            <a:r>
              <a:rPr lang="en-US" u="sng" dirty="0" smtClean="0"/>
              <a:t>id</a:t>
            </a:r>
            <a:r>
              <a:rPr lang="en-US" dirty="0" smtClean="0"/>
              <a:t>, </a:t>
            </a:r>
            <a:r>
              <a:rPr lang="en-US" u="sng" dirty="0" err="1" smtClean="0"/>
              <a:t>phoneType</a:t>
            </a:r>
            <a:r>
              <a:rPr lang="en-US" dirty="0" smtClean="0"/>
              <a:t>, </a:t>
            </a:r>
            <a:r>
              <a:rPr lang="en-US" dirty="0" err="1" smtClean="0"/>
              <a:t>phoneNumber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id, </a:t>
            </a:r>
            <a:r>
              <a:rPr lang="en-US" dirty="0" err="1" smtClean="0"/>
              <a:t>phoneType</a:t>
            </a:r>
            <a:r>
              <a:rPr lang="en-US" dirty="0" smtClean="0"/>
              <a:t> --&gt; </a:t>
            </a:r>
            <a:r>
              <a:rPr lang="en-US" dirty="0" err="1" smtClean="0"/>
              <a:t>phoneNumber</a:t>
            </a:r>
            <a:endParaRPr lang="en-US" dirty="0" smtClean="0"/>
          </a:p>
          <a:p>
            <a:pPr lvl="1"/>
            <a:r>
              <a:rPr lang="en-US" dirty="0" smtClean="0"/>
              <a:t>Email = (</a:t>
            </a:r>
            <a:r>
              <a:rPr lang="en-US" u="sng" dirty="0" smtClean="0"/>
              <a:t>id</a:t>
            </a:r>
            <a:r>
              <a:rPr lang="en-US" dirty="0" smtClean="0"/>
              <a:t>, </a:t>
            </a:r>
            <a:r>
              <a:rPr lang="en-US" u="sng" dirty="0" err="1" smtClean="0"/>
              <a:t>emailType</a:t>
            </a:r>
            <a:r>
              <a:rPr lang="en-US" dirty="0" smtClean="0"/>
              <a:t>, </a:t>
            </a:r>
            <a:r>
              <a:rPr lang="en-US" dirty="0" err="1" smtClean="0"/>
              <a:t>emailAddress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id, </a:t>
            </a:r>
            <a:r>
              <a:rPr lang="en-US" dirty="0" err="1" smtClean="0"/>
              <a:t>emailType</a:t>
            </a:r>
            <a:r>
              <a:rPr lang="en-US" dirty="0" smtClean="0"/>
              <a:t> --&gt; </a:t>
            </a:r>
            <a:r>
              <a:rPr lang="en-US" dirty="0" err="1" smtClean="0"/>
              <a:t>emailAddress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054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Ch 23 XML Persistent Data Storage </a:t>
            </a:r>
            <a:r>
              <a:rPr lang="en-US" sz="1800" dirty="0" smtClean="0"/>
              <a:t>(Choice of Primary Keys, cont’d)</a:t>
            </a:r>
            <a:endParaRPr lang="en-US" sz="1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3413"/>
            <a:ext cx="8153400" cy="4344987"/>
          </a:xfrm>
        </p:spPr>
        <p:txBody>
          <a:bodyPr/>
          <a:lstStyle/>
          <a:p>
            <a:r>
              <a:rPr lang="en-US" dirty="0" smtClean="0"/>
              <a:t>Add id field to both Phone and Email entities</a:t>
            </a:r>
          </a:p>
          <a:p>
            <a:r>
              <a:rPr lang="en-US" dirty="0" smtClean="0"/>
              <a:t>Resulting LDM</a:t>
            </a:r>
          </a:p>
          <a:p>
            <a:pPr lvl="1"/>
            <a:r>
              <a:rPr lang="en-US" dirty="0" smtClean="0"/>
              <a:t>Contact = (</a:t>
            </a:r>
            <a:r>
              <a:rPr lang="en-US" u="sng" dirty="0" smtClean="0"/>
              <a:t>id</a:t>
            </a:r>
            <a:r>
              <a:rPr lang="en-US" dirty="0" smtClean="0"/>
              <a:t>, name)</a:t>
            </a:r>
          </a:p>
          <a:p>
            <a:pPr lvl="2"/>
            <a:r>
              <a:rPr lang="en-US" dirty="0" smtClean="0"/>
              <a:t>id --&gt; name</a:t>
            </a:r>
          </a:p>
          <a:p>
            <a:pPr lvl="1"/>
            <a:r>
              <a:rPr lang="en-US" dirty="0" smtClean="0"/>
              <a:t>Phone = (</a:t>
            </a:r>
            <a:r>
              <a:rPr lang="en-US" u="sng" dirty="0" smtClean="0"/>
              <a:t>id</a:t>
            </a:r>
            <a:r>
              <a:rPr lang="en-US" dirty="0" smtClean="0"/>
              <a:t>, </a:t>
            </a:r>
            <a:r>
              <a:rPr lang="en-US" u="sng" dirty="0" err="1" smtClean="0"/>
              <a:t>phoneId</a:t>
            </a:r>
            <a:r>
              <a:rPr lang="en-US" dirty="0" smtClean="0"/>
              <a:t>, </a:t>
            </a:r>
            <a:r>
              <a:rPr lang="en-US" dirty="0" err="1" smtClean="0"/>
              <a:t>phoneType</a:t>
            </a:r>
            <a:r>
              <a:rPr lang="en-US" dirty="0" smtClean="0"/>
              <a:t>, </a:t>
            </a:r>
            <a:r>
              <a:rPr lang="en-US" dirty="0" err="1" smtClean="0"/>
              <a:t>phoneNumber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id, </a:t>
            </a:r>
            <a:r>
              <a:rPr lang="en-US" dirty="0" err="1" smtClean="0"/>
              <a:t>phoneId</a:t>
            </a:r>
            <a:r>
              <a:rPr lang="en-US" dirty="0" smtClean="0"/>
              <a:t> --&gt; </a:t>
            </a:r>
            <a:r>
              <a:rPr lang="en-US" dirty="0" err="1" smtClean="0"/>
              <a:t>phoneType</a:t>
            </a:r>
            <a:r>
              <a:rPr lang="en-US" dirty="0" smtClean="0"/>
              <a:t>, </a:t>
            </a:r>
            <a:r>
              <a:rPr lang="en-US" dirty="0" err="1" smtClean="0"/>
              <a:t>phoneNumber</a:t>
            </a:r>
            <a:endParaRPr lang="en-US" dirty="0" smtClean="0"/>
          </a:p>
          <a:p>
            <a:pPr lvl="1"/>
            <a:r>
              <a:rPr lang="en-US" dirty="0" smtClean="0"/>
              <a:t>Email = (</a:t>
            </a:r>
            <a:r>
              <a:rPr lang="en-US" u="sng" dirty="0" smtClean="0"/>
              <a:t>id</a:t>
            </a:r>
            <a:r>
              <a:rPr lang="en-US" dirty="0" smtClean="0"/>
              <a:t>, </a:t>
            </a:r>
            <a:r>
              <a:rPr lang="en-US" u="sng" dirty="0" err="1" smtClean="0"/>
              <a:t>emailId</a:t>
            </a:r>
            <a:r>
              <a:rPr lang="en-US" dirty="0" smtClean="0"/>
              <a:t>, </a:t>
            </a:r>
            <a:r>
              <a:rPr lang="en-US" dirty="0" err="1" smtClean="0"/>
              <a:t>emailType</a:t>
            </a:r>
            <a:r>
              <a:rPr lang="en-US" dirty="0" smtClean="0"/>
              <a:t>, </a:t>
            </a:r>
            <a:r>
              <a:rPr lang="en-US" dirty="0" err="1" smtClean="0"/>
              <a:t>emailAddress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id, </a:t>
            </a:r>
            <a:r>
              <a:rPr lang="en-US" dirty="0" err="1" smtClean="0"/>
              <a:t>emailId</a:t>
            </a:r>
            <a:r>
              <a:rPr lang="en-US" dirty="0" smtClean="0"/>
              <a:t> --&gt; </a:t>
            </a:r>
            <a:r>
              <a:rPr lang="en-US" dirty="0" err="1" smtClean="0"/>
              <a:t>emailType</a:t>
            </a:r>
            <a:r>
              <a:rPr lang="en-US" dirty="0" smtClean="0"/>
              <a:t>, </a:t>
            </a:r>
            <a:r>
              <a:rPr lang="en-US" dirty="0" err="1" smtClean="0"/>
              <a:t>emailAddress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830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A_04f_LD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24350" y="1638300"/>
            <a:ext cx="4743450" cy="2171700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/>
              <a:t>Ch 23 XML Persistent Data Storage </a:t>
            </a:r>
            <a:r>
              <a:rPr lang="en-US" sz="2000" dirty="0" smtClean="0"/>
              <a:t>(Choice of Primary Keys, cont’d)</a:t>
            </a:r>
            <a:endParaRPr lang="en-US" sz="20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AddressBook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lvl="2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&lt;Contact&gt;</a:t>
            </a:r>
          </a:p>
          <a:p>
            <a:pPr marL="0" lvl="2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&lt;id&gt;&lt;/id&gt;</a:t>
            </a:r>
          </a:p>
          <a:p>
            <a:pPr marL="0" lvl="2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&lt;name&gt;&lt;/name&gt;</a:t>
            </a:r>
          </a:p>
          <a:p>
            <a:pPr marL="0" lvl="2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&lt;Email&gt;</a:t>
            </a:r>
          </a:p>
          <a:p>
            <a:pPr marL="0" lvl="2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emailId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emailId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lvl="2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emailType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emailType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lvl="2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&lt;address&gt;&lt;/address&gt;</a:t>
            </a:r>
          </a:p>
          <a:p>
            <a:pPr marL="0" lvl="2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&lt;/Email&gt;</a:t>
            </a:r>
          </a:p>
          <a:p>
            <a:pPr marL="0" lvl="2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&lt;Phone&gt;</a:t>
            </a:r>
          </a:p>
          <a:p>
            <a:pPr marL="0" lvl="2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phoneId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phoneId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lvl="2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phoneType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phoneType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lvl="2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&lt;number&gt;&lt;/number&gt;</a:t>
            </a:r>
          </a:p>
          <a:p>
            <a:pPr marL="0" lvl="2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&lt;/Phone&gt;</a:t>
            </a:r>
          </a:p>
          <a:p>
            <a:pPr marL="0" lvl="2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&lt;/Contact&gt;</a:t>
            </a:r>
          </a:p>
          <a:p>
            <a:pPr marL="0" lvl="2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AddressBook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6456473" y="4876800"/>
            <a:ext cx="1907895" cy="1600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ln>
                  <a:solidFill>
                    <a:schemeClr val="bg2"/>
                  </a:solidFill>
                </a:ln>
                <a:latin typeface="+mn-lt"/>
              </a:rPr>
              <a:t>See:</a:t>
            </a:r>
          </a:p>
          <a:p>
            <a:pPr>
              <a:spcBef>
                <a:spcPct val="50000"/>
              </a:spcBef>
            </a:pPr>
            <a:r>
              <a:rPr lang="en-US" sz="1400" dirty="0" smtClean="0">
                <a:ln>
                  <a:solidFill>
                    <a:schemeClr val="bg2"/>
                  </a:solidFill>
                </a:ln>
                <a:latin typeface="+mn-lt"/>
              </a:rPr>
              <a:t>ABA-template-B.xml</a:t>
            </a:r>
          </a:p>
          <a:p>
            <a:pPr>
              <a:spcBef>
                <a:spcPct val="50000"/>
              </a:spcBef>
            </a:pPr>
            <a:r>
              <a:rPr lang="en-US" sz="1400" dirty="0" smtClean="0">
                <a:ln>
                  <a:solidFill>
                    <a:schemeClr val="bg2"/>
                  </a:solidFill>
                </a:ln>
                <a:latin typeface="+mn-lt"/>
              </a:rPr>
              <a:t>ABA-display-B1.xml</a:t>
            </a:r>
          </a:p>
          <a:p>
            <a:pPr>
              <a:spcBef>
                <a:spcPct val="50000"/>
              </a:spcBef>
            </a:pPr>
            <a:r>
              <a:rPr lang="en-US" sz="1400" dirty="0" smtClean="0">
                <a:ln>
                  <a:solidFill>
                    <a:schemeClr val="bg2"/>
                  </a:solidFill>
                </a:ln>
                <a:latin typeface="+mn-lt"/>
              </a:rPr>
              <a:t>ABA-display-B2.xml</a:t>
            </a:r>
          </a:p>
          <a:p>
            <a:pPr>
              <a:spcBef>
                <a:spcPct val="50000"/>
              </a:spcBef>
            </a:pPr>
            <a:r>
              <a:rPr lang="en-US" sz="1400" dirty="0" smtClean="0">
                <a:ln>
                  <a:solidFill>
                    <a:schemeClr val="bg2"/>
                  </a:solidFill>
                </a:ln>
                <a:latin typeface="+mn-lt"/>
              </a:rPr>
              <a:t>ABA-display-B3.xm;</a:t>
            </a:r>
          </a:p>
        </p:txBody>
      </p:sp>
    </p:spTree>
    <p:extLst>
      <p:ext uri="{BB962C8B-B14F-4D97-AF65-F5344CB8AC3E}">
        <p14:creationId xmlns:p14="http://schemas.microsoft.com/office/powerpoint/2010/main" val="3131793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Ch 23 XML Persistent Data Storage </a:t>
            </a:r>
            <a:r>
              <a:rPr lang="en-US" sz="1800" dirty="0" smtClean="0"/>
              <a:t>(DOM)</a:t>
            </a:r>
            <a:endParaRPr lang="en-US" sz="1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Text-based XML file</a:t>
            </a:r>
          </a:p>
          <a:p>
            <a:pPr lvl="1"/>
            <a:r>
              <a:rPr lang="en-US" dirty="0" smtClean="0"/>
              <a:t>Parsed into a Document Object Model (DOM)</a:t>
            </a:r>
          </a:p>
          <a:p>
            <a:pPr lvl="2"/>
            <a:r>
              <a:rPr lang="en-US" dirty="0" smtClean="0"/>
              <a:t>Use API from an XML language library</a:t>
            </a:r>
          </a:p>
          <a:p>
            <a:pPr lvl="1"/>
            <a:r>
              <a:rPr lang="en-US" dirty="0" smtClean="0"/>
              <a:t>What’s a DOM?</a:t>
            </a:r>
          </a:p>
          <a:p>
            <a:pPr lvl="2"/>
            <a:r>
              <a:rPr lang="en-US" dirty="0" smtClean="0"/>
              <a:t>A tree of nodes that represent the hierarchy of tags expressed in the XML file</a:t>
            </a:r>
          </a:p>
          <a:p>
            <a:pPr lvl="1"/>
            <a:r>
              <a:rPr lang="en-US" dirty="0" smtClean="0"/>
              <a:t>XML/DOM Examples </a:t>
            </a:r>
            <a:r>
              <a:rPr lang="en-US" sz="1600" dirty="0" smtClean="0"/>
              <a:t>(will discuss in a moment)</a:t>
            </a:r>
            <a:endParaRPr lang="en-US" dirty="0" smtClean="0"/>
          </a:p>
          <a:p>
            <a:pPr lvl="2"/>
            <a:r>
              <a:rPr lang="en-US" dirty="0" smtClean="0"/>
              <a:t>Display contents of DOM</a:t>
            </a:r>
          </a:p>
          <a:p>
            <a:pPr lvl="3"/>
            <a:r>
              <a:rPr lang="en-US" dirty="0" smtClean="0"/>
              <a:t>displayXML.java</a:t>
            </a:r>
          </a:p>
          <a:p>
            <a:pPr lvl="2"/>
            <a:r>
              <a:rPr lang="en-US" dirty="0" smtClean="0"/>
              <a:t>Change contents of DOM</a:t>
            </a:r>
          </a:p>
          <a:p>
            <a:pPr lvl="3"/>
            <a:r>
              <a:rPr lang="en-US" dirty="0" smtClean="0"/>
              <a:t>changeXML.java</a:t>
            </a:r>
          </a:p>
        </p:txBody>
      </p:sp>
    </p:spTree>
    <p:extLst>
      <p:ext uri="{BB962C8B-B14F-4D97-AF65-F5344CB8AC3E}">
        <p14:creationId xmlns:p14="http://schemas.microsoft.com/office/powerpoint/2010/main" val="4227672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Ch 23 XML Persistent Data Storage </a:t>
            </a:r>
            <a:r>
              <a:rPr lang="en-US" sz="1800" dirty="0" smtClean="0"/>
              <a:t>(Create DOM using Java)</a:t>
            </a:r>
            <a:endParaRPr lang="en-US" sz="1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7483475" algn="r"/>
              </a:tabLst>
            </a:pPr>
            <a:r>
              <a:rPr lang="en-US" dirty="0" smtClean="0"/>
              <a:t>To create a DOM from XML</a:t>
            </a:r>
          </a:p>
          <a:p>
            <a:pPr lvl="1">
              <a:tabLst>
                <a:tab pos="7483475" algn="r"/>
              </a:tabLst>
            </a:pPr>
            <a:r>
              <a:rPr lang="en-US" dirty="0" err="1" smtClean="0"/>
              <a:t>DocumentBuilderFactory</a:t>
            </a:r>
            <a:r>
              <a:rPr lang="en-US" dirty="0" smtClean="0"/>
              <a:t>	</a:t>
            </a:r>
            <a:r>
              <a:rPr lang="en-US" sz="1400" dirty="0" smtClean="0"/>
              <a:t>(</a:t>
            </a:r>
            <a:r>
              <a:rPr lang="en-US" sz="1400" dirty="0" err="1" smtClean="0"/>
              <a:t>javax.xml.parsers</a:t>
            </a:r>
            <a:r>
              <a:rPr lang="en-US" sz="1400" dirty="0" smtClean="0"/>
              <a:t>)</a:t>
            </a:r>
            <a:endParaRPr lang="en-US" dirty="0" smtClean="0"/>
          </a:p>
          <a:p>
            <a:pPr lvl="2">
              <a:tabLst>
                <a:tab pos="7483475" algn="r"/>
              </a:tabLst>
            </a:pPr>
            <a:r>
              <a:rPr lang="en-US" dirty="0" err="1" smtClean="0"/>
              <a:t>getInstance</a:t>
            </a:r>
            <a:r>
              <a:rPr lang="en-US" dirty="0" smtClean="0"/>
              <a:t>() method</a:t>
            </a:r>
          </a:p>
          <a:p>
            <a:pPr lvl="1">
              <a:tabLst>
                <a:tab pos="7483475" algn="r"/>
              </a:tabLst>
            </a:pPr>
            <a:r>
              <a:rPr lang="en-US" dirty="0" err="1" smtClean="0"/>
              <a:t>DocumentBuilder</a:t>
            </a:r>
            <a:r>
              <a:rPr lang="en-US" dirty="0" smtClean="0"/>
              <a:t>	</a:t>
            </a:r>
            <a:r>
              <a:rPr lang="en-US" sz="1400" dirty="0" smtClean="0"/>
              <a:t>(</a:t>
            </a:r>
            <a:r>
              <a:rPr lang="en-US" sz="1400" dirty="0" err="1" smtClean="0"/>
              <a:t>javax.xml.parsers</a:t>
            </a:r>
            <a:r>
              <a:rPr lang="en-US" sz="1400" dirty="0" smtClean="0"/>
              <a:t>)</a:t>
            </a:r>
            <a:endParaRPr lang="en-US" dirty="0" smtClean="0"/>
          </a:p>
          <a:p>
            <a:pPr lvl="2">
              <a:tabLst>
                <a:tab pos="7483475" algn="r"/>
              </a:tabLst>
            </a:pPr>
            <a:r>
              <a:rPr lang="en-US" dirty="0" smtClean="0"/>
              <a:t>parse(String filename) method</a:t>
            </a:r>
          </a:p>
          <a:p>
            <a:pPr lvl="1">
              <a:tabLst>
                <a:tab pos="7483475" algn="r"/>
              </a:tabLst>
            </a:pPr>
            <a:r>
              <a:rPr lang="en-US" dirty="0" smtClean="0"/>
              <a:t>Document	</a:t>
            </a:r>
            <a:r>
              <a:rPr lang="en-US" sz="1400" dirty="0" smtClean="0"/>
              <a:t>(org.w3c.dom)</a:t>
            </a:r>
            <a:endParaRPr lang="en-US" dirty="0" smtClean="0"/>
          </a:p>
          <a:p>
            <a:pPr lvl="2">
              <a:tabLst>
                <a:tab pos="7483475" algn="r"/>
              </a:tabLst>
            </a:pPr>
            <a:r>
              <a:rPr lang="en-US" dirty="0" smtClean="0"/>
              <a:t>a DOM object</a:t>
            </a:r>
          </a:p>
          <a:p>
            <a:pPr lvl="1"/>
            <a:r>
              <a:rPr lang="en-US" dirty="0" smtClean="0"/>
              <a:t>XML/DOM Example (demo)</a:t>
            </a:r>
          </a:p>
          <a:p>
            <a:pPr lvl="2"/>
            <a:r>
              <a:rPr lang="en-US" dirty="0" smtClean="0"/>
              <a:t>displayXML.java</a:t>
            </a:r>
          </a:p>
        </p:txBody>
      </p:sp>
    </p:spTree>
    <p:extLst>
      <p:ext uri="{BB962C8B-B14F-4D97-AF65-F5344CB8AC3E}">
        <p14:creationId xmlns:p14="http://schemas.microsoft.com/office/powerpoint/2010/main" val="3422725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Ch 23 XML Persistent Data Storage </a:t>
            </a:r>
            <a:r>
              <a:rPr lang="en-US" sz="1800" dirty="0" smtClean="0"/>
              <a:t>(DOM nodes)</a:t>
            </a:r>
            <a:endParaRPr lang="en-US" sz="1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Details about DOM</a:t>
            </a:r>
          </a:p>
          <a:p>
            <a:pPr lvl="1"/>
            <a:r>
              <a:rPr lang="en-US" dirty="0" smtClean="0"/>
              <a:t>A tree structure that has different types of nodes</a:t>
            </a:r>
          </a:p>
          <a:p>
            <a:pPr lvl="2"/>
            <a:r>
              <a:rPr lang="en-US" dirty="0" smtClean="0"/>
              <a:t>Node		</a:t>
            </a:r>
            <a:r>
              <a:rPr lang="en-US" sz="1600" dirty="0" smtClean="0"/>
              <a:t>A generic node type</a:t>
            </a:r>
            <a:endParaRPr lang="en-US" dirty="0" smtClean="0"/>
          </a:p>
          <a:p>
            <a:pPr lvl="2"/>
            <a:r>
              <a:rPr lang="en-US" dirty="0" smtClean="0"/>
              <a:t>Element	</a:t>
            </a:r>
            <a:r>
              <a:rPr lang="en-US" sz="1600" dirty="0" smtClean="0"/>
              <a:t>A start tag translated into an Element node</a:t>
            </a:r>
            <a:endParaRPr lang="en-US" dirty="0" smtClean="0"/>
          </a:p>
          <a:p>
            <a:pPr lvl="2"/>
            <a:r>
              <a:rPr lang="en-US" dirty="0" smtClean="0"/>
              <a:t>Text		</a:t>
            </a:r>
            <a:r>
              <a:rPr lang="en-US" sz="1600" dirty="0" smtClean="0"/>
              <a:t>Data for a tag translated into a Text node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6458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</a:t>
            </a:r>
            <a:r>
              <a:rPr lang="en-US" dirty="0"/>
              <a:t> 22 Modeling Persistent </a:t>
            </a:r>
            <a:r>
              <a:rPr lang="en-US" dirty="0" smtClean="0"/>
              <a:t>Data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data modeling</a:t>
            </a:r>
          </a:p>
          <a:p>
            <a:pPr lvl="1"/>
            <a:r>
              <a:rPr lang="en-US" dirty="0" smtClean="0"/>
              <a:t>Nouns become entities and attributes</a:t>
            </a:r>
          </a:p>
          <a:p>
            <a:pPr lvl="1"/>
            <a:r>
              <a:rPr lang="en-US" dirty="0" smtClean="0"/>
              <a:t>Verbs/adverbs become relationships</a:t>
            </a:r>
          </a:p>
          <a:p>
            <a:pPr lvl="1"/>
            <a:r>
              <a:rPr lang="en-US" dirty="0" smtClean="0"/>
              <a:t>Normalization</a:t>
            </a:r>
          </a:p>
          <a:p>
            <a:pPr lvl="2"/>
            <a:r>
              <a:rPr lang="en-US" dirty="0" smtClean="0"/>
              <a:t>A process of steps to ensure your logical models</a:t>
            </a:r>
          </a:p>
          <a:p>
            <a:pPr lvl="3"/>
            <a:r>
              <a:rPr lang="en-US" dirty="0" smtClean="0"/>
              <a:t>Reduce (or eliminate) redundancy</a:t>
            </a:r>
          </a:p>
          <a:p>
            <a:pPr lvl="3"/>
            <a:r>
              <a:rPr lang="en-US" dirty="0" smtClean="0"/>
              <a:t>Accurately reflect the underlying mathematical principles</a:t>
            </a:r>
          </a:p>
          <a:p>
            <a:r>
              <a:rPr lang="en-US" dirty="0" smtClean="0"/>
              <a:t>Physical data modeling</a:t>
            </a:r>
          </a:p>
          <a:p>
            <a:pPr lvl="1"/>
            <a:r>
              <a:rPr lang="en-US" dirty="0" smtClean="0"/>
              <a:t>Depends entirely on physical storage format to be used</a:t>
            </a:r>
          </a:p>
        </p:txBody>
      </p:sp>
    </p:spTree>
    <p:extLst>
      <p:ext uri="{BB962C8B-B14F-4D97-AF65-F5344CB8AC3E}">
        <p14:creationId xmlns:p14="http://schemas.microsoft.com/office/powerpoint/2010/main" val="3064645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Ch 23 XML Persistent Data Storage </a:t>
            </a:r>
            <a:r>
              <a:rPr lang="en-US" sz="1800" dirty="0" smtClean="0"/>
              <a:t>(Java DOM nodes)</a:t>
            </a:r>
            <a:endParaRPr lang="en-US" sz="1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7483475" algn="r"/>
              </a:tabLst>
            </a:pPr>
            <a:r>
              <a:rPr lang="en-US" sz="2400" dirty="0" smtClean="0"/>
              <a:t>Node	</a:t>
            </a:r>
            <a:r>
              <a:rPr lang="en-US" sz="1600" dirty="0" smtClean="0"/>
              <a:t>(org.w3c.dom)</a:t>
            </a:r>
            <a:endParaRPr lang="en-US" sz="2400" dirty="0" smtClean="0"/>
          </a:p>
          <a:p>
            <a:pPr lvl="1">
              <a:tabLst>
                <a:tab pos="7483475" algn="r"/>
              </a:tabLst>
            </a:pPr>
            <a:r>
              <a:rPr lang="en-US" sz="2000" dirty="0" smtClean="0"/>
              <a:t>An interface in Java API</a:t>
            </a:r>
          </a:p>
          <a:p>
            <a:pPr lvl="1">
              <a:tabLst>
                <a:tab pos="7483475" algn="r"/>
              </a:tabLst>
            </a:pPr>
            <a:r>
              <a:rPr lang="en-US" sz="2000" dirty="0" smtClean="0"/>
              <a:t>Has many </a:t>
            </a:r>
            <a:r>
              <a:rPr lang="en-US" sz="2000" dirty="0" err="1" smtClean="0"/>
              <a:t>subinterfaces</a:t>
            </a:r>
            <a:r>
              <a:rPr lang="en-US" sz="2000" dirty="0" smtClean="0"/>
              <a:t> in Java API, including</a:t>
            </a:r>
          </a:p>
          <a:p>
            <a:pPr lvl="2">
              <a:tabLst>
                <a:tab pos="7483475" algn="r"/>
              </a:tabLst>
            </a:pPr>
            <a:r>
              <a:rPr lang="en-US" sz="1800" dirty="0" err="1" smtClean="0"/>
              <a:t>Attr</a:t>
            </a:r>
            <a:endParaRPr lang="en-US" sz="1800" dirty="0" smtClean="0"/>
          </a:p>
          <a:p>
            <a:pPr lvl="3">
              <a:tabLst>
                <a:tab pos="7483475" algn="r"/>
              </a:tabLst>
            </a:pPr>
            <a:r>
              <a:rPr lang="en-US" sz="1600" dirty="0" smtClean="0"/>
              <a:t>An attribute within an Element</a:t>
            </a:r>
          </a:p>
          <a:p>
            <a:pPr lvl="2">
              <a:tabLst>
                <a:tab pos="7483475" algn="r"/>
              </a:tabLst>
            </a:pPr>
            <a:r>
              <a:rPr lang="en-US" sz="1800" dirty="0" smtClean="0"/>
              <a:t>Comment</a:t>
            </a:r>
          </a:p>
          <a:p>
            <a:pPr lvl="3">
              <a:tabLst>
                <a:tab pos="7483475" algn="r"/>
              </a:tabLst>
            </a:pPr>
            <a:r>
              <a:rPr lang="en-US" sz="1600" dirty="0" smtClean="0"/>
              <a:t>Data within an XML comment</a:t>
            </a:r>
          </a:p>
          <a:p>
            <a:pPr lvl="2">
              <a:tabLst>
                <a:tab pos="7483475" algn="r"/>
              </a:tabLst>
            </a:pPr>
            <a:r>
              <a:rPr lang="en-US" sz="1800" dirty="0" smtClean="0"/>
              <a:t>Document</a:t>
            </a:r>
          </a:p>
          <a:p>
            <a:pPr lvl="3">
              <a:tabLst>
                <a:tab pos="7483475" algn="r"/>
              </a:tabLst>
            </a:pPr>
            <a:r>
              <a:rPr lang="en-US" sz="1600" dirty="0" smtClean="0"/>
              <a:t>The root of DOM tree</a:t>
            </a:r>
          </a:p>
          <a:p>
            <a:pPr lvl="2">
              <a:tabLst>
                <a:tab pos="7483475" algn="r"/>
              </a:tabLst>
            </a:pPr>
            <a:r>
              <a:rPr lang="en-US" sz="1800" dirty="0" smtClean="0"/>
              <a:t>Element</a:t>
            </a:r>
          </a:p>
          <a:p>
            <a:pPr lvl="3">
              <a:tabLst>
                <a:tab pos="7483475" algn="r"/>
              </a:tabLst>
            </a:pPr>
            <a:r>
              <a:rPr lang="en-US" sz="1600" dirty="0" smtClean="0"/>
              <a:t>Created for each start tag</a:t>
            </a:r>
          </a:p>
          <a:p>
            <a:pPr lvl="2">
              <a:tabLst>
                <a:tab pos="7483475" algn="r"/>
              </a:tabLst>
            </a:pPr>
            <a:r>
              <a:rPr lang="en-US" sz="1800" dirty="0" smtClean="0"/>
              <a:t>Text</a:t>
            </a:r>
          </a:p>
          <a:p>
            <a:pPr lvl="3">
              <a:tabLst>
                <a:tab pos="7483475" algn="r"/>
              </a:tabLst>
            </a:pPr>
            <a:r>
              <a:rPr lang="en-US" sz="1600" dirty="0" smtClean="0"/>
              <a:t>Data within a start/end tag</a:t>
            </a:r>
          </a:p>
        </p:txBody>
      </p:sp>
    </p:spTree>
    <p:extLst>
      <p:ext uri="{BB962C8B-B14F-4D97-AF65-F5344CB8AC3E}">
        <p14:creationId xmlns:p14="http://schemas.microsoft.com/office/powerpoint/2010/main" val="991549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Ch 23 XML Persistent Data Storage </a:t>
            </a:r>
            <a:r>
              <a:rPr lang="en-US" sz="1800" dirty="0" smtClean="0"/>
              <a:t>(Save DOM using Java)</a:t>
            </a:r>
            <a:endParaRPr lang="en-US" sz="1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7483475" algn="r"/>
              </a:tabLst>
            </a:pPr>
            <a:r>
              <a:rPr lang="en-US" dirty="0" smtClean="0"/>
              <a:t>Saving a DOM to XML</a:t>
            </a:r>
          </a:p>
          <a:p>
            <a:pPr lvl="1">
              <a:tabLst>
                <a:tab pos="7483475" algn="r"/>
              </a:tabLst>
            </a:pPr>
            <a:r>
              <a:rPr lang="en-US" dirty="0" err="1" smtClean="0"/>
              <a:t>TransformerFactory</a:t>
            </a:r>
            <a:r>
              <a:rPr lang="en-US" dirty="0" smtClean="0"/>
              <a:t>	</a:t>
            </a:r>
            <a:r>
              <a:rPr lang="en-US" sz="1400" dirty="0" smtClean="0"/>
              <a:t>(</a:t>
            </a:r>
            <a:r>
              <a:rPr lang="en-US" sz="1400" dirty="0" err="1" smtClean="0"/>
              <a:t>javax.xml.transform</a:t>
            </a:r>
            <a:r>
              <a:rPr lang="en-US" sz="1400" dirty="0" smtClean="0"/>
              <a:t>)</a:t>
            </a:r>
            <a:endParaRPr lang="en-US" dirty="0" smtClean="0"/>
          </a:p>
          <a:p>
            <a:pPr lvl="2">
              <a:tabLst>
                <a:tab pos="7483475" algn="r"/>
              </a:tabLst>
            </a:pPr>
            <a:r>
              <a:rPr lang="en-US" dirty="0" err="1"/>
              <a:t>g</a:t>
            </a:r>
            <a:r>
              <a:rPr lang="en-US" dirty="0" err="1" smtClean="0"/>
              <a:t>etInstance</a:t>
            </a:r>
            <a:r>
              <a:rPr lang="en-US" dirty="0" smtClean="0"/>
              <a:t>() method</a:t>
            </a:r>
          </a:p>
          <a:p>
            <a:pPr lvl="1">
              <a:tabLst>
                <a:tab pos="7483475" algn="r"/>
              </a:tabLst>
            </a:pPr>
            <a:r>
              <a:rPr lang="en-US" dirty="0" smtClean="0"/>
              <a:t>Transformer	</a:t>
            </a:r>
            <a:r>
              <a:rPr lang="en-US" sz="1400" dirty="0" smtClean="0"/>
              <a:t>(</a:t>
            </a:r>
            <a:r>
              <a:rPr lang="en-US" sz="1400" dirty="0" err="1" smtClean="0"/>
              <a:t>javax.xml.transform</a:t>
            </a:r>
            <a:r>
              <a:rPr lang="en-US" sz="1400" dirty="0" smtClean="0"/>
              <a:t>)</a:t>
            </a:r>
            <a:endParaRPr lang="en-US" dirty="0" smtClean="0"/>
          </a:p>
          <a:p>
            <a:pPr lvl="2">
              <a:tabLst>
                <a:tab pos="7483475" algn="r"/>
              </a:tabLst>
            </a:pPr>
            <a:r>
              <a:rPr lang="en-US" dirty="0" smtClean="0"/>
              <a:t>transform(</a:t>
            </a:r>
            <a:r>
              <a:rPr lang="en-US" dirty="0" err="1" smtClean="0"/>
              <a:t>DOMSource</a:t>
            </a:r>
            <a:r>
              <a:rPr lang="en-US" dirty="0" smtClean="0"/>
              <a:t>, </a:t>
            </a:r>
            <a:r>
              <a:rPr lang="en-US" dirty="0" err="1" smtClean="0"/>
              <a:t>StreamResult</a:t>
            </a:r>
            <a:r>
              <a:rPr lang="en-US" dirty="0" smtClean="0"/>
              <a:t>) method</a:t>
            </a:r>
          </a:p>
          <a:p>
            <a:pPr lvl="1">
              <a:tabLst>
                <a:tab pos="7483475" algn="r"/>
              </a:tabLst>
            </a:pPr>
            <a:r>
              <a:rPr lang="en-US" dirty="0" err="1" smtClean="0"/>
              <a:t>DOMSource</a:t>
            </a:r>
            <a:r>
              <a:rPr lang="en-US" dirty="0" smtClean="0"/>
              <a:t>	</a:t>
            </a:r>
            <a:r>
              <a:rPr lang="en-US" sz="1400" dirty="0" smtClean="0"/>
              <a:t>(</a:t>
            </a:r>
            <a:r>
              <a:rPr lang="en-US" sz="1400" dirty="0" err="1" smtClean="0"/>
              <a:t>javax.xml.transform.dom</a:t>
            </a:r>
            <a:r>
              <a:rPr lang="en-US" sz="1400" dirty="0" smtClean="0"/>
              <a:t>)</a:t>
            </a:r>
            <a:endParaRPr lang="en-US" dirty="0" smtClean="0"/>
          </a:p>
          <a:p>
            <a:pPr lvl="2">
              <a:tabLst>
                <a:tab pos="7483475" algn="r"/>
              </a:tabLst>
            </a:pPr>
            <a:r>
              <a:rPr lang="en-US" dirty="0" smtClean="0"/>
              <a:t>Contains a DOM object</a:t>
            </a:r>
          </a:p>
          <a:p>
            <a:pPr lvl="1">
              <a:tabLst>
                <a:tab pos="7483475" algn="r"/>
              </a:tabLst>
            </a:pPr>
            <a:r>
              <a:rPr lang="en-US" dirty="0" err="1" smtClean="0"/>
              <a:t>StreamResult</a:t>
            </a:r>
            <a:r>
              <a:rPr lang="en-US" dirty="0" smtClean="0"/>
              <a:t>	</a:t>
            </a:r>
            <a:r>
              <a:rPr lang="en-US" sz="1400" dirty="0" smtClean="0"/>
              <a:t>(</a:t>
            </a:r>
            <a:r>
              <a:rPr lang="en-US" sz="1400" dirty="0" err="1" smtClean="0"/>
              <a:t>javax.xml.transform.stream</a:t>
            </a:r>
            <a:r>
              <a:rPr lang="en-US" sz="1400" dirty="0" smtClean="0"/>
              <a:t>)</a:t>
            </a:r>
            <a:endParaRPr lang="en-US" sz="1600" dirty="0" smtClean="0"/>
          </a:p>
          <a:p>
            <a:pPr lvl="2">
              <a:tabLst>
                <a:tab pos="7483475" algn="r"/>
              </a:tabLst>
            </a:pPr>
            <a:r>
              <a:rPr lang="en-US" dirty="0" smtClean="0"/>
              <a:t>Typically contains a File or </a:t>
            </a:r>
            <a:r>
              <a:rPr lang="en-US" dirty="0" err="1" smtClean="0"/>
              <a:t>OutputStream</a:t>
            </a:r>
            <a:endParaRPr lang="en-US" dirty="0" smtClean="0"/>
          </a:p>
          <a:p>
            <a:pPr lvl="1"/>
            <a:r>
              <a:rPr lang="en-US" dirty="0" smtClean="0"/>
              <a:t>XML/DOM Example</a:t>
            </a:r>
          </a:p>
          <a:p>
            <a:pPr lvl="2"/>
            <a:r>
              <a:rPr lang="en-US" dirty="0" smtClean="0"/>
              <a:t>changeXML.java (demo)</a:t>
            </a:r>
          </a:p>
        </p:txBody>
      </p:sp>
    </p:spTree>
    <p:extLst>
      <p:ext uri="{BB962C8B-B14F-4D97-AF65-F5344CB8AC3E}">
        <p14:creationId xmlns:p14="http://schemas.microsoft.com/office/powerpoint/2010/main" val="704638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Ch 23 XML Persistent Data Storage </a:t>
            </a:r>
            <a:r>
              <a:rPr lang="en-US" sz="1800" dirty="0" smtClean="0"/>
              <a:t>(Java &amp; DOM details)</a:t>
            </a:r>
            <a:endParaRPr lang="en-US" sz="1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Details about Java and DOM</a:t>
            </a:r>
          </a:p>
          <a:p>
            <a:pPr lvl="1"/>
            <a:r>
              <a:rPr lang="en-US" dirty="0" smtClean="0"/>
              <a:t>Look at the code!</a:t>
            </a:r>
          </a:p>
          <a:p>
            <a:pPr lvl="1"/>
            <a:r>
              <a:rPr lang="en-US" dirty="0" smtClean="0"/>
              <a:t>XML/DOM Examples</a:t>
            </a:r>
          </a:p>
          <a:p>
            <a:pPr lvl="2"/>
            <a:r>
              <a:rPr lang="en-US" dirty="0" smtClean="0"/>
              <a:t>Display contents of DOM</a:t>
            </a:r>
          </a:p>
          <a:p>
            <a:pPr lvl="3"/>
            <a:r>
              <a:rPr lang="en-US" dirty="0" smtClean="0"/>
              <a:t>displayXML.java</a:t>
            </a:r>
          </a:p>
          <a:p>
            <a:pPr lvl="2"/>
            <a:r>
              <a:rPr lang="en-US" dirty="0" smtClean="0"/>
              <a:t>Change contents of DOM</a:t>
            </a:r>
          </a:p>
          <a:p>
            <a:pPr lvl="3"/>
            <a:r>
              <a:rPr lang="en-US" dirty="0" smtClean="0"/>
              <a:t>changeXML.java</a:t>
            </a:r>
          </a:p>
        </p:txBody>
      </p:sp>
    </p:spTree>
    <p:extLst>
      <p:ext uri="{BB962C8B-B14F-4D97-AF65-F5344CB8AC3E}">
        <p14:creationId xmlns:p14="http://schemas.microsoft.com/office/powerpoint/2010/main" val="555173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</a:t>
            </a:r>
            <a:r>
              <a:rPr lang="en-US" dirty="0"/>
              <a:t> 24-OOD Case Study: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2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</a:t>
            </a:r>
            <a:r>
              <a:rPr lang="en-US" dirty="0"/>
              <a:t> 22 Modeling Persistent Data </a:t>
            </a:r>
            <a:r>
              <a:rPr lang="en-US" sz="2000" dirty="0" smtClean="0"/>
              <a:t>(Normalization Notation)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427913" algn="r"/>
              </a:tabLst>
            </a:pPr>
            <a:r>
              <a:rPr lang="en-US" dirty="0" smtClean="0"/>
              <a:t>Notation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Functional dependency	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name,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ssn</a:t>
            </a:r>
            <a:endParaRPr lang="en-US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e.g., name and </a:t>
            </a:r>
            <a:r>
              <a:rPr lang="en-US" dirty="0" err="1" smtClean="0"/>
              <a:t>ssn</a:t>
            </a:r>
            <a:r>
              <a:rPr lang="en-US" dirty="0" smtClean="0"/>
              <a:t> values are functionally dependent on the id value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Primary key	</a:t>
            </a:r>
            <a:r>
              <a:rPr lang="en-US" sz="1600" dirty="0" smtClean="0">
                <a:solidFill>
                  <a:srgbClr val="FF0000"/>
                </a:solidFill>
              </a:rPr>
              <a:t>typically underlined in notation</a:t>
            </a:r>
            <a:endParaRPr lang="en-US" dirty="0" smtClean="0">
              <a:solidFill>
                <a:srgbClr val="FF0000"/>
              </a:solidFill>
            </a:endParaRP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Uniquely identify each entity instance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Functional dependencies help identify candidate keys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Relation</a:t>
            </a:r>
            <a:r>
              <a:rPr lang="en-US" dirty="0"/>
              <a:t>	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= (</a:t>
            </a:r>
            <a:r>
              <a:rPr lang="en-US" sz="1600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name,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A textual way to describe an entity and its attributes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Tuple	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u="sng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name,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A list of attributes</a:t>
            </a:r>
          </a:p>
        </p:txBody>
      </p:sp>
    </p:spTree>
    <p:extLst>
      <p:ext uri="{BB962C8B-B14F-4D97-AF65-F5344CB8AC3E}">
        <p14:creationId xmlns:p14="http://schemas.microsoft.com/office/powerpoint/2010/main" val="1838382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</a:t>
            </a:r>
            <a:r>
              <a:rPr lang="en-US" dirty="0"/>
              <a:t> 22 Modeling Persistent Data </a:t>
            </a:r>
            <a:r>
              <a:rPr lang="en-US" sz="2000" dirty="0"/>
              <a:t>(</a:t>
            </a:r>
            <a:r>
              <a:rPr lang="en-US" sz="2000" dirty="0" smtClean="0"/>
              <a:t>Normalization: 1NF)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427913" algn="r"/>
              </a:tabLst>
            </a:pPr>
            <a:r>
              <a:rPr lang="en-US" dirty="0" smtClean="0"/>
              <a:t>First normal form (1NF)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Each </a:t>
            </a:r>
            <a:r>
              <a:rPr lang="en-US" dirty="0"/>
              <a:t>attribute value is an atomic (or indivisible) </a:t>
            </a:r>
            <a:r>
              <a:rPr lang="en-US" dirty="0" smtClean="0"/>
              <a:t>value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Not in 1NF:</a:t>
            </a:r>
          </a:p>
          <a:p>
            <a:pPr marL="914400" lvl="2" indent="0">
              <a:buNone/>
              <a:tabLst>
                <a:tab pos="7427913" algn="r"/>
              </a:tabLst>
            </a:pPr>
            <a:r>
              <a:rPr lang="en-US" dirty="0"/>
              <a:t>Employee = (</a:t>
            </a:r>
            <a:r>
              <a:rPr lang="en-US" u="sng" dirty="0" err="1"/>
              <a:t>employeeID</a:t>
            </a:r>
            <a:r>
              <a:rPr lang="en-US" dirty="0"/>
              <a:t>, </a:t>
            </a:r>
            <a:r>
              <a:rPr lang="en-US" dirty="0" err="1"/>
              <a:t>employeeName</a:t>
            </a:r>
            <a:r>
              <a:rPr lang="en-US" dirty="0"/>
              <a:t>, </a:t>
            </a:r>
            <a:r>
              <a:rPr lang="en-US" dirty="0" err="1"/>
              <a:t>dependentName</a:t>
            </a:r>
            <a:r>
              <a:rPr lang="en-US" dirty="0"/>
              <a:t>, address</a:t>
            </a:r>
            <a:r>
              <a:rPr lang="en-US" dirty="0" smtClean="0"/>
              <a:t>)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Why?</a:t>
            </a:r>
          </a:p>
          <a:p>
            <a:pPr lvl="2">
              <a:tabLst>
                <a:tab pos="7427913" algn="r"/>
              </a:tabLst>
            </a:pPr>
            <a:r>
              <a:rPr lang="en-US" dirty="0" err="1" smtClean="0"/>
              <a:t>employeeName</a:t>
            </a:r>
            <a:r>
              <a:rPr lang="en-US" dirty="0" smtClean="0"/>
              <a:t> is not atomic (i.e., first middle last)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Address is not atomic (i.e., street, city, state zip)</a:t>
            </a:r>
          </a:p>
        </p:txBody>
      </p:sp>
    </p:spTree>
    <p:extLst>
      <p:ext uri="{BB962C8B-B14F-4D97-AF65-F5344CB8AC3E}">
        <p14:creationId xmlns:p14="http://schemas.microsoft.com/office/powerpoint/2010/main" val="504150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</a:t>
            </a:r>
            <a:r>
              <a:rPr lang="en-US" dirty="0"/>
              <a:t> 22 Modeling Persistent Data </a:t>
            </a:r>
            <a:r>
              <a:rPr lang="en-US" sz="2000" dirty="0"/>
              <a:t>(Normalization: </a:t>
            </a:r>
            <a:r>
              <a:rPr lang="en-US" sz="2000" dirty="0" smtClean="0"/>
              <a:t>2NF</a:t>
            </a:r>
            <a:r>
              <a:rPr lang="en-US" sz="2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427913" algn="r"/>
              </a:tabLst>
            </a:pPr>
            <a:r>
              <a:rPr lang="en-US" dirty="0" smtClean="0"/>
              <a:t>Second </a:t>
            </a:r>
            <a:r>
              <a:rPr lang="en-US" dirty="0"/>
              <a:t>normal form </a:t>
            </a:r>
            <a:r>
              <a:rPr lang="en-US" dirty="0" smtClean="0"/>
              <a:t>(2NF)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In 1NF and each non-key attribute is fully functionally dependent on the primary key (PK)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Not in 2NF:</a:t>
            </a:r>
            <a:endParaRPr lang="en-US" dirty="0"/>
          </a:p>
          <a:p>
            <a:pPr marL="914400" lvl="2" indent="0">
              <a:buNone/>
              <a:tabLst>
                <a:tab pos="7427913" algn="r"/>
              </a:tabLst>
            </a:pPr>
            <a:r>
              <a:rPr lang="en-US" dirty="0" err="1" smtClean="0"/>
              <a:t>EmplProj</a:t>
            </a:r>
            <a:r>
              <a:rPr lang="en-US" dirty="0" smtClean="0"/>
              <a:t> = (</a:t>
            </a:r>
            <a:r>
              <a:rPr lang="en-US" u="sng" dirty="0" err="1" smtClean="0"/>
              <a:t>ssn</a:t>
            </a:r>
            <a:r>
              <a:rPr lang="en-US" dirty="0" smtClean="0"/>
              <a:t>, </a:t>
            </a:r>
            <a:r>
              <a:rPr lang="en-US" u="sng" dirty="0" err="1" smtClean="0"/>
              <a:t>projID</a:t>
            </a:r>
            <a:r>
              <a:rPr lang="en-US" dirty="0" smtClean="0"/>
              <a:t>, hours, </a:t>
            </a:r>
            <a:r>
              <a:rPr lang="en-US" dirty="0" err="1" smtClean="0"/>
              <a:t>emplID</a:t>
            </a:r>
            <a:r>
              <a:rPr lang="en-US" dirty="0" smtClean="0"/>
              <a:t>, </a:t>
            </a:r>
            <a:r>
              <a:rPr lang="en-US" dirty="0" err="1" smtClean="0"/>
              <a:t>projName</a:t>
            </a:r>
            <a:r>
              <a:rPr lang="en-US" dirty="0" smtClean="0"/>
              <a:t>, </a:t>
            </a:r>
            <a:r>
              <a:rPr lang="en-US" dirty="0" err="1" smtClean="0"/>
              <a:t>projLocation</a:t>
            </a:r>
            <a:r>
              <a:rPr lang="en-US" dirty="0" smtClean="0"/>
              <a:t>)</a:t>
            </a:r>
          </a:p>
          <a:p>
            <a:pPr lvl="1">
              <a:tabLst>
                <a:tab pos="7427913" algn="r"/>
              </a:tabLst>
            </a:pPr>
            <a:r>
              <a:rPr lang="en-US" dirty="0"/>
              <a:t>Why?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It is in 1NF, but</a:t>
            </a:r>
          </a:p>
          <a:p>
            <a:pPr lvl="2">
              <a:tabLst>
                <a:tab pos="7427913" algn="r"/>
              </a:tabLst>
            </a:pPr>
            <a:r>
              <a:rPr lang="en-US" dirty="0" err="1" smtClean="0"/>
              <a:t>ssn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emplID</a:t>
            </a:r>
            <a:endParaRPr lang="en-US" dirty="0" smtClean="0">
              <a:sym typeface="Wingdings" panose="05000000000000000000" pitchFamily="2" charset="2"/>
            </a:endParaRPr>
          </a:p>
          <a:p>
            <a:pPr lvl="2">
              <a:tabLst>
                <a:tab pos="7427913" algn="r"/>
              </a:tabLst>
            </a:pPr>
            <a:r>
              <a:rPr lang="en-US" dirty="0" err="1" smtClean="0">
                <a:sym typeface="Wingdings" panose="05000000000000000000" pitchFamily="2" charset="2"/>
              </a:rPr>
              <a:t>projID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projName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projLocation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0182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</a:t>
            </a:r>
            <a:r>
              <a:rPr lang="en-US" dirty="0"/>
              <a:t> 22 Modeling Persistent Data </a:t>
            </a:r>
            <a:r>
              <a:rPr lang="en-US" sz="2000" dirty="0"/>
              <a:t>(Normalization: </a:t>
            </a:r>
            <a:r>
              <a:rPr lang="en-US" sz="2000" dirty="0" smtClean="0"/>
              <a:t>3NF</a:t>
            </a:r>
            <a:r>
              <a:rPr lang="en-US" sz="2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427913" algn="r"/>
              </a:tabLst>
            </a:pPr>
            <a:r>
              <a:rPr lang="en-US" dirty="0" smtClean="0"/>
              <a:t>Third </a:t>
            </a:r>
            <a:r>
              <a:rPr lang="en-US" dirty="0"/>
              <a:t>normal form </a:t>
            </a:r>
            <a:r>
              <a:rPr lang="en-US" dirty="0" smtClean="0"/>
              <a:t>(3NF)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In 2NF and no non-PK attribute is transitively dependent on the PK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Not in 3NF:</a:t>
            </a:r>
          </a:p>
          <a:p>
            <a:pPr marL="914400" lvl="2" indent="0">
              <a:buNone/>
              <a:tabLst>
                <a:tab pos="7427913" algn="r"/>
              </a:tabLst>
            </a:pPr>
            <a:r>
              <a:rPr lang="en-US" dirty="0" err="1" smtClean="0"/>
              <a:t>EmplDept</a:t>
            </a:r>
            <a:r>
              <a:rPr lang="en-US" dirty="0" smtClean="0"/>
              <a:t> = (</a:t>
            </a:r>
            <a:r>
              <a:rPr lang="en-US" u="sng" dirty="0" err="1" smtClean="0"/>
              <a:t>ssn</a:t>
            </a:r>
            <a:r>
              <a:rPr lang="en-US" dirty="0" smtClean="0"/>
              <a:t>, </a:t>
            </a:r>
            <a:r>
              <a:rPr lang="en-US" dirty="0" err="1" smtClean="0"/>
              <a:t>birthDate</a:t>
            </a:r>
            <a:r>
              <a:rPr lang="en-US" dirty="0" smtClean="0"/>
              <a:t>, </a:t>
            </a:r>
            <a:r>
              <a:rPr lang="en-US" dirty="0" err="1" smtClean="0"/>
              <a:t>deptID</a:t>
            </a:r>
            <a:r>
              <a:rPr lang="en-US" dirty="0" smtClean="0"/>
              <a:t>, </a:t>
            </a:r>
            <a:r>
              <a:rPr lang="en-US" dirty="0" err="1" smtClean="0"/>
              <a:t>deptName</a:t>
            </a:r>
            <a:r>
              <a:rPr lang="en-US" dirty="0" smtClean="0"/>
              <a:t>, </a:t>
            </a:r>
            <a:r>
              <a:rPr lang="en-US" dirty="0" err="1" smtClean="0"/>
              <a:t>deptMgrSSN</a:t>
            </a:r>
            <a:r>
              <a:rPr lang="en-US" dirty="0" smtClean="0"/>
              <a:t>)</a:t>
            </a:r>
          </a:p>
          <a:p>
            <a:pPr lvl="1">
              <a:tabLst>
                <a:tab pos="7427913" algn="r"/>
              </a:tabLst>
            </a:pPr>
            <a:r>
              <a:rPr lang="en-US" dirty="0"/>
              <a:t>Why?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Is in 2NF, but</a:t>
            </a:r>
          </a:p>
          <a:p>
            <a:pPr lvl="2">
              <a:tabLst>
                <a:tab pos="7427913" algn="r"/>
              </a:tabLst>
            </a:pPr>
            <a:r>
              <a:rPr lang="en-US" dirty="0" err="1" smtClean="0"/>
              <a:t>ssn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birthDate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deptID</a:t>
            </a:r>
            <a:endParaRPr lang="en-US" dirty="0" smtClean="0">
              <a:sym typeface="Wingdings" panose="05000000000000000000" pitchFamily="2" charset="2"/>
            </a:endParaRPr>
          </a:p>
          <a:p>
            <a:pPr lvl="2">
              <a:tabLst>
                <a:tab pos="7427913" algn="r"/>
              </a:tabLst>
            </a:pPr>
            <a:r>
              <a:rPr lang="en-US" dirty="0" err="1" smtClean="0">
                <a:sym typeface="Wingdings" panose="05000000000000000000" pitchFamily="2" charset="2"/>
              </a:rPr>
              <a:t>deptID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deptName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deptMgrSSN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25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</a:t>
            </a:r>
            <a:r>
              <a:rPr lang="en-US" dirty="0"/>
              <a:t> 22 Modeling Persistent Data </a:t>
            </a:r>
            <a:r>
              <a:rPr lang="en-US" sz="2000" dirty="0"/>
              <a:t>(Normalization: </a:t>
            </a:r>
            <a:r>
              <a:rPr lang="en-US" sz="2000" dirty="0" smtClean="0"/>
              <a:t>BCNF</a:t>
            </a:r>
            <a:r>
              <a:rPr lang="en-US" sz="2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427913" algn="r"/>
              </a:tabLst>
            </a:pPr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</a:p>
          <a:p>
            <a:pPr lvl="1">
              <a:tabLst>
                <a:tab pos="7427913" algn="r"/>
              </a:tabLst>
            </a:pPr>
            <a:r>
              <a:rPr lang="en-US" dirty="0"/>
              <a:t>E</a:t>
            </a:r>
            <a:r>
              <a:rPr lang="en-US" dirty="0" smtClean="0"/>
              <a:t>very non-trivial functional dependency in the relation is a dependency on a </a:t>
            </a:r>
            <a:r>
              <a:rPr lang="en-US" dirty="0" err="1" smtClean="0"/>
              <a:t>superkey</a:t>
            </a:r>
            <a:endParaRPr lang="en-US" dirty="0" smtClean="0"/>
          </a:p>
          <a:p>
            <a:pPr lvl="1">
              <a:tabLst>
                <a:tab pos="7427913" algn="r"/>
              </a:tabLst>
            </a:pPr>
            <a:r>
              <a:rPr lang="en-US" dirty="0" smtClean="0"/>
              <a:t>Not in BCNF: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For this, assume an employee can be on many projects</a:t>
            </a:r>
          </a:p>
          <a:p>
            <a:pPr marL="914400" lvl="2" indent="0">
              <a:buNone/>
              <a:tabLst>
                <a:tab pos="7427913" algn="r"/>
              </a:tabLst>
            </a:pPr>
            <a:r>
              <a:rPr lang="en-US" dirty="0" err="1" smtClean="0"/>
              <a:t>EmplProj</a:t>
            </a:r>
            <a:r>
              <a:rPr lang="en-US" dirty="0" smtClean="0"/>
              <a:t> = (</a:t>
            </a:r>
            <a:r>
              <a:rPr lang="en-US" u="sng" dirty="0" err="1" smtClean="0"/>
              <a:t>ssn</a:t>
            </a:r>
            <a:r>
              <a:rPr lang="en-US" dirty="0" smtClean="0"/>
              <a:t>, </a:t>
            </a:r>
            <a:r>
              <a:rPr lang="en-US" u="sng" dirty="0" err="1" smtClean="0"/>
              <a:t>projID</a:t>
            </a:r>
            <a:r>
              <a:rPr lang="en-US" dirty="0" smtClean="0"/>
              <a:t>, </a:t>
            </a:r>
            <a:r>
              <a:rPr lang="en-US" dirty="0" err="1" smtClean="0"/>
              <a:t>projName</a:t>
            </a:r>
            <a:r>
              <a:rPr lang="en-US" dirty="0" smtClean="0"/>
              <a:t>, </a:t>
            </a:r>
            <a:r>
              <a:rPr lang="en-US" dirty="0" err="1" smtClean="0"/>
              <a:t>projHours</a:t>
            </a:r>
            <a:r>
              <a:rPr lang="en-US" dirty="0" smtClean="0"/>
              <a:t>)</a:t>
            </a:r>
            <a:endParaRPr lang="en-US" dirty="0"/>
          </a:p>
          <a:p>
            <a:pPr lvl="1">
              <a:tabLst>
                <a:tab pos="7427913" algn="r"/>
              </a:tabLst>
            </a:pPr>
            <a:r>
              <a:rPr lang="en-US" dirty="0"/>
              <a:t>Why?</a:t>
            </a:r>
          </a:p>
          <a:p>
            <a:pPr lvl="2">
              <a:tabLst>
                <a:tab pos="7427913" algn="r"/>
              </a:tabLst>
            </a:pPr>
            <a:r>
              <a:rPr lang="en-US" dirty="0" err="1" smtClean="0"/>
              <a:t>projID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projName</a:t>
            </a:r>
            <a:endParaRPr lang="en-US" dirty="0" smtClean="0">
              <a:sym typeface="Wingdings" panose="05000000000000000000" pitchFamily="2" charset="2"/>
            </a:endParaRPr>
          </a:p>
          <a:p>
            <a:pPr lvl="2">
              <a:tabLst>
                <a:tab pos="7427913" algn="r"/>
              </a:tabLst>
            </a:pPr>
            <a:r>
              <a:rPr lang="en-US" dirty="0" smtClean="0">
                <a:sym typeface="Wingdings" panose="05000000000000000000" pitchFamily="2" charset="2"/>
              </a:rPr>
              <a:t>But </a:t>
            </a:r>
            <a:r>
              <a:rPr lang="en-US" dirty="0" err="1" smtClean="0">
                <a:sym typeface="Wingdings" panose="05000000000000000000" pitchFamily="2" charset="2"/>
              </a:rPr>
              <a:t>projID</a:t>
            </a:r>
            <a:r>
              <a:rPr lang="en-US" dirty="0" smtClean="0">
                <a:sym typeface="Wingdings" panose="05000000000000000000" pitchFamily="2" charset="2"/>
              </a:rPr>
              <a:t> is not a </a:t>
            </a:r>
            <a:r>
              <a:rPr lang="en-US" dirty="0" err="1" smtClean="0">
                <a:sym typeface="Wingdings" panose="05000000000000000000" pitchFamily="2" charset="2"/>
              </a:rPr>
              <a:t>superkey</a:t>
            </a:r>
            <a:r>
              <a:rPr lang="en-US" dirty="0" smtClean="0">
                <a:sym typeface="Wingdings" panose="05000000000000000000" pitchFamily="2" charset="2"/>
              </a:rPr>
              <a:t>, need both </a:t>
            </a:r>
            <a:r>
              <a:rPr lang="en-US" dirty="0" err="1" smtClean="0">
                <a:sym typeface="Wingdings" panose="05000000000000000000" pitchFamily="2" charset="2"/>
              </a:rPr>
              <a:t>ssn</a:t>
            </a:r>
            <a:r>
              <a:rPr lang="en-US" dirty="0" smtClean="0">
                <a:sym typeface="Wingdings" panose="05000000000000000000" pitchFamily="2" charset="2"/>
              </a:rPr>
              <a:t> and </a:t>
            </a:r>
            <a:r>
              <a:rPr lang="en-US" dirty="0" err="1" smtClean="0">
                <a:sym typeface="Wingdings" panose="05000000000000000000" pitchFamily="2" charset="2"/>
              </a:rPr>
              <a:t>projID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78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</a:t>
            </a:r>
            <a:r>
              <a:rPr lang="en-US" dirty="0"/>
              <a:t> 22 Modeling Persistent Data </a:t>
            </a:r>
            <a:r>
              <a:rPr lang="en-US" sz="2000" dirty="0"/>
              <a:t>(Normalization: </a:t>
            </a:r>
            <a:r>
              <a:rPr lang="en-US" sz="2000" dirty="0" smtClean="0"/>
              <a:t>4NF</a:t>
            </a:r>
            <a:r>
              <a:rPr lang="en-US" sz="2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427913" algn="r"/>
              </a:tabLst>
            </a:pPr>
            <a:r>
              <a:rPr lang="en-US" dirty="0" smtClean="0"/>
              <a:t>Fourth normal form (4NF)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Every </a:t>
            </a:r>
            <a:r>
              <a:rPr lang="en-US" dirty="0"/>
              <a:t>non-trivial multivalued dependency in the </a:t>
            </a:r>
            <a:r>
              <a:rPr lang="en-US" dirty="0" smtClean="0"/>
              <a:t>relation is </a:t>
            </a:r>
            <a:r>
              <a:rPr lang="en-US" dirty="0"/>
              <a:t>a dependency on a </a:t>
            </a:r>
            <a:r>
              <a:rPr lang="en-US" dirty="0" err="1"/>
              <a:t>superkey</a:t>
            </a:r>
            <a:endParaRPr lang="en-US" dirty="0"/>
          </a:p>
          <a:p>
            <a:pPr lvl="1">
              <a:tabLst>
                <a:tab pos="7427913" algn="r"/>
              </a:tabLst>
            </a:pPr>
            <a:r>
              <a:rPr lang="en-US" dirty="0" smtClean="0"/>
              <a:t>Not in 4NF:</a:t>
            </a:r>
          </a:p>
          <a:p>
            <a:pPr marL="914400" lvl="2" indent="0">
              <a:buNone/>
              <a:tabLst>
                <a:tab pos="7427913" algn="r"/>
              </a:tabLst>
            </a:pPr>
            <a:r>
              <a:rPr lang="en-US" dirty="0" err="1" smtClean="0"/>
              <a:t>LoanCust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u="sng" dirty="0" err="1"/>
              <a:t>loanNumber</a:t>
            </a:r>
            <a:r>
              <a:rPr lang="en-US" dirty="0"/>
              <a:t>, </a:t>
            </a:r>
            <a:r>
              <a:rPr lang="en-US" u="sng" dirty="0" err="1"/>
              <a:t>custID</a:t>
            </a:r>
            <a:r>
              <a:rPr lang="en-US" dirty="0"/>
              <a:t>, </a:t>
            </a:r>
            <a:r>
              <a:rPr lang="en-US" dirty="0" err="1"/>
              <a:t>custStreet</a:t>
            </a:r>
            <a:r>
              <a:rPr lang="en-US" dirty="0"/>
              <a:t>, </a:t>
            </a:r>
            <a:r>
              <a:rPr lang="en-US" dirty="0" err="1"/>
              <a:t>custCity</a:t>
            </a:r>
            <a:r>
              <a:rPr lang="en-US" dirty="0"/>
              <a:t>)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Why?</a:t>
            </a:r>
          </a:p>
          <a:p>
            <a:pPr lvl="2">
              <a:tabLst>
                <a:tab pos="7427913" algn="r"/>
              </a:tabLst>
            </a:pPr>
            <a:r>
              <a:rPr lang="en-US" dirty="0" err="1" smtClean="0"/>
              <a:t>loanNumber</a:t>
            </a:r>
            <a:r>
              <a:rPr lang="en-US" dirty="0"/>
              <a:t>, </a:t>
            </a:r>
            <a:r>
              <a:rPr lang="en-US" dirty="0" err="1"/>
              <a:t>custID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custStreet</a:t>
            </a:r>
            <a:r>
              <a:rPr lang="en-US" dirty="0"/>
              <a:t>, </a:t>
            </a:r>
            <a:r>
              <a:rPr lang="en-US" dirty="0" err="1"/>
              <a:t>custCity</a:t>
            </a:r>
            <a:endParaRPr lang="en-US" dirty="0"/>
          </a:p>
          <a:p>
            <a:pPr lvl="2">
              <a:tabLst>
                <a:tab pos="7427913" algn="r"/>
              </a:tabLst>
            </a:pPr>
            <a:r>
              <a:rPr lang="en-US" dirty="0" err="1"/>
              <a:t>custID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custStreet</a:t>
            </a:r>
            <a:r>
              <a:rPr lang="en-US" dirty="0"/>
              <a:t>, </a:t>
            </a:r>
            <a:r>
              <a:rPr lang="en-US" dirty="0" err="1" smtClean="0"/>
              <a:t>custCity</a:t>
            </a:r>
            <a:endParaRPr lang="en-US" dirty="0" smtClean="0"/>
          </a:p>
          <a:p>
            <a:pPr lvl="2">
              <a:tabLst>
                <a:tab pos="7427913" algn="r"/>
              </a:tabLst>
            </a:pPr>
            <a:r>
              <a:rPr lang="en-US" dirty="0" smtClean="0"/>
              <a:t>i.e., </a:t>
            </a:r>
            <a:r>
              <a:rPr lang="en-US" dirty="0" err="1" smtClean="0"/>
              <a:t>custStreet</a:t>
            </a:r>
            <a:r>
              <a:rPr lang="en-US" dirty="0" smtClean="0"/>
              <a:t>, </a:t>
            </a:r>
            <a:r>
              <a:rPr lang="en-US" dirty="0" err="1" smtClean="0"/>
              <a:t>custCity</a:t>
            </a:r>
            <a:r>
              <a:rPr lang="en-US" dirty="0" smtClean="0"/>
              <a:t> values would be repeated for each customer loan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594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</a:t>
            </a:r>
            <a:r>
              <a:rPr lang="en-US" dirty="0"/>
              <a:t> 22 Modeling Persistent Data </a:t>
            </a:r>
            <a:r>
              <a:rPr lang="en-US" sz="2000" dirty="0" smtClean="0"/>
              <a:t>(In-Class Discussion)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427913" algn="r"/>
              </a:tabLst>
            </a:pPr>
            <a:r>
              <a:rPr lang="en-US" dirty="0" smtClean="0"/>
              <a:t>Small groups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Using your domain, develop an ERD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Review these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Using your domain, develop a LDM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Review 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13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 bwMode="auto">
        <a:noFill/>
        <a:ln w="12700">
          <a:noFill/>
          <a:miter lim="800000"/>
          <a:headEnd type="none" w="sm" len="sm"/>
          <a:tailEnd type="none" w="sm" len="sm"/>
        </a:ln>
        <a:effectLst/>
      </a:spPr>
      <a:bodyPr wrap="square">
        <a:spAutoFit/>
      </a:bodyPr>
      <a:lstStyle>
        <a:defPPr algn="ctr">
          <a:spcBef>
            <a:spcPct val="50000"/>
          </a:spcBef>
          <a:defRPr sz="1400" dirty="0" smtClean="0">
            <a:ln>
              <a:solidFill>
                <a:schemeClr val="bg2"/>
              </a:solidFill>
            </a:ln>
          </a:defRPr>
        </a:defPPr>
      </a:lstStyle>
    </a:tx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2359</TotalTime>
  <Words>1218</Words>
  <Application>Microsoft Office PowerPoint</Application>
  <PresentationFormat>On-screen Show (4:3)</PresentationFormat>
  <Paragraphs>240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Comic Sans MS</vt:lpstr>
      <vt:lpstr>Courier New</vt:lpstr>
      <vt:lpstr>Times New Roman</vt:lpstr>
      <vt:lpstr>Wingdings</vt:lpstr>
      <vt:lpstr>Crayons</vt:lpstr>
      <vt:lpstr>Ch 22 Modeling Persistent Data</vt:lpstr>
      <vt:lpstr>Ch 22 Modeling Persistent Data (cont’d)</vt:lpstr>
      <vt:lpstr>Ch 22 Modeling Persistent Data (Normalization Notation)</vt:lpstr>
      <vt:lpstr>Ch 22 Modeling Persistent Data (Normalization: 1NF)</vt:lpstr>
      <vt:lpstr>Ch 22 Modeling Persistent Data (Normalization: 2NF)</vt:lpstr>
      <vt:lpstr>Ch 22 Modeling Persistent Data (Normalization: 3NF)</vt:lpstr>
      <vt:lpstr>Ch 22 Modeling Persistent Data (Normalization: BCNF)</vt:lpstr>
      <vt:lpstr>Ch 22 Modeling Persistent Data (Normalization: 4NF)</vt:lpstr>
      <vt:lpstr>Ch 22 Modeling Persistent Data (In-Class Discussion)</vt:lpstr>
      <vt:lpstr>Ch 23 XML Persistent Data Storage (Address Book Case Study)</vt:lpstr>
      <vt:lpstr>Ch 23 XML Persistent Data Storage (What is XML?)</vt:lpstr>
      <vt:lpstr>Ch 23 XML Persistent Data Storage (Translate LDM to XML)</vt:lpstr>
      <vt:lpstr>Ch 23 XML Persistent Data Storage (Choice of Primary Keys)</vt:lpstr>
      <vt:lpstr>Ch 23 XML Persistent Data Storage (Choice of Primary Keys, cont’d)</vt:lpstr>
      <vt:lpstr>Ch 23 XML Persistent Data Storage (Choice of Primary Keys, cont’d)</vt:lpstr>
      <vt:lpstr>Ch 23 XML Persistent Data Storage (Choice of Primary Keys, cont’d)</vt:lpstr>
      <vt:lpstr>Ch 23 XML Persistent Data Storage (DOM)</vt:lpstr>
      <vt:lpstr>Ch 23 XML Persistent Data Storage (Create DOM using Java)</vt:lpstr>
      <vt:lpstr>Ch 23 XML Persistent Data Storage (DOM nodes)</vt:lpstr>
      <vt:lpstr>Ch 23 XML Persistent Data Storage (Java DOM nodes)</vt:lpstr>
      <vt:lpstr>Ch 23 XML Persistent Data Storage (Save DOM using Java)</vt:lpstr>
      <vt:lpstr>Ch 23 XML Persistent Data Storage (Java &amp; DOM details)</vt:lpstr>
      <vt:lpstr>Ch 24-OOD Case Study: XML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CSC171 Introduction to Programming Methodology</dc:title>
  <dc:creator>Dave &amp; Cathy Voorhees</dc:creator>
  <cp:lastModifiedBy>David P Voorhees</cp:lastModifiedBy>
  <cp:revision>344</cp:revision>
  <dcterms:created xsi:type="dcterms:W3CDTF">2001-08-03T20:20:12Z</dcterms:created>
  <dcterms:modified xsi:type="dcterms:W3CDTF">2018-03-26T15:45:11Z</dcterms:modified>
</cp:coreProperties>
</file>